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84" d="100"/>
          <a:sy n="84" d="100"/>
        </p:scale>
        <p:origin x="-15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0378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Shortliffe, E.H. Computer-Based Medical Consultations: MYCIN. Elsevier, 1976.
Buchanan, B.G. and Shortliffe, E.H. Rule-Based Expert Systems: The MYCIN Experiments of the Stanford Heuristic Programming Project. Addison-Wesley, 1984.
General AI background: Russell, S. and Norvig, P. Artificial Intelligence: A Modern Approach (expert systems chapters).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7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64259" y="925689"/>
            <a:ext cx="10881360" cy="5029200"/>
          </a:xfrm>
          <a:prstGeom prst="roundRect">
            <a:avLst>
              <a:gd name="adj" fmla="val 1455"/>
            </a:avLst>
          </a:prstGeom>
          <a:solidFill>
            <a:srgbClr val="EEF4FC"/>
          </a:solidFill>
          <a:ln w="12700">
            <a:solidFill>
              <a:srgbClr val="D7E2F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68680" y="1325880"/>
            <a:ext cx="4206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MYCIN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68680" y="2057400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2E5B9A"/>
                </a:solidFill>
              </a:rPr>
              <a:t>Expert System for Medical Decision Support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96112" y="283464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 smtClean="0">
                <a:solidFill>
                  <a:srgbClr val="1F2937"/>
                </a:solidFill>
              </a:rPr>
              <a:t> </a:t>
            </a:r>
            <a:r>
              <a:rPr lang="en-US" dirty="0">
                <a:solidFill>
                  <a:srgbClr val="1F2937"/>
                </a:solidFill>
              </a:rPr>
              <a:t>C</a:t>
            </a:r>
            <a:r>
              <a:rPr lang="en-US" sz="1800" dirty="0" smtClean="0">
                <a:solidFill>
                  <a:srgbClr val="1F2937"/>
                </a:solidFill>
              </a:rPr>
              <a:t>ourse </a:t>
            </a:r>
            <a:r>
              <a:rPr lang="en-US" sz="1800" dirty="0">
                <a:solidFill>
                  <a:srgbClr val="1F2937"/>
                </a:solidFill>
              </a:rPr>
              <a:t>presentation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History, architecture, reasoning, consultation process, strengths, limits, and legacy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96112" y="498348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Certainty Factors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Managing uncertainty without full probability theory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731520" y="1508760"/>
            <a:ext cx="4572000" cy="3566160"/>
          </a:xfrm>
          <a:prstGeom prst="roundRect">
            <a:avLst>
              <a:gd name="adj" fmla="val 2051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508760"/>
            <a:ext cx="109728" cy="356616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1618488"/>
            <a:ext cx="4297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Basic idea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32688" y="1947672"/>
            <a:ext cx="4297680" cy="30358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900" dirty="0">
                <a:solidFill>
                  <a:srgbClr val="1F2937"/>
                </a:solidFill>
              </a:rPr>
              <a:t>Instead of exact probabilities, MYCIN uses certainty factors (CF) to represent how strongly evidence supports or weakens a conclusion. Values typically range from -1 to +1.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5577840" y="1508760"/>
            <a:ext cx="5760720" cy="1280160"/>
          </a:xfrm>
          <a:prstGeom prst="roundRect">
            <a:avLst>
              <a:gd name="adj" fmla="val 5714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577840" y="1508760"/>
            <a:ext cx="109728" cy="128016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779008" y="161848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Simple interpretation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779008" y="1947672"/>
            <a:ext cx="5486400" cy="7498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900" dirty="0">
                <a:solidFill>
                  <a:srgbClr val="1F2937"/>
                </a:solidFill>
              </a:rPr>
              <a:t>+1 = complete belief</a:t>
            </a:r>
            <a:endParaRPr lang="en-US" sz="1900" dirty="0"/>
          </a:p>
          <a:p>
            <a:pPr marL="0" indent="0">
              <a:buNone/>
            </a:pPr>
            <a:r>
              <a:rPr lang="en-US" sz="1900" dirty="0">
                <a:solidFill>
                  <a:srgbClr val="1F2937"/>
                </a:solidFill>
              </a:rPr>
              <a:t>0 = no useful evidence</a:t>
            </a:r>
            <a:endParaRPr lang="en-US" sz="1900" dirty="0"/>
          </a:p>
          <a:p>
            <a:pPr marL="0" indent="0">
              <a:buNone/>
            </a:pPr>
            <a:r>
              <a:rPr lang="en-US" sz="1900" dirty="0">
                <a:solidFill>
                  <a:srgbClr val="1F2937"/>
                </a:solidFill>
              </a:rPr>
              <a:t>-1 = complete disbelief</a:t>
            </a:r>
            <a:endParaRPr lang="en-US" sz="1900" dirty="0"/>
          </a:p>
        </p:txBody>
      </p:sp>
      <p:sp>
        <p:nvSpPr>
          <p:cNvPr id="12" name="Shape 10"/>
          <p:cNvSpPr/>
          <p:nvPr/>
        </p:nvSpPr>
        <p:spPr>
          <a:xfrm>
            <a:off x="5577840" y="2971800"/>
            <a:ext cx="5760720" cy="2103120"/>
          </a:xfrm>
          <a:prstGeom prst="roundRect">
            <a:avLst>
              <a:gd name="adj" fmla="val 3478"/>
            </a:avLst>
          </a:prstGeom>
          <a:solidFill>
            <a:srgbClr val="F6EFD8"/>
          </a:solidFill>
          <a:ln w="12700">
            <a:solidFill>
              <a:srgbClr val="B8860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577840" y="2971800"/>
            <a:ext cx="109728" cy="210312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779008" y="30815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860B"/>
                </a:solidFill>
              </a:rPr>
              <a:t>Why important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779008" y="3410712"/>
            <a:ext cx="5486400" cy="15727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Medical decisions often rely on incomplete tests, partial observations, and expert judgment. MYCIN needed a practical way to reason under uncertainty without demanding full probabilistic models for every case.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5852160" y="210312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8B2E2E"/>
                </a:solidFill>
              </a:rPr>
              <a:t>CF(new conclusion) = CF(rule) × CF(evidence)</a:t>
            </a:r>
            <a:endParaRPr lang="en-US" sz="2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Example of a Consultation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Simplified flow of interaction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22960" y="1508760"/>
            <a:ext cx="4846320" cy="960120"/>
          </a:xfrm>
          <a:prstGeom prst="roundRect">
            <a:avLst>
              <a:gd name="adj" fmla="val 7619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508760"/>
            <a:ext cx="109728" cy="96012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24128" y="1618488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System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24128" y="1947672"/>
            <a:ext cx="4572000" cy="4297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900" dirty="0">
                <a:solidFill>
                  <a:srgbClr val="1F2937"/>
                </a:solidFill>
              </a:rPr>
              <a:t>What is the site of the infection?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6400800" y="2011680"/>
            <a:ext cx="4754880" cy="960120"/>
          </a:xfrm>
          <a:prstGeom prst="roundRect">
            <a:avLst>
              <a:gd name="adj" fmla="val 7619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00800" y="2011680"/>
            <a:ext cx="109728" cy="96012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601968" y="2121408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Physician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601968" y="2450592"/>
            <a:ext cx="4480560" cy="4297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900" dirty="0">
                <a:solidFill>
                  <a:srgbClr val="1F2937"/>
                </a:solidFill>
              </a:rPr>
              <a:t>The infection appears to be in the bloodstream.</a:t>
            </a:r>
            <a:endParaRPr lang="en-US" sz="1900" dirty="0"/>
          </a:p>
        </p:txBody>
      </p:sp>
      <p:sp>
        <p:nvSpPr>
          <p:cNvPr id="12" name="Shape 10"/>
          <p:cNvSpPr/>
          <p:nvPr/>
        </p:nvSpPr>
        <p:spPr>
          <a:xfrm>
            <a:off x="822960" y="2834640"/>
            <a:ext cx="4846320" cy="960120"/>
          </a:xfrm>
          <a:prstGeom prst="roundRect">
            <a:avLst>
              <a:gd name="adj" fmla="val 7619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22960" y="2834640"/>
            <a:ext cx="109728" cy="96012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24128" y="2944368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System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024128" y="3273552"/>
            <a:ext cx="4572000" cy="4297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850" dirty="0">
                <a:solidFill>
                  <a:srgbClr val="1F2937"/>
                </a:solidFill>
              </a:rPr>
              <a:t>What is the gram stain and morphology of the organism?</a:t>
            </a:r>
            <a:endParaRPr lang="en-US" sz="1850" dirty="0"/>
          </a:p>
        </p:txBody>
      </p:sp>
      <p:sp>
        <p:nvSpPr>
          <p:cNvPr id="16" name="Shape 14"/>
          <p:cNvSpPr/>
          <p:nvPr/>
        </p:nvSpPr>
        <p:spPr>
          <a:xfrm>
            <a:off x="6400800" y="3337560"/>
            <a:ext cx="4754880" cy="960120"/>
          </a:xfrm>
          <a:prstGeom prst="roundRect">
            <a:avLst>
              <a:gd name="adj" fmla="val 7619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00800" y="3337560"/>
            <a:ext cx="109728" cy="96012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01968" y="3447288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Physician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601968" y="3776472"/>
            <a:ext cx="4480560" cy="4297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900" dirty="0">
                <a:solidFill>
                  <a:srgbClr val="1F2937"/>
                </a:solidFill>
              </a:rPr>
              <a:t>Gram-positive cocci in chains.</a:t>
            </a:r>
            <a:endParaRPr lang="en-US" sz="1900" dirty="0"/>
          </a:p>
        </p:txBody>
      </p:sp>
      <p:sp>
        <p:nvSpPr>
          <p:cNvPr id="20" name="Shape 18"/>
          <p:cNvSpPr/>
          <p:nvPr/>
        </p:nvSpPr>
        <p:spPr>
          <a:xfrm>
            <a:off x="822960" y="4480560"/>
            <a:ext cx="10332720" cy="822960"/>
          </a:xfrm>
          <a:prstGeom prst="roundRect">
            <a:avLst>
              <a:gd name="adj" fmla="val 8889"/>
            </a:avLst>
          </a:prstGeom>
          <a:solidFill>
            <a:srgbClr val="F6EFD8"/>
          </a:solidFill>
          <a:ln w="12700">
            <a:solidFill>
              <a:srgbClr val="B8860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822960" y="4480560"/>
            <a:ext cx="109728" cy="82296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24128" y="4590288"/>
            <a:ext cx="10058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860B"/>
                </a:solidFill>
              </a:rPr>
              <a:t>System recommendation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024128" y="4919472"/>
            <a:ext cx="10058400" cy="2926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750" dirty="0">
                <a:solidFill>
                  <a:srgbClr val="1F2937"/>
                </a:solidFill>
              </a:rPr>
              <a:t>Likely organism: streptococcus. Suggested therapy: antibiotic choice adjusted to the patient profile and confidence level of the conclusion.</a:t>
            </a:r>
            <a:endParaRPr lang="en-US" sz="17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Explanation Facility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One of MYCIN’s most important strengths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10698480" cy="1097280"/>
          </a:xfrm>
          <a:prstGeom prst="roundRect">
            <a:avLst>
              <a:gd name="adj" fmla="val 6667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417320"/>
            <a:ext cx="109728" cy="109728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1527048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Why questions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32688" y="1856232"/>
            <a:ext cx="10424160" cy="5669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When the physician asked “Why are you requesting this information?”, MYCIN could explain which hypothesis it was testing.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731520" y="2926080"/>
            <a:ext cx="10698480" cy="1097280"/>
          </a:xfrm>
          <a:prstGeom prst="roundRect">
            <a:avLst>
              <a:gd name="adj" fmla="val 6667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31520" y="2926080"/>
            <a:ext cx="109728" cy="109728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32688" y="3035808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How questions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32688" y="3364992"/>
            <a:ext cx="10424160" cy="5669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After giving advice, MYCIN could show which rules and evidence produced the recommendation.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731520" y="4434840"/>
            <a:ext cx="10698480" cy="1097280"/>
          </a:xfrm>
          <a:prstGeom prst="roundRect">
            <a:avLst>
              <a:gd name="adj" fmla="val 6667"/>
            </a:avLst>
          </a:prstGeom>
          <a:solidFill>
            <a:srgbClr val="F6EFD8"/>
          </a:solidFill>
          <a:ln w="12700">
            <a:solidFill>
              <a:srgbClr val="B8860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31520" y="4434840"/>
            <a:ext cx="109728" cy="109728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32688" y="4544568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860B"/>
                </a:solidFill>
              </a:rPr>
              <a:t>Educational value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32688" y="4873752"/>
            <a:ext cx="10424160" cy="5669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This made the system more transparent and helped users learn the reasoning strategy.</a:t>
            </a:r>
            <a:endParaRPr lang="en-US" sz="15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Strengths of MYCIN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Why it became a landmark system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731520" y="155448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554480"/>
            <a:ext cx="109728" cy="173736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166420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Strong domain focus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32688" y="1993392"/>
            <a:ext cx="5029200" cy="12070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650" dirty="0">
                <a:solidFill>
                  <a:srgbClr val="1F2937"/>
                </a:solidFill>
              </a:rPr>
              <a:t>It targeted a well-defined medical problem rather than trying to solve everything.</a:t>
            </a:r>
            <a:endParaRPr lang="en-US" sz="1650" dirty="0"/>
          </a:p>
        </p:txBody>
      </p:sp>
      <p:sp>
        <p:nvSpPr>
          <p:cNvPr id="8" name="Shape 6"/>
          <p:cNvSpPr/>
          <p:nvPr/>
        </p:nvSpPr>
        <p:spPr>
          <a:xfrm>
            <a:off x="6126480" y="155448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126480" y="1554480"/>
            <a:ext cx="109728" cy="173736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27648" y="166420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Readable knowledge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327648" y="1993392"/>
            <a:ext cx="5029200" cy="12070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650" dirty="0">
                <a:solidFill>
                  <a:srgbClr val="1F2937"/>
                </a:solidFill>
              </a:rPr>
              <a:t>Rules were understandable to experts and easier to inspect than hidden calculations.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731520" y="365760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F6EFD8"/>
          </a:solidFill>
          <a:ln w="12700">
            <a:solidFill>
              <a:srgbClr val="B8860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31520" y="3657600"/>
            <a:ext cx="109728" cy="173736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32688" y="376732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860B"/>
                </a:solidFill>
              </a:rPr>
              <a:t>Handles uncertainty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32688" y="4096512"/>
            <a:ext cx="5029200" cy="12070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650" dirty="0">
                <a:solidFill>
                  <a:srgbClr val="1F2937"/>
                </a:solidFill>
              </a:rPr>
              <a:t>Certainty factors offered a practical way to work with incomplete data.</a:t>
            </a:r>
            <a:endParaRPr lang="en-US" sz="1650" dirty="0"/>
          </a:p>
        </p:txBody>
      </p:sp>
      <p:sp>
        <p:nvSpPr>
          <p:cNvPr id="16" name="Shape 14"/>
          <p:cNvSpPr/>
          <p:nvPr/>
        </p:nvSpPr>
        <p:spPr>
          <a:xfrm>
            <a:off x="6126480" y="365760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F7E4E4"/>
          </a:solidFill>
          <a:ln w="12700">
            <a:solidFill>
              <a:srgbClr val="8B2E2E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3657600"/>
            <a:ext cx="109728" cy="1737360"/>
          </a:xfrm>
          <a:prstGeom prst="rect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27648" y="376732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8B2E2E"/>
                </a:solidFill>
              </a:rPr>
              <a:t>Explains results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327648" y="4096512"/>
            <a:ext cx="5029200" cy="12070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650" dirty="0">
                <a:solidFill>
                  <a:srgbClr val="1F2937"/>
                </a:solidFill>
              </a:rPr>
              <a:t>Users could inspect the reasoning path, increasing trust and learning.</a:t>
            </a:r>
            <a:endParaRPr lang="en-US" sz="16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Limitations and Criticism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Why MYCIN was not widely deployed in hospitals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731520" y="155448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554480"/>
            <a:ext cx="109728" cy="173736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166420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Narrow scope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32688" y="1993392"/>
            <a:ext cx="5029200" cy="12070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650" dirty="0">
                <a:solidFill>
                  <a:srgbClr val="1F2937"/>
                </a:solidFill>
              </a:rPr>
              <a:t>It only covered a restricted class of infectious disease problems.</a:t>
            </a:r>
            <a:endParaRPr lang="en-US" sz="1650" dirty="0"/>
          </a:p>
        </p:txBody>
      </p:sp>
      <p:sp>
        <p:nvSpPr>
          <p:cNvPr id="8" name="Shape 6"/>
          <p:cNvSpPr/>
          <p:nvPr/>
        </p:nvSpPr>
        <p:spPr>
          <a:xfrm>
            <a:off x="6126480" y="155448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126480" y="1554480"/>
            <a:ext cx="109728" cy="173736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27648" y="166420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Maintenance challenge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327648" y="1993392"/>
            <a:ext cx="5029200" cy="12070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650" dirty="0">
                <a:solidFill>
                  <a:srgbClr val="1F2937"/>
                </a:solidFill>
              </a:rPr>
              <a:t>Large rule bases can become difficult to update and validate over time.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731520" y="365760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F6EFD8"/>
          </a:solidFill>
          <a:ln w="12700">
            <a:solidFill>
              <a:srgbClr val="B8860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31520" y="3657600"/>
            <a:ext cx="109728" cy="173736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32688" y="376732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860B"/>
                </a:solidFill>
              </a:rPr>
              <a:t>Data entry burden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32688" y="4096512"/>
            <a:ext cx="5029200" cy="12070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650" dirty="0">
                <a:solidFill>
                  <a:srgbClr val="1F2937"/>
                </a:solidFill>
              </a:rPr>
              <a:t>The quality of output depends strongly on accurate and complete input facts.</a:t>
            </a:r>
            <a:endParaRPr lang="en-US" sz="1650" dirty="0"/>
          </a:p>
        </p:txBody>
      </p:sp>
      <p:sp>
        <p:nvSpPr>
          <p:cNvPr id="16" name="Shape 14"/>
          <p:cNvSpPr/>
          <p:nvPr/>
        </p:nvSpPr>
        <p:spPr>
          <a:xfrm>
            <a:off x="6126480" y="365760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F7E4E4"/>
          </a:solidFill>
          <a:ln w="12700">
            <a:solidFill>
              <a:srgbClr val="8B2E2E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3657600"/>
            <a:ext cx="109728" cy="1737360"/>
          </a:xfrm>
          <a:prstGeom prst="rect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27648" y="376732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8B2E2E"/>
                </a:solidFill>
              </a:rPr>
              <a:t>Legal and ethical barriers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327648" y="4096512"/>
            <a:ext cx="5029200" cy="12070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650" dirty="0">
                <a:solidFill>
                  <a:srgbClr val="1F2937"/>
                </a:solidFill>
              </a:rPr>
              <a:t>Questions about responsibility and clinical liability limited real-world use.</a:t>
            </a:r>
            <a:endParaRPr lang="en-US" sz="16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MYCIN vs. Modern AI Systems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A useful comparison for students today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731520" y="1600200"/>
            <a:ext cx="5303520" cy="4480560"/>
          </a:xfrm>
          <a:prstGeom prst="roundRect">
            <a:avLst>
              <a:gd name="adj" fmla="val 1633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600200"/>
            <a:ext cx="109728" cy="448056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170992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MYCIN (rule-based)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32688" y="2039112"/>
            <a:ext cx="5029200" cy="39502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Knowledge is explicitly written by experts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Reasoning path can be explained rule by rule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Performs best in narrow, structured domains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Harder to scale when the rule base becomes very large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172200" y="1600200"/>
            <a:ext cx="5303520" cy="4480560"/>
          </a:xfrm>
          <a:prstGeom prst="roundRect">
            <a:avLst>
              <a:gd name="adj" fmla="val 1633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172200" y="1600200"/>
            <a:ext cx="109728" cy="448056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73368" y="170992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Modern AI / machine learning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373368" y="2039112"/>
            <a:ext cx="5029200" cy="39502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Knowledge is often learned from data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Can handle richer patterns and larger datasets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May achieve strong prediction but with less transparency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Often needs large training data and careful validation</a:t>
            </a:r>
            <a:endParaRPr lang="en-US" sz="1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Legacy of MYCIN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What it left to AI and medical informatics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731520" y="1554480"/>
            <a:ext cx="5212080" cy="4389120"/>
          </a:xfrm>
          <a:prstGeom prst="roundRect">
            <a:avLst>
              <a:gd name="adj" fmla="val 1667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554480"/>
            <a:ext cx="109728" cy="438912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1664208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Direct influence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32688" y="1993392"/>
            <a:ext cx="4937760" cy="38587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60120" y="2148840"/>
            <a:ext cx="4709160" cy="34747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/>
          <a:lstStyle/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Inspired EMYCIN, a shell for building other expert systems.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Popularized rule-based knowledge engineering in many industries.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Showed that explicit expert knowledge can produce high-value decision support.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6217920" y="1554480"/>
            <a:ext cx="5212080" cy="4389120"/>
          </a:xfrm>
          <a:prstGeom prst="roundRect">
            <a:avLst>
              <a:gd name="adj" fmla="val 1667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17920" y="1554480"/>
            <a:ext cx="109728" cy="438912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19088" y="1664208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Long-term influence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19088" y="1993392"/>
            <a:ext cx="4937760" cy="38587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46520" y="2148840"/>
            <a:ext cx="4709160" cy="34747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/>
          <a:lstStyle/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Contributed to explainable AI ideas.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Highlighted the importance of human-computer collaboration in medicine.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Remains a classic case study in AI history courses.</a:t>
            </a:r>
            <a:endParaRPr lang="en-US" sz="1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Summary for review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600200"/>
            <a:ext cx="10241280" cy="43891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/>
          <a:lstStyle/>
          <a:p>
            <a:pPr marL="228600" indent="-228600">
              <a:buSzPct val="100000"/>
              <a:buChar char="•"/>
            </a:pPr>
            <a:r>
              <a:rPr lang="en-US" sz="2300" dirty="0">
                <a:solidFill>
                  <a:srgbClr val="1F2937"/>
                </a:solidFill>
              </a:rPr>
              <a:t>MYCIN is a rule-based expert system created at Stanford for diagnosing infections and recommending antibiotics.</a:t>
            </a:r>
            <a:endParaRPr lang="en-US" sz="2300" dirty="0"/>
          </a:p>
          <a:p>
            <a:pPr marL="228600" indent="-228600">
              <a:buSzPct val="100000"/>
              <a:buChar char="•"/>
            </a:pPr>
            <a:r>
              <a:rPr lang="en-US" sz="2300" dirty="0">
                <a:solidFill>
                  <a:srgbClr val="1F2937"/>
                </a:solidFill>
              </a:rPr>
              <a:t>Its core ideas are knowledge representation with rules, backward chaining, and certainty factors.</a:t>
            </a:r>
            <a:endParaRPr lang="en-US" sz="2300" dirty="0"/>
          </a:p>
          <a:p>
            <a:pPr marL="228600" indent="-228600">
              <a:buSzPct val="100000"/>
              <a:buChar char="•"/>
            </a:pPr>
            <a:r>
              <a:rPr lang="en-US" sz="2300" dirty="0">
                <a:solidFill>
                  <a:srgbClr val="1F2937"/>
                </a:solidFill>
              </a:rPr>
              <a:t>It demonstrated that explicit expert knowledge can achieve strong performance in a narrow domain.</a:t>
            </a:r>
            <a:endParaRPr lang="en-US" sz="2300" dirty="0"/>
          </a:p>
          <a:p>
            <a:pPr marL="228600" indent="-228600">
              <a:buSzPct val="100000"/>
              <a:buChar char="•"/>
            </a:pPr>
            <a:r>
              <a:rPr lang="en-US" sz="2300" dirty="0">
                <a:solidFill>
                  <a:srgbClr val="1F2937"/>
                </a:solidFill>
              </a:rPr>
              <a:t>Its legacy lives on in knowledge-based systems, explainable AI, and decision-support design.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8321040" y="5486400"/>
            <a:ext cx="2468880" cy="438912"/>
          </a:xfrm>
          <a:prstGeom prst="roundRect">
            <a:avLst>
              <a:gd name="adj" fmla="val 12500"/>
            </a:avLst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30768" y="5605272"/>
            <a:ext cx="2240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20" b="1" dirty="0">
                <a:solidFill>
                  <a:srgbClr val="FFFFFF"/>
                </a:solidFill>
              </a:rPr>
              <a:t>Classic AI lessons</a:t>
            </a:r>
            <a:endParaRPr lang="en-US" sz="132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Short Quiz / Discussion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Questions to test understanding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691640"/>
            <a:ext cx="9875520" cy="40233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/>
          <a:lstStyle/>
          <a:p>
            <a:pPr marL="228600" indent="-228600">
              <a:buSzPct val="100000"/>
              <a:buChar char="•"/>
            </a:pPr>
            <a:r>
              <a:rPr lang="en-US" sz="2200" dirty="0">
                <a:solidFill>
                  <a:srgbClr val="1F2937"/>
                </a:solidFill>
              </a:rPr>
              <a:t>What makes MYCIN an expert system rather than a database?</a:t>
            </a:r>
            <a:endParaRPr lang="en-US" sz="2200" dirty="0"/>
          </a:p>
          <a:p>
            <a:pPr marL="228600" indent="-228600">
              <a:buSzPct val="100000"/>
              <a:buChar char="•"/>
            </a:pPr>
            <a:r>
              <a:rPr lang="en-US" sz="2200" dirty="0">
                <a:solidFill>
                  <a:srgbClr val="1F2937"/>
                </a:solidFill>
              </a:rPr>
              <a:t>Why does backward chaining suit medical consultation tasks?</a:t>
            </a:r>
            <a:endParaRPr lang="en-US" sz="2200" dirty="0"/>
          </a:p>
          <a:p>
            <a:pPr marL="228600" indent="-228600">
              <a:buSzPct val="100000"/>
              <a:buChar char="•"/>
            </a:pPr>
            <a:r>
              <a:rPr lang="en-US" sz="2200" dirty="0">
                <a:solidFill>
                  <a:srgbClr val="1F2937"/>
                </a:solidFill>
              </a:rPr>
              <a:t>What problem do certainty factors try to solve?</a:t>
            </a:r>
            <a:endParaRPr lang="en-US" sz="2200" dirty="0"/>
          </a:p>
          <a:p>
            <a:pPr marL="228600" indent="-228600">
              <a:buSzPct val="100000"/>
              <a:buChar char="•"/>
            </a:pPr>
            <a:r>
              <a:rPr lang="en-US" sz="2200" dirty="0">
                <a:solidFill>
                  <a:srgbClr val="1F2937"/>
                </a:solidFill>
              </a:rPr>
              <a:t>Why can a powerful system still fail to be adopted in real clinical practice?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14400" y="5779008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B6470"/>
                </a:solidFill>
              </a:rPr>
              <a:t>Possible activity: ask learners to design one IF–THEN rule for a simple domain such as plant disease detection or troubleshooting a computer network.</a:t>
            </a:r>
            <a:endParaRPr lang="en-US" sz="13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18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Learning Objectives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What students should know after this lesson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10698480" cy="1097280"/>
          </a:xfrm>
          <a:prstGeom prst="roundRect">
            <a:avLst>
              <a:gd name="adj" fmla="val 6667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417320"/>
            <a:ext cx="109728" cy="109728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1527048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Define MYCIN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32688" y="1856232"/>
            <a:ext cx="10424160" cy="5669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Explain what an expert system is and why MYCIN became a classic example in artificial intelligence and medical informatics.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731520" y="2926080"/>
            <a:ext cx="10698480" cy="1097280"/>
          </a:xfrm>
          <a:prstGeom prst="roundRect">
            <a:avLst>
              <a:gd name="adj" fmla="val 6667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31520" y="2926080"/>
            <a:ext cx="109728" cy="109728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32688" y="3035808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Describe its operation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32688" y="3364992"/>
            <a:ext cx="10424160" cy="5669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Show how MYCIN uses rules, patient data, and certainty factors to suggest diagnoses and antibiotic treatments.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731520" y="4434840"/>
            <a:ext cx="10698480" cy="1097280"/>
          </a:xfrm>
          <a:prstGeom prst="roundRect">
            <a:avLst>
              <a:gd name="adj" fmla="val 6667"/>
            </a:avLst>
          </a:prstGeom>
          <a:solidFill>
            <a:srgbClr val="F6EFD8"/>
          </a:solidFill>
          <a:ln w="12700">
            <a:solidFill>
              <a:srgbClr val="B8860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31520" y="4434840"/>
            <a:ext cx="109728" cy="109728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32688" y="4544568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860B"/>
                </a:solidFill>
              </a:rPr>
              <a:t>Evaluate its impact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32688" y="4873752"/>
            <a:ext cx="10424160" cy="5669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Discuss its advantages, limitations, ethical concerns, and influence on later expert systems and modern AI.</a:t>
            </a:r>
            <a:endParaRPr lang="en-US" sz="15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Is an Expert System?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General concept before focusing on MYCIN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5852160" cy="43891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/>
          <a:lstStyle/>
          <a:p>
            <a:pPr marL="228600" indent="-228600"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</a:rPr>
              <a:t>An expert system is a program that imitates the reasoning of a human specialist in a narrow domain.</a:t>
            </a:r>
            <a:endParaRPr lang="en-US" sz="2100" dirty="0"/>
          </a:p>
          <a:p>
            <a:pPr marL="228600" indent="-228600"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</a:rPr>
              <a:t>It stores domain knowledge explicitly, usually as facts, rules, and heuristics.</a:t>
            </a:r>
            <a:endParaRPr lang="en-US" sz="2100" dirty="0"/>
          </a:p>
          <a:p>
            <a:pPr marL="228600" indent="-228600"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</a:rPr>
              <a:t>It uses an inference engine to combine rules with user-provided information.</a:t>
            </a:r>
            <a:endParaRPr lang="en-US" sz="2100" dirty="0"/>
          </a:p>
          <a:p>
            <a:pPr marL="228600" indent="-228600">
              <a:buSzPct val="100000"/>
              <a:buChar char="•"/>
            </a:pPr>
            <a:r>
              <a:rPr lang="en-US" sz="2100" dirty="0">
                <a:solidFill>
                  <a:srgbClr val="1F2937"/>
                </a:solidFill>
              </a:rPr>
              <a:t>Its goal is to assist decision-making, not simply to store data or retrieve documents.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315200" y="1645920"/>
            <a:ext cx="4023360" cy="2926080"/>
          </a:xfrm>
          <a:prstGeom prst="roundRect">
            <a:avLst>
              <a:gd name="adj" fmla="val 2500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0" y="1645920"/>
            <a:ext cx="109728" cy="292608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516368" y="175564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Typical components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516368" y="2084832"/>
            <a:ext cx="3749040" cy="23957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Knowledge base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Working memory (facts)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Inference engine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Explanation facility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• User interface</a:t>
            </a:r>
            <a:endParaRPr lang="en-US" sz="1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Historical Context of MYCIN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Why it was developed at Stanford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22960" y="1554480"/>
            <a:ext cx="5120640" cy="1554480"/>
          </a:xfrm>
          <a:prstGeom prst="roundRect">
            <a:avLst>
              <a:gd name="adj" fmla="val 4706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554480"/>
            <a:ext cx="109728" cy="155448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24128" y="1664208"/>
            <a:ext cx="4846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Early 1970s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24128" y="1993392"/>
            <a:ext cx="4846320" cy="10241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Researchers at Stanford explored whether computers could capture medical expertise in rule form.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6126480" y="1554480"/>
            <a:ext cx="5120640" cy="1554480"/>
          </a:xfrm>
          <a:prstGeom prst="roundRect">
            <a:avLst>
              <a:gd name="adj" fmla="val 4706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126480" y="1554480"/>
            <a:ext cx="109728" cy="155448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27648" y="1664208"/>
            <a:ext cx="4846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1972–1976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327648" y="1993392"/>
            <a:ext cx="4846320" cy="10241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Edward Shortliffe developed MYCIN to help diagnose bloodstream infections and recommend antibiotics.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822960" y="3657600"/>
            <a:ext cx="5120640" cy="1554480"/>
          </a:xfrm>
          <a:prstGeom prst="roundRect">
            <a:avLst>
              <a:gd name="adj" fmla="val 4706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22960" y="3657600"/>
            <a:ext cx="109728" cy="155448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24128" y="3767328"/>
            <a:ext cx="4846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Late 1970s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024128" y="4096512"/>
            <a:ext cx="4846320" cy="10241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MYCIN became a benchmark project in knowledge-based AI and uncertainty reasoning.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6126480" y="3657600"/>
            <a:ext cx="5120640" cy="1554480"/>
          </a:xfrm>
          <a:prstGeom prst="roundRect">
            <a:avLst>
              <a:gd name="adj" fmla="val 4706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3657600"/>
            <a:ext cx="109728" cy="155448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27648" y="3767328"/>
            <a:ext cx="4846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1980s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327648" y="4096512"/>
            <a:ext cx="4846320" cy="10241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Its architecture inspired EMYCIN and many other rule-based expert systems.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1005840" y="5669280"/>
            <a:ext cx="9966960" cy="0"/>
          </a:xfrm>
          <a:prstGeom prst="line">
            <a:avLst/>
          </a:prstGeom>
          <a:noFill/>
          <a:ln w="12700">
            <a:solidFill>
              <a:srgbClr val="2E5B9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97280" y="5504688"/>
            <a:ext cx="310896" cy="310896"/>
          </a:xfrm>
          <a:prstGeom prst="ellipse">
            <a:avLst/>
          </a:prstGeom>
          <a:solidFill>
            <a:srgbClr val="2E5B9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57600" y="5504688"/>
            <a:ext cx="310896" cy="310896"/>
          </a:xfrm>
          <a:prstGeom prst="ellipse">
            <a:avLst/>
          </a:prstGeom>
          <a:solidFill>
            <a:srgbClr val="2C7A7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217920" y="5504688"/>
            <a:ext cx="310896" cy="310896"/>
          </a:xfrm>
          <a:prstGeom prst="ellipse">
            <a:avLst/>
          </a:prstGeom>
          <a:solidFill>
            <a:srgbClr val="2E5B9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778240" y="5504688"/>
            <a:ext cx="310896" cy="310896"/>
          </a:xfrm>
          <a:prstGeom prst="ellipse">
            <a:avLst/>
          </a:prstGeom>
          <a:solidFill>
            <a:srgbClr val="2C7A7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Main Purpose of MYCIN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A focused medical assistant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731520" y="1554480"/>
            <a:ext cx="5212080" cy="4389120"/>
          </a:xfrm>
          <a:prstGeom prst="roundRect">
            <a:avLst>
              <a:gd name="adj" fmla="val 1667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554480"/>
            <a:ext cx="109728" cy="438912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1664208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Clinical tasks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32688" y="1993392"/>
            <a:ext cx="4937760" cy="38587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60120" y="2148840"/>
            <a:ext cx="4709160" cy="34747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/>
          <a:lstStyle/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Identify likely bacteria causing serious infections.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Recommend antibiotic therapy based on the suspected organism.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Consider patient-specific factors such as allergies, weight, and site of infection.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6217920" y="1554480"/>
            <a:ext cx="5212080" cy="4389120"/>
          </a:xfrm>
          <a:prstGeom prst="roundRect">
            <a:avLst>
              <a:gd name="adj" fmla="val 1667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17920" y="1554480"/>
            <a:ext cx="109728" cy="438912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19088" y="1664208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Why this domain?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19088" y="1993392"/>
            <a:ext cx="4937760" cy="38587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46520" y="2148840"/>
            <a:ext cx="4709160" cy="34747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/>
          <a:lstStyle/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The problem was narrow enough to model with rules.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Expert physicians already used heuristic reasoning in this area.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Treatment errors could be dangerous, so decision support had clear value.</a:t>
            </a:r>
            <a:endParaRPr lang="en-US" sz="1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MYCIN Architecture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How the main modules interact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743200" y="2606040"/>
            <a:ext cx="91440" cy="0"/>
          </a:xfrm>
          <a:prstGeom prst="line">
            <a:avLst/>
          </a:prstGeom>
          <a:noFill/>
          <a:ln w="12700">
            <a:solidFill>
              <a:srgbClr val="5B6470"/>
            </a:solidFill>
            <a:prstDash val="solid"/>
            <a:tailEnd type="triangle"/>
          </a:ln>
        </p:spPr>
      </p:sp>
      <p:sp>
        <p:nvSpPr>
          <p:cNvPr id="5" name="Shape 3"/>
          <p:cNvSpPr/>
          <p:nvPr/>
        </p:nvSpPr>
        <p:spPr>
          <a:xfrm>
            <a:off x="5074920" y="2606040"/>
            <a:ext cx="411480" cy="0"/>
          </a:xfrm>
          <a:prstGeom prst="line">
            <a:avLst/>
          </a:prstGeom>
          <a:noFill/>
          <a:ln w="12700">
            <a:solidFill>
              <a:srgbClr val="5B6470"/>
            </a:solidFill>
            <a:prstDash val="solid"/>
            <a:tailEnd type="triangle"/>
          </a:ln>
        </p:spPr>
      </p:sp>
      <p:sp>
        <p:nvSpPr>
          <p:cNvPr id="6" name="Shape 4"/>
          <p:cNvSpPr/>
          <p:nvPr/>
        </p:nvSpPr>
        <p:spPr>
          <a:xfrm>
            <a:off x="7498080" y="2606040"/>
            <a:ext cx="914400" cy="0"/>
          </a:xfrm>
          <a:prstGeom prst="line">
            <a:avLst/>
          </a:prstGeom>
          <a:noFill/>
          <a:ln w="12700">
            <a:solidFill>
              <a:srgbClr val="5B6470"/>
            </a:solidFill>
            <a:prstDash val="solid"/>
            <a:tailEnd type="triangle"/>
          </a:ln>
        </p:spPr>
      </p:sp>
      <p:sp>
        <p:nvSpPr>
          <p:cNvPr id="7" name="Shape 5"/>
          <p:cNvSpPr/>
          <p:nvPr/>
        </p:nvSpPr>
        <p:spPr>
          <a:xfrm>
            <a:off x="6492240" y="2743200"/>
            <a:ext cx="0" cy="411480"/>
          </a:xfrm>
          <a:prstGeom prst="line">
            <a:avLst/>
          </a:prstGeom>
          <a:noFill/>
          <a:ln w="12700">
            <a:solidFill>
              <a:srgbClr val="5B6470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7360920" y="3611880"/>
            <a:ext cx="1051560" cy="0"/>
          </a:xfrm>
          <a:prstGeom prst="line">
            <a:avLst/>
          </a:prstGeom>
          <a:noFill/>
          <a:ln w="12700">
            <a:solidFill>
              <a:srgbClr val="5B6470"/>
            </a:solidFill>
            <a:prstDash val="solid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22960" y="2194560"/>
            <a:ext cx="1920240" cy="822960"/>
          </a:xfrm>
          <a:prstGeom prst="roundRect">
            <a:avLst>
              <a:gd name="adj" fmla="val 8889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822960" y="2194560"/>
            <a:ext cx="109728" cy="82296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24128" y="230428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User / Physician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024128" y="2633472"/>
            <a:ext cx="1645920" cy="2926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2834640" y="2194560"/>
            <a:ext cx="2286000" cy="822960"/>
          </a:xfrm>
          <a:prstGeom prst="roundRect">
            <a:avLst>
              <a:gd name="adj" fmla="val 8889"/>
            </a:avLst>
          </a:prstGeom>
          <a:solidFill>
            <a:srgbClr val="F6EFD8"/>
          </a:solidFill>
          <a:ln w="12700">
            <a:solidFill>
              <a:srgbClr val="B8860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834640" y="2194560"/>
            <a:ext cx="109728" cy="82296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035808" y="230428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860B"/>
                </a:solidFill>
              </a:rPr>
              <a:t>Consultation Interface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035808" y="2633472"/>
            <a:ext cx="2011680" cy="2926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486400" y="1828800"/>
            <a:ext cx="2011680" cy="914400"/>
          </a:xfrm>
          <a:prstGeom prst="roundRect">
            <a:avLst>
              <a:gd name="adj" fmla="val 8000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86400" y="1828800"/>
            <a:ext cx="109728" cy="91440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87568" y="1938528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Inference Engine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687568" y="2267712"/>
            <a:ext cx="1737360" cy="38404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486400" y="3154680"/>
            <a:ext cx="2011680" cy="914400"/>
          </a:xfrm>
          <a:prstGeom prst="roundRect">
            <a:avLst>
              <a:gd name="adj" fmla="val 8000"/>
            </a:avLst>
          </a:prstGeom>
          <a:solidFill>
            <a:srgbClr val="F7E4E4"/>
          </a:solidFill>
          <a:ln w="12700">
            <a:solidFill>
              <a:srgbClr val="8B2E2E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486400" y="3154680"/>
            <a:ext cx="109728" cy="914400"/>
          </a:xfrm>
          <a:prstGeom prst="rect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687568" y="3264408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8B2E2E"/>
                </a:solidFill>
              </a:rPr>
              <a:t>Working Memory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8B2E2E"/>
                </a:solidFill>
              </a:rPr>
              <a:t>(Current facts)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5687568" y="3593592"/>
            <a:ext cx="1737360" cy="38404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8412480" y="2194560"/>
            <a:ext cx="2743200" cy="868680"/>
          </a:xfrm>
          <a:prstGeom prst="roundRect">
            <a:avLst>
              <a:gd name="adj" fmla="val 8421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8412480" y="2194560"/>
            <a:ext cx="109728" cy="86868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613648" y="230428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Knowledge Base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(Rules + heuristics)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8613648" y="2633472"/>
            <a:ext cx="2468880" cy="3383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868680" y="4983480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MYCIN separates domain knowledge from reasoning steps. This design made it easier to reuse the architecture in later systems.</a:t>
            </a:r>
            <a:endParaRPr lang="en-US" sz="1700" dirty="0"/>
          </a:p>
        </p:txBody>
      </p:sp>
      <p:sp>
        <p:nvSpPr>
          <p:cNvPr id="30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Knowledge Representation in MYCIN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Production rules at the center of the system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731520" y="1600200"/>
            <a:ext cx="6766560" cy="3017520"/>
          </a:xfrm>
          <a:prstGeom prst="roundRect">
            <a:avLst>
              <a:gd name="adj" fmla="val 2424"/>
            </a:avLst>
          </a:prstGeom>
          <a:solidFill>
            <a:srgbClr val="F6EFD8"/>
          </a:solidFill>
          <a:ln w="12700">
            <a:solidFill>
              <a:srgbClr val="B8860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600200"/>
            <a:ext cx="109728" cy="301752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1709928"/>
            <a:ext cx="6492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860B"/>
                </a:solidFill>
              </a:rPr>
              <a:t>Example rule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32688" y="2039112"/>
            <a:ext cx="6492240" cy="24871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IF the site of the infection is blood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AND the stain of the organism is gram-positive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AND the morphology of the organism is coccus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AND the growth pattern of the organism is chains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</a:rPr>
              <a:t>THEN there is suggestive evidence (0.7) that the organism is streptococcus.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26680" y="1783080"/>
            <a:ext cx="3657600" cy="274320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/>
          <a:lstStyle/>
          <a:p>
            <a:pPr marL="228600" indent="-228600">
              <a:buSzPct val="100000"/>
              <a:buChar char="•"/>
            </a:pPr>
            <a:r>
              <a:rPr lang="en-US" sz="1850" dirty="0">
                <a:solidFill>
                  <a:srgbClr val="1F2937"/>
                </a:solidFill>
              </a:rPr>
              <a:t>Knowledge is represented mainly as IF–THEN rules.</a:t>
            </a:r>
            <a:endParaRPr lang="en-US" sz="1850" dirty="0"/>
          </a:p>
          <a:p>
            <a:pPr marL="228600" indent="-228600">
              <a:buSzPct val="100000"/>
              <a:buChar char="•"/>
            </a:pPr>
            <a:r>
              <a:rPr lang="en-US" sz="1850" dirty="0">
                <a:solidFill>
                  <a:srgbClr val="1F2937"/>
                </a:solidFill>
              </a:rPr>
              <a:t>Each rule captures a small piece of expert reasoning.</a:t>
            </a:r>
            <a:endParaRPr lang="en-US" sz="1850" dirty="0"/>
          </a:p>
          <a:p>
            <a:pPr marL="228600" indent="-228600">
              <a:buSzPct val="100000"/>
              <a:buChar char="•"/>
            </a:pPr>
            <a:r>
              <a:rPr lang="en-US" sz="1850" dirty="0">
                <a:solidFill>
                  <a:srgbClr val="1F2937"/>
                </a:solidFill>
              </a:rPr>
              <a:t>Rules are modular, so new expertise can be added without rewriting the whole program.</a:t>
            </a:r>
            <a:endParaRPr lang="en-US" sz="1850" dirty="0"/>
          </a:p>
        </p:txBody>
      </p:sp>
      <p:sp>
        <p:nvSpPr>
          <p:cNvPr id="9" name="Text 7"/>
          <p:cNvSpPr/>
          <p:nvPr/>
        </p:nvSpPr>
        <p:spPr>
          <a:xfrm>
            <a:off x="822960" y="4892040"/>
            <a:ext cx="6583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B6470"/>
                </a:solidFill>
              </a:rPr>
              <a:t>The value 0.7 expresses the strength of belief attached to the conclusion.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Inference Process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How MYCIN reasons from facts to conclusions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005840" y="1645920"/>
            <a:ext cx="10058400" cy="713232"/>
          </a:xfrm>
          <a:prstGeom prst="roundRect">
            <a:avLst>
              <a:gd name="adj" fmla="val 10256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05840" y="1645920"/>
            <a:ext cx="109728" cy="713232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07008" y="1755648"/>
            <a:ext cx="9784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1. Gather facts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07008" y="2084832"/>
            <a:ext cx="9784080" cy="1828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The system asks questions about symptoms, laboratory data, and patient conditions.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6099048" y="2359152"/>
            <a:ext cx="0" cy="155448"/>
          </a:xfrm>
          <a:prstGeom prst="line">
            <a:avLst/>
          </a:prstGeom>
          <a:noFill/>
          <a:ln w="12700">
            <a:solidFill>
              <a:srgbClr val="5B6470"/>
            </a:solidFill>
            <a:prstDash val="solid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1005840" y="2514600"/>
            <a:ext cx="10058400" cy="713232"/>
          </a:xfrm>
          <a:prstGeom prst="roundRect">
            <a:avLst>
              <a:gd name="adj" fmla="val 10256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005840" y="2514600"/>
            <a:ext cx="109728" cy="713232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207008" y="2624328"/>
            <a:ext cx="9784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2. Match rules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207008" y="2953512"/>
            <a:ext cx="9784080" cy="1828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Relevant rules whose conditions fit the known facts are activated.</a:t>
            </a:r>
            <a:endParaRPr lang="en-US" sz="1550" dirty="0"/>
          </a:p>
        </p:txBody>
      </p:sp>
      <p:sp>
        <p:nvSpPr>
          <p:cNvPr id="13" name="Shape 11"/>
          <p:cNvSpPr/>
          <p:nvPr/>
        </p:nvSpPr>
        <p:spPr>
          <a:xfrm>
            <a:off x="6099048" y="3227832"/>
            <a:ext cx="0" cy="155448"/>
          </a:xfrm>
          <a:prstGeom prst="line">
            <a:avLst/>
          </a:prstGeom>
          <a:noFill/>
          <a:ln w="12700">
            <a:solidFill>
              <a:srgbClr val="5B6470"/>
            </a:solidFill>
            <a:prstDash val="solid"/>
            <a:tailEnd type="triangle"/>
          </a:ln>
        </p:spPr>
      </p:sp>
      <p:sp>
        <p:nvSpPr>
          <p:cNvPr id="14" name="Shape 12"/>
          <p:cNvSpPr/>
          <p:nvPr/>
        </p:nvSpPr>
        <p:spPr>
          <a:xfrm>
            <a:off x="1005840" y="3383280"/>
            <a:ext cx="10058400" cy="713232"/>
          </a:xfrm>
          <a:prstGeom prst="roundRect">
            <a:avLst>
              <a:gd name="adj" fmla="val 10256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005840" y="3383280"/>
            <a:ext cx="109728" cy="713232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07008" y="3493008"/>
            <a:ext cx="9784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3. Combine evidence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207008" y="3822192"/>
            <a:ext cx="9784080" cy="1828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Conclusions gain or lose support according to certainty factors.</a:t>
            </a:r>
            <a:endParaRPr lang="en-US" sz="1550" dirty="0"/>
          </a:p>
        </p:txBody>
      </p:sp>
      <p:sp>
        <p:nvSpPr>
          <p:cNvPr id="18" name="Shape 16"/>
          <p:cNvSpPr/>
          <p:nvPr/>
        </p:nvSpPr>
        <p:spPr>
          <a:xfrm>
            <a:off x="6099048" y="4096512"/>
            <a:ext cx="0" cy="155448"/>
          </a:xfrm>
          <a:prstGeom prst="line">
            <a:avLst/>
          </a:prstGeom>
          <a:noFill/>
          <a:ln w="12700">
            <a:solidFill>
              <a:srgbClr val="5B6470"/>
            </a:solidFill>
            <a:prstDash val="solid"/>
            <a:tailEnd type="triangle"/>
          </a:ln>
        </p:spPr>
      </p:sp>
      <p:sp>
        <p:nvSpPr>
          <p:cNvPr id="19" name="Shape 17"/>
          <p:cNvSpPr/>
          <p:nvPr/>
        </p:nvSpPr>
        <p:spPr>
          <a:xfrm>
            <a:off x="1005840" y="4251960"/>
            <a:ext cx="10058400" cy="713232"/>
          </a:xfrm>
          <a:prstGeom prst="roundRect">
            <a:avLst>
              <a:gd name="adj" fmla="val 10256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005840" y="4251960"/>
            <a:ext cx="109728" cy="713232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207008" y="4361688"/>
            <a:ext cx="9784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4. Recommend action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207008" y="4690872"/>
            <a:ext cx="9784080" cy="1828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The system proposes diagnoses and antibiotic plans with explanations.</a:t>
            </a:r>
            <a:endParaRPr lang="en-US" sz="15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Backward Chaining Strategy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66928" y="98755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0"/>
                </a:solidFill>
              </a:rPr>
              <a:t>Goal-driven reasoning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731520" y="1554480"/>
            <a:ext cx="5212080" cy="4389120"/>
          </a:xfrm>
          <a:prstGeom prst="roundRect">
            <a:avLst>
              <a:gd name="adj" fmla="val 1667"/>
            </a:avLst>
          </a:prstGeom>
          <a:solidFill>
            <a:srgbClr val="DCE7F7"/>
          </a:solidFill>
          <a:ln w="12700">
            <a:solidFill>
              <a:srgbClr val="2E5B9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554480"/>
            <a:ext cx="109728" cy="4389120"/>
          </a:xfrm>
          <a:prstGeom prst="rect">
            <a:avLst/>
          </a:prstGeom>
          <a:solidFill>
            <a:srgbClr val="2E5B9A"/>
          </a:solidFill>
          <a:ln w="12700">
            <a:solidFill>
              <a:srgbClr val="2E5B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1664208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5B9A"/>
                </a:solidFill>
              </a:rPr>
              <a:t>How it works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32688" y="1993392"/>
            <a:ext cx="4937760" cy="38587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60120" y="2148840"/>
            <a:ext cx="4709160" cy="34747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/>
          <a:lstStyle/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MYCIN starts with a hypothesis such as “What organism is causing this infection?”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It searches for rules that could support that hypothesis.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If needed facts are missing, it asks the user targeted questions.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6217920" y="1554480"/>
            <a:ext cx="5212080" cy="4389120"/>
          </a:xfrm>
          <a:prstGeom prst="roundRect">
            <a:avLst>
              <a:gd name="adj" fmla="val 1667"/>
            </a:avLst>
          </a:prstGeom>
          <a:solidFill>
            <a:srgbClr val="E5F4F1"/>
          </a:solidFill>
          <a:ln w="12700">
            <a:solidFill>
              <a:srgbClr val="2C7A7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17920" y="1554480"/>
            <a:ext cx="109728" cy="438912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19088" y="1664208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C7A7B"/>
                </a:solidFill>
              </a:rPr>
              <a:t>Why useful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19088" y="1993392"/>
            <a:ext cx="4937760" cy="38587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46520" y="2148840"/>
            <a:ext cx="4709160" cy="34747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/>
          <a:lstStyle/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Reduces unnecessary questioning.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Focuses the consultation on relevant evidence.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Fits medical reasoning, where a clinician often tests specific possibilities.</a:t>
            </a:r>
            <a:endParaRPr lang="en-US" sz="1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556248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pPr algn="ctr"/>
            <a:fld id="{F7021451-1387-4CA6-816F-3879F97B5CBC}" type="slidenum">
              <a:rPr lang="en-US" b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1404</Words>
  <Application>Microsoft Office PowerPoint</Application>
  <PresentationFormat>Personnalisé</PresentationFormat>
  <Paragraphs>227</Paragraphs>
  <Slides>18</Slides>
  <Notes>18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OpenAI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MYCIN Expert System</dc:title>
  <dc:subject>MYCIN Expert System course</dc:subject>
  <dc:creator>OpenAI</dc:creator>
  <cp:lastModifiedBy>Pc</cp:lastModifiedBy>
  <cp:revision>2</cp:revision>
  <dcterms:created xsi:type="dcterms:W3CDTF">2026-04-19T22:51:30Z</dcterms:created>
  <dcterms:modified xsi:type="dcterms:W3CDTF">2026-04-19T22:58:25Z</dcterms:modified>
</cp:coreProperties>
</file>