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70" r:id="rId8"/>
    <p:sldId id="273" r:id="rId9"/>
    <p:sldId id="276" r:id="rId10"/>
    <p:sldId id="278" r:id="rId11"/>
    <p:sldId id="262" r:id="rId12"/>
    <p:sldId id="280" r:id="rId13"/>
    <p:sldId id="279" r:id="rId14"/>
    <p:sldId id="263" r:id="rId15"/>
    <p:sldId id="265" r:id="rId16"/>
    <p:sldId id="266" r:id="rId17"/>
    <p:sldId id="272" r:id="rId18"/>
    <p:sldId id="267" r:id="rId19"/>
    <p:sldId id="268" r:id="rId20"/>
    <p:sldId id="269" r:id="rId21"/>
    <p:sldId id="274" r:id="rId22"/>
    <p:sldId id="281" r:id="rId2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250FC0-E755-B49F-BD6E-4EDF5C7B7A8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5372FB5D-FA4F-DC15-E849-CA81FF27C8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42D3B8CC-7BC3-B688-CA9F-FA83ABB16CD4}"/>
              </a:ext>
            </a:extLst>
          </p:cNvPr>
          <p:cNvSpPr>
            <a:spLocks noGrp="1"/>
          </p:cNvSpPr>
          <p:nvPr>
            <p:ph type="dt" sz="half" idx="10"/>
          </p:nvPr>
        </p:nvSpPr>
        <p:spPr/>
        <p:txBody>
          <a:bodyPr/>
          <a:lstStyle/>
          <a:p>
            <a:fld id="{7D853BEE-90AD-4A43-8358-2EBC06B0FE32}" type="datetimeFigureOut">
              <a:rPr lang="fr-FR" smtClean="0"/>
              <a:t>01/05/2025</a:t>
            </a:fld>
            <a:endParaRPr lang="fr-FR"/>
          </a:p>
        </p:txBody>
      </p:sp>
      <p:sp>
        <p:nvSpPr>
          <p:cNvPr id="5" name="Espace réservé du pied de page 4">
            <a:extLst>
              <a:ext uri="{FF2B5EF4-FFF2-40B4-BE49-F238E27FC236}">
                <a16:creationId xmlns:a16="http://schemas.microsoft.com/office/drawing/2014/main" id="{9F080ABC-13F6-1868-ECD8-97221FC1006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46183A0-BF16-8CBA-7930-F86062E1DB09}"/>
              </a:ext>
            </a:extLst>
          </p:cNvPr>
          <p:cNvSpPr>
            <a:spLocks noGrp="1"/>
          </p:cNvSpPr>
          <p:nvPr>
            <p:ph type="sldNum" sz="quarter" idx="12"/>
          </p:nvPr>
        </p:nvSpPr>
        <p:spPr/>
        <p:txBody>
          <a:bodyPr/>
          <a:lstStyle/>
          <a:p>
            <a:fld id="{40F49EA4-E30D-42E2-98CD-4676875158A0}" type="slidenum">
              <a:rPr lang="fr-FR" smtClean="0"/>
              <a:t>‹N°›</a:t>
            </a:fld>
            <a:endParaRPr lang="fr-FR"/>
          </a:p>
        </p:txBody>
      </p:sp>
    </p:spTree>
    <p:extLst>
      <p:ext uri="{BB962C8B-B14F-4D97-AF65-F5344CB8AC3E}">
        <p14:creationId xmlns:p14="http://schemas.microsoft.com/office/powerpoint/2010/main" val="3472447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C0B5B5-4EA0-0968-C104-B42777588F22}"/>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90F4681E-E573-BABA-0237-E8EC43080D5F}"/>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6EB92F8-691F-C33C-C3E2-C22A975AED34}"/>
              </a:ext>
            </a:extLst>
          </p:cNvPr>
          <p:cNvSpPr>
            <a:spLocks noGrp="1"/>
          </p:cNvSpPr>
          <p:nvPr>
            <p:ph type="dt" sz="half" idx="10"/>
          </p:nvPr>
        </p:nvSpPr>
        <p:spPr/>
        <p:txBody>
          <a:bodyPr/>
          <a:lstStyle/>
          <a:p>
            <a:fld id="{7D853BEE-90AD-4A43-8358-2EBC06B0FE32}" type="datetimeFigureOut">
              <a:rPr lang="fr-FR" smtClean="0"/>
              <a:t>01/05/2025</a:t>
            </a:fld>
            <a:endParaRPr lang="fr-FR"/>
          </a:p>
        </p:txBody>
      </p:sp>
      <p:sp>
        <p:nvSpPr>
          <p:cNvPr id="5" name="Espace réservé du pied de page 4">
            <a:extLst>
              <a:ext uri="{FF2B5EF4-FFF2-40B4-BE49-F238E27FC236}">
                <a16:creationId xmlns:a16="http://schemas.microsoft.com/office/drawing/2014/main" id="{DEBAFAC5-E2A2-E109-74EE-EB510D91CD7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0372624-4C73-1568-3793-6E80EB36B4B3}"/>
              </a:ext>
            </a:extLst>
          </p:cNvPr>
          <p:cNvSpPr>
            <a:spLocks noGrp="1"/>
          </p:cNvSpPr>
          <p:nvPr>
            <p:ph type="sldNum" sz="quarter" idx="12"/>
          </p:nvPr>
        </p:nvSpPr>
        <p:spPr/>
        <p:txBody>
          <a:bodyPr/>
          <a:lstStyle/>
          <a:p>
            <a:fld id="{40F49EA4-E30D-42E2-98CD-4676875158A0}" type="slidenum">
              <a:rPr lang="fr-FR" smtClean="0"/>
              <a:t>‹N°›</a:t>
            </a:fld>
            <a:endParaRPr lang="fr-FR"/>
          </a:p>
        </p:txBody>
      </p:sp>
    </p:spTree>
    <p:extLst>
      <p:ext uri="{BB962C8B-B14F-4D97-AF65-F5344CB8AC3E}">
        <p14:creationId xmlns:p14="http://schemas.microsoft.com/office/powerpoint/2010/main" val="2394421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84FA5F15-6DA1-FE98-5F85-50B159040C15}"/>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D3C35152-5B3E-8061-59F1-3B1B99464663}"/>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C86C804-1137-23F3-7859-87C31D006572}"/>
              </a:ext>
            </a:extLst>
          </p:cNvPr>
          <p:cNvSpPr>
            <a:spLocks noGrp="1"/>
          </p:cNvSpPr>
          <p:nvPr>
            <p:ph type="dt" sz="half" idx="10"/>
          </p:nvPr>
        </p:nvSpPr>
        <p:spPr/>
        <p:txBody>
          <a:bodyPr/>
          <a:lstStyle/>
          <a:p>
            <a:fld id="{7D853BEE-90AD-4A43-8358-2EBC06B0FE32}" type="datetimeFigureOut">
              <a:rPr lang="fr-FR" smtClean="0"/>
              <a:t>01/05/2025</a:t>
            </a:fld>
            <a:endParaRPr lang="fr-FR"/>
          </a:p>
        </p:txBody>
      </p:sp>
      <p:sp>
        <p:nvSpPr>
          <p:cNvPr id="5" name="Espace réservé du pied de page 4">
            <a:extLst>
              <a:ext uri="{FF2B5EF4-FFF2-40B4-BE49-F238E27FC236}">
                <a16:creationId xmlns:a16="http://schemas.microsoft.com/office/drawing/2014/main" id="{4D309730-9AA4-8C94-29A7-258857EC290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D69376C-81A0-EA9B-5C13-38A3B4A2BA3A}"/>
              </a:ext>
            </a:extLst>
          </p:cNvPr>
          <p:cNvSpPr>
            <a:spLocks noGrp="1"/>
          </p:cNvSpPr>
          <p:nvPr>
            <p:ph type="sldNum" sz="quarter" idx="12"/>
          </p:nvPr>
        </p:nvSpPr>
        <p:spPr/>
        <p:txBody>
          <a:bodyPr/>
          <a:lstStyle/>
          <a:p>
            <a:fld id="{40F49EA4-E30D-42E2-98CD-4676875158A0}" type="slidenum">
              <a:rPr lang="fr-FR" smtClean="0"/>
              <a:t>‹N°›</a:t>
            </a:fld>
            <a:endParaRPr lang="fr-FR"/>
          </a:p>
        </p:txBody>
      </p:sp>
    </p:spTree>
    <p:extLst>
      <p:ext uri="{BB962C8B-B14F-4D97-AF65-F5344CB8AC3E}">
        <p14:creationId xmlns:p14="http://schemas.microsoft.com/office/powerpoint/2010/main" val="149087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C08F63-7F1E-835E-2691-6E6EA945A77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1453A6B-B00F-0B18-2466-D70336D0105F}"/>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EC934C7-5AD2-9128-49CC-707302E2F76F}"/>
              </a:ext>
            </a:extLst>
          </p:cNvPr>
          <p:cNvSpPr>
            <a:spLocks noGrp="1"/>
          </p:cNvSpPr>
          <p:nvPr>
            <p:ph type="dt" sz="half" idx="10"/>
          </p:nvPr>
        </p:nvSpPr>
        <p:spPr/>
        <p:txBody>
          <a:bodyPr/>
          <a:lstStyle/>
          <a:p>
            <a:fld id="{7D853BEE-90AD-4A43-8358-2EBC06B0FE32}" type="datetimeFigureOut">
              <a:rPr lang="fr-FR" smtClean="0"/>
              <a:t>01/05/2025</a:t>
            </a:fld>
            <a:endParaRPr lang="fr-FR"/>
          </a:p>
        </p:txBody>
      </p:sp>
      <p:sp>
        <p:nvSpPr>
          <p:cNvPr id="5" name="Espace réservé du pied de page 4">
            <a:extLst>
              <a:ext uri="{FF2B5EF4-FFF2-40B4-BE49-F238E27FC236}">
                <a16:creationId xmlns:a16="http://schemas.microsoft.com/office/drawing/2014/main" id="{41015159-EFE7-6D73-A5FD-C60D9C347D4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0B3178E-0789-504C-2EC5-39F3A7BAE797}"/>
              </a:ext>
            </a:extLst>
          </p:cNvPr>
          <p:cNvSpPr>
            <a:spLocks noGrp="1"/>
          </p:cNvSpPr>
          <p:nvPr>
            <p:ph type="sldNum" sz="quarter" idx="12"/>
          </p:nvPr>
        </p:nvSpPr>
        <p:spPr/>
        <p:txBody>
          <a:bodyPr/>
          <a:lstStyle/>
          <a:p>
            <a:fld id="{40F49EA4-E30D-42E2-98CD-4676875158A0}" type="slidenum">
              <a:rPr lang="fr-FR" smtClean="0"/>
              <a:t>‹N°›</a:t>
            </a:fld>
            <a:endParaRPr lang="fr-FR"/>
          </a:p>
        </p:txBody>
      </p:sp>
    </p:spTree>
    <p:extLst>
      <p:ext uri="{BB962C8B-B14F-4D97-AF65-F5344CB8AC3E}">
        <p14:creationId xmlns:p14="http://schemas.microsoft.com/office/powerpoint/2010/main" val="1077537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83819A-0DBC-6027-0D94-BB3CEACC7A15}"/>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CE50531F-F48B-DCE6-C239-57595BE33FC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15744D09-87DD-FF0D-A373-D7E8C6E66E18}"/>
              </a:ext>
            </a:extLst>
          </p:cNvPr>
          <p:cNvSpPr>
            <a:spLocks noGrp="1"/>
          </p:cNvSpPr>
          <p:nvPr>
            <p:ph type="dt" sz="half" idx="10"/>
          </p:nvPr>
        </p:nvSpPr>
        <p:spPr/>
        <p:txBody>
          <a:bodyPr/>
          <a:lstStyle/>
          <a:p>
            <a:fld id="{7D853BEE-90AD-4A43-8358-2EBC06B0FE32}" type="datetimeFigureOut">
              <a:rPr lang="fr-FR" smtClean="0"/>
              <a:t>01/05/2025</a:t>
            </a:fld>
            <a:endParaRPr lang="fr-FR"/>
          </a:p>
        </p:txBody>
      </p:sp>
      <p:sp>
        <p:nvSpPr>
          <p:cNvPr id="5" name="Espace réservé du pied de page 4">
            <a:extLst>
              <a:ext uri="{FF2B5EF4-FFF2-40B4-BE49-F238E27FC236}">
                <a16:creationId xmlns:a16="http://schemas.microsoft.com/office/drawing/2014/main" id="{C3D46E9E-EE88-7AD3-5C33-6AACD45C100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9224435-0BF1-2C11-07E8-CB095A9712B7}"/>
              </a:ext>
            </a:extLst>
          </p:cNvPr>
          <p:cNvSpPr>
            <a:spLocks noGrp="1"/>
          </p:cNvSpPr>
          <p:nvPr>
            <p:ph type="sldNum" sz="quarter" idx="12"/>
          </p:nvPr>
        </p:nvSpPr>
        <p:spPr/>
        <p:txBody>
          <a:bodyPr/>
          <a:lstStyle/>
          <a:p>
            <a:fld id="{40F49EA4-E30D-42E2-98CD-4676875158A0}" type="slidenum">
              <a:rPr lang="fr-FR" smtClean="0"/>
              <a:t>‹N°›</a:t>
            </a:fld>
            <a:endParaRPr lang="fr-FR"/>
          </a:p>
        </p:txBody>
      </p:sp>
    </p:spTree>
    <p:extLst>
      <p:ext uri="{BB962C8B-B14F-4D97-AF65-F5344CB8AC3E}">
        <p14:creationId xmlns:p14="http://schemas.microsoft.com/office/powerpoint/2010/main" val="3335361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2A0E98-4E2F-D99D-FDFF-5489820A777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3DD9507-365F-790E-8343-DC3218E979DE}"/>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2E388A0C-3453-7FCA-2047-9473B1DB41B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01F601A8-0E1F-23AA-0D98-8E807E3C681E}"/>
              </a:ext>
            </a:extLst>
          </p:cNvPr>
          <p:cNvSpPr>
            <a:spLocks noGrp="1"/>
          </p:cNvSpPr>
          <p:nvPr>
            <p:ph type="dt" sz="half" idx="10"/>
          </p:nvPr>
        </p:nvSpPr>
        <p:spPr/>
        <p:txBody>
          <a:bodyPr/>
          <a:lstStyle/>
          <a:p>
            <a:fld id="{7D853BEE-90AD-4A43-8358-2EBC06B0FE32}" type="datetimeFigureOut">
              <a:rPr lang="fr-FR" smtClean="0"/>
              <a:t>01/05/2025</a:t>
            </a:fld>
            <a:endParaRPr lang="fr-FR"/>
          </a:p>
        </p:txBody>
      </p:sp>
      <p:sp>
        <p:nvSpPr>
          <p:cNvPr id="6" name="Espace réservé du pied de page 5">
            <a:extLst>
              <a:ext uri="{FF2B5EF4-FFF2-40B4-BE49-F238E27FC236}">
                <a16:creationId xmlns:a16="http://schemas.microsoft.com/office/drawing/2014/main" id="{96A8D591-5098-2C04-F83F-31D8616F46B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32A967E-2152-F86B-27EC-59781537F350}"/>
              </a:ext>
            </a:extLst>
          </p:cNvPr>
          <p:cNvSpPr>
            <a:spLocks noGrp="1"/>
          </p:cNvSpPr>
          <p:nvPr>
            <p:ph type="sldNum" sz="quarter" idx="12"/>
          </p:nvPr>
        </p:nvSpPr>
        <p:spPr/>
        <p:txBody>
          <a:bodyPr/>
          <a:lstStyle/>
          <a:p>
            <a:fld id="{40F49EA4-E30D-42E2-98CD-4676875158A0}" type="slidenum">
              <a:rPr lang="fr-FR" smtClean="0"/>
              <a:t>‹N°›</a:t>
            </a:fld>
            <a:endParaRPr lang="fr-FR"/>
          </a:p>
        </p:txBody>
      </p:sp>
    </p:spTree>
    <p:extLst>
      <p:ext uri="{BB962C8B-B14F-4D97-AF65-F5344CB8AC3E}">
        <p14:creationId xmlns:p14="http://schemas.microsoft.com/office/powerpoint/2010/main" val="1009914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76A4C9-DD36-66B1-DE5B-3B3330D27C30}"/>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F913B4D-18A2-8B04-4030-CF462EF8F9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7C4C49C-003A-C8AD-FB6F-F7D59A6BFD75}"/>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B3163924-619A-1E1E-E739-CF3F3679A5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0F4E499F-793D-6F82-3BC8-9E9C18BB6DE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ECCF9725-6E9C-1C4E-AC1F-3FE02C735765}"/>
              </a:ext>
            </a:extLst>
          </p:cNvPr>
          <p:cNvSpPr>
            <a:spLocks noGrp="1"/>
          </p:cNvSpPr>
          <p:nvPr>
            <p:ph type="dt" sz="half" idx="10"/>
          </p:nvPr>
        </p:nvSpPr>
        <p:spPr/>
        <p:txBody>
          <a:bodyPr/>
          <a:lstStyle/>
          <a:p>
            <a:fld id="{7D853BEE-90AD-4A43-8358-2EBC06B0FE32}" type="datetimeFigureOut">
              <a:rPr lang="fr-FR" smtClean="0"/>
              <a:t>01/05/2025</a:t>
            </a:fld>
            <a:endParaRPr lang="fr-FR"/>
          </a:p>
        </p:txBody>
      </p:sp>
      <p:sp>
        <p:nvSpPr>
          <p:cNvPr id="8" name="Espace réservé du pied de page 7">
            <a:extLst>
              <a:ext uri="{FF2B5EF4-FFF2-40B4-BE49-F238E27FC236}">
                <a16:creationId xmlns:a16="http://schemas.microsoft.com/office/drawing/2014/main" id="{188178B1-C898-CC79-972C-CD4AC77F41C4}"/>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2992CDAA-6C72-677C-3BB5-331EA0DDEE61}"/>
              </a:ext>
            </a:extLst>
          </p:cNvPr>
          <p:cNvSpPr>
            <a:spLocks noGrp="1"/>
          </p:cNvSpPr>
          <p:nvPr>
            <p:ph type="sldNum" sz="quarter" idx="12"/>
          </p:nvPr>
        </p:nvSpPr>
        <p:spPr/>
        <p:txBody>
          <a:bodyPr/>
          <a:lstStyle/>
          <a:p>
            <a:fld id="{40F49EA4-E30D-42E2-98CD-4676875158A0}" type="slidenum">
              <a:rPr lang="fr-FR" smtClean="0"/>
              <a:t>‹N°›</a:t>
            </a:fld>
            <a:endParaRPr lang="fr-FR"/>
          </a:p>
        </p:txBody>
      </p:sp>
    </p:spTree>
    <p:extLst>
      <p:ext uri="{BB962C8B-B14F-4D97-AF65-F5344CB8AC3E}">
        <p14:creationId xmlns:p14="http://schemas.microsoft.com/office/powerpoint/2010/main" val="4127525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357302-913D-7E9F-A871-56ABD619DF49}"/>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91A9A83-6EED-1545-B058-DB9FFD4E0B45}"/>
              </a:ext>
            </a:extLst>
          </p:cNvPr>
          <p:cNvSpPr>
            <a:spLocks noGrp="1"/>
          </p:cNvSpPr>
          <p:nvPr>
            <p:ph type="dt" sz="half" idx="10"/>
          </p:nvPr>
        </p:nvSpPr>
        <p:spPr/>
        <p:txBody>
          <a:bodyPr/>
          <a:lstStyle/>
          <a:p>
            <a:fld id="{7D853BEE-90AD-4A43-8358-2EBC06B0FE32}" type="datetimeFigureOut">
              <a:rPr lang="fr-FR" smtClean="0"/>
              <a:t>01/05/2025</a:t>
            </a:fld>
            <a:endParaRPr lang="fr-FR"/>
          </a:p>
        </p:txBody>
      </p:sp>
      <p:sp>
        <p:nvSpPr>
          <p:cNvPr id="4" name="Espace réservé du pied de page 3">
            <a:extLst>
              <a:ext uri="{FF2B5EF4-FFF2-40B4-BE49-F238E27FC236}">
                <a16:creationId xmlns:a16="http://schemas.microsoft.com/office/drawing/2014/main" id="{71833947-4CDD-BB8D-C589-E7E79631CC75}"/>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79FE346D-41F0-CB2A-D99A-A1B14C589636}"/>
              </a:ext>
            </a:extLst>
          </p:cNvPr>
          <p:cNvSpPr>
            <a:spLocks noGrp="1"/>
          </p:cNvSpPr>
          <p:nvPr>
            <p:ph type="sldNum" sz="quarter" idx="12"/>
          </p:nvPr>
        </p:nvSpPr>
        <p:spPr/>
        <p:txBody>
          <a:bodyPr/>
          <a:lstStyle/>
          <a:p>
            <a:fld id="{40F49EA4-E30D-42E2-98CD-4676875158A0}" type="slidenum">
              <a:rPr lang="fr-FR" smtClean="0"/>
              <a:t>‹N°›</a:t>
            </a:fld>
            <a:endParaRPr lang="fr-FR"/>
          </a:p>
        </p:txBody>
      </p:sp>
    </p:spTree>
    <p:extLst>
      <p:ext uri="{BB962C8B-B14F-4D97-AF65-F5344CB8AC3E}">
        <p14:creationId xmlns:p14="http://schemas.microsoft.com/office/powerpoint/2010/main" val="695152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CBC16CA-173D-DF00-9FEC-9EC2D086DEFA}"/>
              </a:ext>
            </a:extLst>
          </p:cNvPr>
          <p:cNvSpPr>
            <a:spLocks noGrp="1"/>
          </p:cNvSpPr>
          <p:nvPr>
            <p:ph type="dt" sz="half" idx="10"/>
          </p:nvPr>
        </p:nvSpPr>
        <p:spPr/>
        <p:txBody>
          <a:bodyPr/>
          <a:lstStyle/>
          <a:p>
            <a:fld id="{7D853BEE-90AD-4A43-8358-2EBC06B0FE32}" type="datetimeFigureOut">
              <a:rPr lang="fr-FR" smtClean="0"/>
              <a:t>01/05/2025</a:t>
            </a:fld>
            <a:endParaRPr lang="fr-FR"/>
          </a:p>
        </p:txBody>
      </p:sp>
      <p:sp>
        <p:nvSpPr>
          <p:cNvPr id="3" name="Espace réservé du pied de page 2">
            <a:extLst>
              <a:ext uri="{FF2B5EF4-FFF2-40B4-BE49-F238E27FC236}">
                <a16:creationId xmlns:a16="http://schemas.microsoft.com/office/drawing/2014/main" id="{D4B9E0C9-314D-D72E-1A5F-621A57009AB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86BBF4D7-0FFD-7CAC-BDA9-078BEB5B8FCF}"/>
              </a:ext>
            </a:extLst>
          </p:cNvPr>
          <p:cNvSpPr>
            <a:spLocks noGrp="1"/>
          </p:cNvSpPr>
          <p:nvPr>
            <p:ph type="sldNum" sz="quarter" idx="12"/>
          </p:nvPr>
        </p:nvSpPr>
        <p:spPr/>
        <p:txBody>
          <a:bodyPr/>
          <a:lstStyle/>
          <a:p>
            <a:fld id="{40F49EA4-E30D-42E2-98CD-4676875158A0}" type="slidenum">
              <a:rPr lang="fr-FR" smtClean="0"/>
              <a:t>‹N°›</a:t>
            </a:fld>
            <a:endParaRPr lang="fr-FR"/>
          </a:p>
        </p:txBody>
      </p:sp>
    </p:spTree>
    <p:extLst>
      <p:ext uri="{BB962C8B-B14F-4D97-AF65-F5344CB8AC3E}">
        <p14:creationId xmlns:p14="http://schemas.microsoft.com/office/powerpoint/2010/main" val="572321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5A47AB-7E3B-31BA-00B4-CBC7F0BE3AA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CF9CE78D-34E7-E7F0-36CA-3A8E2131F2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30022818-E9D9-FE85-3BF5-5C071DD07C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57F44BE-618F-979C-9C13-2F0CCEEE742F}"/>
              </a:ext>
            </a:extLst>
          </p:cNvPr>
          <p:cNvSpPr>
            <a:spLocks noGrp="1"/>
          </p:cNvSpPr>
          <p:nvPr>
            <p:ph type="dt" sz="half" idx="10"/>
          </p:nvPr>
        </p:nvSpPr>
        <p:spPr/>
        <p:txBody>
          <a:bodyPr/>
          <a:lstStyle/>
          <a:p>
            <a:fld id="{7D853BEE-90AD-4A43-8358-2EBC06B0FE32}" type="datetimeFigureOut">
              <a:rPr lang="fr-FR" smtClean="0"/>
              <a:t>01/05/2025</a:t>
            </a:fld>
            <a:endParaRPr lang="fr-FR"/>
          </a:p>
        </p:txBody>
      </p:sp>
      <p:sp>
        <p:nvSpPr>
          <p:cNvPr id="6" name="Espace réservé du pied de page 5">
            <a:extLst>
              <a:ext uri="{FF2B5EF4-FFF2-40B4-BE49-F238E27FC236}">
                <a16:creationId xmlns:a16="http://schemas.microsoft.com/office/drawing/2014/main" id="{33860CC9-2CF8-B7B0-EFB0-6694F72C05D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4883B44-D235-8A79-22CC-96C4BEAF58CA}"/>
              </a:ext>
            </a:extLst>
          </p:cNvPr>
          <p:cNvSpPr>
            <a:spLocks noGrp="1"/>
          </p:cNvSpPr>
          <p:nvPr>
            <p:ph type="sldNum" sz="quarter" idx="12"/>
          </p:nvPr>
        </p:nvSpPr>
        <p:spPr/>
        <p:txBody>
          <a:bodyPr/>
          <a:lstStyle/>
          <a:p>
            <a:fld id="{40F49EA4-E30D-42E2-98CD-4676875158A0}" type="slidenum">
              <a:rPr lang="fr-FR" smtClean="0"/>
              <a:t>‹N°›</a:t>
            </a:fld>
            <a:endParaRPr lang="fr-FR"/>
          </a:p>
        </p:txBody>
      </p:sp>
    </p:spTree>
    <p:extLst>
      <p:ext uri="{BB962C8B-B14F-4D97-AF65-F5344CB8AC3E}">
        <p14:creationId xmlns:p14="http://schemas.microsoft.com/office/powerpoint/2010/main" val="3778399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C2D6624-79BD-0273-F92A-418B4215EBF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F36DFDCD-8D1A-AA79-8AE4-70D8E6282C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F90016B7-8CC5-558B-E35A-2BFEECE03D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8EC8EF7-AE89-E08C-5F20-D9DF7D773362}"/>
              </a:ext>
            </a:extLst>
          </p:cNvPr>
          <p:cNvSpPr>
            <a:spLocks noGrp="1"/>
          </p:cNvSpPr>
          <p:nvPr>
            <p:ph type="dt" sz="half" idx="10"/>
          </p:nvPr>
        </p:nvSpPr>
        <p:spPr/>
        <p:txBody>
          <a:bodyPr/>
          <a:lstStyle/>
          <a:p>
            <a:fld id="{7D853BEE-90AD-4A43-8358-2EBC06B0FE32}" type="datetimeFigureOut">
              <a:rPr lang="fr-FR" smtClean="0"/>
              <a:t>01/05/2025</a:t>
            </a:fld>
            <a:endParaRPr lang="fr-FR"/>
          </a:p>
        </p:txBody>
      </p:sp>
      <p:sp>
        <p:nvSpPr>
          <p:cNvPr id="6" name="Espace réservé du pied de page 5">
            <a:extLst>
              <a:ext uri="{FF2B5EF4-FFF2-40B4-BE49-F238E27FC236}">
                <a16:creationId xmlns:a16="http://schemas.microsoft.com/office/drawing/2014/main" id="{28E97386-2CA1-233A-07EC-79FB94DC50F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195B630-40A1-6EA4-FA25-2D8BFEC84698}"/>
              </a:ext>
            </a:extLst>
          </p:cNvPr>
          <p:cNvSpPr>
            <a:spLocks noGrp="1"/>
          </p:cNvSpPr>
          <p:nvPr>
            <p:ph type="sldNum" sz="quarter" idx="12"/>
          </p:nvPr>
        </p:nvSpPr>
        <p:spPr/>
        <p:txBody>
          <a:bodyPr/>
          <a:lstStyle/>
          <a:p>
            <a:fld id="{40F49EA4-E30D-42E2-98CD-4676875158A0}" type="slidenum">
              <a:rPr lang="fr-FR" smtClean="0"/>
              <a:t>‹N°›</a:t>
            </a:fld>
            <a:endParaRPr lang="fr-FR"/>
          </a:p>
        </p:txBody>
      </p:sp>
    </p:spTree>
    <p:extLst>
      <p:ext uri="{BB962C8B-B14F-4D97-AF65-F5344CB8AC3E}">
        <p14:creationId xmlns:p14="http://schemas.microsoft.com/office/powerpoint/2010/main" val="2850262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190C91E-1744-3E1D-CE40-A9C9B38182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B4E6C9E3-ECDA-472A-054F-9D1CFA074D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6570754-BE3E-FF40-E9EF-7CEFF05466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853BEE-90AD-4A43-8358-2EBC06B0FE32}" type="datetimeFigureOut">
              <a:rPr lang="fr-FR" smtClean="0"/>
              <a:t>01/05/2025</a:t>
            </a:fld>
            <a:endParaRPr lang="fr-FR"/>
          </a:p>
        </p:txBody>
      </p:sp>
      <p:sp>
        <p:nvSpPr>
          <p:cNvPr id="5" name="Espace réservé du pied de page 4">
            <a:extLst>
              <a:ext uri="{FF2B5EF4-FFF2-40B4-BE49-F238E27FC236}">
                <a16:creationId xmlns:a16="http://schemas.microsoft.com/office/drawing/2014/main" id="{1E72F996-BE48-8B0A-6E3C-D48FEC1F55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9411021A-FEF4-6DC7-7569-0D4042555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F49EA4-E30D-42E2-98CD-4676875158A0}" type="slidenum">
              <a:rPr lang="fr-FR" smtClean="0"/>
              <a:t>‹N°›</a:t>
            </a:fld>
            <a:endParaRPr lang="fr-FR"/>
          </a:p>
        </p:txBody>
      </p:sp>
    </p:spTree>
    <p:extLst>
      <p:ext uri="{BB962C8B-B14F-4D97-AF65-F5344CB8AC3E}">
        <p14:creationId xmlns:p14="http://schemas.microsoft.com/office/powerpoint/2010/main" val="27953472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énétique quantitative">
            <a:extLst>
              <a:ext uri="{FF2B5EF4-FFF2-40B4-BE49-F238E27FC236}">
                <a16:creationId xmlns:a16="http://schemas.microsoft.com/office/drawing/2014/main" id="{75EE5D84-1502-C152-91E8-C07A80FAF4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00725" y="263358"/>
            <a:ext cx="6256986" cy="4642018"/>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a16="http://schemas.microsoft.com/office/drawing/2014/main" id="{90AD2941-5654-5D4F-58EE-9092FED73B5D}"/>
              </a:ext>
            </a:extLst>
          </p:cNvPr>
          <p:cNvSpPr>
            <a:spLocks noGrp="1"/>
          </p:cNvSpPr>
          <p:nvPr>
            <p:ph type="ctrTitle"/>
          </p:nvPr>
        </p:nvSpPr>
        <p:spPr>
          <a:xfrm>
            <a:off x="-247650" y="263358"/>
            <a:ext cx="7658100" cy="4642018"/>
          </a:xfrm>
        </p:spPr>
        <p:txBody>
          <a:bodyPr>
            <a:normAutofit/>
          </a:bodyPr>
          <a:lstStyle/>
          <a:p>
            <a:r>
              <a:rPr lang="fr-FR" sz="7200" b="1" dirty="0">
                <a:solidFill>
                  <a:srgbClr val="C00000"/>
                </a:solidFill>
              </a:rPr>
              <a:t> </a:t>
            </a:r>
            <a:r>
              <a:rPr lang="fr-FR" sz="7200" b="1" u="sng" dirty="0">
                <a:solidFill>
                  <a:srgbClr val="C00000"/>
                </a:solidFill>
              </a:rPr>
              <a:t>Chapitre 4</a:t>
            </a:r>
            <a:r>
              <a:rPr lang="fr-FR" sz="7200" b="1" dirty="0">
                <a:solidFill>
                  <a:srgbClr val="C00000"/>
                </a:solidFill>
              </a:rPr>
              <a:t>: </a:t>
            </a:r>
            <a:r>
              <a:rPr lang="fr-FR" sz="5300" b="1" dirty="0" err="1">
                <a:solidFill>
                  <a:srgbClr val="C00000"/>
                </a:solidFill>
              </a:rPr>
              <a:t>Héridité</a:t>
            </a:r>
            <a:r>
              <a:rPr lang="fr-FR" sz="5300" b="1" dirty="0">
                <a:solidFill>
                  <a:srgbClr val="C00000"/>
                </a:solidFill>
              </a:rPr>
              <a:t> </a:t>
            </a:r>
            <a:r>
              <a:rPr lang="fr-FR" sz="5300" b="1" dirty="0" err="1">
                <a:solidFill>
                  <a:srgbClr val="C00000"/>
                </a:solidFill>
              </a:rPr>
              <a:t>polyfactorielle</a:t>
            </a:r>
            <a:r>
              <a:rPr lang="fr-FR" sz="5300" b="1" dirty="0">
                <a:solidFill>
                  <a:srgbClr val="C00000"/>
                </a:solidFill>
              </a:rPr>
              <a:t>; </a:t>
            </a:r>
            <a:r>
              <a:rPr lang="fr-FR" sz="5300" b="1" dirty="0" err="1">
                <a:solidFill>
                  <a:srgbClr val="C00000"/>
                </a:solidFill>
              </a:rPr>
              <a:t>inbreeding</a:t>
            </a:r>
            <a:r>
              <a:rPr lang="fr-FR" sz="5300" b="1" dirty="0">
                <a:solidFill>
                  <a:srgbClr val="C00000"/>
                </a:solidFill>
              </a:rPr>
              <a:t> ; Hétérosis</a:t>
            </a:r>
            <a:br>
              <a:rPr lang="fr-FR" sz="5300" b="1" dirty="0">
                <a:solidFill>
                  <a:srgbClr val="C00000"/>
                </a:solidFill>
              </a:rPr>
            </a:br>
            <a:r>
              <a:rPr lang="fr-FR" sz="5300" b="1" dirty="0">
                <a:solidFill>
                  <a:srgbClr val="C00000"/>
                </a:solidFill>
              </a:rPr>
              <a:t>et </a:t>
            </a:r>
            <a:r>
              <a:rPr lang="fr-FR" sz="5300" b="1" dirty="0" err="1">
                <a:solidFill>
                  <a:srgbClr val="C00000"/>
                </a:solidFill>
              </a:rPr>
              <a:t>hérétailité</a:t>
            </a:r>
            <a:br>
              <a:rPr lang="fr-FR" sz="5300" b="1" dirty="0">
                <a:solidFill>
                  <a:srgbClr val="C00000"/>
                </a:solidFill>
              </a:rPr>
            </a:br>
            <a:endParaRPr lang="fr-FR" sz="5300" b="1" dirty="0">
              <a:solidFill>
                <a:srgbClr val="C00000"/>
              </a:solidFill>
            </a:endParaRPr>
          </a:p>
        </p:txBody>
      </p:sp>
      <p:sp>
        <p:nvSpPr>
          <p:cNvPr id="3" name="Sous-titre 2">
            <a:extLst>
              <a:ext uri="{FF2B5EF4-FFF2-40B4-BE49-F238E27FC236}">
                <a16:creationId xmlns:a16="http://schemas.microsoft.com/office/drawing/2014/main" id="{489A81DA-D2BB-8E74-9EAE-9732EBE10DBF}"/>
              </a:ext>
            </a:extLst>
          </p:cNvPr>
          <p:cNvSpPr>
            <a:spLocks noGrp="1"/>
          </p:cNvSpPr>
          <p:nvPr>
            <p:ph type="subTitle" idx="1"/>
          </p:nvPr>
        </p:nvSpPr>
        <p:spPr>
          <a:xfrm>
            <a:off x="-76200" y="5023019"/>
            <a:ext cx="9144000" cy="1655762"/>
          </a:xfrm>
        </p:spPr>
        <p:txBody>
          <a:bodyPr/>
          <a:lstStyle/>
          <a:p>
            <a:r>
              <a:rPr lang="fr-FR" sz="2400" b="1" dirty="0">
                <a:solidFill>
                  <a:schemeClr val="accent6">
                    <a:lumMod val="75000"/>
                  </a:schemeClr>
                </a:solidFill>
                <a:latin typeface="Arial Rounded MT Bold" panose="020F0704030504030204" pitchFamily="34" charset="0"/>
              </a:rPr>
              <a:t>3</a:t>
            </a:r>
            <a:r>
              <a:rPr lang="fr-FR" sz="2400" b="1" baseline="30000" dirty="0">
                <a:solidFill>
                  <a:schemeClr val="accent6">
                    <a:lumMod val="75000"/>
                  </a:schemeClr>
                </a:solidFill>
                <a:latin typeface="Arial Rounded MT Bold" panose="020F0704030504030204" pitchFamily="34" charset="0"/>
              </a:rPr>
              <a:t>ème</a:t>
            </a:r>
            <a:r>
              <a:rPr lang="fr-FR" sz="2400" b="1" dirty="0">
                <a:solidFill>
                  <a:schemeClr val="accent6">
                    <a:lumMod val="75000"/>
                  </a:schemeClr>
                </a:solidFill>
                <a:latin typeface="Arial Rounded MT Bold" panose="020F0704030504030204" pitchFamily="34" charset="0"/>
              </a:rPr>
              <a:t> année biotechnologie végétale </a:t>
            </a:r>
          </a:p>
          <a:p>
            <a:endParaRPr lang="fr-FR" dirty="0">
              <a:solidFill>
                <a:schemeClr val="accent6">
                  <a:lumMod val="75000"/>
                </a:schemeClr>
              </a:solidFill>
            </a:endParaRPr>
          </a:p>
          <a:p>
            <a:pPr algn="r"/>
            <a:r>
              <a:rPr lang="fr-FR" dirty="0">
                <a:solidFill>
                  <a:schemeClr val="accent6">
                    <a:lumMod val="75000"/>
                  </a:schemeClr>
                </a:solidFill>
                <a:latin typeface="Arial Rounded MT Bold" panose="020F0704030504030204" pitchFamily="34" charset="0"/>
              </a:rPr>
              <a:t>Dr. </a:t>
            </a:r>
            <a:r>
              <a:rPr lang="fr-FR" dirty="0" err="1">
                <a:solidFill>
                  <a:schemeClr val="accent6">
                    <a:lumMod val="75000"/>
                  </a:schemeClr>
                </a:solidFill>
                <a:latin typeface="Arial Rounded MT Bold" panose="020F0704030504030204" pitchFamily="34" charset="0"/>
              </a:rPr>
              <a:t>Mekaoussi</a:t>
            </a:r>
            <a:r>
              <a:rPr lang="fr-FR" dirty="0">
                <a:solidFill>
                  <a:schemeClr val="accent6">
                    <a:lumMod val="75000"/>
                  </a:schemeClr>
                </a:solidFill>
                <a:latin typeface="Arial Rounded MT Bold" panose="020F0704030504030204" pitchFamily="34" charset="0"/>
              </a:rPr>
              <a:t> R.</a:t>
            </a:r>
            <a:endParaRPr lang="en-CA" dirty="0">
              <a:solidFill>
                <a:schemeClr val="accent6">
                  <a:lumMod val="75000"/>
                </a:schemeClr>
              </a:solidFill>
              <a:latin typeface="Arial Rounded MT Bold" panose="020F0704030504030204" pitchFamily="34" charset="0"/>
            </a:endParaRPr>
          </a:p>
          <a:p>
            <a:endParaRPr lang="fr-FR" dirty="0"/>
          </a:p>
        </p:txBody>
      </p:sp>
    </p:spTree>
    <p:extLst>
      <p:ext uri="{BB962C8B-B14F-4D97-AF65-F5344CB8AC3E}">
        <p14:creationId xmlns:p14="http://schemas.microsoft.com/office/powerpoint/2010/main" val="627061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2"/>
                                        </p:tgtEl>
                                        <p:attrNameLst>
                                          <p:attrName>style.color</p:attrName>
                                        </p:attrNameLst>
                                      </p:cBhvr>
                                      <p:to>
                                        <p:clrVal>
                                          <a:srgbClr val="FFC000"/>
                                        </p:clrVal>
                                      </p:to>
                                    </p:set>
                                    <p:set>
                                      <p:cBhvr>
                                        <p:cTn id="7" dur="500" fill="hold"/>
                                        <p:tgtEl>
                                          <p:spTgt spid="2"/>
                                        </p:tgtEl>
                                        <p:attrNameLst>
                                          <p:attrName>fillcolor</p:attrName>
                                        </p:attrNameLst>
                                      </p:cBhvr>
                                      <p:to>
                                        <p:clrVal>
                                          <a:srgbClr val="FFC000"/>
                                        </p:clrVal>
                                      </p:to>
                                    </p:set>
                                    <p:set>
                                      <p:cBhvr>
                                        <p:cTn id="8" dur="500" fill="hold"/>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CA777CE-AF74-787F-07EB-C7A84445415A}"/>
              </a:ext>
            </a:extLst>
          </p:cNvPr>
          <p:cNvSpPr>
            <a:spLocks noGrp="1"/>
          </p:cNvSpPr>
          <p:nvPr>
            <p:ph sz="half" idx="1"/>
          </p:nvPr>
        </p:nvSpPr>
        <p:spPr>
          <a:xfrm>
            <a:off x="504825" y="1082675"/>
            <a:ext cx="5181600" cy="1117600"/>
          </a:xfrm>
        </p:spPr>
        <p:style>
          <a:lnRef idx="1">
            <a:schemeClr val="accent4"/>
          </a:lnRef>
          <a:fillRef idx="2">
            <a:schemeClr val="accent4"/>
          </a:fillRef>
          <a:effectRef idx="1">
            <a:schemeClr val="accent4"/>
          </a:effectRef>
          <a:fontRef idx="minor">
            <a:schemeClr val="dk1"/>
          </a:fontRef>
        </p:style>
        <p:txBody>
          <a:bodyPr>
            <a:normAutofit/>
          </a:bodyPr>
          <a:lstStyle/>
          <a:p>
            <a:pPr algn="just"/>
            <a:r>
              <a:rPr lang="fr-FR" sz="3600" b="1" dirty="0">
                <a:solidFill>
                  <a:schemeClr val="accent5"/>
                </a:solidFill>
              </a:rPr>
              <a:t>b) Interaction inter-locus</a:t>
            </a:r>
          </a:p>
        </p:txBody>
      </p:sp>
      <p:sp>
        <p:nvSpPr>
          <p:cNvPr id="12" name="Espace réservé du contenu 11">
            <a:extLst>
              <a:ext uri="{FF2B5EF4-FFF2-40B4-BE49-F238E27FC236}">
                <a16:creationId xmlns:a16="http://schemas.microsoft.com/office/drawing/2014/main" id="{4679471C-189B-E4C8-9A52-71F593A61632}"/>
              </a:ext>
            </a:extLst>
          </p:cNvPr>
          <p:cNvSpPr>
            <a:spLocks noGrp="1"/>
          </p:cNvSpPr>
          <p:nvPr>
            <p:ph sz="half" idx="2"/>
          </p:nvPr>
        </p:nvSpPr>
        <p:spPr>
          <a:xfrm>
            <a:off x="504825" y="2378075"/>
            <a:ext cx="5181600" cy="4003675"/>
          </a:xfrm>
        </p:spPr>
        <p:txBody>
          <a:bodyPr/>
          <a:lstStyle/>
          <a:p>
            <a:pPr>
              <a:lnSpc>
                <a:spcPct val="150000"/>
              </a:lnSpc>
            </a:pPr>
            <a:r>
              <a:rPr lang="fr-FR" sz="3200" b="1" dirty="0">
                <a:solidFill>
                  <a:srgbClr val="C00000"/>
                </a:solidFill>
              </a:rPr>
              <a:t>Epistasie</a:t>
            </a:r>
            <a:r>
              <a:rPr lang="fr-FR" sz="3200" dirty="0"/>
              <a:t> </a:t>
            </a:r>
            <a:r>
              <a:rPr lang="fr-FR" sz="2800" dirty="0"/>
              <a:t>: C’est l’interaction entre les gènes non alléliques. Dans ce cas, les gènes sans effets individuels, auront un effet s’ils sont combinés.</a:t>
            </a:r>
          </a:p>
          <a:p>
            <a:pPr>
              <a:lnSpc>
                <a:spcPct val="150000"/>
              </a:lnSpc>
            </a:pPr>
            <a:endParaRPr lang="fr-FR" dirty="0"/>
          </a:p>
        </p:txBody>
      </p:sp>
      <p:pic>
        <p:nvPicPr>
          <p:cNvPr id="1026" name="Picture 2">
            <a:extLst>
              <a:ext uri="{FF2B5EF4-FFF2-40B4-BE49-F238E27FC236}">
                <a16:creationId xmlns:a16="http://schemas.microsoft.com/office/drawing/2014/main" id="{EA1778F4-FB45-1A30-C9FC-BAE243C85B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72175" y="885824"/>
            <a:ext cx="5495925" cy="5495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8903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
                                            <p:bg/>
                                          </p:spTgt>
                                        </p:tgtEl>
                                        <p:attrNameLst>
                                          <p:attrName>ppt_x</p:attrName>
                                          <p:attrName>ppt_y</p:attrName>
                                        </p:attrNameLst>
                                      </p:cBhvr>
                                    </p:animMotion>
                                    <p:animRot by="1500000">
                                      <p:cBhvr>
                                        <p:cTn id="7" dur="125" fill="hold">
                                          <p:stCondLst>
                                            <p:cond delay="0"/>
                                          </p:stCondLst>
                                        </p:cTn>
                                        <p:tgtEl>
                                          <p:spTgt spid="3">
                                            <p:bg/>
                                          </p:spTgt>
                                        </p:tgtEl>
                                        <p:attrNameLst>
                                          <p:attrName>r</p:attrName>
                                        </p:attrNameLst>
                                      </p:cBhvr>
                                    </p:animRot>
                                    <p:animRot by="-1500000">
                                      <p:cBhvr>
                                        <p:cTn id="8" dur="125" fill="hold">
                                          <p:stCondLst>
                                            <p:cond delay="125"/>
                                          </p:stCondLst>
                                        </p:cTn>
                                        <p:tgtEl>
                                          <p:spTgt spid="3">
                                            <p:bg/>
                                          </p:spTgt>
                                        </p:tgtEl>
                                        <p:attrNameLst>
                                          <p:attrName>r</p:attrName>
                                        </p:attrNameLst>
                                      </p:cBhvr>
                                    </p:animRot>
                                    <p:animRot by="-1500000">
                                      <p:cBhvr>
                                        <p:cTn id="9" dur="125" fill="hold">
                                          <p:stCondLst>
                                            <p:cond delay="250"/>
                                          </p:stCondLst>
                                        </p:cTn>
                                        <p:tgtEl>
                                          <p:spTgt spid="3">
                                            <p:bg/>
                                          </p:spTgt>
                                        </p:tgtEl>
                                        <p:attrNameLst>
                                          <p:attrName>r</p:attrName>
                                        </p:attrNameLst>
                                      </p:cBhvr>
                                    </p:animRot>
                                    <p:animRot by="1500000">
                                      <p:cBhvr>
                                        <p:cTn id="10" dur="125" fill="hold">
                                          <p:stCondLst>
                                            <p:cond delay="375"/>
                                          </p:stCondLst>
                                        </p:cTn>
                                        <p:tgtEl>
                                          <p:spTgt spid="3">
                                            <p:bg/>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34" presetClass="emph" presetSubtype="0" fill="hold" grpId="0" nodeType="clickEffect">
                                  <p:stCondLst>
                                    <p:cond delay="0"/>
                                  </p:stCondLst>
                                  <p:iterate type="lt">
                                    <p:tmPct val="10000"/>
                                  </p:iterate>
                                  <p:childTnLst>
                                    <p:animMotion origin="layout" path="M 0.0 0.0 L 0.0 -0.07213" pathEditMode="relative" ptsTypes="">
                                      <p:cBhvr>
                                        <p:cTn id="14" dur="250" accel="50000" decel="50000" autoRev="1" fill="hold">
                                          <p:stCondLst>
                                            <p:cond delay="0"/>
                                          </p:stCondLst>
                                        </p:cTn>
                                        <p:tgtEl>
                                          <p:spTgt spid="3">
                                            <p:txEl>
                                              <p:pRg st="0" end="0"/>
                                            </p:txEl>
                                          </p:spTgt>
                                        </p:tgtEl>
                                        <p:attrNameLst>
                                          <p:attrName>ppt_x</p:attrName>
                                          <p:attrName>ppt_y</p:attrName>
                                        </p:attrNameLst>
                                      </p:cBhvr>
                                    </p:animMotion>
                                    <p:animRot by="1500000">
                                      <p:cBhvr>
                                        <p:cTn id="15" dur="125" fill="hold">
                                          <p:stCondLst>
                                            <p:cond delay="0"/>
                                          </p:stCondLst>
                                        </p:cTn>
                                        <p:tgtEl>
                                          <p:spTgt spid="3">
                                            <p:txEl>
                                              <p:pRg st="0" end="0"/>
                                            </p:txEl>
                                          </p:spTgt>
                                        </p:tgtEl>
                                        <p:attrNameLst>
                                          <p:attrName>r</p:attrName>
                                        </p:attrNameLst>
                                      </p:cBhvr>
                                    </p:animRot>
                                    <p:animRot by="-1500000">
                                      <p:cBhvr>
                                        <p:cTn id="16" dur="125" fill="hold">
                                          <p:stCondLst>
                                            <p:cond delay="125"/>
                                          </p:stCondLst>
                                        </p:cTn>
                                        <p:tgtEl>
                                          <p:spTgt spid="3">
                                            <p:txEl>
                                              <p:pRg st="0" end="0"/>
                                            </p:txEl>
                                          </p:spTgt>
                                        </p:tgtEl>
                                        <p:attrNameLst>
                                          <p:attrName>r</p:attrName>
                                        </p:attrNameLst>
                                      </p:cBhvr>
                                    </p:animRot>
                                    <p:animRot by="-1500000">
                                      <p:cBhvr>
                                        <p:cTn id="17" dur="125" fill="hold">
                                          <p:stCondLst>
                                            <p:cond delay="250"/>
                                          </p:stCondLst>
                                        </p:cTn>
                                        <p:tgtEl>
                                          <p:spTgt spid="3">
                                            <p:txEl>
                                              <p:pRg st="0" end="0"/>
                                            </p:txEl>
                                          </p:spTgt>
                                        </p:tgtEl>
                                        <p:attrNameLst>
                                          <p:attrName>r</p:attrName>
                                        </p:attrNameLst>
                                      </p:cBhvr>
                                    </p:animRot>
                                    <p:animRot by="1500000">
                                      <p:cBhvr>
                                        <p:cTn id="18" dur="125" fill="hold">
                                          <p:stCondLst>
                                            <p:cond delay="375"/>
                                          </p:stCondLst>
                                        </p:cTn>
                                        <p:tgtEl>
                                          <p:spTgt spid="3">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10" presetClass="emph" presetSubtype="0" fill="hold" grpId="0" nodeType="clickEffect">
                                  <p:stCondLst>
                                    <p:cond delay="0"/>
                                  </p:stCondLst>
                                  <p:childTnLst>
                                    <p:anim calcmode="discrete" valueType="str">
                                      <p:cBhvr override="childStyle">
                                        <p:cTn id="22" dur="2000" fill="hold"/>
                                        <p:tgtEl>
                                          <p:spTgt spid="12">
                                            <p:txEl>
                                              <p:pRg st="0" end="0"/>
                                            </p:txEl>
                                          </p:spTgt>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1026"/>
                                        </p:tgtEl>
                                        <p:attrNameLst>
                                          <p:attrName>style.visibility</p:attrName>
                                        </p:attrNameLst>
                                      </p:cBhvr>
                                      <p:to>
                                        <p:strVal val="visible"/>
                                      </p:to>
                                    </p:set>
                                    <p:animEffect transition="in" filter="fade">
                                      <p:cBhvr>
                                        <p:cTn id="27" dur="1000"/>
                                        <p:tgtEl>
                                          <p:spTgt spid="1026"/>
                                        </p:tgtEl>
                                      </p:cBhvr>
                                    </p:animEffect>
                                    <p:anim calcmode="lin" valueType="num">
                                      <p:cBhvr>
                                        <p:cTn id="28" dur="1000" fill="hold"/>
                                        <p:tgtEl>
                                          <p:spTgt spid="1026"/>
                                        </p:tgtEl>
                                        <p:attrNameLst>
                                          <p:attrName>ppt_x</p:attrName>
                                        </p:attrNameLst>
                                      </p:cBhvr>
                                      <p:tavLst>
                                        <p:tav tm="0">
                                          <p:val>
                                            <p:strVal val="#ppt_x"/>
                                          </p:val>
                                        </p:tav>
                                        <p:tav tm="100000">
                                          <p:val>
                                            <p:strVal val="#ppt_x"/>
                                          </p:val>
                                        </p:tav>
                                      </p:tavLst>
                                    </p:anim>
                                    <p:anim calcmode="lin" valueType="num">
                                      <p:cBhvr>
                                        <p:cTn id="29"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1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0362408-430A-4079-EDB1-E67744947D10}"/>
              </a:ext>
            </a:extLst>
          </p:cNvPr>
          <p:cNvSpPr>
            <a:spLocks noGrp="1"/>
          </p:cNvSpPr>
          <p:nvPr>
            <p:ph type="title"/>
          </p:nvPr>
        </p:nvSpPr>
        <p:spPr>
          <a:xfrm>
            <a:off x="833436" y="165100"/>
            <a:ext cx="10515600" cy="1325563"/>
          </a:xfrm>
        </p:spPr>
        <p:txBody>
          <a:bodyPr>
            <a:normAutofit/>
          </a:bodyPr>
          <a:lstStyle/>
          <a:p>
            <a:r>
              <a:rPr lang="fr-FR" b="1" dirty="0"/>
              <a:t>2. </a:t>
            </a:r>
            <a:r>
              <a:rPr lang="fr-FR" b="1" dirty="0" err="1"/>
              <a:t>Inbreeding</a:t>
            </a:r>
            <a:r>
              <a:rPr lang="fr-FR" b="1" dirty="0"/>
              <a:t> (consanguinité) et hétérosis (vigueur hybride) </a:t>
            </a:r>
          </a:p>
        </p:txBody>
      </p:sp>
      <p:sp>
        <p:nvSpPr>
          <p:cNvPr id="3" name="Espace réservé du contenu 2">
            <a:extLst>
              <a:ext uri="{FF2B5EF4-FFF2-40B4-BE49-F238E27FC236}">
                <a16:creationId xmlns:a16="http://schemas.microsoft.com/office/drawing/2014/main" id="{08A07F71-94A6-8BC3-208D-F92BB668D5FE}"/>
              </a:ext>
            </a:extLst>
          </p:cNvPr>
          <p:cNvSpPr>
            <a:spLocks noGrp="1"/>
          </p:cNvSpPr>
          <p:nvPr>
            <p:ph idx="1"/>
          </p:nvPr>
        </p:nvSpPr>
        <p:spPr>
          <a:xfrm>
            <a:off x="214312" y="1500188"/>
            <a:ext cx="11763375" cy="5291136"/>
          </a:xfrm>
        </p:spPr>
        <p:txBody>
          <a:bodyPr>
            <a:normAutofit fontScale="92500"/>
          </a:bodyPr>
          <a:lstStyle/>
          <a:p>
            <a:pPr marL="0" indent="0" algn="just">
              <a:lnSpc>
                <a:spcPct val="150000"/>
              </a:lnSpc>
              <a:buNone/>
            </a:pPr>
            <a:r>
              <a:rPr lang="fr-FR" sz="3600" b="1" dirty="0">
                <a:solidFill>
                  <a:schemeClr val="accent6">
                    <a:lumMod val="75000"/>
                  </a:schemeClr>
                </a:solidFill>
              </a:rPr>
              <a:t>2.1. </a:t>
            </a:r>
            <a:r>
              <a:rPr lang="fr-FR" sz="3600" b="1" dirty="0" err="1">
                <a:solidFill>
                  <a:schemeClr val="accent6">
                    <a:lumMod val="75000"/>
                  </a:schemeClr>
                </a:solidFill>
              </a:rPr>
              <a:t>Inbreeding</a:t>
            </a:r>
            <a:endParaRPr lang="fr-FR" sz="3600" b="1" dirty="0">
              <a:solidFill>
                <a:schemeClr val="accent6">
                  <a:lumMod val="75000"/>
                </a:schemeClr>
              </a:solidFill>
            </a:endParaRPr>
          </a:p>
          <a:p>
            <a:pPr algn="just">
              <a:lnSpc>
                <a:spcPct val="150000"/>
              </a:lnSpc>
            </a:pPr>
            <a:r>
              <a:rPr lang="fr-FR" sz="3600" dirty="0"/>
              <a:t>Dans une population hétérozygote, l’</a:t>
            </a:r>
            <a:r>
              <a:rPr lang="fr-FR" sz="3600" dirty="0" err="1"/>
              <a:t>inbreeding</a:t>
            </a:r>
            <a:r>
              <a:rPr lang="fr-FR" sz="3600" dirty="0"/>
              <a:t> se traduit par une augmentation de la fréquence des homozygotes. </a:t>
            </a:r>
          </a:p>
          <a:p>
            <a:pPr algn="just">
              <a:lnSpc>
                <a:spcPct val="150000"/>
              </a:lnSpc>
            </a:pPr>
            <a:r>
              <a:rPr lang="fr-FR" sz="3600" dirty="0"/>
              <a:t>D’ailleurs, l’</a:t>
            </a:r>
            <a:r>
              <a:rPr lang="fr-FR" sz="3600" dirty="0" err="1"/>
              <a:t>inbreeding</a:t>
            </a:r>
            <a:r>
              <a:rPr lang="fr-FR" sz="3600" dirty="0"/>
              <a:t> peut être défini par l’une des différentes formes de croisements permettant l’augmentation du pourcentage  des homozygotes dans une population hétérozygote. </a:t>
            </a:r>
          </a:p>
          <a:p>
            <a:pPr algn="just"/>
            <a:endParaRPr lang="fr-FR" sz="2000" dirty="0"/>
          </a:p>
        </p:txBody>
      </p:sp>
    </p:spTree>
    <p:extLst>
      <p:ext uri="{BB962C8B-B14F-4D97-AF65-F5344CB8AC3E}">
        <p14:creationId xmlns:p14="http://schemas.microsoft.com/office/powerpoint/2010/main" val="2099354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grpId="0" nodeType="clickEffect">
                                  <p:stCondLst>
                                    <p:cond delay="0"/>
                                  </p:stCondLst>
                                  <p:iterate type="lt">
                                    <p:tmAbs val="25"/>
                                  </p:iterate>
                                  <p:childTnLst>
                                    <p:set>
                                      <p:cBhvr override="childStyle">
                                        <p:cTn id="6" dur="indefinite"/>
                                        <p:tgtEl>
                                          <p:spTgt spid="2"/>
                                        </p:tgtEl>
                                        <p:attrNameLst>
                                          <p:attrName>style.fontWeight</p:attrName>
                                        </p:attrNameLst>
                                      </p:cBhvr>
                                      <p:to>
                                        <p:strVal val="bold"/>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arn(inVertical)">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arn(inVertical)">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arn(inVertical)">
                                      <p:cBhvr>
                                        <p:cTn id="21"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D788A43-FE88-A540-2F77-4260806EA970}"/>
              </a:ext>
            </a:extLst>
          </p:cNvPr>
          <p:cNvSpPr>
            <a:spLocks noGrp="1"/>
          </p:cNvSpPr>
          <p:nvPr>
            <p:ph idx="1"/>
          </p:nvPr>
        </p:nvSpPr>
        <p:spPr>
          <a:xfrm>
            <a:off x="742950" y="749299"/>
            <a:ext cx="10515600" cy="5984875"/>
          </a:xfrm>
        </p:spPr>
        <p:txBody>
          <a:bodyPr>
            <a:noAutofit/>
          </a:bodyPr>
          <a:lstStyle/>
          <a:p>
            <a:pPr algn="just">
              <a:lnSpc>
                <a:spcPct val="150000"/>
              </a:lnSpc>
            </a:pPr>
            <a:r>
              <a:rPr lang="fr-FR" sz="3200" dirty="0"/>
              <a:t>L’autofécondation est la forme la plus poussée d’</a:t>
            </a:r>
            <a:r>
              <a:rPr lang="fr-FR" sz="3200" dirty="0" err="1"/>
              <a:t>inbreeding</a:t>
            </a:r>
            <a:r>
              <a:rPr lang="fr-FR" sz="3200" dirty="0"/>
              <a:t> dans la mesure où elle permet d’atteindre rapidement l’homozygotie totale.</a:t>
            </a:r>
          </a:p>
          <a:p>
            <a:pPr algn="just">
              <a:lnSpc>
                <a:spcPct val="150000"/>
              </a:lnSpc>
            </a:pPr>
            <a:r>
              <a:rPr lang="fr-FR" sz="3200" dirty="0"/>
              <a:t>Après chaque autofécondation, l’hétérozygotie est réduite de moitié. Parallèlement à l’augmentation de l’homozygotie dans une population, on assiste à une augmentation du degré d’uniformité entre les individus provenant d’un même  parent.</a:t>
            </a:r>
          </a:p>
          <a:p>
            <a:endParaRPr lang="fr-FR" sz="3200" dirty="0"/>
          </a:p>
        </p:txBody>
      </p:sp>
    </p:spTree>
    <p:extLst>
      <p:ext uri="{BB962C8B-B14F-4D97-AF65-F5344CB8AC3E}">
        <p14:creationId xmlns:p14="http://schemas.microsoft.com/office/powerpoint/2010/main" val="1767523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grpId="0" nodeType="clickEffect">
                                  <p:stCondLst>
                                    <p:cond delay="0"/>
                                  </p:stCondLst>
                                  <p:iterate type="lt">
                                    <p:tmAbs val="25"/>
                                  </p:iterate>
                                  <p:childTnLst>
                                    <p:set>
                                      <p:cBhvr override="childStyle">
                                        <p:cTn id="6" dur="indefinite"/>
                                        <p:tgtEl>
                                          <p:spTgt spid="3">
                                            <p:txEl>
                                              <p:pRg st="0" end="0"/>
                                            </p:txEl>
                                          </p:spTgt>
                                        </p:tgtEl>
                                        <p:attrNameLst>
                                          <p:attrName>style.fontWeight</p:attrName>
                                        </p:attrNameLst>
                                      </p:cBhvr>
                                      <p:to>
                                        <p:strVal val="bold"/>
                                      </p:to>
                                    </p:set>
                                  </p:childTnLst>
                                </p:cTn>
                              </p:par>
                            </p:childTnLst>
                          </p:cTn>
                        </p:par>
                      </p:childTnLst>
                    </p:cTn>
                  </p:par>
                  <p:par>
                    <p:cTn id="7" fill="hold">
                      <p:stCondLst>
                        <p:cond delay="indefinite"/>
                      </p:stCondLst>
                      <p:childTnLst>
                        <p:par>
                          <p:cTn id="8" fill="hold">
                            <p:stCondLst>
                              <p:cond delay="0"/>
                            </p:stCondLst>
                            <p:childTnLst>
                              <p:par>
                                <p:cTn id="9" presetID="15" presetClass="emph" presetSubtype="0" grpId="0" nodeType="clickEffect">
                                  <p:stCondLst>
                                    <p:cond delay="0"/>
                                  </p:stCondLst>
                                  <p:iterate type="lt">
                                    <p:tmAbs val="25"/>
                                  </p:iterate>
                                  <p:childTnLst>
                                    <p:set>
                                      <p:cBhvr override="childStyle">
                                        <p:cTn id="10" dur="indefinite"/>
                                        <p:tgtEl>
                                          <p:spTgt spid="3">
                                            <p:txEl>
                                              <p:pRg st="1" end="1"/>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ABCA9CA-9968-1C4C-B594-7F7BA7AD17B8}"/>
              </a:ext>
            </a:extLst>
          </p:cNvPr>
          <p:cNvSpPr>
            <a:spLocks noGrp="1"/>
          </p:cNvSpPr>
          <p:nvPr>
            <p:ph idx="1"/>
          </p:nvPr>
        </p:nvSpPr>
        <p:spPr>
          <a:xfrm>
            <a:off x="838200" y="400050"/>
            <a:ext cx="10515600" cy="5776913"/>
          </a:xfrm>
        </p:spPr>
        <p:txBody>
          <a:bodyPr>
            <a:normAutofit lnSpcReduction="10000"/>
          </a:bodyPr>
          <a:lstStyle/>
          <a:p>
            <a:pPr algn="just">
              <a:lnSpc>
                <a:spcPct val="150000"/>
              </a:lnSpc>
            </a:pPr>
            <a:r>
              <a:rPr lang="fr-FR" sz="2800" b="1" dirty="0"/>
              <a:t>L’</a:t>
            </a:r>
            <a:r>
              <a:rPr lang="fr-FR" sz="2800" b="1" dirty="0" err="1"/>
              <a:t>inbreeding</a:t>
            </a:r>
            <a:r>
              <a:rPr lang="fr-FR" sz="2800" dirty="0"/>
              <a:t> se traduit également par une perte de vigueur (diminution de la hauteur, du poids total, de la production du grain, de la résistance aux maladies, etc.). Cette perte de vigueur est appelée « </a:t>
            </a:r>
            <a:r>
              <a:rPr lang="fr-FR" sz="2800" dirty="0">
                <a:solidFill>
                  <a:schemeClr val="accent1"/>
                </a:solidFill>
              </a:rPr>
              <a:t>dépression de consanguinité </a:t>
            </a:r>
            <a:r>
              <a:rPr lang="fr-FR" sz="2800" dirty="0"/>
              <a:t>». Ce phénomène est surtout marqué chez les plantes allogames (sauf pour quelques cas tels que la citrouille, le concombre, la courge et le pastèque ). Pour les plantes autogames telles que le blé, l’orge, le riz, le soja et la tomate, l’effet d’</a:t>
            </a:r>
            <a:r>
              <a:rPr lang="fr-FR" sz="2800" dirty="0" err="1"/>
              <a:t>inbreeding</a:t>
            </a:r>
            <a:r>
              <a:rPr lang="fr-FR" dirty="0"/>
              <a:t> </a:t>
            </a:r>
            <a:r>
              <a:rPr lang="fr-FR" sz="2800" dirty="0"/>
              <a:t>n’est pas apparent et ces plantes peuvent être maintenues à l’état homozygote sans perte de vigueur</a:t>
            </a:r>
          </a:p>
          <a:p>
            <a:endParaRPr lang="fr-FR" dirty="0"/>
          </a:p>
        </p:txBody>
      </p:sp>
    </p:spTree>
    <p:extLst>
      <p:ext uri="{BB962C8B-B14F-4D97-AF65-F5344CB8AC3E}">
        <p14:creationId xmlns:p14="http://schemas.microsoft.com/office/powerpoint/2010/main" val="1131258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3">
                                            <p:txEl>
                                              <p:pRg st="0" end="0"/>
                                            </p:txEl>
                                          </p:spTgt>
                                        </p:tgtEl>
                                        <p:attrNameLst>
                                          <p:attrName>style.color</p:attrName>
                                        </p:attrNameLst>
                                      </p:cBhvr>
                                      <p:to>
                                        <p:clrVal>
                                          <a:schemeClr val="accent2"/>
                                        </p:clrVal>
                                      </p:to>
                                    </p:set>
                                    <p:set>
                                      <p:cBhvr>
                                        <p:cTn id="7" dur="500" fill="hold"/>
                                        <p:tgtEl>
                                          <p:spTgt spid="3">
                                            <p:txEl>
                                              <p:pRg st="0" end="0"/>
                                            </p:txEl>
                                          </p:spTgt>
                                        </p:tgtEl>
                                        <p:attrNameLst>
                                          <p:attrName>fillcolor</p:attrName>
                                        </p:attrNameLst>
                                      </p:cBhvr>
                                      <p:to>
                                        <p:clrVal>
                                          <a:schemeClr val="accent2"/>
                                        </p:clrVal>
                                      </p:to>
                                    </p:set>
                                    <p:set>
                                      <p:cBhvr>
                                        <p:cTn id="8" dur="500" fill="hold"/>
                                        <p:tgtEl>
                                          <p:spTgt spid="3">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6305D03-7B58-7E6B-D1E3-2804C1C603CA}"/>
              </a:ext>
            </a:extLst>
          </p:cNvPr>
          <p:cNvSpPr>
            <a:spLocks noGrp="1"/>
          </p:cNvSpPr>
          <p:nvPr>
            <p:ph idx="1"/>
          </p:nvPr>
        </p:nvSpPr>
        <p:spPr>
          <a:xfrm>
            <a:off x="447675" y="361950"/>
            <a:ext cx="10906125" cy="6143625"/>
          </a:xfrm>
        </p:spPr>
        <p:txBody>
          <a:bodyPr>
            <a:normAutofit fontScale="77500" lnSpcReduction="20000"/>
          </a:bodyPr>
          <a:lstStyle/>
          <a:p>
            <a:pPr marL="0" indent="0" algn="just">
              <a:buNone/>
            </a:pPr>
            <a:r>
              <a:rPr lang="fr-FR" sz="4100" b="1" dirty="0">
                <a:solidFill>
                  <a:schemeClr val="accent6">
                    <a:lumMod val="75000"/>
                  </a:schemeClr>
                </a:solidFill>
              </a:rPr>
              <a:t>2.2.  Hétérosis</a:t>
            </a:r>
          </a:p>
          <a:p>
            <a:pPr algn="just">
              <a:lnSpc>
                <a:spcPct val="150000"/>
              </a:lnSpc>
            </a:pPr>
            <a:r>
              <a:rPr lang="fr-FR" sz="3400" dirty="0"/>
              <a:t>L’hétérosis est un phénomène qui se manifeste en cas d’hybridations </a:t>
            </a:r>
            <a:r>
              <a:rPr lang="fr-FR" sz="3400" dirty="0" err="1"/>
              <a:t>intra-spécifique</a:t>
            </a:r>
            <a:r>
              <a:rPr lang="fr-FR" sz="3400" dirty="0"/>
              <a:t> ou inter- spécifique. Il s’observe en comparant la valeur phénotypique moyenne des descendants issus de l’hybridation, aux valeurs des populations parentales.</a:t>
            </a:r>
          </a:p>
          <a:p>
            <a:pPr algn="just">
              <a:lnSpc>
                <a:spcPct val="150000"/>
              </a:lnSpc>
            </a:pPr>
            <a:r>
              <a:rPr lang="fr-FR" sz="3400" dirty="0"/>
              <a:t>Le terme d’hétérosis a été introduit par les sélectionneurs de maïs pour désigner la supériorité des hybrides par rapport à la meilleure des deux populations parentales. Ainsi, l’hétérosis est souvent mesurée comme la différence entre la moyenne des hybrides et la moyenne de la meilleure population parentale : on parle d’hétérosis «</a:t>
            </a:r>
            <a:r>
              <a:rPr lang="fr-FR" sz="3400" dirty="0">
                <a:solidFill>
                  <a:schemeClr val="accent2">
                    <a:lumMod val="75000"/>
                  </a:schemeClr>
                </a:solidFill>
              </a:rPr>
              <a:t>utile</a:t>
            </a:r>
            <a:r>
              <a:rPr lang="fr-FR" sz="3400" dirty="0"/>
              <a:t>» ou d’hétérosis «du point de vue du sélectionneur».</a:t>
            </a:r>
          </a:p>
        </p:txBody>
      </p:sp>
    </p:spTree>
    <p:extLst>
      <p:ext uri="{BB962C8B-B14F-4D97-AF65-F5344CB8AC3E}">
        <p14:creationId xmlns:p14="http://schemas.microsoft.com/office/powerpoint/2010/main" val="768541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547062B-FF1A-B745-E306-07EBA9A9BA9D}"/>
              </a:ext>
            </a:extLst>
          </p:cNvPr>
          <p:cNvSpPr>
            <a:spLocks noGrp="1"/>
          </p:cNvSpPr>
          <p:nvPr>
            <p:ph idx="1"/>
          </p:nvPr>
        </p:nvSpPr>
        <p:spPr>
          <a:xfrm>
            <a:off x="209550" y="342900"/>
            <a:ext cx="11144250" cy="6334125"/>
          </a:xfrm>
        </p:spPr>
        <p:txBody>
          <a:bodyPr>
            <a:normAutofit/>
          </a:bodyPr>
          <a:lstStyle/>
          <a:p>
            <a:pPr algn="just">
              <a:lnSpc>
                <a:spcPct val="100000"/>
              </a:lnSpc>
            </a:pPr>
            <a:r>
              <a:rPr lang="fr-FR" dirty="0"/>
              <a:t>Toutefois, l’hétérosis est également souvent mesurée comme la différence entre la valeur moyenne des hybrides et la moyenne des deux populations parentales : on parle alors d’hétérosis</a:t>
            </a:r>
          </a:p>
          <a:p>
            <a:pPr algn="just">
              <a:lnSpc>
                <a:spcPct val="100000"/>
              </a:lnSpc>
            </a:pPr>
            <a:r>
              <a:rPr lang="fr-FR" dirty="0"/>
              <a:t>Au   sens strict, l’hétérosis désigne la supériorité de la valeur moyenne des hybrides par rapport à celle de la meilleure population parentale.</a:t>
            </a:r>
          </a:p>
          <a:p>
            <a:pPr algn="just">
              <a:lnSpc>
                <a:spcPct val="100000"/>
              </a:lnSpc>
            </a:pPr>
            <a:r>
              <a:rPr lang="fr-FR" dirty="0"/>
              <a:t>Sur le plan pratique, la production d’hybrides, </a:t>
            </a:r>
            <a:r>
              <a:rPr lang="fr-FR" dirty="0" err="1"/>
              <a:t>intra-spécifiques</a:t>
            </a:r>
            <a:r>
              <a:rPr lang="fr-FR" dirty="0"/>
              <a:t> ou </a:t>
            </a:r>
            <a:r>
              <a:rPr lang="fr-FR" dirty="0" err="1"/>
              <a:t>inter-spécifiques</a:t>
            </a:r>
            <a:r>
              <a:rPr lang="fr-FR" dirty="0"/>
              <a:t>, n’est justifiée que si les individus hybrides présentent, pour un caractère synthétique d’utilité économique, un avantage moyen par rapport aux individus de chacune des lignées parentale  « </a:t>
            </a:r>
            <a:r>
              <a:rPr lang="fr-FR" dirty="0">
                <a:highlight>
                  <a:srgbClr val="FFFF00"/>
                </a:highlight>
              </a:rPr>
              <a:t>hétérosis utile </a:t>
            </a:r>
            <a:r>
              <a:rPr lang="fr-FR" dirty="0"/>
              <a:t>».</a:t>
            </a:r>
          </a:p>
          <a:p>
            <a:pPr algn="just">
              <a:lnSpc>
                <a:spcPct val="100000"/>
              </a:lnSpc>
            </a:pPr>
            <a:r>
              <a:rPr lang="fr-FR" dirty="0"/>
              <a:t>Des hybrides </a:t>
            </a:r>
            <a:r>
              <a:rPr lang="fr-FR" dirty="0" err="1"/>
              <a:t>intra-spécifiques</a:t>
            </a:r>
            <a:r>
              <a:rPr lang="fr-FR" dirty="0"/>
              <a:t> F1 (hybrides simples) sont comparés aux deux populations  parentales qui ont été utilisées pour les produire. </a:t>
            </a:r>
          </a:p>
        </p:txBody>
      </p:sp>
    </p:spTree>
    <p:extLst>
      <p:ext uri="{BB962C8B-B14F-4D97-AF65-F5344CB8AC3E}">
        <p14:creationId xmlns:p14="http://schemas.microsoft.com/office/powerpoint/2010/main" val="2638614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2B90745-FA63-F1D9-ADB8-F687BF313C61}"/>
              </a:ext>
            </a:extLst>
          </p:cNvPr>
          <p:cNvSpPr>
            <a:spLocks noGrp="1"/>
          </p:cNvSpPr>
          <p:nvPr>
            <p:ph idx="1"/>
          </p:nvPr>
        </p:nvSpPr>
        <p:spPr>
          <a:xfrm>
            <a:off x="838200" y="304800"/>
            <a:ext cx="10515600" cy="5872163"/>
          </a:xfrm>
        </p:spPr>
        <p:txBody>
          <a:bodyPr>
            <a:normAutofit lnSpcReduction="10000"/>
          </a:bodyPr>
          <a:lstStyle/>
          <a:p>
            <a:pPr algn="just">
              <a:lnSpc>
                <a:spcPct val="150000"/>
              </a:lnSpc>
            </a:pPr>
            <a:r>
              <a:rPr lang="fr-FR" dirty="0"/>
              <a:t>l’hétérosis peut également dépendre du milieu dans lequel on se trouve. En effet, l’hétérosis est assez généralement plus fort lorsque les conditions de milieu deviennent plus rigoureuses.</a:t>
            </a:r>
          </a:p>
          <a:p>
            <a:pPr algn="just">
              <a:lnSpc>
                <a:spcPct val="150000"/>
              </a:lnSpc>
            </a:pPr>
            <a:r>
              <a:rPr lang="fr-FR" dirty="0"/>
              <a:t> Il s’agit d’une interaction génotype x milieu, que l’on interprète comme résultant d’une meilleure stabilité (homéostasie) des hybrides vis-à-vis des aléas climatiques. Cette meilleure stabilité constitue l’un des avantages des variétés hybrides par rapport aux lignées pures chez certaines espèces de plantes cultivées naturellement autogames, </a:t>
            </a:r>
          </a:p>
        </p:txBody>
      </p:sp>
    </p:spTree>
    <p:extLst>
      <p:ext uri="{BB962C8B-B14F-4D97-AF65-F5344CB8AC3E}">
        <p14:creationId xmlns:p14="http://schemas.microsoft.com/office/powerpoint/2010/main" val="1961377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18447C4-F790-282A-3315-CACC60FCACDE}"/>
              </a:ext>
            </a:extLst>
          </p:cNvPr>
          <p:cNvSpPr>
            <a:spLocks noGrp="1"/>
          </p:cNvSpPr>
          <p:nvPr>
            <p:ph idx="1"/>
          </p:nvPr>
        </p:nvSpPr>
        <p:spPr>
          <a:noFill/>
          <a:ln>
            <a:solidFill>
              <a:schemeClr val="accent4"/>
            </a:solidFill>
          </a:ln>
        </p:spPr>
        <p:style>
          <a:lnRef idx="0">
            <a:scrgbClr r="0" g="0" b="0"/>
          </a:lnRef>
          <a:fillRef idx="0">
            <a:scrgbClr r="0" g="0" b="0"/>
          </a:fillRef>
          <a:effectRef idx="0">
            <a:scrgbClr r="0" g="0" b="0"/>
          </a:effectRef>
          <a:fontRef idx="minor">
            <a:schemeClr val="accent5"/>
          </a:fontRef>
        </p:style>
        <p:txBody>
          <a:bodyPr/>
          <a:lstStyle/>
          <a:p>
            <a:pPr algn="just">
              <a:lnSpc>
                <a:spcPct val="150000"/>
              </a:lnSpc>
              <a:buFontTx/>
              <a:buChar char="-"/>
            </a:pPr>
            <a:r>
              <a:rPr lang="fr-FR" dirty="0">
                <a:ln w="0"/>
                <a:solidFill>
                  <a:schemeClr val="accent1"/>
                </a:solidFill>
                <a:effectLst>
                  <a:outerShdw blurRad="38100" dist="25400" dir="5400000" algn="ctr" rotWithShape="0">
                    <a:srgbClr val="6E747A">
                      <a:alpha val="43000"/>
                    </a:srgbClr>
                  </a:outerShdw>
                </a:effectLst>
              </a:rPr>
              <a:t>Utilisation de l’hétérosis </a:t>
            </a:r>
            <a:r>
              <a:rPr lang="fr-FR" dirty="0"/>
              <a:t>: </a:t>
            </a:r>
          </a:p>
          <a:p>
            <a:pPr marL="0" indent="0" algn="just">
              <a:lnSpc>
                <a:spcPct val="150000"/>
              </a:lnSpc>
              <a:buNone/>
            </a:pPr>
            <a:r>
              <a:rPr lang="fr-FR" dirty="0"/>
              <a:t>L’hétérosis est la base de la création des variétés hybrides chez différentes espèces végétales cultivées. La supériorité de l’hybride par rapport aux parents a poussé plusieurs sélectionneurs à en développer chez le maïs, le sorgho, la tomate et d’autres espèces végétales.</a:t>
            </a:r>
          </a:p>
        </p:txBody>
      </p:sp>
    </p:spTree>
    <p:extLst>
      <p:ext uri="{BB962C8B-B14F-4D97-AF65-F5344CB8AC3E}">
        <p14:creationId xmlns:p14="http://schemas.microsoft.com/office/powerpoint/2010/main" val="777028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500" fill="hold"/>
                                        <p:tgtEl>
                                          <p:spTgt spid="3">
                                            <p:bg/>
                                          </p:spTgt>
                                        </p:tgtEl>
                                        <p:attrNameLst>
                                          <p:attrName>ppt_w</p:attrName>
                                        </p:attrNameLst>
                                      </p:cBhvr>
                                      <p:tavLst>
                                        <p:tav tm="0">
                                          <p:val>
                                            <p:fltVal val="0"/>
                                          </p:val>
                                        </p:tav>
                                        <p:tav tm="100000">
                                          <p:val>
                                            <p:strVal val="#ppt_w"/>
                                          </p:val>
                                        </p:tav>
                                      </p:tavLst>
                                    </p:anim>
                                    <p:anim calcmode="lin" valueType="num">
                                      <p:cBhvr>
                                        <p:cTn id="8" dur="500" fill="hold"/>
                                        <p:tgtEl>
                                          <p:spTgt spid="3">
                                            <p:bg/>
                                          </p:spTgt>
                                        </p:tgtEl>
                                        <p:attrNameLst>
                                          <p:attrName>ppt_h</p:attrName>
                                        </p:attrNameLst>
                                      </p:cBhvr>
                                      <p:tavLst>
                                        <p:tav tm="0">
                                          <p:val>
                                            <p:fltVal val="0"/>
                                          </p:val>
                                        </p:tav>
                                        <p:tav tm="100000">
                                          <p:val>
                                            <p:strVal val="#ppt_h"/>
                                          </p:val>
                                        </p:tav>
                                      </p:tavLst>
                                    </p:anim>
                                    <p:animEffect transition="in" filter="fade">
                                      <p:cBhvr>
                                        <p:cTn id="9" dur="500"/>
                                        <p:tgtEl>
                                          <p:spTgt spid="3">
                                            <p:bg/>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FD5FB1-5DCF-9851-B05B-E3338B229031}"/>
              </a:ext>
            </a:extLst>
          </p:cNvPr>
          <p:cNvSpPr>
            <a:spLocks noGrp="1"/>
          </p:cNvSpPr>
          <p:nvPr>
            <p:ph type="title"/>
          </p:nvPr>
        </p:nvSpPr>
        <p:spPr/>
        <p:txBody>
          <a:bodyPr/>
          <a:lstStyle/>
          <a:p>
            <a:r>
              <a:rPr lang="fr-FR" dirty="0"/>
              <a:t> 3. </a:t>
            </a:r>
            <a:r>
              <a:rPr lang="fr-FR" b="1" dirty="0"/>
              <a:t>Héritabilité</a:t>
            </a:r>
            <a:endParaRPr lang="fr-FR" dirty="0"/>
          </a:p>
        </p:txBody>
      </p:sp>
      <p:sp>
        <p:nvSpPr>
          <p:cNvPr id="3" name="Espace réservé du contenu 2">
            <a:extLst>
              <a:ext uri="{FF2B5EF4-FFF2-40B4-BE49-F238E27FC236}">
                <a16:creationId xmlns:a16="http://schemas.microsoft.com/office/drawing/2014/main" id="{D101C9C0-2D9B-B5BB-4E48-A6FBAF1F0029}"/>
              </a:ext>
            </a:extLst>
          </p:cNvPr>
          <p:cNvSpPr>
            <a:spLocks noGrp="1"/>
          </p:cNvSpPr>
          <p:nvPr>
            <p:ph idx="1"/>
          </p:nvPr>
        </p:nvSpPr>
        <p:spPr/>
        <p:txBody>
          <a:bodyPr>
            <a:normAutofit/>
          </a:bodyPr>
          <a:lstStyle/>
          <a:p>
            <a:pPr algn="just"/>
            <a:r>
              <a:rPr lang="fr-FR" dirty="0"/>
              <a:t>L’héritabilité est le degré de transmission de la variabilité d’un caractère quantitatif des ascendants aux descendants, symbolisée par </a:t>
            </a:r>
            <a:r>
              <a:rPr lang="fr-FR" dirty="0">
                <a:solidFill>
                  <a:schemeClr val="accent1"/>
                </a:solidFill>
              </a:rPr>
              <a:t>h2.</a:t>
            </a:r>
          </a:p>
          <a:p>
            <a:pPr algn="just"/>
            <a:r>
              <a:rPr lang="fr-FR" dirty="0">
                <a:solidFill>
                  <a:schemeClr val="accent1"/>
                </a:solidFill>
              </a:rPr>
              <a:t>h2</a:t>
            </a:r>
            <a:r>
              <a:rPr lang="fr-FR" dirty="0"/>
              <a:t> = </a:t>
            </a:r>
            <a:r>
              <a:rPr lang="fr-FR" dirty="0">
                <a:solidFill>
                  <a:schemeClr val="accent6">
                    <a:lumMod val="75000"/>
                  </a:schemeClr>
                </a:solidFill>
              </a:rPr>
              <a:t>variance génétique / variance phénotypique</a:t>
            </a:r>
          </a:p>
          <a:p>
            <a:pPr algn="just"/>
            <a:r>
              <a:rPr lang="fr-FR" dirty="0"/>
              <a:t>Comme le phénotype d’un individu résulte à la fois d’un certain état de gènes (génotype), des conditions du milieu dans lequel cet individu se développe et de l’interaction du génotype avec le milieu :</a:t>
            </a:r>
          </a:p>
          <a:p>
            <a:pPr marL="0" indent="0" algn="ctr">
              <a:buNone/>
            </a:pPr>
            <a:r>
              <a:rPr lang="fr-FR" dirty="0">
                <a:solidFill>
                  <a:schemeClr val="accent2">
                    <a:lumMod val="75000"/>
                  </a:schemeClr>
                </a:solidFill>
              </a:rPr>
              <a:t>P = G+ E + G</a:t>
            </a:r>
          </a:p>
        </p:txBody>
      </p:sp>
    </p:spTree>
    <p:extLst>
      <p:ext uri="{BB962C8B-B14F-4D97-AF65-F5344CB8AC3E}">
        <p14:creationId xmlns:p14="http://schemas.microsoft.com/office/powerpoint/2010/main" val="600532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2FA6327-7BC6-5ECF-BCA1-FBE8C1D728A5}"/>
              </a:ext>
            </a:extLst>
          </p:cNvPr>
          <p:cNvSpPr>
            <a:spLocks noGrp="1"/>
          </p:cNvSpPr>
          <p:nvPr>
            <p:ph idx="1"/>
          </p:nvPr>
        </p:nvSpPr>
        <p:spPr>
          <a:xfrm>
            <a:off x="466725" y="200025"/>
            <a:ext cx="10887075" cy="5976938"/>
          </a:xfrm>
        </p:spPr>
        <p:txBody>
          <a:bodyPr>
            <a:normAutofit/>
          </a:bodyPr>
          <a:lstStyle/>
          <a:p>
            <a:r>
              <a:rPr lang="fr-FR" dirty="0">
                <a:effectLst/>
                <a:latin typeface="Calibri" panose="020F0502020204030204" pitchFamily="34" charset="0"/>
              </a:rPr>
              <a:t>Où P est la valeur phénotypique, G est la valeur génotypique, E la part due aux effets de</a:t>
            </a:r>
            <a:r>
              <a:rPr lang="fr-FR" dirty="0">
                <a:latin typeface="Calibri" panose="020F0502020204030204" pitchFamily="34" charset="0"/>
              </a:rPr>
              <a:t> </a:t>
            </a:r>
            <a:r>
              <a:rPr lang="fr-FR" dirty="0">
                <a:effectLst/>
                <a:latin typeface="Calibri" panose="020F0502020204030204" pitchFamily="34" charset="0"/>
              </a:rPr>
              <a:t>l’environnement et G x E exprime la part du phénotype due à l’interaction entre le génotype et</a:t>
            </a:r>
            <a:r>
              <a:rPr lang="fr-FR" dirty="0">
                <a:latin typeface="Calibri" panose="020F0502020204030204" pitchFamily="34" charset="0"/>
              </a:rPr>
              <a:t> </a:t>
            </a:r>
            <a:r>
              <a:rPr lang="fr-FR" dirty="0">
                <a:effectLst/>
                <a:latin typeface="Calibri" panose="020F0502020204030204" pitchFamily="34" charset="0"/>
              </a:rPr>
              <a:t>l’environnement.</a:t>
            </a:r>
          </a:p>
          <a:p>
            <a:r>
              <a:rPr lang="fr-FR" dirty="0">
                <a:effectLst/>
                <a:latin typeface="Calibri" panose="020F0502020204030204" pitchFamily="34" charset="0"/>
              </a:rPr>
              <a:t> Cette interaction a des conséquences très importantes en amélioration des</a:t>
            </a:r>
            <a:r>
              <a:rPr lang="fr-FR" dirty="0">
                <a:latin typeface="Calibri" panose="020F0502020204030204" pitchFamily="34" charset="0"/>
              </a:rPr>
              <a:t> </a:t>
            </a:r>
            <a:r>
              <a:rPr lang="fr-FR" dirty="0">
                <a:effectLst/>
                <a:latin typeface="Calibri" panose="020F0502020204030204" pitchFamily="34" charset="0"/>
              </a:rPr>
              <a:t>plantes, mais à ce niveau on supposera que les expérimentations sont conduites de telle sorte que</a:t>
            </a:r>
            <a:br>
              <a:rPr lang="fr-FR" dirty="0">
                <a:effectLst/>
              </a:rPr>
            </a:br>
            <a:r>
              <a:rPr lang="fr-FR" dirty="0">
                <a:effectLst/>
              </a:rPr>
              <a:t> </a:t>
            </a:r>
            <a:r>
              <a:rPr lang="fr-FR" dirty="0">
                <a:effectLst/>
                <a:latin typeface="Calibri" panose="020F0502020204030204" pitchFamily="34" charset="0"/>
              </a:rPr>
              <a:t>G x E soit négligeable. Ainsi :</a:t>
            </a:r>
            <a:br>
              <a:rPr lang="fr-FR" dirty="0">
                <a:effectLst/>
              </a:rPr>
            </a:br>
            <a:r>
              <a:rPr lang="fr-FR" dirty="0">
                <a:effectLst/>
                <a:latin typeface="Calibri" panose="020F0502020204030204" pitchFamily="34" charset="0"/>
              </a:rPr>
              <a:t>P = G + E</a:t>
            </a:r>
            <a:br>
              <a:rPr lang="fr-FR" dirty="0">
                <a:effectLst/>
              </a:rPr>
            </a:br>
            <a:r>
              <a:rPr lang="fr-FR" dirty="0">
                <a:effectLst/>
                <a:latin typeface="Calibri" panose="020F0502020204030204" pitchFamily="34" charset="0"/>
              </a:rPr>
              <a:t>A partie de cette équation, on peut calculer la variance comme suit :</a:t>
            </a:r>
            <a:br>
              <a:rPr lang="fr-FR" dirty="0">
                <a:effectLst/>
              </a:rPr>
            </a:br>
            <a:r>
              <a:rPr lang="fr-FR" dirty="0">
                <a:effectLst/>
                <a:latin typeface="Calibri" panose="020F0502020204030204" pitchFamily="34" charset="0"/>
              </a:rPr>
              <a:t>VP = VG + VE</a:t>
            </a:r>
            <a:br>
              <a:rPr lang="fr-FR" dirty="0">
                <a:effectLst/>
              </a:rPr>
            </a:br>
            <a:r>
              <a:rPr lang="fr-FR" dirty="0">
                <a:effectLst/>
                <a:latin typeface="Calibri" panose="020F0502020204030204" pitchFamily="34" charset="0"/>
              </a:rPr>
              <a:t>VG = VP – VE</a:t>
            </a:r>
            <a:br>
              <a:rPr lang="fr-FR" dirty="0">
                <a:effectLst/>
              </a:rPr>
            </a:br>
            <a:r>
              <a:rPr lang="fr-FR" dirty="0">
                <a:effectLst/>
                <a:latin typeface="Calibri" panose="020F0502020204030204" pitchFamily="34" charset="0"/>
              </a:rPr>
              <a:t>On peut donc, exprimer l’héritabilité comme suit :</a:t>
            </a:r>
            <a:endParaRPr lang="fr-FR" dirty="0">
              <a:effectLst/>
            </a:endParaRPr>
          </a:p>
          <a:p>
            <a:endParaRPr lang="fr-FR" dirty="0">
              <a:highlight>
                <a:srgbClr val="C0C0C0"/>
              </a:highlight>
              <a:latin typeface="Calibri" panose="020F0502020204030204" pitchFamily="34" charset="0"/>
            </a:endParaRPr>
          </a:p>
          <a:p>
            <a:r>
              <a:rPr lang="fr-FR" dirty="0">
                <a:effectLst/>
                <a:highlight>
                  <a:srgbClr val="C0C0C0"/>
                </a:highlight>
                <a:latin typeface="Calibri" panose="020F0502020204030204" pitchFamily="34" charset="0"/>
              </a:rPr>
              <a:t>h2 = (VP – VE)/ VP      </a:t>
            </a:r>
            <a:r>
              <a:rPr lang="fr-FR" dirty="0">
                <a:effectLst/>
                <a:latin typeface="Calibri" panose="020F0502020204030204" pitchFamily="34" charset="0"/>
              </a:rPr>
              <a:t> ou        </a:t>
            </a:r>
            <a:r>
              <a:rPr lang="fr-FR" dirty="0">
                <a:effectLst/>
                <a:highlight>
                  <a:srgbClr val="FFFF00"/>
                </a:highlight>
                <a:latin typeface="Calibri" panose="020F0502020204030204" pitchFamily="34" charset="0"/>
              </a:rPr>
              <a:t>h2 = VG / VP</a:t>
            </a:r>
            <a:endParaRPr lang="fr-FR" dirty="0">
              <a:effectLst/>
              <a:highlight>
                <a:srgbClr val="FFFF00"/>
              </a:highlight>
            </a:endParaRPr>
          </a:p>
          <a:p>
            <a:endParaRPr lang="fr-FR" dirty="0"/>
          </a:p>
        </p:txBody>
      </p:sp>
    </p:spTree>
    <p:extLst>
      <p:ext uri="{BB962C8B-B14F-4D97-AF65-F5344CB8AC3E}">
        <p14:creationId xmlns:p14="http://schemas.microsoft.com/office/powerpoint/2010/main" val="3157135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F8E34A-2C28-03CD-ED63-8DA3634CC707}"/>
              </a:ext>
            </a:extLst>
          </p:cNvPr>
          <p:cNvSpPr>
            <a:spLocks noGrp="1"/>
          </p:cNvSpPr>
          <p:nvPr>
            <p:ph type="title"/>
          </p:nvPr>
        </p:nvSpPr>
        <p:spPr/>
        <p:txBody>
          <a:bodyPr/>
          <a:lstStyle/>
          <a:p>
            <a:r>
              <a:rPr lang="fr-FR" b="1" dirty="0"/>
              <a:t>Plan de chapitre </a:t>
            </a:r>
          </a:p>
        </p:txBody>
      </p:sp>
      <p:sp>
        <p:nvSpPr>
          <p:cNvPr id="3" name="Espace réservé du contenu 2">
            <a:extLst>
              <a:ext uri="{FF2B5EF4-FFF2-40B4-BE49-F238E27FC236}">
                <a16:creationId xmlns:a16="http://schemas.microsoft.com/office/drawing/2014/main" id="{3667C13B-A3DF-2FB4-DEDD-9C5CCB9A5DB3}"/>
              </a:ext>
            </a:extLst>
          </p:cNvPr>
          <p:cNvSpPr>
            <a:spLocks noGrp="1"/>
          </p:cNvSpPr>
          <p:nvPr>
            <p:ph idx="1"/>
          </p:nvPr>
        </p:nvSpPr>
        <p:spPr/>
        <p:txBody>
          <a:bodyPr/>
          <a:lstStyle/>
          <a:p>
            <a:pPr marL="0" indent="0">
              <a:lnSpc>
                <a:spcPct val="150000"/>
              </a:lnSpc>
              <a:buNone/>
            </a:pPr>
            <a:r>
              <a:rPr lang="fr-FR" dirty="0"/>
              <a:t>1. Hérédité </a:t>
            </a:r>
            <a:r>
              <a:rPr lang="fr-FR" dirty="0" err="1"/>
              <a:t>polyfactorielle</a:t>
            </a:r>
            <a:endParaRPr lang="fr-FR" dirty="0"/>
          </a:p>
          <a:p>
            <a:pPr marL="0" indent="0">
              <a:lnSpc>
                <a:spcPct val="150000"/>
              </a:lnSpc>
              <a:buNone/>
            </a:pPr>
            <a:r>
              <a:rPr lang="fr-FR" dirty="0"/>
              <a:t>2. </a:t>
            </a:r>
            <a:r>
              <a:rPr lang="fr-FR" dirty="0" err="1"/>
              <a:t>Inbreeding</a:t>
            </a:r>
            <a:r>
              <a:rPr lang="fr-FR" dirty="0"/>
              <a:t> </a:t>
            </a:r>
          </a:p>
          <a:p>
            <a:pPr marL="0" indent="0">
              <a:lnSpc>
                <a:spcPct val="150000"/>
              </a:lnSpc>
              <a:buNone/>
            </a:pPr>
            <a:r>
              <a:rPr lang="fr-FR" dirty="0"/>
              <a:t>3. Hétérosis</a:t>
            </a:r>
          </a:p>
          <a:p>
            <a:pPr marL="0" indent="0">
              <a:lnSpc>
                <a:spcPct val="150000"/>
              </a:lnSpc>
              <a:buNone/>
            </a:pPr>
            <a:r>
              <a:rPr lang="fr-FR" dirty="0"/>
              <a:t>4. Héritabilité</a:t>
            </a:r>
          </a:p>
        </p:txBody>
      </p:sp>
    </p:spTree>
    <p:extLst>
      <p:ext uri="{BB962C8B-B14F-4D97-AF65-F5344CB8AC3E}">
        <p14:creationId xmlns:p14="http://schemas.microsoft.com/office/powerpoint/2010/main" val="3554816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ABB9DCC-B12E-14DE-332A-1FF8CBED3A4D}"/>
              </a:ext>
            </a:extLst>
          </p:cNvPr>
          <p:cNvSpPr>
            <a:spLocks noGrp="1"/>
          </p:cNvSpPr>
          <p:nvPr>
            <p:ph idx="1"/>
          </p:nvPr>
        </p:nvSpPr>
        <p:spPr>
          <a:xfrm>
            <a:off x="409575" y="504826"/>
            <a:ext cx="10944225" cy="6110288"/>
          </a:xfrm>
        </p:spPr>
        <p:txBody>
          <a:bodyPr>
            <a:normAutofit fontScale="92500"/>
          </a:bodyPr>
          <a:lstStyle/>
          <a:p>
            <a:pPr algn="just">
              <a:lnSpc>
                <a:spcPct val="100000"/>
              </a:lnSpc>
            </a:pPr>
            <a:r>
              <a:rPr lang="fr-FR" sz="3200" dirty="0"/>
              <a:t>Si on veut exprimer l’héritabilité en %, on multiplie la valeur obtenue par 100. Il est évident que</a:t>
            </a:r>
          </a:p>
          <a:p>
            <a:pPr algn="just">
              <a:lnSpc>
                <a:spcPct val="100000"/>
              </a:lnSpc>
            </a:pPr>
            <a:r>
              <a:rPr lang="fr-FR" sz="3200" dirty="0"/>
              <a:t>l’héritabilité est comprise entre 0 et 1 (0 et 100%).  </a:t>
            </a:r>
          </a:p>
          <a:p>
            <a:pPr marL="0" indent="0" algn="just">
              <a:lnSpc>
                <a:spcPct val="100000"/>
              </a:lnSpc>
              <a:buNone/>
            </a:pPr>
            <a:r>
              <a:rPr lang="fr-FR" sz="3200" dirty="0"/>
              <a:t>                         Si </a:t>
            </a:r>
            <a:r>
              <a:rPr lang="fr-FR" sz="3200" dirty="0">
                <a:solidFill>
                  <a:schemeClr val="accent5"/>
                </a:solidFill>
              </a:rPr>
              <a:t>VG = 0, h2= 0,</a:t>
            </a:r>
            <a:r>
              <a:rPr lang="fr-FR" sz="3200" dirty="0"/>
              <a:t> si </a:t>
            </a:r>
            <a:r>
              <a:rPr lang="fr-FR" sz="3200" dirty="0">
                <a:solidFill>
                  <a:schemeClr val="accent2"/>
                </a:solidFill>
              </a:rPr>
              <a:t>VE =0, h2= 1.</a:t>
            </a:r>
          </a:p>
          <a:p>
            <a:pPr algn="just">
              <a:lnSpc>
                <a:spcPct val="100000"/>
              </a:lnSpc>
            </a:pPr>
            <a:r>
              <a:rPr lang="fr-FR" sz="3200" dirty="0"/>
              <a:t>La variance phénotypique (VP) étant décomposée en variance génotypique (VG) et  (VE), on peut décomposer davantage VG en variance additive (VA), en variance due à la dominance (VD) et en variance due à l’interaction épistatique (VI). On aura :</a:t>
            </a:r>
          </a:p>
          <a:p>
            <a:pPr marL="0" indent="0" algn="just">
              <a:lnSpc>
                <a:spcPct val="100000"/>
              </a:lnSpc>
              <a:buNone/>
            </a:pPr>
            <a:r>
              <a:rPr lang="fr-FR" sz="3200" dirty="0"/>
              <a:t>                                                 </a:t>
            </a:r>
            <a:r>
              <a:rPr lang="fr-FR" sz="3200" dirty="0">
                <a:highlight>
                  <a:srgbClr val="FFFF00"/>
                </a:highlight>
              </a:rPr>
              <a:t>VG =VA + VD + VI</a:t>
            </a:r>
          </a:p>
          <a:p>
            <a:pPr algn="just">
              <a:lnSpc>
                <a:spcPct val="100000"/>
              </a:lnSpc>
            </a:pPr>
            <a:r>
              <a:rPr lang="fr-FR" sz="3200" dirty="0"/>
              <a:t>A ce niveau nous supposerons que VI est négligeable, on aura donc </a:t>
            </a:r>
          </a:p>
          <a:p>
            <a:pPr marL="0" indent="0" algn="ctr">
              <a:lnSpc>
                <a:spcPct val="100000"/>
              </a:lnSpc>
              <a:buNone/>
            </a:pPr>
            <a:r>
              <a:rPr lang="fr-FR" sz="3200" dirty="0">
                <a:highlight>
                  <a:srgbClr val="FFFF00"/>
                </a:highlight>
              </a:rPr>
              <a:t>   VG = VA + VD</a:t>
            </a:r>
          </a:p>
        </p:txBody>
      </p:sp>
    </p:spTree>
    <p:extLst>
      <p:ext uri="{BB962C8B-B14F-4D97-AF65-F5344CB8AC3E}">
        <p14:creationId xmlns:p14="http://schemas.microsoft.com/office/powerpoint/2010/main" val="2454239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580">
                                          <p:stCondLst>
                                            <p:cond delay="0"/>
                                          </p:stCondLst>
                                        </p:cTn>
                                        <p:tgtEl>
                                          <p:spTgt spid="3">
                                            <p:txEl>
                                              <p:pRg st="5" end="5"/>
                                            </p:txEl>
                                          </p:spTgt>
                                        </p:tgtEl>
                                      </p:cBhvr>
                                    </p:animEffect>
                                    <p:anim calcmode="lin" valueType="num">
                                      <p:cBhvr>
                                        <p:cTn id="9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5" end="5"/>
                                            </p:txEl>
                                          </p:spTgt>
                                        </p:tgtEl>
                                      </p:cBhvr>
                                      <p:to x="100000" y="60000"/>
                                    </p:animScale>
                                    <p:animScale>
                                      <p:cBhvr>
                                        <p:cTn id="104" dur="166" decel="50000">
                                          <p:stCondLst>
                                            <p:cond delay="676"/>
                                          </p:stCondLst>
                                        </p:cTn>
                                        <p:tgtEl>
                                          <p:spTgt spid="3">
                                            <p:txEl>
                                              <p:pRg st="5" end="5"/>
                                            </p:txEl>
                                          </p:spTgt>
                                        </p:tgtEl>
                                      </p:cBhvr>
                                      <p:to x="100000" y="100000"/>
                                    </p:animScale>
                                    <p:animScale>
                                      <p:cBhvr>
                                        <p:cTn id="105" dur="26">
                                          <p:stCondLst>
                                            <p:cond delay="1312"/>
                                          </p:stCondLst>
                                        </p:cTn>
                                        <p:tgtEl>
                                          <p:spTgt spid="3">
                                            <p:txEl>
                                              <p:pRg st="5" end="5"/>
                                            </p:txEl>
                                          </p:spTgt>
                                        </p:tgtEl>
                                      </p:cBhvr>
                                      <p:to x="100000" y="80000"/>
                                    </p:animScale>
                                    <p:animScale>
                                      <p:cBhvr>
                                        <p:cTn id="106" dur="166" decel="50000">
                                          <p:stCondLst>
                                            <p:cond delay="1338"/>
                                          </p:stCondLst>
                                        </p:cTn>
                                        <p:tgtEl>
                                          <p:spTgt spid="3">
                                            <p:txEl>
                                              <p:pRg st="5" end="5"/>
                                            </p:txEl>
                                          </p:spTgt>
                                        </p:tgtEl>
                                      </p:cBhvr>
                                      <p:to x="100000" y="100000"/>
                                    </p:animScale>
                                    <p:animScale>
                                      <p:cBhvr>
                                        <p:cTn id="107" dur="26">
                                          <p:stCondLst>
                                            <p:cond delay="1642"/>
                                          </p:stCondLst>
                                        </p:cTn>
                                        <p:tgtEl>
                                          <p:spTgt spid="3">
                                            <p:txEl>
                                              <p:pRg st="5" end="5"/>
                                            </p:txEl>
                                          </p:spTgt>
                                        </p:tgtEl>
                                      </p:cBhvr>
                                      <p:to x="100000" y="90000"/>
                                    </p:animScale>
                                    <p:animScale>
                                      <p:cBhvr>
                                        <p:cTn id="108" dur="166" decel="50000">
                                          <p:stCondLst>
                                            <p:cond delay="1668"/>
                                          </p:stCondLst>
                                        </p:cTn>
                                        <p:tgtEl>
                                          <p:spTgt spid="3">
                                            <p:txEl>
                                              <p:pRg st="5" end="5"/>
                                            </p:txEl>
                                          </p:spTgt>
                                        </p:tgtEl>
                                      </p:cBhvr>
                                      <p:to x="100000" y="100000"/>
                                    </p:animScale>
                                    <p:animScale>
                                      <p:cBhvr>
                                        <p:cTn id="109" dur="26">
                                          <p:stCondLst>
                                            <p:cond delay="1808"/>
                                          </p:stCondLst>
                                        </p:cTn>
                                        <p:tgtEl>
                                          <p:spTgt spid="3">
                                            <p:txEl>
                                              <p:pRg st="5" end="5"/>
                                            </p:txEl>
                                          </p:spTgt>
                                        </p:tgtEl>
                                      </p:cBhvr>
                                      <p:to x="100000" y="95000"/>
                                    </p:animScale>
                                    <p:animScale>
                                      <p:cBhvr>
                                        <p:cTn id="110" dur="166" decel="50000">
                                          <p:stCondLst>
                                            <p:cond delay="1834"/>
                                          </p:stCondLst>
                                        </p:cTn>
                                        <p:tgtEl>
                                          <p:spTgt spid="3">
                                            <p:txEl>
                                              <p:pRg st="5" end="5"/>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3">
                                            <p:txEl>
                                              <p:pRg st="6" end="6"/>
                                            </p:txEl>
                                          </p:spTgt>
                                        </p:tgtEl>
                                        <p:attrNameLst>
                                          <p:attrName>style.visibility</p:attrName>
                                        </p:attrNameLst>
                                      </p:cBhvr>
                                      <p:to>
                                        <p:strVal val="visible"/>
                                      </p:to>
                                    </p:set>
                                    <p:animEffect transition="in" filter="wipe(down)">
                                      <p:cBhvr>
                                        <p:cTn id="115" dur="580">
                                          <p:stCondLst>
                                            <p:cond delay="0"/>
                                          </p:stCondLst>
                                        </p:cTn>
                                        <p:tgtEl>
                                          <p:spTgt spid="3">
                                            <p:txEl>
                                              <p:pRg st="6" end="6"/>
                                            </p:txEl>
                                          </p:spTgt>
                                        </p:tgtEl>
                                      </p:cBhvr>
                                    </p:animEffect>
                                    <p:anim calcmode="lin" valueType="num">
                                      <p:cBhvr>
                                        <p:cTn id="116"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3">
                                            <p:txEl>
                                              <p:pRg st="6" end="6"/>
                                            </p:txEl>
                                          </p:spTgt>
                                        </p:tgtEl>
                                      </p:cBhvr>
                                      <p:to x="100000" y="60000"/>
                                    </p:animScale>
                                    <p:animScale>
                                      <p:cBhvr>
                                        <p:cTn id="122" dur="166" decel="50000">
                                          <p:stCondLst>
                                            <p:cond delay="676"/>
                                          </p:stCondLst>
                                        </p:cTn>
                                        <p:tgtEl>
                                          <p:spTgt spid="3">
                                            <p:txEl>
                                              <p:pRg st="6" end="6"/>
                                            </p:txEl>
                                          </p:spTgt>
                                        </p:tgtEl>
                                      </p:cBhvr>
                                      <p:to x="100000" y="100000"/>
                                    </p:animScale>
                                    <p:animScale>
                                      <p:cBhvr>
                                        <p:cTn id="123" dur="26">
                                          <p:stCondLst>
                                            <p:cond delay="1312"/>
                                          </p:stCondLst>
                                        </p:cTn>
                                        <p:tgtEl>
                                          <p:spTgt spid="3">
                                            <p:txEl>
                                              <p:pRg st="6" end="6"/>
                                            </p:txEl>
                                          </p:spTgt>
                                        </p:tgtEl>
                                      </p:cBhvr>
                                      <p:to x="100000" y="80000"/>
                                    </p:animScale>
                                    <p:animScale>
                                      <p:cBhvr>
                                        <p:cTn id="124" dur="166" decel="50000">
                                          <p:stCondLst>
                                            <p:cond delay="1338"/>
                                          </p:stCondLst>
                                        </p:cTn>
                                        <p:tgtEl>
                                          <p:spTgt spid="3">
                                            <p:txEl>
                                              <p:pRg st="6" end="6"/>
                                            </p:txEl>
                                          </p:spTgt>
                                        </p:tgtEl>
                                      </p:cBhvr>
                                      <p:to x="100000" y="100000"/>
                                    </p:animScale>
                                    <p:animScale>
                                      <p:cBhvr>
                                        <p:cTn id="125" dur="26">
                                          <p:stCondLst>
                                            <p:cond delay="1642"/>
                                          </p:stCondLst>
                                        </p:cTn>
                                        <p:tgtEl>
                                          <p:spTgt spid="3">
                                            <p:txEl>
                                              <p:pRg st="6" end="6"/>
                                            </p:txEl>
                                          </p:spTgt>
                                        </p:tgtEl>
                                      </p:cBhvr>
                                      <p:to x="100000" y="90000"/>
                                    </p:animScale>
                                    <p:animScale>
                                      <p:cBhvr>
                                        <p:cTn id="126" dur="166" decel="50000">
                                          <p:stCondLst>
                                            <p:cond delay="1668"/>
                                          </p:stCondLst>
                                        </p:cTn>
                                        <p:tgtEl>
                                          <p:spTgt spid="3">
                                            <p:txEl>
                                              <p:pRg st="6" end="6"/>
                                            </p:txEl>
                                          </p:spTgt>
                                        </p:tgtEl>
                                      </p:cBhvr>
                                      <p:to x="100000" y="100000"/>
                                    </p:animScale>
                                    <p:animScale>
                                      <p:cBhvr>
                                        <p:cTn id="127" dur="26">
                                          <p:stCondLst>
                                            <p:cond delay="1808"/>
                                          </p:stCondLst>
                                        </p:cTn>
                                        <p:tgtEl>
                                          <p:spTgt spid="3">
                                            <p:txEl>
                                              <p:pRg st="6" end="6"/>
                                            </p:txEl>
                                          </p:spTgt>
                                        </p:tgtEl>
                                      </p:cBhvr>
                                      <p:to x="100000" y="95000"/>
                                    </p:animScale>
                                    <p:animScale>
                                      <p:cBhvr>
                                        <p:cTn id="128"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38891BD-C0E5-6995-4BCF-6BE25C39ECCC}"/>
              </a:ext>
            </a:extLst>
          </p:cNvPr>
          <p:cNvSpPr>
            <a:spLocks noGrp="1"/>
          </p:cNvSpPr>
          <p:nvPr>
            <p:ph idx="1"/>
          </p:nvPr>
        </p:nvSpPr>
        <p:spPr>
          <a:xfrm>
            <a:off x="400050" y="209550"/>
            <a:ext cx="10953750" cy="6410325"/>
          </a:xfrm>
        </p:spPr>
        <p:txBody>
          <a:bodyPr>
            <a:normAutofit lnSpcReduction="10000"/>
          </a:bodyPr>
          <a:lstStyle/>
          <a:p>
            <a:pPr algn="just"/>
            <a:r>
              <a:rPr lang="fr-FR" sz="3200" dirty="0">
                <a:solidFill>
                  <a:schemeClr val="accent2"/>
                </a:solidFill>
              </a:rPr>
              <a:t>L’héritabilité au sens large  </a:t>
            </a:r>
          </a:p>
          <a:p>
            <a:pPr marL="0" indent="0" algn="ctr">
              <a:buNone/>
            </a:pPr>
            <a:r>
              <a:rPr lang="fr-FR" sz="3200" dirty="0">
                <a:highlight>
                  <a:srgbClr val="00FFFF"/>
                </a:highlight>
              </a:rPr>
              <a:t> h2sl = (VA + VD) / (VG + VE)</a:t>
            </a:r>
          </a:p>
          <a:p>
            <a:pPr marL="0" indent="0" algn="just">
              <a:buNone/>
            </a:pPr>
            <a:r>
              <a:rPr lang="fr-FR" sz="3200" dirty="0"/>
              <a:t> Cette héritabilité au sens large (h2sl) fait intervenir les variances d’additivité et de dominance.</a:t>
            </a:r>
          </a:p>
          <a:p>
            <a:pPr algn="just"/>
            <a:r>
              <a:rPr lang="fr-FR" sz="3200" dirty="0"/>
              <a:t>La part de la dominance peut diminuer avec des générations d’autofécondation et, par conséquent, si la dominance est importante, on aura une surestimation de l’héritabilité si elle est calculée à partir des données des premières générations (F2, F3). </a:t>
            </a:r>
          </a:p>
          <a:p>
            <a:pPr algn="just"/>
            <a:r>
              <a:rPr lang="fr-FR" sz="3200" dirty="0"/>
              <a:t>On considère alors une autre forme d’héritabilité, appelée </a:t>
            </a:r>
            <a:r>
              <a:rPr lang="fr-FR" sz="3200" dirty="0">
                <a:solidFill>
                  <a:schemeClr val="accent2"/>
                </a:solidFill>
              </a:rPr>
              <a:t>héritabilité au sens strict</a:t>
            </a:r>
            <a:r>
              <a:rPr lang="fr-FR" sz="3200" dirty="0"/>
              <a:t> ou au </a:t>
            </a:r>
            <a:r>
              <a:rPr lang="fr-FR" sz="3200" dirty="0">
                <a:solidFill>
                  <a:schemeClr val="accent2"/>
                </a:solidFill>
              </a:rPr>
              <a:t>sens étroit </a:t>
            </a:r>
            <a:r>
              <a:rPr lang="fr-FR" sz="3200" dirty="0"/>
              <a:t>(h2se) qui est : </a:t>
            </a:r>
          </a:p>
          <a:p>
            <a:pPr marL="0" indent="0" algn="ctr">
              <a:buNone/>
            </a:pPr>
            <a:r>
              <a:rPr lang="fr-FR" sz="3200" dirty="0">
                <a:highlight>
                  <a:srgbClr val="00FF00"/>
                </a:highlight>
              </a:rPr>
              <a:t> h2se = VA/(VG+ VE)</a:t>
            </a:r>
          </a:p>
          <a:p>
            <a:pPr algn="just"/>
            <a:r>
              <a:rPr lang="fr-FR" sz="3200" dirty="0"/>
              <a:t>Il est évident que h2se est inférieure ou à la limite égale à h2sl.</a:t>
            </a:r>
          </a:p>
        </p:txBody>
      </p:sp>
    </p:spTree>
    <p:extLst>
      <p:ext uri="{BB962C8B-B14F-4D97-AF65-F5344CB8AC3E}">
        <p14:creationId xmlns:p14="http://schemas.microsoft.com/office/powerpoint/2010/main" val="2654251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B956E5-95E9-1EAC-7EC2-AB5DB3F47EBC}"/>
              </a:ext>
            </a:extLst>
          </p:cNvPr>
          <p:cNvSpPr>
            <a:spLocks noGrp="1"/>
          </p:cNvSpPr>
          <p:nvPr>
            <p:ph type="title"/>
          </p:nvPr>
        </p:nvSpPr>
        <p:spPr/>
        <p:txBody>
          <a:bodyPr/>
          <a:lstStyle/>
          <a:p>
            <a:r>
              <a:rPr lang="fr-FR" dirty="0"/>
              <a:t>Référence bibliographique </a:t>
            </a:r>
          </a:p>
        </p:txBody>
      </p:sp>
      <p:sp>
        <p:nvSpPr>
          <p:cNvPr id="3" name="Espace réservé du contenu 2">
            <a:extLst>
              <a:ext uri="{FF2B5EF4-FFF2-40B4-BE49-F238E27FC236}">
                <a16:creationId xmlns:a16="http://schemas.microsoft.com/office/drawing/2014/main" id="{6A0ECE35-7F42-662E-BA3D-BC4CB90237C5}"/>
              </a:ext>
            </a:extLst>
          </p:cNvPr>
          <p:cNvSpPr>
            <a:spLocks noGrp="1"/>
          </p:cNvSpPr>
          <p:nvPr>
            <p:ph idx="1"/>
          </p:nvPr>
        </p:nvSpPr>
        <p:spPr/>
        <p:txBody>
          <a:bodyPr/>
          <a:lstStyle/>
          <a:p>
            <a:r>
              <a:rPr lang="fr-FR" dirty="0"/>
              <a:t> Salmi M., 2020. Amélioration génétique des plantes. Université Mustapha Ben </a:t>
            </a:r>
            <a:r>
              <a:rPr lang="fr-FR" dirty="0" err="1"/>
              <a:t>boulaid</a:t>
            </a:r>
            <a:r>
              <a:rPr lang="fr-FR" dirty="0"/>
              <a:t> Batna 2.</a:t>
            </a:r>
          </a:p>
          <a:p>
            <a:r>
              <a:rPr lang="fr-FR" dirty="0"/>
              <a:t>GAUTHERET ,M. R. J., GÉNÉTIQUE VÉGÉTALE. e l'Office de la Recherche Scientifique Coloniale. 162p.</a:t>
            </a:r>
          </a:p>
          <a:p>
            <a:r>
              <a:rPr lang="fr-FR" dirty="0"/>
              <a:t> https://www.fibl.org/fileadmin/documents/shop/1201-selection-vegetal.pdf</a:t>
            </a:r>
          </a:p>
        </p:txBody>
      </p:sp>
    </p:spTree>
    <p:extLst>
      <p:ext uri="{BB962C8B-B14F-4D97-AF65-F5344CB8AC3E}">
        <p14:creationId xmlns:p14="http://schemas.microsoft.com/office/powerpoint/2010/main" val="989149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4F7B43-3B2B-7D63-8CF4-BA269F841D50}"/>
              </a:ext>
            </a:extLst>
          </p:cNvPr>
          <p:cNvSpPr>
            <a:spLocks noGrp="1"/>
          </p:cNvSpPr>
          <p:nvPr>
            <p:ph type="title"/>
          </p:nvPr>
        </p:nvSpPr>
        <p:spPr/>
        <p:txBody>
          <a:bodyPr/>
          <a:lstStyle/>
          <a:p>
            <a:r>
              <a:rPr lang="fr-FR" b="1" dirty="0"/>
              <a:t>Hérédité </a:t>
            </a:r>
            <a:r>
              <a:rPr lang="fr-FR" b="1" dirty="0" err="1"/>
              <a:t>polyfactorielle</a:t>
            </a:r>
            <a:r>
              <a:rPr lang="fr-FR" b="1" dirty="0"/>
              <a:t> </a:t>
            </a:r>
            <a:endParaRPr lang="fr-FR" dirty="0"/>
          </a:p>
        </p:txBody>
      </p:sp>
      <p:sp>
        <p:nvSpPr>
          <p:cNvPr id="3" name="Espace réservé du texte 2">
            <a:extLst>
              <a:ext uri="{FF2B5EF4-FFF2-40B4-BE49-F238E27FC236}">
                <a16:creationId xmlns:a16="http://schemas.microsoft.com/office/drawing/2014/main" id="{68BC5513-DC12-C795-3110-F059912E50D7}"/>
              </a:ext>
            </a:extLst>
          </p:cNvPr>
          <p:cNvSpPr>
            <a:spLocks noGrp="1"/>
          </p:cNvSpPr>
          <p:nvPr>
            <p:ph type="body" idx="1"/>
          </p:nvPr>
        </p:nvSpPr>
        <p:spPr>
          <a:xfrm>
            <a:off x="831850" y="5122863"/>
            <a:ext cx="10515600" cy="1500187"/>
          </a:xfrm>
        </p:spPr>
        <p:txBody>
          <a:bodyPr>
            <a:normAutofit fontScale="92500" lnSpcReduction="20000"/>
          </a:bodyPr>
          <a:lstStyle/>
          <a:p>
            <a:r>
              <a:rPr lang="fr-FR" dirty="0"/>
              <a:t>1. Définition  </a:t>
            </a:r>
          </a:p>
          <a:p>
            <a:r>
              <a:rPr lang="fr-FR" dirty="0"/>
              <a:t>2. Variation génétique </a:t>
            </a:r>
          </a:p>
          <a:p>
            <a:r>
              <a:rPr lang="fr-FR" dirty="0"/>
              <a:t>3. Interaction inter locus </a:t>
            </a:r>
          </a:p>
          <a:p>
            <a:r>
              <a:rPr lang="fr-FR" dirty="0"/>
              <a:t>4. Interaction intra locus </a:t>
            </a:r>
          </a:p>
          <a:p>
            <a:endParaRPr lang="fr-FR" dirty="0"/>
          </a:p>
        </p:txBody>
      </p:sp>
      <p:pic>
        <p:nvPicPr>
          <p:cNvPr id="2050" name="Picture 2" descr="Génétique et hérédité – CORAMH">
            <a:extLst>
              <a:ext uri="{FF2B5EF4-FFF2-40B4-BE49-F238E27FC236}">
                <a16:creationId xmlns:a16="http://schemas.microsoft.com/office/drawing/2014/main" id="{FA9ADDD6-660F-B6E1-B370-56B5176631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5806" y="95251"/>
            <a:ext cx="7834058" cy="34432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6929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grpId="0" nodeType="clickEffect">
                                  <p:stCondLst>
                                    <p:cond delay="0"/>
                                  </p:stCondLst>
                                  <p:iterate type="lt">
                                    <p:tmPct val="4000"/>
                                  </p:iterate>
                                  <p:childTnLst>
                                    <p:set>
                                      <p:cBhvr override="childStyle">
                                        <p:cTn id="6" dur="500" fill="hold"/>
                                        <p:tgtEl>
                                          <p:spTgt spid="2"/>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78A938-9DC3-01EF-EC05-0E2FD0E93597}"/>
              </a:ext>
            </a:extLst>
          </p:cNvPr>
          <p:cNvSpPr>
            <a:spLocks noGrp="1"/>
          </p:cNvSpPr>
          <p:nvPr>
            <p:ph type="title"/>
          </p:nvPr>
        </p:nvSpPr>
        <p:spPr>
          <a:xfrm>
            <a:off x="838200" y="365126"/>
            <a:ext cx="10515600" cy="615950"/>
          </a:xfrm>
        </p:spPr>
        <p:txBody>
          <a:bodyPr>
            <a:noAutofit/>
          </a:bodyPr>
          <a:lstStyle/>
          <a:p>
            <a:r>
              <a:rPr lang="fr-FR" b="1" dirty="0"/>
              <a:t>1.Hérédité </a:t>
            </a:r>
            <a:r>
              <a:rPr lang="fr-FR" b="1" dirty="0" err="1"/>
              <a:t>polyfactorielle</a:t>
            </a:r>
            <a:r>
              <a:rPr lang="fr-FR" b="1" dirty="0"/>
              <a:t> </a:t>
            </a:r>
          </a:p>
        </p:txBody>
      </p:sp>
      <p:sp>
        <p:nvSpPr>
          <p:cNvPr id="3" name="Espace réservé du contenu 2">
            <a:extLst>
              <a:ext uri="{FF2B5EF4-FFF2-40B4-BE49-F238E27FC236}">
                <a16:creationId xmlns:a16="http://schemas.microsoft.com/office/drawing/2014/main" id="{108C2F8F-56BF-319B-FFBD-614B8C51CA7A}"/>
              </a:ext>
            </a:extLst>
          </p:cNvPr>
          <p:cNvSpPr>
            <a:spLocks noGrp="1"/>
          </p:cNvSpPr>
          <p:nvPr>
            <p:ph idx="1"/>
          </p:nvPr>
        </p:nvSpPr>
        <p:spPr>
          <a:xfrm>
            <a:off x="104775" y="981076"/>
            <a:ext cx="11249025" cy="5734049"/>
          </a:xfrm>
        </p:spPr>
        <p:txBody>
          <a:bodyPr>
            <a:normAutofit fontScale="85000" lnSpcReduction="20000"/>
          </a:bodyPr>
          <a:lstStyle/>
          <a:p>
            <a:pPr marL="0" indent="0">
              <a:lnSpc>
                <a:spcPct val="150000"/>
              </a:lnSpc>
              <a:buNone/>
            </a:pPr>
            <a:r>
              <a:rPr lang="fr-FR" sz="3200" dirty="0"/>
              <a:t>L’</a:t>
            </a:r>
            <a:r>
              <a:rPr lang="fr-FR" sz="3200" dirty="0" err="1"/>
              <a:t>héridité</a:t>
            </a:r>
            <a:r>
              <a:rPr lang="fr-FR" sz="3200" dirty="0"/>
              <a:t> est la transmission de caractères à sa descendance</a:t>
            </a:r>
          </a:p>
          <a:p>
            <a:pPr marL="0" indent="0">
              <a:lnSpc>
                <a:spcPct val="150000"/>
              </a:lnSpc>
              <a:buNone/>
            </a:pPr>
            <a:r>
              <a:rPr lang="fr-FR" sz="3200" dirty="0"/>
              <a:t>– </a:t>
            </a:r>
            <a:r>
              <a:rPr lang="fr-FR" sz="3200" dirty="0">
                <a:solidFill>
                  <a:schemeClr val="accent6"/>
                </a:solidFill>
              </a:rPr>
              <a:t>Hérédité biologique</a:t>
            </a:r>
          </a:p>
          <a:p>
            <a:pPr marL="0" indent="0">
              <a:lnSpc>
                <a:spcPct val="150000"/>
              </a:lnSpc>
              <a:buNone/>
            </a:pPr>
            <a:r>
              <a:rPr lang="fr-FR" sz="3200" dirty="0"/>
              <a:t>• Caractères physiques…</a:t>
            </a:r>
          </a:p>
          <a:p>
            <a:pPr marL="0" indent="0">
              <a:lnSpc>
                <a:spcPct val="150000"/>
              </a:lnSpc>
              <a:buNone/>
            </a:pPr>
            <a:r>
              <a:rPr lang="fr-FR" sz="3200" dirty="0"/>
              <a:t>• 1ère théorie moderne de l’hérédité ~ 1850</a:t>
            </a:r>
          </a:p>
          <a:p>
            <a:pPr marL="0" indent="0">
              <a:lnSpc>
                <a:spcPct val="150000"/>
              </a:lnSpc>
              <a:buNone/>
            </a:pPr>
            <a:r>
              <a:rPr lang="fr-FR" sz="3200" dirty="0"/>
              <a:t>– </a:t>
            </a:r>
            <a:r>
              <a:rPr lang="fr-FR" sz="3200" dirty="0">
                <a:solidFill>
                  <a:srgbClr val="0070C0"/>
                </a:solidFill>
              </a:rPr>
              <a:t>August Weismann:</a:t>
            </a:r>
          </a:p>
          <a:p>
            <a:pPr marL="0" indent="0">
              <a:lnSpc>
                <a:spcPct val="150000"/>
              </a:lnSpc>
              <a:buNone/>
            </a:pPr>
            <a:r>
              <a:rPr lang="fr-FR" sz="3200" dirty="0"/>
              <a:t>• Seuls les caractères inscrits dans les gamètes se transmettent de génération en génération</a:t>
            </a:r>
          </a:p>
          <a:p>
            <a:pPr marL="0" indent="0">
              <a:lnSpc>
                <a:spcPct val="150000"/>
              </a:lnSpc>
              <a:buNone/>
            </a:pPr>
            <a:r>
              <a:rPr lang="fr-FR" sz="3200" dirty="0"/>
              <a:t>• La fécondation forme un nouvel individu par union aléatoire de deux « demi-génomes »</a:t>
            </a:r>
          </a:p>
        </p:txBody>
      </p:sp>
    </p:spTree>
    <p:extLst>
      <p:ext uri="{BB962C8B-B14F-4D97-AF65-F5344CB8AC3E}">
        <p14:creationId xmlns:p14="http://schemas.microsoft.com/office/powerpoint/2010/main" val="338144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523F70E-5F04-34D8-AAD2-804C278B6D24}"/>
              </a:ext>
            </a:extLst>
          </p:cNvPr>
          <p:cNvSpPr>
            <a:spLocks noGrp="1"/>
          </p:cNvSpPr>
          <p:nvPr>
            <p:ph idx="1"/>
          </p:nvPr>
        </p:nvSpPr>
        <p:spPr>
          <a:xfrm>
            <a:off x="200025" y="352424"/>
            <a:ext cx="11525249" cy="6334125"/>
          </a:xfrm>
        </p:spPr>
        <p:txBody>
          <a:bodyPr>
            <a:normAutofit/>
          </a:bodyPr>
          <a:lstStyle/>
          <a:p>
            <a:pPr marL="0" indent="0">
              <a:buNone/>
            </a:pPr>
            <a:r>
              <a:rPr lang="fr-FR" b="1" dirty="0"/>
              <a:t>Étude des mécanismes de l’hérédité biologique</a:t>
            </a:r>
          </a:p>
          <a:p>
            <a:pPr marL="0" indent="0">
              <a:buNone/>
            </a:pPr>
            <a:endParaRPr lang="fr-FR" b="1" dirty="0"/>
          </a:p>
          <a:p>
            <a:pPr marL="0" indent="0">
              <a:lnSpc>
                <a:spcPct val="100000"/>
              </a:lnSpc>
              <a:buNone/>
            </a:pPr>
            <a:r>
              <a:rPr lang="fr-FR" dirty="0"/>
              <a:t>• Principaux fondateurs de la Génétique</a:t>
            </a:r>
          </a:p>
          <a:p>
            <a:pPr marL="0" indent="0">
              <a:lnSpc>
                <a:spcPct val="100000"/>
              </a:lnSpc>
              <a:buNone/>
            </a:pPr>
            <a:r>
              <a:rPr lang="fr-FR" dirty="0"/>
              <a:t>– </a:t>
            </a:r>
            <a:r>
              <a:rPr lang="fr-FR" dirty="0">
                <a:solidFill>
                  <a:srgbClr val="0070C0"/>
                </a:solidFill>
              </a:rPr>
              <a:t>G. Mendel (~1860)</a:t>
            </a:r>
          </a:p>
          <a:p>
            <a:pPr marL="0" indent="0">
              <a:lnSpc>
                <a:spcPct val="100000"/>
              </a:lnSpc>
              <a:buNone/>
            </a:pPr>
            <a:r>
              <a:rPr lang="fr-FR" dirty="0"/>
              <a:t>• L’hérédité dépend de particules élémentaires (= gènes)</a:t>
            </a:r>
          </a:p>
          <a:p>
            <a:pPr marL="0" indent="0">
              <a:lnSpc>
                <a:spcPct val="100000"/>
              </a:lnSpc>
              <a:buNone/>
            </a:pPr>
            <a:r>
              <a:rPr lang="fr-FR" dirty="0"/>
              <a:t>– </a:t>
            </a:r>
            <a:r>
              <a:rPr lang="fr-FR" dirty="0">
                <a:solidFill>
                  <a:schemeClr val="accent2"/>
                </a:solidFill>
              </a:rPr>
              <a:t>Thomas Morgan (~1910)</a:t>
            </a:r>
            <a:endParaRPr lang="fr-FR" dirty="0">
              <a:solidFill>
                <a:schemeClr val="accent6"/>
              </a:solidFill>
            </a:endParaRPr>
          </a:p>
          <a:p>
            <a:pPr marL="0" indent="0">
              <a:lnSpc>
                <a:spcPct val="100000"/>
              </a:lnSpc>
              <a:buNone/>
            </a:pPr>
            <a:r>
              <a:rPr lang="fr-FR" dirty="0"/>
              <a:t>• Les gènes sont constitués d’ADN</a:t>
            </a:r>
          </a:p>
          <a:p>
            <a:pPr marL="0" indent="0">
              <a:lnSpc>
                <a:spcPct val="100000"/>
              </a:lnSpc>
              <a:buNone/>
            </a:pPr>
            <a:r>
              <a:rPr lang="fr-FR" dirty="0"/>
              <a:t>– </a:t>
            </a:r>
            <a:r>
              <a:rPr lang="fr-FR" dirty="0">
                <a:solidFill>
                  <a:schemeClr val="accent4"/>
                </a:solidFill>
              </a:rPr>
              <a:t>Watson et Crick (1953)</a:t>
            </a:r>
          </a:p>
          <a:p>
            <a:pPr marL="0" indent="0">
              <a:lnSpc>
                <a:spcPct val="100000"/>
              </a:lnSpc>
              <a:buNone/>
            </a:pPr>
            <a:r>
              <a:rPr lang="fr-FR" dirty="0"/>
              <a:t>• « La structure de l’ADN suggère un possible mécanisme de copie du matériel génétique »</a:t>
            </a:r>
          </a:p>
        </p:txBody>
      </p:sp>
    </p:spTree>
    <p:extLst>
      <p:ext uri="{BB962C8B-B14F-4D97-AF65-F5344CB8AC3E}">
        <p14:creationId xmlns:p14="http://schemas.microsoft.com/office/powerpoint/2010/main" val="1270477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wipe(down)">
                                      <p:cBhvr>
                                        <p:cTn id="25" dur="580">
                                          <p:stCondLst>
                                            <p:cond delay="0"/>
                                          </p:stCondLst>
                                        </p:cTn>
                                        <p:tgtEl>
                                          <p:spTgt spid="3">
                                            <p:txEl>
                                              <p:pRg st="2" end="2"/>
                                            </p:txEl>
                                          </p:spTgt>
                                        </p:tgtEl>
                                      </p:cBhvr>
                                    </p:animEffect>
                                    <p:anim calcmode="lin" valueType="num">
                                      <p:cBhvr>
                                        <p:cTn id="26"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2" end="2"/>
                                            </p:txEl>
                                          </p:spTgt>
                                        </p:tgtEl>
                                      </p:cBhvr>
                                      <p:to x="100000" y="60000"/>
                                    </p:animScale>
                                    <p:animScale>
                                      <p:cBhvr>
                                        <p:cTn id="32" dur="166" decel="50000">
                                          <p:stCondLst>
                                            <p:cond delay="676"/>
                                          </p:stCondLst>
                                        </p:cTn>
                                        <p:tgtEl>
                                          <p:spTgt spid="3">
                                            <p:txEl>
                                              <p:pRg st="2" end="2"/>
                                            </p:txEl>
                                          </p:spTgt>
                                        </p:tgtEl>
                                      </p:cBhvr>
                                      <p:to x="100000" y="100000"/>
                                    </p:animScale>
                                    <p:animScale>
                                      <p:cBhvr>
                                        <p:cTn id="33" dur="26">
                                          <p:stCondLst>
                                            <p:cond delay="1312"/>
                                          </p:stCondLst>
                                        </p:cTn>
                                        <p:tgtEl>
                                          <p:spTgt spid="3">
                                            <p:txEl>
                                              <p:pRg st="2" end="2"/>
                                            </p:txEl>
                                          </p:spTgt>
                                        </p:tgtEl>
                                      </p:cBhvr>
                                      <p:to x="100000" y="80000"/>
                                    </p:animScale>
                                    <p:animScale>
                                      <p:cBhvr>
                                        <p:cTn id="34" dur="166" decel="50000">
                                          <p:stCondLst>
                                            <p:cond delay="1338"/>
                                          </p:stCondLst>
                                        </p:cTn>
                                        <p:tgtEl>
                                          <p:spTgt spid="3">
                                            <p:txEl>
                                              <p:pRg st="2" end="2"/>
                                            </p:txEl>
                                          </p:spTgt>
                                        </p:tgtEl>
                                      </p:cBhvr>
                                      <p:to x="100000" y="100000"/>
                                    </p:animScale>
                                    <p:animScale>
                                      <p:cBhvr>
                                        <p:cTn id="35" dur="26">
                                          <p:stCondLst>
                                            <p:cond delay="1642"/>
                                          </p:stCondLst>
                                        </p:cTn>
                                        <p:tgtEl>
                                          <p:spTgt spid="3">
                                            <p:txEl>
                                              <p:pRg st="2" end="2"/>
                                            </p:txEl>
                                          </p:spTgt>
                                        </p:tgtEl>
                                      </p:cBhvr>
                                      <p:to x="100000" y="90000"/>
                                    </p:animScale>
                                    <p:animScale>
                                      <p:cBhvr>
                                        <p:cTn id="36" dur="166" decel="50000">
                                          <p:stCondLst>
                                            <p:cond delay="1668"/>
                                          </p:stCondLst>
                                        </p:cTn>
                                        <p:tgtEl>
                                          <p:spTgt spid="3">
                                            <p:txEl>
                                              <p:pRg st="2" end="2"/>
                                            </p:txEl>
                                          </p:spTgt>
                                        </p:tgtEl>
                                      </p:cBhvr>
                                      <p:to x="100000" y="100000"/>
                                    </p:animScale>
                                    <p:animScale>
                                      <p:cBhvr>
                                        <p:cTn id="37" dur="26">
                                          <p:stCondLst>
                                            <p:cond delay="1808"/>
                                          </p:stCondLst>
                                        </p:cTn>
                                        <p:tgtEl>
                                          <p:spTgt spid="3">
                                            <p:txEl>
                                              <p:pRg st="2" end="2"/>
                                            </p:txEl>
                                          </p:spTgt>
                                        </p:tgtEl>
                                      </p:cBhvr>
                                      <p:to x="100000" y="95000"/>
                                    </p:animScale>
                                    <p:animScale>
                                      <p:cBhvr>
                                        <p:cTn id="38" dur="166" decel="50000">
                                          <p:stCondLst>
                                            <p:cond delay="1834"/>
                                          </p:stCondLst>
                                        </p:cTn>
                                        <p:tgtEl>
                                          <p:spTgt spid="3">
                                            <p:txEl>
                                              <p:pRg st="2" end="2"/>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wipe(down)">
                                      <p:cBhvr>
                                        <p:cTn id="43" dur="580">
                                          <p:stCondLst>
                                            <p:cond delay="0"/>
                                          </p:stCondLst>
                                        </p:cTn>
                                        <p:tgtEl>
                                          <p:spTgt spid="3">
                                            <p:txEl>
                                              <p:pRg st="3" end="3"/>
                                            </p:txEl>
                                          </p:spTgt>
                                        </p:tgtEl>
                                      </p:cBhvr>
                                    </p:animEffect>
                                    <p:anim calcmode="lin" valueType="num">
                                      <p:cBhvr>
                                        <p:cTn id="44"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3" end="3"/>
                                            </p:txEl>
                                          </p:spTgt>
                                        </p:tgtEl>
                                      </p:cBhvr>
                                      <p:to x="100000" y="60000"/>
                                    </p:animScale>
                                    <p:animScale>
                                      <p:cBhvr>
                                        <p:cTn id="50" dur="166" decel="50000">
                                          <p:stCondLst>
                                            <p:cond delay="676"/>
                                          </p:stCondLst>
                                        </p:cTn>
                                        <p:tgtEl>
                                          <p:spTgt spid="3">
                                            <p:txEl>
                                              <p:pRg st="3" end="3"/>
                                            </p:txEl>
                                          </p:spTgt>
                                        </p:tgtEl>
                                      </p:cBhvr>
                                      <p:to x="100000" y="100000"/>
                                    </p:animScale>
                                    <p:animScale>
                                      <p:cBhvr>
                                        <p:cTn id="51" dur="26">
                                          <p:stCondLst>
                                            <p:cond delay="1312"/>
                                          </p:stCondLst>
                                        </p:cTn>
                                        <p:tgtEl>
                                          <p:spTgt spid="3">
                                            <p:txEl>
                                              <p:pRg st="3" end="3"/>
                                            </p:txEl>
                                          </p:spTgt>
                                        </p:tgtEl>
                                      </p:cBhvr>
                                      <p:to x="100000" y="80000"/>
                                    </p:animScale>
                                    <p:animScale>
                                      <p:cBhvr>
                                        <p:cTn id="52" dur="166" decel="50000">
                                          <p:stCondLst>
                                            <p:cond delay="1338"/>
                                          </p:stCondLst>
                                        </p:cTn>
                                        <p:tgtEl>
                                          <p:spTgt spid="3">
                                            <p:txEl>
                                              <p:pRg st="3" end="3"/>
                                            </p:txEl>
                                          </p:spTgt>
                                        </p:tgtEl>
                                      </p:cBhvr>
                                      <p:to x="100000" y="100000"/>
                                    </p:animScale>
                                    <p:animScale>
                                      <p:cBhvr>
                                        <p:cTn id="53" dur="26">
                                          <p:stCondLst>
                                            <p:cond delay="1642"/>
                                          </p:stCondLst>
                                        </p:cTn>
                                        <p:tgtEl>
                                          <p:spTgt spid="3">
                                            <p:txEl>
                                              <p:pRg st="3" end="3"/>
                                            </p:txEl>
                                          </p:spTgt>
                                        </p:tgtEl>
                                      </p:cBhvr>
                                      <p:to x="100000" y="90000"/>
                                    </p:animScale>
                                    <p:animScale>
                                      <p:cBhvr>
                                        <p:cTn id="54" dur="166" decel="50000">
                                          <p:stCondLst>
                                            <p:cond delay="1668"/>
                                          </p:stCondLst>
                                        </p:cTn>
                                        <p:tgtEl>
                                          <p:spTgt spid="3">
                                            <p:txEl>
                                              <p:pRg st="3" end="3"/>
                                            </p:txEl>
                                          </p:spTgt>
                                        </p:tgtEl>
                                      </p:cBhvr>
                                      <p:to x="100000" y="100000"/>
                                    </p:animScale>
                                    <p:animScale>
                                      <p:cBhvr>
                                        <p:cTn id="55" dur="26">
                                          <p:stCondLst>
                                            <p:cond delay="1808"/>
                                          </p:stCondLst>
                                        </p:cTn>
                                        <p:tgtEl>
                                          <p:spTgt spid="3">
                                            <p:txEl>
                                              <p:pRg st="3" end="3"/>
                                            </p:txEl>
                                          </p:spTgt>
                                        </p:tgtEl>
                                      </p:cBhvr>
                                      <p:to x="100000" y="95000"/>
                                    </p:animScale>
                                    <p:animScale>
                                      <p:cBhvr>
                                        <p:cTn id="56" dur="166" decel="50000">
                                          <p:stCondLst>
                                            <p:cond delay="1834"/>
                                          </p:stCondLst>
                                        </p:cTn>
                                        <p:tgtEl>
                                          <p:spTgt spid="3">
                                            <p:txEl>
                                              <p:pRg st="3" end="3"/>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4" end="4"/>
                                            </p:txEl>
                                          </p:spTgt>
                                        </p:tgtEl>
                                        <p:attrNameLst>
                                          <p:attrName>style.visibility</p:attrName>
                                        </p:attrNameLst>
                                      </p:cBhvr>
                                      <p:to>
                                        <p:strVal val="visible"/>
                                      </p:to>
                                    </p:set>
                                    <p:animEffect transition="in" filter="wipe(down)">
                                      <p:cBhvr>
                                        <p:cTn id="61" dur="580">
                                          <p:stCondLst>
                                            <p:cond delay="0"/>
                                          </p:stCondLst>
                                        </p:cTn>
                                        <p:tgtEl>
                                          <p:spTgt spid="3">
                                            <p:txEl>
                                              <p:pRg st="4" end="4"/>
                                            </p:txEl>
                                          </p:spTgt>
                                        </p:tgtEl>
                                      </p:cBhvr>
                                    </p:animEffect>
                                    <p:anim calcmode="lin" valueType="num">
                                      <p:cBhvr>
                                        <p:cTn id="62"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4" end="4"/>
                                            </p:txEl>
                                          </p:spTgt>
                                        </p:tgtEl>
                                      </p:cBhvr>
                                      <p:to x="100000" y="60000"/>
                                    </p:animScale>
                                    <p:animScale>
                                      <p:cBhvr>
                                        <p:cTn id="68" dur="166" decel="50000">
                                          <p:stCondLst>
                                            <p:cond delay="676"/>
                                          </p:stCondLst>
                                        </p:cTn>
                                        <p:tgtEl>
                                          <p:spTgt spid="3">
                                            <p:txEl>
                                              <p:pRg st="4" end="4"/>
                                            </p:txEl>
                                          </p:spTgt>
                                        </p:tgtEl>
                                      </p:cBhvr>
                                      <p:to x="100000" y="100000"/>
                                    </p:animScale>
                                    <p:animScale>
                                      <p:cBhvr>
                                        <p:cTn id="69" dur="26">
                                          <p:stCondLst>
                                            <p:cond delay="1312"/>
                                          </p:stCondLst>
                                        </p:cTn>
                                        <p:tgtEl>
                                          <p:spTgt spid="3">
                                            <p:txEl>
                                              <p:pRg st="4" end="4"/>
                                            </p:txEl>
                                          </p:spTgt>
                                        </p:tgtEl>
                                      </p:cBhvr>
                                      <p:to x="100000" y="80000"/>
                                    </p:animScale>
                                    <p:animScale>
                                      <p:cBhvr>
                                        <p:cTn id="70" dur="166" decel="50000">
                                          <p:stCondLst>
                                            <p:cond delay="1338"/>
                                          </p:stCondLst>
                                        </p:cTn>
                                        <p:tgtEl>
                                          <p:spTgt spid="3">
                                            <p:txEl>
                                              <p:pRg st="4" end="4"/>
                                            </p:txEl>
                                          </p:spTgt>
                                        </p:tgtEl>
                                      </p:cBhvr>
                                      <p:to x="100000" y="100000"/>
                                    </p:animScale>
                                    <p:animScale>
                                      <p:cBhvr>
                                        <p:cTn id="71" dur="26">
                                          <p:stCondLst>
                                            <p:cond delay="1642"/>
                                          </p:stCondLst>
                                        </p:cTn>
                                        <p:tgtEl>
                                          <p:spTgt spid="3">
                                            <p:txEl>
                                              <p:pRg st="4" end="4"/>
                                            </p:txEl>
                                          </p:spTgt>
                                        </p:tgtEl>
                                      </p:cBhvr>
                                      <p:to x="100000" y="90000"/>
                                    </p:animScale>
                                    <p:animScale>
                                      <p:cBhvr>
                                        <p:cTn id="72" dur="166" decel="50000">
                                          <p:stCondLst>
                                            <p:cond delay="1668"/>
                                          </p:stCondLst>
                                        </p:cTn>
                                        <p:tgtEl>
                                          <p:spTgt spid="3">
                                            <p:txEl>
                                              <p:pRg st="4" end="4"/>
                                            </p:txEl>
                                          </p:spTgt>
                                        </p:tgtEl>
                                      </p:cBhvr>
                                      <p:to x="100000" y="100000"/>
                                    </p:animScale>
                                    <p:animScale>
                                      <p:cBhvr>
                                        <p:cTn id="73" dur="26">
                                          <p:stCondLst>
                                            <p:cond delay="1808"/>
                                          </p:stCondLst>
                                        </p:cTn>
                                        <p:tgtEl>
                                          <p:spTgt spid="3">
                                            <p:txEl>
                                              <p:pRg st="4" end="4"/>
                                            </p:txEl>
                                          </p:spTgt>
                                        </p:tgtEl>
                                      </p:cBhvr>
                                      <p:to x="100000" y="95000"/>
                                    </p:animScale>
                                    <p:animScale>
                                      <p:cBhvr>
                                        <p:cTn id="74" dur="166" decel="50000">
                                          <p:stCondLst>
                                            <p:cond delay="1834"/>
                                          </p:stCondLst>
                                        </p:cTn>
                                        <p:tgtEl>
                                          <p:spTgt spid="3">
                                            <p:txEl>
                                              <p:pRg st="4" end="4"/>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5" end="5"/>
                                            </p:txEl>
                                          </p:spTgt>
                                        </p:tgtEl>
                                        <p:attrNameLst>
                                          <p:attrName>style.visibility</p:attrName>
                                        </p:attrNameLst>
                                      </p:cBhvr>
                                      <p:to>
                                        <p:strVal val="visible"/>
                                      </p:to>
                                    </p:set>
                                    <p:animEffect transition="in" filter="wipe(down)">
                                      <p:cBhvr>
                                        <p:cTn id="79" dur="580">
                                          <p:stCondLst>
                                            <p:cond delay="0"/>
                                          </p:stCondLst>
                                        </p:cTn>
                                        <p:tgtEl>
                                          <p:spTgt spid="3">
                                            <p:txEl>
                                              <p:pRg st="5" end="5"/>
                                            </p:txEl>
                                          </p:spTgt>
                                        </p:tgtEl>
                                      </p:cBhvr>
                                    </p:animEffect>
                                    <p:anim calcmode="lin" valueType="num">
                                      <p:cBhvr>
                                        <p:cTn id="80"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5" end="5"/>
                                            </p:txEl>
                                          </p:spTgt>
                                        </p:tgtEl>
                                      </p:cBhvr>
                                      <p:to x="100000" y="60000"/>
                                    </p:animScale>
                                    <p:animScale>
                                      <p:cBhvr>
                                        <p:cTn id="86" dur="166" decel="50000">
                                          <p:stCondLst>
                                            <p:cond delay="676"/>
                                          </p:stCondLst>
                                        </p:cTn>
                                        <p:tgtEl>
                                          <p:spTgt spid="3">
                                            <p:txEl>
                                              <p:pRg st="5" end="5"/>
                                            </p:txEl>
                                          </p:spTgt>
                                        </p:tgtEl>
                                      </p:cBhvr>
                                      <p:to x="100000" y="100000"/>
                                    </p:animScale>
                                    <p:animScale>
                                      <p:cBhvr>
                                        <p:cTn id="87" dur="26">
                                          <p:stCondLst>
                                            <p:cond delay="1312"/>
                                          </p:stCondLst>
                                        </p:cTn>
                                        <p:tgtEl>
                                          <p:spTgt spid="3">
                                            <p:txEl>
                                              <p:pRg st="5" end="5"/>
                                            </p:txEl>
                                          </p:spTgt>
                                        </p:tgtEl>
                                      </p:cBhvr>
                                      <p:to x="100000" y="80000"/>
                                    </p:animScale>
                                    <p:animScale>
                                      <p:cBhvr>
                                        <p:cTn id="88" dur="166" decel="50000">
                                          <p:stCondLst>
                                            <p:cond delay="1338"/>
                                          </p:stCondLst>
                                        </p:cTn>
                                        <p:tgtEl>
                                          <p:spTgt spid="3">
                                            <p:txEl>
                                              <p:pRg st="5" end="5"/>
                                            </p:txEl>
                                          </p:spTgt>
                                        </p:tgtEl>
                                      </p:cBhvr>
                                      <p:to x="100000" y="100000"/>
                                    </p:animScale>
                                    <p:animScale>
                                      <p:cBhvr>
                                        <p:cTn id="89" dur="26">
                                          <p:stCondLst>
                                            <p:cond delay="1642"/>
                                          </p:stCondLst>
                                        </p:cTn>
                                        <p:tgtEl>
                                          <p:spTgt spid="3">
                                            <p:txEl>
                                              <p:pRg st="5" end="5"/>
                                            </p:txEl>
                                          </p:spTgt>
                                        </p:tgtEl>
                                      </p:cBhvr>
                                      <p:to x="100000" y="90000"/>
                                    </p:animScale>
                                    <p:animScale>
                                      <p:cBhvr>
                                        <p:cTn id="90" dur="166" decel="50000">
                                          <p:stCondLst>
                                            <p:cond delay="1668"/>
                                          </p:stCondLst>
                                        </p:cTn>
                                        <p:tgtEl>
                                          <p:spTgt spid="3">
                                            <p:txEl>
                                              <p:pRg st="5" end="5"/>
                                            </p:txEl>
                                          </p:spTgt>
                                        </p:tgtEl>
                                      </p:cBhvr>
                                      <p:to x="100000" y="100000"/>
                                    </p:animScale>
                                    <p:animScale>
                                      <p:cBhvr>
                                        <p:cTn id="91" dur="26">
                                          <p:stCondLst>
                                            <p:cond delay="1808"/>
                                          </p:stCondLst>
                                        </p:cTn>
                                        <p:tgtEl>
                                          <p:spTgt spid="3">
                                            <p:txEl>
                                              <p:pRg st="5" end="5"/>
                                            </p:txEl>
                                          </p:spTgt>
                                        </p:tgtEl>
                                      </p:cBhvr>
                                      <p:to x="100000" y="95000"/>
                                    </p:animScale>
                                    <p:animScale>
                                      <p:cBhvr>
                                        <p:cTn id="92" dur="166" decel="50000">
                                          <p:stCondLst>
                                            <p:cond delay="1834"/>
                                          </p:stCondLst>
                                        </p:cTn>
                                        <p:tgtEl>
                                          <p:spTgt spid="3">
                                            <p:txEl>
                                              <p:pRg st="5" end="5"/>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6" end="6"/>
                                            </p:txEl>
                                          </p:spTgt>
                                        </p:tgtEl>
                                        <p:attrNameLst>
                                          <p:attrName>style.visibility</p:attrName>
                                        </p:attrNameLst>
                                      </p:cBhvr>
                                      <p:to>
                                        <p:strVal val="visible"/>
                                      </p:to>
                                    </p:set>
                                    <p:animEffect transition="in" filter="wipe(down)">
                                      <p:cBhvr>
                                        <p:cTn id="97" dur="580">
                                          <p:stCondLst>
                                            <p:cond delay="0"/>
                                          </p:stCondLst>
                                        </p:cTn>
                                        <p:tgtEl>
                                          <p:spTgt spid="3">
                                            <p:txEl>
                                              <p:pRg st="6" end="6"/>
                                            </p:txEl>
                                          </p:spTgt>
                                        </p:tgtEl>
                                      </p:cBhvr>
                                    </p:animEffect>
                                    <p:anim calcmode="lin" valueType="num">
                                      <p:cBhvr>
                                        <p:cTn id="98"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6" end="6"/>
                                            </p:txEl>
                                          </p:spTgt>
                                        </p:tgtEl>
                                      </p:cBhvr>
                                      <p:to x="100000" y="60000"/>
                                    </p:animScale>
                                    <p:animScale>
                                      <p:cBhvr>
                                        <p:cTn id="104" dur="166" decel="50000">
                                          <p:stCondLst>
                                            <p:cond delay="676"/>
                                          </p:stCondLst>
                                        </p:cTn>
                                        <p:tgtEl>
                                          <p:spTgt spid="3">
                                            <p:txEl>
                                              <p:pRg st="6" end="6"/>
                                            </p:txEl>
                                          </p:spTgt>
                                        </p:tgtEl>
                                      </p:cBhvr>
                                      <p:to x="100000" y="100000"/>
                                    </p:animScale>
                                    <p:animScale>
                                      <p:cBhvr>
                                        <p:cTn id="105" dur="26">
                                          <p:stCondLst>
                                            <p:cond delay="1312"/>
                                          </p:stCondLst>
                                        </p:cTn>
                                        <p:tgtEl>
                                          <p:spTgt spid="3">
                                            <p:txEl>
                                              <p:pRg st="6" end="6"/>
                                            </p:txEl>
                                          </p:spTgt>
                                        </p:tgtEl>
                                      </p:cBhvr>
                                      <p:to x="100000" y="80000"/>
                                    </p:animScale>
                                    <p:animScale>
                                      <p:cBhvr>
                                        <p:cTn id="106" dur="166" decel="50000">
                                          <p:stCondLst>
                                            <p:cond delay="1338"/>
                                          </p:stCondLst>
                                        </p:cTn>
                                        <p:tgtEl>
                                          <p:spTgt spid="3">
                                            <p:txEl>
                                              <p:pRg st="6" end="6"/>
                                            </p:txEl>
                                          </p:spTgt>
                                        </p:tgtEl>
                                      </p:cBhvr>
                                      <p:to x="100000" y="100000"/>
                                    </p:animScale>
                                    <p:animScale>
                                      <p:cBhvr>
                                        <p:cTn id="107" dur="26">
                                          <p:stCondLst>
                                            <p:cond delay="1642"/>
                                          </p:stCondLst>
                                        </p:cTn>
                                        <p:tgtEl>
                                          <p:spTgt spid="3">
                                            <p:txEl>
                                              <p:pRg st="6" end="6"/>
                                            </p:txEl>
                                          </p:spTgt>
                                        </p:tgtEl>
                                      </p:cBhvr>
                                      <p:to x="100000" y="90000"/>
                                    </p:animScale>
                                    <p:animScale>
                                      <p:cBhvr>
                                        <p:cTn id="108" dur="166" decel="50000">
                                          <p:stCondLst>
                                            <p:cond delay="1668"/>
                                          </p:stCondLst>
                                        </p:cTn>
                                        <p:tgtEl>
                                          <p:spTgt spid="3">
                                            <p:txEl>
                                              <p:pRg st="6" end="6"/>
                                            </p:txEl>
                                          </p:spTgt>
                                        </p:tgtEl>
                                      </p:cBhvr>
                                      <p:to x="100000" y="100000"/>
                                    </p:animScale>
                                    <p:animScale>
                                      <p:cBhvr>
                                        <p:cTn id="109" dur="26">
                                          <p:stCondLst>
                                            <p:cond delay="1808"/>
                                          </p:stCondLst>
                                        </p:cTn>
                                        <p:tgtEl>
                                          <p:spTgt spid="3">
                                            <p:txEl>
                                              <p:pRg st="6" end="6"/>
                                            </p:txEl>
                                          </p:spTgt>
                                        </p:tgtEl>
                                      </p:cBhvr>
                                      <p:to x="100000" y="95000"/>
                                    </p:animScale>
                                    <p:animScale>
                                      <p:cBhvr>
                                        <p:cTn id="110" dur="166" decel="50000">
                                          <p:stCondLst>
                                            <p:cond delay="1834"/>
                                          </p:stCondLst>
                                        </p:cTn>
                                        <p:tgtEl>
                                          <p:spTgt spid="3">
                                            <p:txEl>
                                              <p:pRg st="6" end="6"/>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3">
                                            <p:txEl>
                                              <p:pRg st="7" end="7"/>
                                            </p:txEl>
                                          </p:spTgt>
                                        </p:tgtEl>
                                        <p:attrNameLst>
                                          <p:attrName>style.visibility</p:attrName>
                                        </p:attrNameLst>
                                      </p:cBhvr>
                                      <p:to>
                                        <p:strVal val="visible"/>
                                      </p:to>
                                    </p:set>
                                    <p:animEffect transition="in" filter="wipe(down)">
                                      <p:cBhvr>
                                        <p:cTn id="115" dur="580">
                                          <p:stCondLst>
                                            <p:cond delay="0"/>
                                          </p:stCondLst>
                                        </p:cTn>
                                        <p:tgtEl>
                                          <p:spTgt spid="3">
                                            <p:txEl>
                                              <p:pRg st="7" end="7"/>
                                            </p:txEl>
                                          </p:spTgt>
                                        </p:tgtEl>
                                      </p:cBhvr>
                                    </p:animEffect>
                                    <p:anim calcmode="lin" valueType="num">
                                      <p:cBhvr>
                                        <p:cTn id="116"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3">
                                            <p:txEl>
                                              <p:pRg st="7" end="7"/>
                                            </p:txEl>
                                          </p:spTgt>
                                        </p:tgtEl>
                                      </p:cBhvr>
                                      <p:to x="100000" y="60000"/>
                                    </p:animScale>
                                    <p:animScale>
                                      <p:cBhvr>
                                        <p:cTn id="122" dur="166" decel="50000">
                                          <p:stCondLst>
                                            <p:cond delay="676"/>
                                          </p:stCondLst>
                                        </p:cTn>
                                        <p:tgtEl>
                                          <p:spTgt spid="3">
                                            <p:txEl>
                                              <p:pRg st="7" end="7"/>
                                            </p:txEl>
                                          </p:spTgt>
                                        </p:tgtEl>
                                      </p:cBhvr>
                                      <p:to x="100000" y="100000"/>
                                    </p:animScale>
                                    <p:animScale>
                                      <p:cBhvr>
                                        <p:cTn id="123" dur="26">
                                          <p:stCondLst>
                                            <p:cond delay="1312"/>
                                          </p:stCondLst>
                                        </p:cTn>
                                        <p:tgtEl>
                                          <p:spTgt spid="3">
                                            <p:txEl>
                                              <p:pRg st="7" end="7"/>
                                            </p:txEl>
                                          </p:spTgt>
                                        </p:tgtEl>
                                      </p:cBhvr>
                                      <p:to x="100000" y="80000"/>
                                    </p:animScale>
                                    <p:animScale>
                                      <p:cBhvr>
                                        <p:cTn id="124" dur="166" decel="50000">
                                          <p:stCondLst>
                                            <p:cond delay="1338"/>
                                          </p:stCondLst>
                                        </p:cTn>
                                        <p:tgtEl>
                                          <p:spTgt spid="3">
                                            <p:txEl>
                                              <p:pRg st="7" end="7"/>
                                            </p:txEl>
                                          </p:spTgt>
                                        </p:tgtEl>
                                      </p:cBhvr>
                                      <p:to x="100000" y="100000"/>
                                    </p:animScale>
                                    <p:animScale>
                                      <p:cBhvr>
                                        <p:cTn id="125" dur="26">
                                          <p:stCondLst>
                                            <p:cond delay="1642"/>
                                          </p:stCondLst>
                                        </p:cTn>
                                        <p:tgtEl>
                                          <p:spTgt spid="3">
                                            <p:txEl>
                                              <p:pRg st="7" end="7"/>
                                            </p:txEl>
                                          </p:spTgt>
                                        </p:tgtEl>
                                      </p:cBhvr>
                                      <p:to x="100000" y="90000"/>
                                    </p:animScale>
                                    <p:animScale>
                                      <p:cBhvr>
                                        <p:cTn id="126" dur="166" decel="50000">
                                          <p:stCondLst>
                                            <p:cond delay="1668"/>
                                          </p:stCondLst>
                                        </p:cTn>
                                        <p:tgtEl>
                                          <p:spTgt spid="3">
                                            <p:txEl>
                                              <p:pRg st="7" end="7"/>
                                            </p:txEl>
                                          </p:spTgt>
                                        </p:tgtEl>
                                      </p:cBhvr>
                                      <p:to x="100000" y="100000"/>
                                    </p:animScale>
                                    <p:animScale>
                                      <p:cBhvr>
                                        <p:cTn id="127" dur="26">
                                          <p:stCondLst>
                                            <p:cond delay="1808"/>
                                          </p:stCondLst>
                                        </p:cTn>
                                        <p:tgtEl>
                                          <p:spTgt spid="3">
                                            <p:txEl>
                                              <p:pRg st="7" end="7"/>
                                            </p:txEl>
                                          </p:spTgt>
                                        </p:tgtEl>
                                      </p:cBhvr>
                                      <p:to x="100000" y="95000"/>
                                    </p:animScale>
                                    <p:animScale>
                                      <p:cBhvr>
                                        <p:cTn id="128" dur="166" decel="50000">
                                          <p:stCondLst>
                                            <p:cond delay="1834"/>
                                          </p:stCondLst>
                                        </p:cTn>
                                        <p:tgtEl>
                                          <p:spTgt spid="3">
                                            <p:txEl>
                                              <p:pRg st="7" end="7"/>
                                            </p:txEl>
                                          </p:spTgt>
                                        </p:tgtEl>
                                      </p:cBhvr>
                                      <p:to x="100000" y="100000"/>
                                    </p:animScale>
                                  </p:childTnLst>
                                </p:cTn>
                              </p:par>
                            </p:childTnLst>
                          </p:cTn>
                        </p:par>
                      </p:childTnLst>
                    </p:cTn>
                  </p:par>
                  <p:par>
                    <p:cTn id="129" fill="hold">
                      <p:stCondLst>
                        <p:cond delay="indefinite"/>
                      </p:stCondLst>
                      <p:childTnLst>
                        <p:par>
                          <p:cTn id="130" fill="hold">
                            <p:stCondLst>
                              <p:cond delay="0"/>
                            </p:stCondLst>
                            <p:childTnLst>
                              <p:par>
                                <p:cTn id="131" presetID="26" presetClass="entr" presetSubtype="0" fill="hold" grpId="0" nodeType="clickEffect">
                                  <p:stCondLst>
                                    <p:cond delay="0"/>
                                  </p:stCondLst>
                                  <p:childTnLst>
                                    <p:set>
                                      <p:cBhvr>
                                        <p:cTn id="132" dur="1" fill="hold">
                                          <p:stCondLst>
                                            <p:cond delay="0"/>
                                          </p:stCondLst>
                                        </p:cTn>
                                        <p:tgtEl>
                                          <p:spTgt spid="3">
                                            <p:txEl>
                                              <p:pRg st="8" end="8"/>
                                            </p:txEl>
                                          </p:spTgt>
                                        </p:tgtEl>
                                        <p:attrNameLst>
                                          <p:attrName>style.visibility</p:attrName>
                                        </p:attrNameLst>
                                      </p:cBhvr>
                                      <p:to>
                                        <p:strVal val="visible"/>
                                      </p:to>
                                    </p:set>
                                    <p:animEffect transition="in" filter="wipe(down)">
                                      <p:cBhvr>
                                        <p:cTn id="133" dur="580">
                                          <p:stCondLst>
                                            <p:cond delay="0"/>
                                          </p:stCondLst>
                                        </p:cTn>
                                        <p:tgtEl>
                                          <p:spTgt spid="3">
                                            <p:txEl>
                                              <p:pRg st="8" end="8"/>
                                            </p:txEl>
                                          </p:spTgt>
                                        </p:tgtEl>
                                      </p:cBhvr>
                                    </p:animEffect>
                                    <p:anim calcmode="lin" valueType="num">
                                      <p:cBhvr>
                                        <p:cTn id="134"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139" dur="26">
                                          <p:stCondLst>
                                            <p:cond delay="650"/>
                                          </p:stCondLst>
                                        </p:cTn>
                                        <p:tgtEl>
                                          <p:spTgt spid="3">
                                            <p:txEl>
                                              <p:pRg st="8" end="8"/>
                                            </p:txEl>
                                          </p:spTgt>
                                        </p:tgtEl>
                                      </p:cBhvr>
                                      <p:to x="100000" y="60000"/>
                                    </p:animScale>
                                    <p:animScale>
                                      <p:cBhvr>
                                        <p:cTn id="140" dur="166" decel="50000">
                                          <p:stCondLst>
                                            <p:cond delay="676"/>
                                          </p:stCondLst>
                                        </p:cTn>
                                        <p:tgtEl>
                                          <p:spTgt spid="3">
                                            <p:txEl>
                                              <p:pRg st="8" end="8"/>
                                            </p:txEl>
                                          </p:spTgt>
                                        </p:tgtEl>
                                      </p:cBhvr>
                                      <p:to x="100000" y="100000"/>
                                    </p:animScale>
                                    <p:animScale>
                                      <p:cBhvr>
                                        <p:cTn id="141" dur="26">
                                          <p:stCondLst>
                                            <p:cond delay="1312"/>
                                          </p:stCondLst>
                                        </p:cTn>
                                        <p:tgtEl>
                                          <p:spTgt spid="3">
                                            <p:txEl>
                                              <p:pRg st="8" end="8"/>
                                            </p:txEl>
                                          </p:spTgt>
                                        </p:tgtEl>
                                      </p:cBhvr>
                                      <p:to x="100000" y="80000"/>
                                    </p:animScale>
                                    <p:animScale>
                                      <p:cBhvr>
                                        <p:cTn id="142" dur="166" decel="50000">
                                          <p:stCondLst>
                                            <p:cond delay="1338"/>
                                          </p:stCondLst>
                                        </p:cTn>
                                        <p:tgtEl>
                                          <p:spTgt spid="3">
                                            <p:txEl>
                                              <p:pRg st="8" end="8"/>
                                            </p:txEl>
                                          </p:spTgt>
                                        </p:tgtEl>
                                      </p:cBhvr>
                                      <p:to x="100000" y="100000"/>
                                    </p:animScale>
                                    <p:animScale>
                                      <p:cBhvr>
                                        <p:cTn id="143" dur="26">
                                          <p:stCondLst>
                                            <p:cond delay="1642"/>
                                          </p:stCondLst>
                                        </p:cTn>
                                        <p:tgtEl>
                                          <p:spTgt spid="3">
                                            <p:txEl>
                                              <p:pRg st="8" end="8"/>
                                            </p:txEl>
                                          </p:spTgt>
                                        </p:tgtEl>
                                      </p:cBhvr>
                                      <p:to x="100000" y="90000"/>
                                    </p:animScale>
                                    <p:animScale>
                                      <p:cBhvr>
                                        <p:cTn id="144" dur="166" decel="50000">
                                          <p:stCondLst>
                                            <p:cond delay="1668"/>
                                          </p:stCondLst>
                                        </p:cTn>
                                        <p:tgtEl>
                                          <p:spTgt spid="3">
                                            <p:txEl>
                                              <p:pRg st="8" end="8"/>
                                            </p:txEl>
                                          </p:spTgt>
                                        </p:tgtEl>
                                      </p:cBhvr>
                                      <p:to x="100000" y="100000"/>
                                    </p:animScale>
                                    <p:animScale>
                                      <p:cBhvr>
                                        <p:cTn id="145" dur="26">
                                          <p:stCondLst>
                                            <p:cond delay="1808"/>
                                          </p:stCondLst>
                                        </p:cTn>
                                        <p:tgtEl>
                                          <p:spTgt spid="3">
                                            <p:txEl>
                                              <p:pRg st="8" end="8"/>
                                            </p:txEl>
                                          </p:spTgt>
                                        </p:tgtEl>
                                      </p:cBhvr>
                                      <p:to x="100000" y="95000"/>
                                    </p:animScale>
                                    <p:animScale>
                                      <p:cBhvr>
                                        <p:cTn id="146" dur="166" decel="50000">
                                          <p:stCondLst>
                                            <p:cond delay="1834"/>
                                          </p:stCondLst>
                                        </p:cTn>
                                        <p:tgtEl>
                                          <p:spTgt spid="3">
                                            <p:txEl>
                                              <p:pRg st="8" end="8"/>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120018-6C67-00BE-6E86-B0A03D76E017}"/>
              </a:ext>
            </a:extLst>
          </p:cNvPr>
          <p:cNvSpPr>
            <a:spLocks noGrp="1"/>
          </p:cNvSpPr>
          <p:nvPr>
            <p:ph type="title"/>
          </p:nvPr>
        </p:nvSpPr>
        <p:spPr>
          <a:xfrm>
            <a:off x="838200" y="365125"/>
            <a:ext cx="10515600" cy="796925"/>
          </a:xfrm>
        </p:spPr>
        <p:txBody>
          <a:bodyPr/>
          <a:lstStyle/>
          <a:p>
            <a:r>
              <a:rPr lang="fr-FR" dirty="0"/>
              <a:t>1.2. Variation génétique </a:t>
            </a:r>
          </a:p>
        </p:txBody>
      </p:sp>
      <p:sp>
        <p:nvSpPr>
          <p:cNvPr id="3" name="Espace réservé du contenu 2">
            <a:extLst>
              <a:ext uri="{FF2B5EF4-FFF2-40B4-BE49-F238E27FC236}">
                <a16:creationId xmlns:a16="http://schemas.microsoft.com/office/drawing/2014/main" id="{66CBE726-FF37-4107-1B30-5D5E57BBDF7C}"/>
              </a:ext>
            </a:extLst>
          </p:cNvPr>
          <p:cNvSpPr>
            <a:spLocks noGrp="1"/>
          </p:cNvSpPr>
          <p:nvPr>
            <p:ph idx="1"/>
          </p:nvPr>
        </p:nvSpPr>
        <p:spPr>
          <a:xfrm>
            <a:off x="123825" y="1047751"/>
            <a:ext cx="11944350" cy="5553074"/>
          </a:xfrm>
        </p:spPr>
        <p:txBody>
          <a:bodyPr>
            <a:normAutofit fontScale="92500" lnSpcReduction="20000"/>
          </a:bodyPr>
          <a:lstStyle/>
          <a:p>
            <a:pPr marL="0" indent="0" algn="just">
              <a:lnSpc>
                <a:spcPct val="150000"/>
              </a:lnSpc>
              <a:buNone/>
            </a:pPr>
            <a:r>
              <a:rPr lang="fr-FR" sz="3300" b="1" dirty="0">
                <a:solidFill>
                  <a:srgbClr val="C00000"/>
                </a:solidFill>
              </a:rPr>
              <a:t>1- Nature de la variation génétique </a:t>
            </a:r>
            <a:r>
              <a:rPr lang="fr-FR" sz="3300" b="1" dirty="0"/>
              <a:t>: </a:t>
            </a:r>
          </a:p>
          <a:p>
            <a:pPr marL="0" indent="0" algn="just">
              <a:lnSpc>
                <a:spcPct val="150000"/>
              </a:lnSpc>
              <a:buNone/>
            </a:pPr>
            <a:r>
              <a:rPr lang="fr-FR" sz="3300" dirty="0"/>
              <a:t>a</a:t>
            </a:r>
            <a:r>
              <a:rPr lang="fr-FR" sz="3300" dirty="0">
                <a:solidFill>
                  <a:schemeClr val="accent6"/>
                </a:solidFill>
              </a:rPr>
              <a:t>)- Variation discontinue </a:t>
            </a:r>
            <a:r>
              <a:rPr lang="fr-FR" sz="3300" dirty="0"/>
              <a:t>: Génétique mendélienne </a:t>
            </a:r>
          </a:p>
          <a:p>
            <a:pPr marL="0" indent="0" algn="just">
              <a:lnSpc>
                <a:spcPct val="150000"/>
              </a:lnSpc>
              <a:buNone/>
            </a:pPr>
            <a:r>
              <a:rPr lang="fr-FR" sz="3300" dirty="0"/>
              <a:t>Elle concerne les caractères gouvernés par un gène ou un petit nombre de gènes (monogéniques), c’est le type de caractères étudiés par le généticien Mendel. </a:t>
            </a:r>
          </a:p>
          <a:p>
            <a:pPr marL="0" indent="0" algn="just">
              <a:lnSpc>
                <a:spcPct val="150000"/>
              </a:lnSpc>
              <a:buNone/>
            </a:pPr>
            <a:r>
              <a:rPr lang="fr-FR" sz="3300" dirty="0"/>
              <a:t>Ce sont des caractères simples, facilement identifiables, ne sont pas influencés par l’environnement. </a:t>
            </a:r>
            <a:r>
              <a:rPr lang="fr-FR" sz="3300" dirty="0" err="1"/>
              <a:t>Exp</a:t>
            </a:r>
            <a:r>
              <a:rPr lang="fr-FR" sz="3300" dirty="0"/>
              <a:t>. Couleur de la fleur, sensibilité ou résistance à une maladie.</a:t>
            </a:r>
          </a:p>
          <a:p>
            <a:pPr marL="0" indent="0" algn="just">
              <a:buNone/>
            </a:pPr>
            <a:endParaRPr lang="fr-FR" dirty="0"/>
          </a:p>
        </p:txBody>
      </p:sp>
    </p:spTree>
    <p:extLst>
      <p:ext uri="{BB962C8B-B14F-4D97-AF65-F5344CB8AC3E}">
        <p14:creationId xmlns:p14="http://schemas.microsoft.com/office/powerpoint/2010/main" val="2033763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4" presetClass="emph" presetSubtype="0" fill="hold" grpId="0" nodeType="clickEffect">
                                  <p:stCondLst>
                                    <p:cond delay="0"/>
                                  </p:stCondLst>
                                  <p:iterate type="lt">
                                    <p:tmPct val="10000"/>
                                  </p:iterate>
                                  <p:childTnLst>
                                    <p:animMotion origin="layout" path="M 0.0 0.0 L 0.0 -0.07213" pathEditMode="relative" ptsTypes="">
                                      <p:cBhvr>
                                        <p:cTn id="38" dur="250" accel="50000" decel="50000" autoRev="1" fill="hold">
                                          <p:stCondLst>
                                            <p:cond delay="0"/>
                                          </p:stCondLst>
                                        </p:cTn>
                                        <p:tgtEl>
                                          <p:spTgt spid="2"/>
                                        </p:tgtEl>
                                        <p:attrNameLst>
                                          <p:attrName>ppt_x</p:attrName>
                                          <p:attrName>ppt_y</p:attrName>
                                        </p:attrNameLst>
                                      </p:cBhvr>
                                    </p:animMotion>
                                    <p:animRot by="1500000">
                                      <p:cBhvr>
                                        <p:cTn id="39" dur="125" fill="hold">
                                          <p:stCondLst>
                                            <p:cond delay="0"/>
                                          </p:stCondLst>
                                        </p:cTn>
                                        <p:tgtEl>
                                          <p:spTgt spid="2"/>
                                        </p:tgtEl>
                                        <p:attrNameLst>
                                          <p:attrName>r</p:attrName>
                                        </p:attrNameLst>
                                      </p:cBhvr>
                                    </p:animRot>
                                    <p:animRot by="-1500000">
                                      <p:cBhvr>
                                        <p:cTn id="40" dur="125" fill="hold">
                                          <p:stCondLst>
                                            <p:cond delay="125"/>
                                          </p:stCondLst>
                                        </p:cTn>
                                        <p:tgtEl>
                                          <p:spTgt spid="2"/>
                                        </p:tgtEl>
                                        <p:attrNameLst>
                                          <p:attrName>r</p:attrName>
                                        </p:attrNameLst>
                                      </p:cBhvr>
                                    </p:animRot>
                                    <p:animRot by="-1500000">
                                      <p:cBhvr>
                                        <p:cTn id="41" dur="125" fill="hold">
                                          <p:stCondLst>
                                            <p:cond delay="250"/>
                                          </p:stCondLst>
                                        </p:cTn>
                                        <p:tgtEl>
                                          <p:spTgt spid="2"/>
                                        </p:tgtEl>
                                        <p:attrNameLst>
                                          <p:attrName>r</p:attrName>
                                        </p:attrNameLst>
                                      </p:cBhvr>
                                    </p:animRot>
                                    <p:animRot by="1500000">
                                      <p:cBhvr>
                                        <p:cTn id="42" dur="125" fill="hold">
                                          <p:stCondLst>
                                            <p:cond delay="375"/>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F68E959-FF07-DD0F-027D-9DA2643EFAF4}"/>
              </a:ext>
            </a:extLst>
          </p:cNvPr>
          <p:cNvSpPr>
            <a:spLocks noGrp="1"/>
          </p:cNvSpPr>
          <p:nvPr>
            <p:ph idx="1"/>
          </p:nvPr>
        </p:nvSpPr>
        <p:spPr>
          <a:xfrm>
            <a:off x="209550" y="247650"/>
            <a:ext cx="11144250" cy="6315075"/>
          </a:xfrm>
        </p:spPr>
        <p:txBody>
          <a:bodyPr>
            <a:normAutofit/>
          </a:bodyPr>
          <a:lstStyle/>
          <a:p>
            <a:pPr marL="0" indent="0" algn="just">
              <a:lnSpc>
                <a:spcPct val="150000"/>
              </a:lnSpc>
              <a:buNone/>
            </a:pPr>
            <a:r>
              <a:rPr lang="fr-FR" sz="3600" dirty="0">
                <a:solidFill>
                  <a:schemeClr val="accent6">
                    <a:lumMod val="75000"/>
                  </a:schemeClr>
                </a:solidFill>
              </a:rPr>
              <a:t>b</a:t>
            </a:r>
            <a:r>
              <a:rPr lang="fr-FR" sz="4400" dirty="0">
                <a:solidFill>
                  <a:schemeClr val="accent6">
                    <a:lumMod val="75000"/>
                  </a:schemeClr>
                </a:solidFill>
              </a:rPr>
              <a:t>) </a:t>
            </a:r>
            <a:r>
              <a:rPr lang="fr-FR" sz="3600" dirty="0">
                <a:solidFill>
                  <a:schemeClr val="accent6"/>
                </a:solidFill>
              </a:rPr>
              <a:t>Variation continue </a:t>
            </a:r>
            <a:r>
              <a:rPr lang="fr-FR" sz="3600" dirty="0"/>
              <a:t>: Génétique quantitative </a:t>
            </a:r>
          </a:p>
          <a:p>
            <a:pPr marL="0" indent="0" algn="just">
              <a:lnSpc>
                <a:spcPct val="150000"/>
              </a:lnSpc>
              <a:buNone/>
            </a:pPr>
            <a:r>
              <a:rPr lang="fr-FR" dirty="0"/>
              <a:t> </a:t>
            </a:r>
            <a:r>
              <a:rPr lang="fr-FR" sz="3200" dirty="0"/>
              <a:t>Caractères dont la variation est mesurable : </a:t>
            </a:r>
            <a:r>
              <a:rPr lang="fr-FR" sz="3200" dirty="0" err="1"/>
              <a:t>exp</a:t>
            </a:r>
            <a:r>
              <a:rPr lang="fr-FR" sz="3200" dirty="0"/>
              <a:t>. </a:t>
            </a:r>
            <a:r>
              <a:rPr lang="fr-FR" sz="3200" dirty="0" err="1"/>
              <a:t>Rdt</a:t>
            </a:r>
            <a:r>
              <a:rPr lang="fr-FR" sz="3200" dirty="0"/>
              <a:t>, taille, la surface …etc. Ce sont des caractères contrôlés par un nombre important de gènes (polygéniques) et il est nécessaire de recourir à des méthodes statistiques pour leurs analyses. Une grande partie de la variabilité observée pour la plupart de ces caractères est due à des effets de l’environnement. Ils sont caractérisés par une variation continue. </a:t>
            </a:r>
            <a:endParaRPr lang="fr-FR" dirty="0"/>
          </a:p>
        </p:txBody>
      </p:sp>
    </p:spTree>
    <p:extLst>
      <p:ext uri="{BB962C8B-B14F-4D97-AF65-F5344CB8AC3E}">
        <p14:creationId xmlns:p14="http://schemas.microsoft.com/office/powerpoint/2010/main" val="1603844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1562518-2BF6-0044-7272-387584F85620}"/>
              </a:ext>
            </a:extLst>
          </p:cNvPr>
          <p:cNvSpPr>
            <a:spLocks noGrp="1"/>
          </p:cNvSpPr>
          <p:nvPr>
            <p:ph idx="1"/>
          </p:nvPr>
        </p:nvSpPr>
        <p:spPr>
          <a:xfrm>
            <a:off x="476249" y="400050"/>
            <a:ext cx="11287125" cy="2771775"/>
          </a:xfrm>
          <a:solidFill>
            <a:schemeClr val="accent4">
              <a:lumMod val="40000"/>
              <a:lumOff val="60000"/>
            </a:schemeClr>
          </a:solidFill>
          <a:ln>
            <a:noFill/>
          </a:ln>
        </p:spPr>
        <p:style>
          <a:lnRef idx="0">
            <a:scrgbClr r="0" g="0" b="0"/>
          </a:lnRef>
          <a:fillRef idx="0">
            <a:scrgbClr r="0" g="0" b="0"/>
          </a:fillRef>
          <a:effectRef idx="0">
            <a:scrgbClr r="0" g="0" b="0"/>
          </a:effectRef>
          <a:fontRef idx="minor">
            <a:schemeClr val="dk1"/>
          </a:fontRef>
        </p:style>
        <p:txBody>
          <a:bodyPr>
            <a:normAutofit fontScale="77500" lnSpcReduction="20000"/>
          </a:bodyPr>
          <a:lstStyle/>
          <a:p>
            <a:pPr marL="0" indent="0" algn="just">
              <a:lnSpc>
                <a:spcPct val="150000"/>
              </a:lnSpc>
              <a:buNone/>
            </a:pPr>
            <a:r>
              <a:rPr lang="fr-FR" sz="3200" b="1" dirty="0">
                <a:solidFill>
                  <a:srgbClr val="C00000"/>
                </a:solidFill>
              </a:rPr>
              <a:t>2. Modes d’actions des gènes </a:t>
            </a:r>
            <a:r>
              <a:rPr lang="fr-FR" sz="3200" b="1" dirty="0"/>
              <a:t>: </a:t>
            </a:r>
          </a:p>
          <a:p>
            <a:pPr marL="514350" indent="-514350" algn="just">
              <a:lnSpc>
                <a:spcPct val="150000"/>
              </a:lnSpc>
              <a:buAutoNum type="alphaLcParenR"/>
            </a:pPr>
            <a:r>
              <a:rPr lang="fr-FR" sz="3200" dirty="0">
                <a:solidFill>
                  <a:schemeClr val="accent1"/>
                </a:solidFill>
              </a:rPr>
              <a:t>Interaction intra-locus </a:t>
            </a:r>
            <a:r>
              <a:rPr lang="fr-FR" sz="3200" dirty="0"/>
              <a:t>: Les modalités de l’hérédité des caractères polygéniques dépendent des relations entre les gènes qui les contrôlent.  Ces relations peuvent être de trois natures définissant ainsi trois types d’effets génétiques :</a:t>
            </a:r>
          </a:p>
          <a:p>
            <a:endParaRPr lang="fr-FR" dirty="0"/>
          </a:p>
        </p:txBody>
      </p:sp>
      <p:sp>
        <p:nvSpPr>
          <p:cNvPr id="2" name="Espace réservé du contenu 2">
            <a:extLst>
              <a:ext uri="{FF2B5EF4-FFF2-40B4-BE49-F238E27FC236}">
                <a16:creationId xmlns:a16="http://schemas.microsoft.com/office/drawing/2014/main" id="{44FDA2C6-B76F-D087-AD93-C585B5D1C1FB}"/>
              </a:ext>
            </a:extLst>
          </p:cNvPr>
          <p:cNvSpPr txBox="1">
            <a:spLocks/>
          </p:cNvSpPr>
          <p:nvPr/>
        </p:nvSpPr>
        <p:spPr>
          <a:xfrm>
            <a:off x="685799" y="3505200"/>
            <a:ext cx="10791825" cy="2914650"/>
          </a:xfrm>
          <a:prstGeom prst="rect">
            <a:avLst/>
          </a:prstGeom>
        </p:spPr>
        <p:style>
          <a:lnRef idx="2">
            <a:schemeClr val="accent6"/>
          </a:lnRef>
          <a:fillRef idx="1">
            <a:schemeClr val="lt1"/>
          </a:fillRef>
          <a:effectRef idx="0">
            <a:schemeClr val="accent6"/>
          </a:effectRef>
          <a:fontRef idx="minor">
            <a:schemeClr val="dk1"/>
          </a:fontRef>
        </p:style>
        <p:txBody>
          <a:bodyPr vert="horz" lIns="91440" tIns="45720" rIns="91440" bIns="45720" rtlCol="0">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a:lnSpc>
                <a:spcPct val="170000"/>
              </a:lnSpc>
            </a:pPr>
            <a:r>
              <a:rPr lang="fr-FR" sz="4000" dirty="0"/>
              <a:t>1) </a:t>
            </a:r>
            <a:r>
              <a:rPr lang="fr-FR" sz="4000" dirty="0">
                <a:solidFill>
                  <a:schemeClr val="accent6"/>
                </a:solidFill>
              </a:rPr>
              <a:t>additivité : </a:t>
            </a:r>
            <a:r>
              <a:rPr lang="fr-FR" sz="4000" dirty="0"/>
              <a:t>L’additivité est obtenue lorsque l’hétérozygote (Aa) présente une valeur phénotypique qui coïncide avec la valeur phénotypique moyenne des deux homozygotes (AA et </a:t>
            </a:r>
            <a:r>
              <a:rPr lang="fr-FR" sz="4000" dirty="0" err="1"/>
              <a:t>aa</a:t>
            </a:r>
            <a:r>
              <a:rPr lang="fr-FR" sz="4000" dirty="0"/>
              <a:t>).  </a:t>
            </a:r>
          </a:p>
          <a:p>
            <a:pPr marL="0" indent="0">
              <a:lnSpc>
                <a:spcPct val="170000"/>
              </a:lnSpc>
              <a:buFont typeface="Arial" panose="020B0604020202020204" pitchFamily="34" charset="0"/>
              <a:buNone/>
            </a:pPr>
            <a:r>
              <a:rPr lang="fr-FR" sz="4000" dirty="0"/>
              <a:t>           </a:t>
            </a:r>
            <a:r>
              <a:rPr lang="fr-FR" sz="4000" dirty="0" err="1"/>
              <a:t>aa</a:t>
            </a:r>
            <a:r>
              <a:rPr lang="fr-FR" sz="4000" dirty="0"/>
              <a:t>           </a:t>
            </a:r>
            <a:r>
              <a:rPr lang="fr-FR" sz="4000" dirty="0">
                <a:solidFill>
                  <a:srgbClr val="FF0000"/>
                </a:solidFill>
              </a:rPr>
              <a:t>Aa</a:t>
            </a:r>
            <a:r>
              <a:rPr lang="fr-FR" sz="4000" dirty="0"/>
              <a:t>                </a:t>
            </a:r>
            <a:r>
              <a:rPr lang="fr-FR" sz="4000" dirty="0" err="1"/>
              <a:t>AA</a:t>
            </a:r>
            <a:r>
              <a:rPr lang="fr-FR" sz="4000" dirty="0"/>
              <a:t>      </a:t>
            </a:r>
          </a:p>
          <a:p>
            <a:pPr marL="0" indent="0">
              <a:lnSpc>
                <a:spcPct val="170000"/>
              </a:lnSpc>
              <a:buFont typeface="Arial" panose="020B0604020202020204" pitchFamily="34" charset="0"/>
              <a:buNone/>
            </a:pPr>
            <a:r>
              <a:rPr lang="fr-FR" sz="4000" dirty="0"/>
              <a:t>          Aa=1 /2 (AA + </a:t>
            </a:r>
            <a:r>
              <a:rPr lang="fr-FR" sz="4000" dirty="0" err="1"/>
              <a:t>aa</a:t>
            </a:r>
            <a:r>
              <a:rPr lang="fr-FR" sz="4000" dirty="0"/>
              <a:t>)            </a:t>
            </a:r>
          </a:p>
          <a:p>
            <a:pPr marL="0" indent="0">
              <a:lnSpc>
                <a:spcPct val="170000"/>
              </a:lnSpc>
              <a:buFont typeface="Arial" panose="020B0604020202020204" pitchFamily="34" charset="0"/>
              <a:buNone/>
            </a:pPr>
            <a:endParaRPr lang="fr-FR" dirty="0"/>
          </a:p>
        </p:txBody>
      </p:sp>
    </p:spTree>
    <p:extLst>
      <p:ext uri="{BB962C8B-B14F-4D97-AF65-F5344CB8AC3E}">
        <p14:creationId xmlns:p14="http://schemas.microsoft.com/office/powerpoint/2010/main" val="2990631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grpId="0" nodeType="clickEffect">
                                  <p:stCondLst>
                                    <p:cond delay="0"/>
                                  </p:stCondLst>
                                  <p:iterate type="lt">
                                    <p:tmAbs val="25"/>
                                  </p:iterate>
                                  <p:childTnLst>
                                    <p:set>
                                      <p:cBhvr override="childStyle">
                                        <p:cTn id="6" dur="indefinite"/>
                                        <p:tgtEl>
                                          <p:spTgt spid="3">
                                            <p:txEl>
                                              <p:pRg st="0" end="0"/>
                                            </p:txEl>
                                          </p:spTgt>
                                        </p:tgtEl>
                                        <p:attrNameLst>
                                          <p:attrName>style.fontWeight</p:attrName>
                                        </p:attrNameLst>
                                      </p:cBhvr>
                                      <p:to>
                                        <p:strVal val="bold"/>
                                      </p:to>
                                    </p:set>
                                  </p:childTnLst>
                                </p:cTn>
                              </p:par>
                            </p:childTnLst>
                          </p:cTn>
                        </p:par>
                      </p:childTnLst>
                    </p:cTn>
                  </p:par>
                  <p:par>
                    <p:cTn id="7" fill="hold">
                      <p:stCondLst>
                        <p:cond delay="indefinite"/>
                      </p:stCondLst>
                      <p:childTnLst>
                        <p:par>
                          <p:cTn id="8" fill="hold">
                            <p:stCondLst>
                              <p:cond delay="0"/>
                            </p:stCondLst>
                            <p:childTnLst>
                              <p:par>
                                <p:cTn id="9" presetID="15" presetClass="emph" presetSubtype="0" grpId="0" nodeType="clickEffect">
                                  <p:stCondLst>
                                    <p:cond delay="0"/>
                                  </p:stCondLst>
                                  <p:iterate type="lt">
                                    <p:tmAbs val="25"/>
                                  </p:iterate>
                                  <p:childTnLst>
                                    <p:set>
                                      <p:cBhvr override="childStyle">
                                        <p:cTn id="10" dur="indefinite"/>
                                        <p:tgtEl>
                                          <p:spTgt spid="3">
                                            <p:txEl>
                                              <p:pRg st="1" end="1"/>
                                            </p:txEl>
                                          </p:spTgt>
                                        </p:tgtEl>
                                        <p:attrNameLst>
                                          <p:attrName>style.fontWeight</p:attrName>
                                        </p:attrNameLst>
                                      </p:cBhvr>
                                      <p:to>
                                        <p:strVal val="bold"/>
                                      </p:to>
                                    </p:se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1000"/>
                                        <p:tgtEl>
                                          <p:spTgt spid="2"/>
                                        </p:tgtEl>
                                      </p:cBhvr>
                                    </p:animEffect>
                                    <p:anim calcmode="lin" valueType="num">
                                      <p:cBhvr>
                                        <p:cTn id="16" dur="1000" fill="hold"/>
                                        <p:tgtEl>
                                          <p:spTgt spid="2"/>
                                        </p:tgtEl>
                                        <p:attrNameLst>
                                          <p:attrName>ppt_x</p:attrName>
                                        </p:attrNameLst>
                                      </p:cBhvr>
                                      <p:tavLst>
                                        <p:tav tm="0">
                                          <p:val>
                                            <p:strVal val="#ppt_x"/>
                                          </p:val>
                                        </p:tav>
                                        <p:tav tm="100000">
                                          <p:val>
                                            <p:strVal val="#ppt_x"/>
                                          </p:val>
                                        </p:tav>
                                      </p:tavLst>
                                    </p:anim>
                                    <p:anim calcmode="lin" valueType="num">
                                      <p:cBhvr>
                                        <p:cTn id="17"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AA1E6E08-7F10-C650-2071-52DC7572A4CA}"/>
              </a:ext>
            </a:extLst>
          </p:cNvPr>
          <p:cNvSpPr>
            <a:spLocks noGrp="1"/>
          </p:cNvSpPr>
          <p:nvPr>
            <p:ph sz="half" idx="2"/>
          </p:nvPr>
        </p:nvSpPr>
        <p:spPr>
          <a:xfrm>
            <a:off x="2571752" y="61456"/>
            <a:ext cx="5181600" cy="3308350"/>
          </a:xfrm>
        </p:spPr>
        <p:style>
          <a:lnRef idx="2">
            <a:schemeClr val="accent2"/>
          </a:lnRef>
          <a:fillRef idx="1">
            <a:schemeClr val="lt1"/>
          </a:fillRef>
          <a:effectRef idx="0">
            <a:schemeClr val="accent2"/>
          </a:effectRef>
          <a:fontRef idx="minor">
            <a:schemeClr val="dk1"/>
          </a:fontRef>
        </p:style>
        <p:txBody>
          <a:bodyPr>
            <a:normAutofit fontScale="85000" lnSpcReduction="10000"/>
          </a:bodyPr>
          <a:lstStyle/>
          <a:p>
            <a:pPr>
              <a:lnSpc>
                <a:spcPct val="150000"/>
              </a:lnSpc>
            </a:pPr>
            <a:r>
              <a:rPr lang="fr-FR" dirty="0"/>
              <a:t>2) </a:t>
            </a:r>
            <a:r>
              <a:rPr lang="fr-FR" dirty="0">
                <a:solidFill>
                  <a:schemeClr val="accent2"/>
                </a:solidFill>
              </a:rPr>
              <a:t>dominance : </a:t>
            </a:r>
          </a:p>
          <a:p>
            <a:pPr>
              <a:lnSpc>
                <a:spcPct val="150000"/>
              </a:lnSpc>
              <a:buFont typeface="Wingdings" panose="05000000000000000000" pitchFamily="2" charset="2"/>
              <a:buChar char="v"/>
            </a:pPr>
            <a:r>
              <a:rPr lang="fr-FR" dirty="0">
                <a:solidFill>
                  <a:srgbClr val="00B0F0"/>
                </a:solidFill>
              </a:rPr>
              <a:t>dominance complète </a:t>
            </a:r>
            <a:r>
              <a:rPr lang="fr-FR" dirty="0"/>
              <a:t>: La valeur de l’hétérozygote (Aa) est confondue avec celle de homozygote dominant.</a:t>
            </a:r>
          </a:p>
          <a:p>
            <a:pPr>
              <a:lnSpc>
                <a:spcPct val="150000"/>
              </a:lnSpc>
            </a:pPr>
            <a:r>
              <a:rPr lang="fr-FR" dirty="0"/>
              <a:t> </a:t>
            </a:r>
            <a:r>
              <a:rPr lang="fr-FR" dirty="0" err="1"/>
              <a:t>aa</a:t>
            </a:r>
            <a:r>
              <a:rPr lang="fr-FR" dirty="0"/>
              <a:t>           AA     </a:t>
            </a:r>
            <a:r>
              <a:rPr lang="fr-FR" dirty="0" err="1"/>
              <a:t>Aa</a:t>
            </a:r>
            <a:r>
              <a:rPr lang="fr-FR" dirty="0"/>
              <a:t>                </a:t>
            </a:r>
            <a:r>
              <a:rPr lang="fr-FR" dirty="0" err="1">
                <a:solidFill>
                  <a:srgbClr val="FF0000"/>
                </a:solidFill>
              </a:rPr>
              <a:t>Aa</a:t>
            </a:r>
            <a:r>
              <a:rPr lang="fr-FR" dirty="0">
                <a:solidFill>
                  <a:srgbClr val="FF0000"/>
                </a:solidFill>
              </a:rPr>
              <a:t> = AA </a:t>
            </a:r>
          </a:p>
          <a:p>
            <a:pPr>
              <a:lnSpc>
                <a:spcPct val="150000"/>
              </a:lnSpc>
            </a:pPr>
            <a:endParaRPr lang="fr-FR" dirty="0"/>
          </a:p>
        </p:txBody>
      </p:sp>
      <p:sp>
        <p:nvSpPr>
          <p:cNvPr id="5" name="ZoneTexte 4">
            <a:extLst>
              <a:ext uri="{FF2B5EF4-FFF2-40B4-BE49-F238E27FC236}">
                <a16:creationId xmlns:a16="http://schemas.microsoft.com/office/drawing/2014/main" id="{E4644E84-D6C3-F596-FE7F-7FFF069A6835}"/>
              </a:ext>
            </a:extLst>
          </p:cNvPr>
          <p:cNvSpPr txBox="1"/>
          <p:nvPr/>
        </p:nvSpPr>
        <p:spPr>
          <a:xfrm>
            <a:off x="6591302" y="3475494"/>
            <a:ext cx="5181600" cy="2677656"/>
          </a:xfrm>
          <a:prstGeom prst="rect">
            <a:avLst/>
          </a:prstGeom>
          <a:noFill/>
        </p:spPr>
        <p:txBody>
          <a:bodyPr wrap="square">
            <a:spAutoFit/>
          </a:bodyPr>
          <a:lstStyle/>
          <a:p>
            <a:pPr marL="342900" indent="-342900" algn="just">
              <a:buFont typeface="Wingdings" panose="05000000000000000000" pitchFamily="2" charset="2"/>
              <a:buChar char="v"/>
            </a:pPr>
            <a:r>
              <a:rPr lang="fr-FR" sz="2400" dirty="0">
                <a:solidFill>
                  <a:srgbClr val="00B0F0"/>
                </a:solidFill>
              </a:rPr>
              <a:t>Dominance partielle </a:t>
            </a:r>
            <a:r>
              <a:rPr lang="fr-FR" sz="2400" dirty="0"/>
              <a:t>: valeur de l’hétérozygote (Aa) se situe quelque part entre la valeur moyenne des deux homozygotes et celle de l’un d’entre eux (AA par exemple) </a:t>
            </a:r>
          </a:p>
          <a:p>
            <a:pPr algn="just"/>
            <a:r>
              <a:rPr lang="fr-FR" sz="2400" dirty="0"/>
              <a:t>              </a:t>
            </a:r>
            <a:r>
              <a:rPr lang="fr-FR" sz="2400" dirty="0" err="1"/>
              <a:t>aa</a:t>
            </a:r>
            <a:r>
              <a:rPr lang="fr-FR" sz="2400" dirty="0"/>
              <a:t>                   Aa     </a:t>
            </a:r>
            <a:r>
              <a:rPr lang="fr-FR" sz="2400" dirty="0" err="1"/>
              <a:t>AA</a:t>
            </a:r>
            <a:r>
              <a:rPr lang="fr-FR" sz="2400" dirty="0"/>
              <a:t>  </a:t>
            </a:r>
          </a:p>
          <a:p>
            <a:pPr algn="just"/>
            <a:r>
              <a:rPr lang="fr-FR" sz="2400" dirty="0"/>
              <a:t>  </a:t>
            </a:r>
            <a:r>
              <a:rPr lang="fr-FR" sz="2400" dirty="0" err="1">
                <a:solidFill>
                  <a:srgbClr val="FF0000"/>
                </a:solidFill>
              </a:rPr>
              <a:t>aa</a:t>
            </a:r>
            <a:r>
              <a:rPr lang="fr-FR" sz="2400" dirty="0">
                <a:solidFill>
                  <a:srgbClr val="FF0000"/>
                </a:solidFill>
              </a:rPr>
              <a:t> + AA /2&lt; Aa</a:t>
            </a:r>
          </a:p>
        </p:txBody>
      </p:sp>
      <p:sp>
        <p:nvSpPr>
          <p:cNvPr id="9" name="Espace réservé du contenu 8">
            <a:extLst>
              <a:ext uri="{FF2B5EF4-FFF2-40B4-BE49-F238E27FC236}">
                <a16:creationId xmlns:a16="http://schemas.microsoft.com/office/drawing/2014/main" id="{72205A18-E6F6-9846-25B3-C44118CF46CD}"/>
              </a:ext>
            </a:extLst>
          </p:cNvPr>
          <p:cNvSpPr>
            <a:spLocks noGrp="1"/>
          </p:cNvSpPr>
          <p:nvPr>
            <p:ph sz="half" idx="1"/>
          </p:nvPr>
        </p:nvSpPr>
        <p:spPr>
          <a:xfrm>
            <a:off x="304798" y="3863975"/>
            <a:ext cx="5600702" cy="2374900"/>
          </a:xfrm>
        </p:spPr>
        <p:txBody>
          <a:bodyPr>
            <a:normAutofit fontScale="85000" lnSpcReduction="10000"/>
          </a:bodyPr>
          <a:lstStyle/>
          <a:p>
            <a:pPr>
              <a:lnSpc>
                <a:spcPct val="160000"/>
              </a:lnSpc>
            </a:pPr>
            <a:r>
              <a:rPr lang="fr-FR" b="1" dirty="0">
                <a:solidFill>
                  <a:schemeClr val="accent2"/>
                </a:solidFill>
              </a:rPr>
              <a:t>Superdominance</a:t>
            </a:r>
            <a:r>
              <a:rPr lang="fr-FR" dirty="0"/>
              <a:t> : La valeur de l’hétérozygote est supérieure à celle de l’homozygote dominant. Aa) Interaction inter-locus </a:t>
            </a:r>
          </a:p>
          <a:p>
            <a:pPr>
              <a:lnSpc>
                <a:spcPct val="160000"/>
              </a:lnSpc>
            </a:pPr>
            <a:endParaRPr lang="fr-FR" dirty="0"/>
          </a:p>
        </p:txBody>
      </p:sp>
    </p:spTree>
    <p:extLst>
      <p:ext uri="{BB962C8B-B14F-4D97-AF65-F5344CB8AC3E}">
        <p14:creationId xmlns:p14="http://schemas.microsoft.com/office/powerpoint/2010/main" val="122793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1000"/>
                                        <p:tgtEl>
                                          <p:spTgt spid="4">
                                            <p:bg/>
                                          </p:spTgt>
                                        </p:tgtEl>
                                      </p:cBhvr>
                                    </p:animEffect>
                                    <p:anim calcmode="lin" valueType="num">
                                      <p:cBhvr>
                                        <p:cTn id="8" dur="1000" fill="hold"/>
                                        <p:tgtEl>
                                          <p:spTgt spid="4">
                                            <p:bg/>
                                          </p:spTgt>
                                        </p:tgtEl>
                                        <p:attrNameLst>
                                          <p:attrName>ppt_x</p:attrName>
                                        </p:attrNameLst>
                                      </p:cBhvr>
                                      <p:tavLst>
                                        <p:tav tm="0">
                                          <p:val>
                                            <p:strVal val="#ppt_x"/>
                                          </p:val>
                                        </p:tav>
                                        <p:tav tm="100000">
                                          <p:val>
                                            <p:strVal val="#ppt_x"/>
                                          </p:val>
                                        </p:tav>
                                      </p:tavLst>
                                    </p:anim>
                                    <p:anim calcmode="lin" valueType="num">
                                      <p:cBhvr>
                                        <p:cTn id="9" dur="1000" fill="hold"/>
                                        <p:tgtEl>
                                          <p:spTgt spid="4">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tgtEl>
                                          <p:spTgt spid="4">
                                            <p:txEl>
                                              <p:pRg st="0" end="0"/>
                                            </p:txEl>
                                          </p:spTgt>
                                        </p:tgtEl>
                                      </p:cBhvr>
                                    </p:animEffect>
                                    <p:anim calcmode="lin" valueType="num">
                                      <p:cBhvr>
                                        <p:cTn id="1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xEl>
                                              <p:pRg st="1" end="1"/>
                                            </p:txEl>
                                          </p:spTgt>
                                        </p:tgtEl>
                                        <p:attrNameLst>
                                          <p:attrName>style.visibility</p:attrName>
                                        </p:attrNameLst>
                                      </p:cBhvr>
                                      <p:to>
                                        <p:strVal val="visible"/>
                                      </p:to>
                                    </p:set>
                                    <p:animEffect transition="in" filter="fade">
                                      <p:cBhvr>
                                        <p:cTn id="21" dur="1000"/>
                                        <p:tgtEl>
                                          <p:spTgt spid="4">
                                            <p:txEl>
                                              <p:pRg st="1" end="1"/>
                                            </p:txEl>
                                          </p:spTgt>
                                        </p:tgtEl>
                                      </p:cBhvr>
                                    </p:animEffect>
                                    <p:anim calcmode="lin" valueType="num">
                                      <p:cBhvr>
                                        <p:cTn id="22"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txEl>
                                              <p:pRg st="2" end="2"/>
                                            </p:txEl>
                                          </p:spTgt>
                                        </p:tgtEl>
                                        <p:attrNameLst>
                                          <p:attrName>style.visibility</p:attrName>
                                        </p:attrNameLst>
                                      </p:cBhvr>
                                      <p:to>
                                        <p:strVal val="visible"/>
                                      </p:to>
                                    </p:set>
                                    <p:animEffect transition="in" filter="fade">
                                      <p:cBhvr>
                                        <p:cTn id="28" dur="1000"/>
                                        <p:tgtEl>
                                          <p:spTgt spid="4">
                                            <p:txEl>
                                              <p:pRg st="2" end="2"/>
                                            </p:txEl>
                                          </p:spTgt>
                                        </p:tgtEl>
                                      </p:cBhvr>
                                    </p:animEffect>
                                    <p:anim calcmode="lin" valueType="num">
                                      <p:cBhvr>
                                        <p:cTn id="29"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7" presetClass="emph" presetSubtype="0" fill="remove" grpId="0" nodeType="clickEffect">
                                  <p:stCondLst>
                                    <p:cond delay="0"/>
                                  </p:stCondLst>
                                  <p:childTnLst>
                                    <p:animClr clrSpc="rgb" dir="cw">
                                      <p:cBhvr override="childStyle">
                                        <p:cTn id="34" dur="250" autoRev="1" fill="remove"/>
                                        <p:tgtEl>
                                          <p:spTgt spid="5"/>
                                        </p:tgtEl>
                                        <p:attrNameLst>
                                          <p:attrName>style.color</p:attrName>
                                        </p:attrNameLst>
                                      </p:cBhvr>
                                      <p:to>
                                        <a:schemeClr val="bg1"/>
                                      </p:to>
                                    </p:animClr>
                                    <p:animClr clrSpc="rgb" dir="cw">
                                      <p:cBhvr>
                                        <p:cTn id="35" dur="250" autoRev="1" fill="remove"/>
                                        <p:tgtEl>
                                          <p:spTgt spid="5"/>
                                        </p:tgtEl>
                                        <p:attrNameLst>
                                          <p:attrName>fillcolor</p:attrName>
                                        </p:attrNameLst>
                                      </p:cBhvr>
                                      <p:to>
                                        <a:schemeClr val="bg1"/>
                                      </p:to>
                                    </p:animClr>
                                    <p:set>
                                      <p:cBhvr>
                                        <p:cTn id="36" dur="250" autoRev="1" fill="remove"/>
                                        <p:tgtEl>
                                          <p:spTgt spid="5"/>
                                        </p:tgtEl>
                                        <p:attrNameLst>
                                          <p:attrName>fill.type</p:attrName>
                                        </p:attrNameLst>
                                      </p:cBhvr>
                                      <p:to>
                                        <p:strVal val="solid"/>
                                      </p:to>
                                    </p:set>
                                    <p:set>
                                      <p:cBhvr>
                                        <p:cTn id="37" dur="250" autoRev="1" fill="remove"/>
                                        <p:tgtEl>
                                          <p:spTgt spid="5"/>
                                        </p:tgtEl>
                                        <p:attrNameLst>
                                          <p:attrName>fill.on</p:attrName>
                                        </p:attrNameLst>
                                      </p:cBhvr>
                                      <p:to>
                                        <p:strVal val="true"/>
                                      </p:to>
                                    </p:se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9">
                                            <p:txEl>
                                              <p:pRg st="0" end="0"/>
                                            </p:txEl>
                                          </p:spTgt>
                                        </p:tgtEl>
                                        <p:attrNameLst>
                                          <p:attrName>style.visibility</p:attrName>
                                        </p:attrNameLst>
                                      </p:cBhvr>
                                      <p:to>
                                        <p:strVal val="visible"/>
                                      </p:to>
                                    </p:set>
                                    <p:animEffect transition="in" filter="randombar(horizontal)">
                                      <p:cBhvr>
                                        <p:cTn id="42"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P spid="5" grpId="0"/>
      <p:bldP spid="9" grpId="0" build="p"/>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1240</TotalTime>
  <Words>1645</Words>
  <Application>Microsoft Office PowerPoint</Application>
  <PresentationFormat>Grand écran</PresentationFormat>
  <Paragraphs>97</Paragraphs>
  <Slides>22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22</vt:i4>
      </vt:variant>
    </vt:vector>
  </HeadingPairs>
  <TitlesOfParts>
    <vt:vector size="28" baseType="lpstr">
      <vt:lpstr>Arial</vt:lpstr>
      <vt:lpstr>Arial Rounded MT Bold</vt:lpstr>
      <vt:lpstr>Calibri</vt:lpstr>
      <vt:lpstr>Calibri Light</vt:lpstr>
      <vt:lpstr>Wingdings</vt:lpstr>
      <vt:lpstr>Thème Office</vt:lpstr>
      <vt:lpstr> Chapitre 4: Héridité polyfactorielle; inbreeding ; Hétérosis et hérétailité </vt:lpstr>
      <vt:lpstr>Plan de chapitre </vt:lpstr>
      <vt:lpstr>Hérédité polyfactorielle </vt:lpstr>
      <vt:lpstr>1.Hérédité polyfactorielle </vt:lpstr>
      <vt:lpstr>Présentation PowerPoint</vt:lpstr>
      <vt:lpstr>1.2. Variation génétique </vt:lpstr>
      <vt:lpstr>Présentation PowerPoint</vt:lpstr>
      <vt:lpstr>Présentation PowerPoint</vt:lpstr>
      <vt:lpstr>Présentation PowerPoint</vt:lpstr>
      <vt:lpstr>Présentation PowerPoint</vt:lpstr>
      <vt:lpstr>2. Inbreeding (consanguinité) et hétérosis (vigueur hybride) </vt:lpstr>
      <vt:lpstr>Présentation PowerPoint</vt:lpstr>
      <vt:lpstr>Présentation PowerPoint</vt:lpstr>
      <vt:lpstr>Présentation PowerPoint</vt:lpstr>
      <vt:lpstr>Présentation PowerPoint</vt:lpstr>
      <vt:lpstr>Présentation PowerPoint</vt:lpstr>
      <vt:lpstr>Présentation PowerPoint</vt:lpstr>
      <vt:lpstr> 3. Héritabilité</vt:lpstr>
      <vt:lpstr>Présentation PowerPoint</vt:lpstr>
      <vt:lpstr>Présentation PowerPoint</vt:lpstr>
      <vt:lpstr>Présentation PowerPoint</vt:lpstr>
      <vt:lpstr>Référence bibliographique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4: héridité </dc:title>
  <dc:creator>La Casa</dc:creator>
  <cp:lastModifiedBy>La Casa</cp:lastModifiedBy>
  <cp:revision>28</cp:revision>
  <dcterms:created xsi:type="dcterms:W3CDTF">2025-04-10T04:20:15Z</dcterms:created>
  <dcterms:modified xsi:type="dcterms:W3CDTF">2025-05-01T07:42:42Z</dcterms:modified>
</cp:coreProperties>
</file>