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73" r:id="rId7"/>
    <p:sldId id="274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4630400" cy="8229600"/>
  <p:notesSz cx="8229600" cy="14630400"/>
  <p:embeddedFontLst>
    <p:embeddedFont>
      <p:font typeface="DM Sans Semi Bold" pitchFamily="34" charset="0"/>
      <p:bold r:id="rId26"/>
    </p:embeddedFont>
    <p:embeddedFont>
      <p:font typeface="DM Sans Semi Bold" pitchFamily="34" charset="-122"/>
      <p:bold r:id="rId27"/>
    </p:embeddedFont>
    <p:embeddedFont>
      <p:font typeface="DM Sans Semi Bold" pitchFamily="34" charset="-120"/>
      <p:bold r:id="rId28"/>
    </p:embeddedFont>
    <p:embeddedFont>
      <p:font typeface="DM Sans" pitchFamily="34" charset="0"/>
      <p:bold r:id="rId29"/>
    </p:embeddedFont>
    <p:embeddedFont>
      <p:font typeface="DM Sans" pitchFamily="34" charset="-122"/>
      <p:bold r:id="rId30"/>
    </p:embeddedFont>
    <p:embeddedFont>
      <p:font typeface="DM Sans" pitchFamily="34" charset="-120"/>
      <p:bold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5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5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6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6" Type="http://schemas.openxmlformats.org/officeDocument/2006/relationships/notesSlide" Target="../notesSlides/notesSlide17.xml"/><Relationship Id="rId25" Type="http://schemas.openxmlformats.org/officeDocument/2006/relationships/slideLayout" Target="../slideLayouts/slideLayout18.xml"/><Relationship Id="rId24" Type="http://schemas.openxmlformats.org/officeDocument/2006/relationships/tags" Target="../tags/tag40.xml"/><Relationship Id="rId23" Type="http://schemas.openxmlformats.org/officeDocument/2006/relationships/tags" Target="../tags/tag39.xml"/><Relationship Id="rId22" Type="http://schemas.openxmlformats.org/officeDocument/2006/relationships/tags" Target="../tags/tag38.xml"/><Relationship Id="rId21" Type="http://schemas.openxmlformats.org/officeDocument/2006/relationships/tags" Target="../tags/tag37.xml"/><Relationship Id="rId20" Type="http://schemas.openxmlformats.org/officeDocument/2006/relationships/tags" Target="../tags/tag36.xml"/><Relationship Id="rId2" Type="http://schemas.openxmlformats.org/officeDocument/2006/relationships/tags" Target="../tags/tag18.xml"/><Relationship Id="rId19" Type="http://schemas.openxmlformats.org/officeDocument/2006/relationships/tags" Target="../tags/tag3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openxmlformats.org/officeDocument/2006/relationships/tags" Target="../tags/tag2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36590" y="786130"/>
            <a:ext cx="8377555" cy="19373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Email Basics for Beginners: Your Step-by-Step Guide</a:t>
            </a:r>
            <a:endParaRPr lang="en-US" sz="6000" dirty="0">
              <a:solidFill>
                <a:srgbClr val="9C5461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464963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168027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By: MABOUD Amani</a:t>
            </a:r>
            <a:endParaRPr lang="en-US" sz="3600" dirty="0">
              <a:solidFill>
                <a:srgbClr val="9C5461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98339"/>
            <a:ext cx="57276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Anatomy of an Email: What Goes Where? 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096220"/>
            <a:ext cx="5727621" cy="4134922"/>
          </a:xfrm>
          <a:prstGeom prst="roundRect">
            <a:avLst>
              <a:gd name="adj" fmla="val 3538"/>
            </a:avLst>
          </a:prstGeom>
          <a:solidFill>
            <a:srgbClr val="FFFFFF"/>
          </a:solidFill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065740"/>
            <a:ext cx="5727621" cy="12192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79" y="2756059"/>
            <a:ext cx="680442" cy="68044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51084" y="3663196"/>
            <a:ext cx="5213032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Subject Line: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1051084" y="4252793"/>
            <a:ext cx="5213032" cy="27210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The subject line should be clear, concise, and specific, summarizing the email's purpose in a few words (ideally under 50 characters). This helps the recipient prioritize the email. 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315" y="226695"/>
            <a:ext cx="7389495" cy="77876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4203" y="505341"/>
            <a:ext cx="5945505" cy="12230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Anatomy of an Email: What Goes Where? 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85165" y="2127250"/>
            <a:ext cx="5890260" cy="5330825"/>
          </a:xfrm>
          <a:prstGeom prst="roundRect">
            <a:avLst>
              <a:gd name="adj" fmla="val 2250"/>
            </a:avLst>
          </a:prstGeom>
          <a:solidFill>
            <a:srgbClr val="FFFFFF"/>
          </a:solidFill>
          <a:effectLst>
            <a:outerShdw dist="1778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48" y="2097524"/>
            <a:ext cx="5945505" cy="9144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111" y="2287905"/>
            <a:ext cx="586978" cy="58697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396240" y="2287905"/>
            <a:ext cx="5797550" cy="11747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Salutation (Greeting) Use a professional and respectful greeting. The formality depends on your relationship with the recipient. </a:t>
            </a:r>
            <a:endParaRPr lang="en-US" sz="28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8" name="Text 3"/>
          <p:cNvSpPr/>
          <p:nvPr/>
        </p:nvSpPr>
        <p:spPr>
          <a:xfrm>
            <a:off x="903327" y="4362450"/>
            <a:ext cx="5508546" cy="7829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If you know the recipient's name: Dear Mr./Ms./Dr. [Last Name]</a:t>
            </a:r>
            <a:endParaRPr lang="en-US" sz="20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903327" y="5213866"/>
            <a:ext cx="5508546" cy="7829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If the name is unknown: Dear Sir or Madam, or To Whom It May Concern, </a:t>
            </a:r>
            <a:endParaRPr lang="en-US" sz="20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903327" y="6065282"/>
            <a:ext cx="5508546" cy="11744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20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slightly less formal but still professional option for known contacts or teams is Hello [Name], or Dear Team,. </a:t>
            </a:r>
            <a:endParaRPr lang="en-US" sz="20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090" y="158750"/>
            <a:ext cx="7389495" cy="7879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4255" y="677704"/>
            <a:ext cx="5906691" cy="12575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Anatomy of an Email: What Goes Where? 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75680" y="2539524"/>
            <a:ext cx="5906691" cy="5012888"/>
          </a:xfrm>
          <a:prstGeom prst="roundRect">
            <a:avLst>
              <a:gd name="adj" fmla="val 2189"/>
            </a:avLst>
          </a:prstGeom>
          <a:solidFill>
            <a:srgbClr val="FFFFFF"/>
          </a:solidFill>
          <a:effectLst>
            <a:outerShdw dist="1778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55" y="2516029"/>
            <a:ext cx="5906691" cy="9144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777" y="2237065"/>
            <a:ext cx="603647" cy="603647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345440" y="2821305"/>
            <a:ext cx="6236970" cy="18300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24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Body The body is where you present your message. It should be organized into short, focused paragraphs and use a professional tone. </a:t>
            </a:r>
            <a:endParaRPr lang="en-US" sz="24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8" name="Text 3"/>
          <p:cNvSpPr/>
          <p:nvPr/>
        </p:nvSpPr>
        <p:spPr>
          <a:xfrm>
            <a:off x="706120" y="4772660"/>
            <a:ext cx="5680710" cy="8051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SzPct val="100000"/>
              <a:buFont typeface="+mj-lt"/>
              <a:buNone/>
            </a:pPr>
            <a:r>
              <a:rPr lang="en-US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Start with the purpose: </a:t>
            </a:r>
            <a:r>
              <a:rPr lang="en-US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first sentence tells you </a:t>
            </a:r>
            <a:r>
              <a:rPr lang="en-US" i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why </a:t>
            </a:r>
            <a:r>
              <a:rPr lang="en-US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you are writing. </a:t>
            </a:r>
            <a:r>
              <a:rPr lang="en-US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DM Sans" pitchFamily="34" charset="0"/>
                <a:ea typeface="DM Sans" pitchFamily="34" charset="-122"/>
                <a:cs typeface="DM Sans" pitchFamily="34" charset="-120"/>
              </a:rPr>
              <a:t>(In green</a:t>
            </a:r>
            <a:r>
              <a:rPr lang="en-US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)</a:t>
            </a:r>
            <a:endParaRPr lang="en-US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06120" y="5647690"/>
            <a:ext cx="5680710" cy="8051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SzPct val="100000"/>
              <a:buFont typeface="+mj-lt"/>
              <a:buNone/>
            </a:pPr>
            <a:r>
              <a:rPr lang="en-US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Add short, clear details: </a:t>
            </a:r>
            <a:r>
              <a:rPr lang="en-US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explain the stuation in one or two sentences. </a:t>
            </a:r>
            <a:r>
              <a:rPr lang="en-US" dirty="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DM Sans" pitchFamily="34" charset="0"/>
                <a:ea typeface="DM Sans" pitchFamily="34" charset="-122"/>
                <a:cs typeface="DM Sans" pitchFamily="34" charset="-120"/>
              </a:rPr>
              <a:t>(in orange)</a:t>
            </a:r>
            <a:endParaRPr lang="en-US" dirty="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06120" y="6522720"/>
            <a:ext cx="5680710" cy="8051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SzPct val="100000"/>
              <a:buFont typeface="+mj-lt"/>
              <a:buNone/>
            </a:pPr>
            <a:r>
              <a:rPr lang="en-US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End politely: </a:t>
            </a:r>
            <a:r>
              <a:rPr lang="en-US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simple closing sentence to show respect. </a:t>
            </a:r>
            <a:r>
              <a:rPr lang="en-US" dirty="0">
                <a:solidFill>
                  <a:srgbClr val="F076E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(in pink)</a:t>
            </a:r>
            <a:r>
              <a:rPr lang="en-US" b="1" dirty="0">
                <a:solidFill>
                  <a:srgbClr val="F076E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endParaRPr lang="en-US" b="1" dirty="0">
              <a:solidFill>
                <a:srgbClr val="F076EF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090" y="106045"/>
            <a:ext cx="7450455" cy="80181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9258" y="592336"/>
            <a:ext cx="5856684" cy="13025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Anatomy of an Email: What Goes Where? 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729258" y="2519958"/>
            <a:ext cx="5856684" cy="5117187"/>
          </a:xfrm>
          <a:prstGeom prst="roundRect">
            <a:avLst>
              <a:gd name="adj" fmla="val 2144"/>
            </a:avLst>
          </a:prstGeom>
          <a:solidFill>
            <a:srgbClr val="FFFFFF"/>
          </a:solidFill>
          <a:effectLst>
            <a:outerShdw dist="1905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58" y="2497098"/>
            <a:ext cx="5856684" cy="9144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061" y="2207419"/>
            <a:ext cx="625078" cy="62507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29920" y="3041015"/>
            <a:ext cx="5725160" cy="1666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05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Close: like salutation, it can vary from formal to informal. Sign-off End your email with a polite and professional closing phrase.  </a:t>
            </a:r>
            <a:endParaRPr lang="en-US" sz="2050" dirty="0"/>
          </a:p>
        </p:txBody>
      </p:sp>
      <p:sp>
        <p:nvSpPr>
          <p:cNvPr id="8" name="Text 3"/>
          <p:cNvSpPr/>
          <p:nvPr/>
        </p:nvSpPr>
        <p:spPr>
          <a:xfrm>
            <a:off x="728980" y="4832985"/>
            <a:ext cx="5626100" cy="1666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Formal examples: Sincerely, Regards, Best regards, Yours faithfully, (use "Yours faithfully" if you started with "Dear Sir or Madam")</a:t>
            </a: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>
            <a:off x="369927" y="4911368"/>
            <a:ext cx="260390" cy="260390"/>
          </a:xfrm>
          <a:prstGeom prst="roundRect">
            <a:avLst>
              <a:gd name="adj" fmla="val 90032"/>
            </a:avLst>
          </a:prstGeom>
          <a:noFill/>
          <a:ln w="30480">
            <a:solidFill>
              <a:srgbClr val="9C5461"/>
            </a:solidFill>
            <a:prstDash val="solid"/>
          </a:ln>
        </p:spPr>
      </p:sp>
      <p:sp>
        <p:nvSpPr>
          <p:cNvPr id="10" name="Text 5"/>
          <p:cNvSpPr/>
          <p:nvPr/>
        </p:nvSpPr>
        <p:spPr>
          <a:xfrm>
            <a:off x="960477" y="6572488"/>
            <a:ext cx="5394246" cy="8334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Informal examples: Bye, All the best, Best, James, Mary.</a:t>
            </a:r>
            <a:endParaRPr lang="en-US" sz="1600" dirty="0"/>
          </a:p>
        </p:txBody>
      </p:sp>
      <p:sp>
        <p:nvSpPr>
          <p:cNvPr id="11" name="Shape 6"/>
          <p:cNvSpPr/>
          <p:nvPr/>
        </p:nvSpPr>
        <p:spPr>
          <a:xfrm>
            <a:off x="369927" y="6650474"/>
            <a:ext cx="260390" cy="260390"/>
          </a:xfrm>
          <a:prstGeom prst="roundRect">
            <a:avLst>
              <a:gd name="adj" fmla="val 90032"/>
            </a:avLst>
          </a:prstGeom>
          <a:noFill/>
          <a:ln w="30480">
            <a:solidFill>
              <a:srgbClr val="9C5461"/>
            </a:solidFill>
            <a:prstDash val="solid"/>
          </a:ln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315" y="81280"/>
            <a:ext cx="7583805" cy="8067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93138"/>
            <a:ext cx="57276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Anatomy of an Email: What Goes Where? 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91019"/>
            <a:ext cx="5727621" cy="3545324"/>
          </a:xfrm>
          <a:prstGeom prst="roundRect">
            <a:avLst>
              <a:gd name="adj" fmla="val 4127"/>
            </a:avLst>
          </a:prstGeom>
          <a:solidFill>
            <a:srgbClr val="FFFFFF"/>
          </a:solidFill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360539"/>
            <a:ext cx="5727621" cy="12192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79" y="3050858"/>
            <a:ext cx="680442" cy="68044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51084" y="3957995"/>
            <a:ext cx="5213032" cy="27210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Signature Include a professional email signature that provides your contact information. Most email programs allow you to set this up automatically. Include: Full name, job title, company, and phone number.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200" y="139065"/>
            <a:ext cx="7409180" cy="78517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640" y="987862"/>
            <a:ext cx="57276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Anatomy of an Email: What Goes Where? 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139208"/>
            <a:ext cx="5727621" cy="2048947"/>
          </a:xfrm>
          <a:prstGeom prst="roundRect">
            <a:avLst>
              <a:gd name="adj" fmla="val 7140"/>
            </a:avLst>
          </a:prstGeom>
          <a:solidFill>
            <a:srgbClr val="FFFFFF"/>
          </a:solidFill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108728"/>
            <a:ext cx="5727621" cy="12192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79" y="3799046"/>
            <a:ext cx="680442" cy="68044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956435" y="4706183"/>
            <a:ext cx="3402330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Send It Off</a:t>
            </a:r>
            <a:endParaRPr lang="en-US" sz="2650" dirty="0"/>
          </a:p>
        </p:txBody>
      </p:sp>
      <p:sp>
        <p:nvSpPr>
          <p:cNvPr id="8" name="Text 3"/>
          <p:cNvSpPr/>
          <p:nvPr/>
        </p:nvSpPr>
        <p:spPr>
          <a:xfrm>
            <a:off x="1051084" y="5222200"/>
            <a:ext cx="5213032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Once complete, click the </a:t>
            </a:r>
            <a:r>
              <a:rPr lang="en-US" sz="2200" dirty="0">
                <a:solidFill>
                  <a:srgbClr val="48A8E2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"Send"</a:t>
            </a: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button to deliver your email.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505" y="635"/>
            <a:ext cx="7505700" cy="82289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1520" y="482481"/>
            <a:ext cx="6670477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Attaching Files to Emails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481330" y="1599565"/>
            <a:ext cx="788225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Enhance your emails by adding files, photos, or documents to convey more information.</a:t>
            </a:r>
            <a:endParaRPr lang="en-US" sz="24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85775" y="2879090"/>
            <a:ext cx="3972560" cy="3819525"/>
          </a:xfrm>
          <a:prstGeom prst="roundRect">
            <a:avLst>
              <a:gd name="adj" fmla="val 17355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789940" y="3288030"/>
            <a:ext cx="3073400" cy="4311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The Paperclip Icon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0095" y="3891280"/>
            <a:ext cx="3463925" cy="2209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Locate the </a:t>
            </a:r>
            <a:r>
              <a:rPr lang="en-US" sz="2000" dirty="0">
                <a:solidFill>
                  <a:srgbClr val="48A8E2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paperclip icon</a:t>
            </a: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(</a:t>
            </a:r>
            <a:r>
              <a:rPr lang="en-US" sz="36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📎</a:t>
            </a: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), usually at the bottom of the compose window, to open your file explorer and select documents from your device.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377690" y="2879090"/>
            <a:ext cx="3972560" cy="3819525"/>
          </a:xfrm>
          <a:prstGeom prst="roundRect">
            <a:avLst>
              <a:gd name="adj" fmla="val 17355"/>
            </a:avLst>
          </a:prstGeom>
          <a:solidFill>
            <a:srgbClr val="FFCCD1"/>
          </a:solidFill>
          <a:ln w="762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4652010" y="3288030"/>
            <a:ext cx="3073400" cy="4311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Drag and Drop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652010" y="3812540"/>
            <a:ext cx="3463925" cy="26511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For quick attachments, simply </a:t>
            </a:r>
            <a:r>
              <a:rPr lang="en-US" sz="2000" dirty="0">
                <a:solidFill>
                  <a:srgbClr val="F2B42D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drag files or images directly from your computer into the email body</a:t>
            </a: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Many email clients support this convenient feature.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5313" y="467797"/>
            <a:ext cx="6900982" cy="5316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8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Email Etiquette Tips for Beginners</a:t>
            </a:r>
            <a:endParaRPr lang="en-US" sz="4800" dirty="0">
              <a:solidFill>
                <a:srgbClr val="9C5461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95313" y="1339572"/>
            <a:ext cx="13439775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Good email etiquette ensures your messages are clear, professional, and well-received.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303770" y="1803083"/>
            <a:ext cx="22860" cy="5958959"/>
          </a:xfrm>
          <a:prstGeom prst="roundRect">
            <a:avLst>
              <a:gd name="adj" fmla="val 669768"/>
            </a:avLst>
          </a:prstGeom>
          <a:solidFill>
            <a:srgbClr val="E5B2B7"/>
          </a:solidFill>
        </p:spPr>
      </p:sp>
      <p:sp>
        <p:nvSpPr>
          <p:cNvPr id="5" name="Shape 3"/>
          <p:cNvSpPr/>
          <p:nvPr/>
        </p:nvSpPr>
        <p:spPr>
          <a:xfrm>
            <a:off x="6997898" y="1982986"/>
            <a:ext cx="340162" cy="22860"/>
          </a:xfrm>
          <a:prstGeom prst="roundRect">
            <a:avLst>
              <a:gd name="adj" fmla="val 669768"/>
            </a:avLst>
          </a:prstGeom>
          <a:solidFill>
            <a:srgbClr val="E5B2B7"/>
          </a:solid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442" y="1930658"/>
            <a:ext cx="127516" cy="12751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508302" y="1861542"/>
            <a:ext cx="2126456" cy="2657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Clear Subject Lines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95313" y="2229326"/>
            <a:ext cx="6039445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Always use a concise and informative subject line that accurately reflects the email's content.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292340" y="3003590"/>
            <a:ext cx="340162" cy="22860"/>
          </a:xfrm>
          <a:prstGeom prst="roundRect">
            <a:avLst>
              <a:gd name="adj" fmla="val 669768"/>
            </a:avLst>
          </a:prstGeom>
          <a:solidFill>
            <a:srgbClr val="E5B2B7"/>
          </a:solidFill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442" y="2951262"/>
            <a:ext cx="127516" cy="12751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995642" y="2882146"/>
            <a:ext cx="2126456" cy="2657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Proofread Carefully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995642" y="3249930"/>
            <a:ext cx="6039445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Before hitting send, take a moment to proofread for any typos, grammatical errors, or unclear phrasing.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6997898" y="3883343"/>
            <a:ext cx="340162" cy="22860"/>
          </a:xfrm>
          <a:prstGeom prst="roundRect">
            <a:avLst>
              <a:gd name="adj" fmla="val 669768"/>
            </a:avLst>
          </a:prstGeom>
          <a:solidFill>
            <a:srgbClr val="E5B2B7"/>
          </a:solidFill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442" y="3831015"/>
            <a:ext cx="127516" cy="12751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480554" y="3761899"/>
            <a:ext cx="3154204" cy="2657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Draft Before Adding Recipients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95313" y="4129683"/>
            <a:ext cx="6039445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Write your entire message first, then add the recipient's email address to avoid accidental early sends.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7292340" y="4763095"/>
            <a:ext cx="340162" cy="22860"/>
          </a:xfrm>
          <a:prstGeom prst="roundRect">
            <a:avLst>
              <a:gd name="adj" fmla="val 669768"/>
            </a:avLst>
          </a:prstGeom>
          <a:solidFill>
            <a:srgbClr val="E5B2B7"/>
          </a:solidFill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442" y="4710767"/>
            <a:ext cx="127516" cy="12751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995642" y="4641652"/>
            <a:ext cx="2634377" cy="2657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Double-Check Addresses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995642" y="5009436"/>
            <a:ext cx="6039445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Verify recipient email addresses to prevent sending sensitive information to the wrong person.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21" name="Shape 15"/>
          <p:cNvSpPr/>
          <p:nvPr/>
        </p:nvSpPr>
        <p:spPr>
          <a:xfrm>
            <a:off x="6997898" y="5642848"/>
            <a:ext cx="340162" cy="22860"/>
          </a:xfrm>
          <a:prstGeom prst="roundRect">
            <a:avLst>
              <a:gd name="adj" fmla="val 669768"/>
            </a:avLst>
          </a:prstGeom>
          <a:solidFill>
            <a:srgbClr val="E5B2B7"/>
          </a:solidFill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442" y="5590520"/>
            <a:ext cx="127516" cy="127516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4508302" y="5521404"/>
            <a:ext cx="2126456" cy="2657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Keep It Concise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595313" y="5889188"/>
            <a:ext cx="6039445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 respectful of the recipient's time; get straight to the point and keep your emails brief and polite.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25" name="Shape 18"/>
          <p:cNvSpPr/>
          <p:nvPr/>
        </p:nvSpPr>
        <p:spPr>
          <a:xfrm>
            <a:off x="7292340" y="6522601"/>
            <a:ext cx="340162" cy="22860"/>
          </a:xfrm>
          <a:prstGeom prst="roundRect">
            <a:avLst>
              <a:gd name="adj" fmla="val 669768"/>
            </a:avLst>
          </a:prstGeom>
          <a:solidFill>
            <a:srgbClr val="E5B2B7"/>
          </a:solidFill>
        </p:spPr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442" y="6470273"/>
            <a:ext cx="127516" cy="127516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7995642" y="6401157"/>
            <a:ext cx="3441740" cy="2657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Professional Greetings &amp; Closings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28" name="Text 20"/>
          <p:cNvSpPr/>
          <p:nvPr/>
        </p:nvSpPr>
        <p:spPr>
          <a:xfrm>
            <a:off x="7995642" y="6768941"/>
            <a:ext cx="6039445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Start with a polite greeting like "Hello" or "Dear [Name]" and end with a suitable closing such as "Kind regards" or "Sincerely."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3585" y="268089"/>
            <a:ext cx="1161788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Email Mission: Time to Practice Your Skills! </a:t>
            </a:r>
            <a:endParaRPr lang="en-US" sz="4800" dirty="0">
              <a:solidFill>
                <a:srgbClr val="9C5461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41060" y="1359575"/>
            <a:ext cx="13042821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32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Now it's your turn to shine! Open up </a:t>
            </a:r>
            <a:r>
              <a:rPr lang="en-US" sz="32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Microsoft Word</a:t>
            </a:r>
            <a:r>
              <a:rPr lang="en-US" sz="32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and design a practice email. This isn't a real email you'll send, but it will help you master the parts:</a:t>
            </a:r>
            <a:endParaRPr lang="en-US" sz="32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23585" y="3263424"/>
            <a:ext cx="130428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To:</a:t>
            </a:r>
            <a:r>
              <a:rPr lang="en-US" sz="28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(Choose any realistic email address, like your teacher's or a fictional one)</a:t>
            </a:r>
            <a:endParaRPr lang="en-US" sz="28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23585" y="3956883"/>
            <a:ext cx="130428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Subject:</a:t>
            </a:r>
            <a:r>
              <a:rPr lang="en-US" sz="28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(Make it clear and relevant – no empty subjects!)</a:t>
            </a:r>
            <a:endParaRPr lang="en-US" sz="28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23585" y="4489688"/>
            <a:ext cx="130428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Body:</a:t>
            </a:r>
            <a:r>
              <a:rPr lang="en-US" sz="28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Write 5–6 lines of text for your message.</a:t>
            </a:r>
            <a:endParaRPr lang="en-US" sz="28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23585" y="5022493"/>
            <a:ext cx="130428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Signature:</a:t>
            </a:r>
            <a:r>
              <a:rPr lang="en-US" sz="28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End with your full name and your class group.</a:t>
            </a:r>
            <a:endParaRPr lang="en-US" sz="28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23585" y="6148348"/>
            <a:ext cx="13042821" cy="9070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M Sans" pitchFamily="34" charset="0"/>
                <a:ea typeface="DM Sans" pitchFamily="34" charset="-122"/>
                <a:cs typeface="DM Sans" pitchFamily="34" charset="-120"/>
              </a:rPr>
              <a:t>Once you've got the basics down, pick </a:t>
            </a:r>
            <a:r>
              <a:rPr 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M Sans" pitchFamily="34" charset="0"/>
                <a:ea typeface="DM Sans" pitchFamily="34" charset="-122"/>
                <a:cs typeface="DM Sans" pitchFamily="34" charset="-120"/>
              </a:rPr>
              <a:t>ONE</a:t>
            </a:r>
            <a:r>
              <a:rPr 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M Sans" pitchFamily="34" charset="0"/>
                <a:ea typeface="DM Sans" pitchFamily="34" charset="-122"/>
                <a:cs typeface="DM Sans" pitchFamily="34" charset="-120"/>
              </a:rPr>
              <a:t> of the exciting topics on the next card to craft your message. Good luck, digital communicators!</a:t>
            </a:r>
            <a:endParaRPr lang="en-US" sz="32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7360" y="382270"/>
            <a:ext cx="5913755" cy="8013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40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Choose Your Email Adventure! </a:t>
            </a:r>
            <a:r>
              <a:rPr lang="en-US" sz="40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🗺️</a:t>
            </a:r>
            <a:endParaRPr lang="en-US" sz="4000" dirty="0">
              <a:solidFill>
                <a:srgbClr val="000000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67360" y="1438275"/>
            <a:ext cx="13721080" cy="1295400"/>
          </a:xfrm>
          <a:prstGeom prst="roundRect">
            <a:avLst>
              <a:gd name="adj" fmla="val 15002"/>
            </a:avLst>
          </a:prstGeom>
          <a:solidFill>
            <a:srgbClr val="FFFFFF"/>
          </a:solidFill>
          <a:ln w="15240">
            <a:solidFill>
              <a:srgbClr val="E5B2B7"/>
            </a:solidFill>
            <a:prstDash val="solid"/>
          </a:ln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5" name="Shape 3"/>
          <p:cNvSpPr/>
          <p:nvPr>
            <p:custDataLst>
              <p:tags r:id="rId1"/>
            </p:custDataLst>
          </p:nvPr>
        </p:nvSpPr>
        <p:spPr>
          <a:xfrm>
            <a:off x="482600" y="1453515"/>
            <a:ext cx="534670" cy="1245870"/>
          </a:xfrm>
          <a:prstGeom prst="roundRect">
            <a:avLst>
              <a:gd name="adj" fmla="val 19079"/>
            </a:avLst>
          </a:prstGeom>
          <a:solidFill>
            <a:srgbClr val="FFCCD1"/>
          </a:solidFill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6" name="Text 4"/>
          <p:cNvSpPr/>
          <p:nvPr>
            <p:custDataLst>
              <p:tags r:id="rId2"/>
            </p:custDataLst>
          </p:nvPr>
        </p:nvSpPr>
        <p:spPr>
          <a:xfrm>
            <a:off x="645795" y="1713865"/>
            <a:ext cx="200025" cy="4038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8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7" name="Text 5"/>
          <p:cNvSpPr/>
          <p:nvPr>
            <p:custDataLst>
              <p:tags r:id="rId3"/>
            </p:custDataLst>
          </p:nvPr>
        </p:nvSpPr>
        <p:spPr>
          <a:xfrm>
            <a:off x="1149985" y="1586865"/>
            <a:ext cx="1687195" cy="3371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Clarification Request</a:t>
            </a:r>
            <a:endParaRPr lang="en-US" sz="24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8" name="Text 6"/>
          <p:cNvSpPr/>
          <p:nvPr>
            <p:custDataLst>
              <p:tags r:id="rId4"/>
            </p:custDataLst>
          </p:nvPr>
        </p:nvSpPr>
        <p:spPr>
          <a:xfrm>
            <a:off x="1149985" y="1875790"/>
            <a:ext cx="12887960" cy="3454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Ask your teacher to explain a part of last session’s ICT lesson that you didn’t quite understand.</a:t>
            </a:r>
            <a:endParaRPr lang="en-US" sz="20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67360" y="2372995"/>
            <a:ext cx="13721080" cy="1295400"/>
          </a:xfrm>
          <a:prstGeom prst="roundRect">
            <a:avLst>
              <a:gd name="adj" fmla="val 15002"/>
            </a:avLst>
          </a:prstGeom>
          <a:solidFill>
            <a:srgbClr val="FFFFFF"/>
          </a:solidFill>
          <a:ln w="15240">
            <a:solidFill>
              <a:srgbClr val="E5B2B7"/>
            </a:solidFill>
            <a:prstDash val="solid"/>
          </a:ln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0" name="Shape 8"/>
          <p:cNvSpPr/>
          <p:nvPr>
            <p:custDataLst>
              <p:tags r:id="rId5"/>
            </p:custDataLst>
          </p:nvPr>
        </p:nvSpPr>
        <p:spPr>
          <a:xfrm>
            <a:off x="482600" y="2388235"/>
            <a:ext cx="534670" cy="1245870"/>
          </a:xfrm>
          <a:prstGeom prst="roundRect">
            <a:avLst>
              <a:gd name="adj" fmla="val 19079"/>
            </a:avLst>
          </a:prstGeom>
          <a:solidFill>
            <a:srgbClr val="FFCCD1"/>
          </a:solidFill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1" name="Text 9"/>
          <p:cNvSpPr/>
          <p:nvPr>
            <p:custDataLst>
              <p:tags r:id="rId6"/>
            </p:custDataLst>
          </p:nvPr>
        </p:nvSpPr>
        <p:spPr>
          <a:xfrm>
            <a:off x="645795" y="2647950"/>
            <a:ext cx="200025" cy="4038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8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2" name="Text 10"/>
          <p:cNvSpPr/>
          <p:nvPr>
            <p:custDataLst>
              <p:tags r:id="rId7"/>
            </p:custDataLst>
          </p:nvPr>
        </p:nvSpPr>
        <p:spPr>
          <a:xfrm>
            <a:off x="1149985" y="2521585"/>
            <a:ext cx="1671955" cy="3371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Polite Request</a:t>
            </a:r>
            <a:endParaRPr lang="en-US" sz="24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3" name="Text 11"/>
          <p:cNvSpPr/>
          <p:nvPr>
            <p:custDataLst>
              <p:tags r:id="rId8"/>
            </p:custDataLst>
          </p:nvPr>
        </p:nvSpPr>
        <p:spPr>
          <a:xfrm>
            <a:off x="1149985" y="2809875"/>
            <a:ext cx="12887960" cy="3454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Ask for the PowerPoint slides of a previous lesson because you misplaced your notes.</a:t>
            </a:r>
            <a:endParaRPr lang="en-US" sz="20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467360" y="3307715"/>
            <a:ext cx="13721080" cy="1295400"/>
          </a:xfrm>
          <a:prstGeom prst="roundRect">
            <a:avLst>
              <a:gd name="adj" fmla="val 15002"/>
            </a:avLst>
          </a:prstGeom>
          <a:solidFill>
            <a:srgbClr val="FFFFFF"/>
          </a:solidFill>
          <a:ln w="15240">
            <a:solidFill>
              <a:srgbClr val="E5B2B7"/>
            </a:solidFill>
            <a:prstDash val="solid"/>
          </a:ln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5" name="Shape 13"/>
          <p:cNvSpPr/>
          <p:nvPr>
            <p:custDataLst>
              <p:tags r:id="rId9"/>
            </p:custDataLst>
          </p:nvPr>
        </p:nvSpPr>
        <p:spPr>
          <a:xfrm>
            <a:off x="482600" y="3322955"/>
            <a:ext cx="534670" cy="1245870"/>
          </a:xfrm>
          <a:prstGeom prst="roundRect">
            <a:avLst>
              <a:gd name="adj" fmla="val 19079"/>
            </a:avLst>
          </a:prstGeom>
          <a:solidFill>
            <a:srgbClr val="FFCCD1"/>
          </a:solidFill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16" name="Text 14"/>
          <p:cNvSpPr/>
          <p:nvPr>
            <p:custDataLst>
              <p:tags r:id="rId10"/>
            </p:custDataLst>
          </p:nvPr>
        </p:nvSpPr>
        <p:spPr>
          <a:xfrm>
            <a:off x="645795" y="3582670"/>
            <a:ext cx="200025" cy="4038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8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7" name="Text 15"/>
          <p:cNvSpPr/>
          <p:nvPr>
            <p:custDataLst>
              <p:tags r:id="rId11"/>
            </p:custDataLst>
          </p:nvPr>
        </p:nvSpPr>
        <p:spPr>
          <a:xfrm>
            <a:off x="1149985" y="3456305"/>
            <a:ext cx="2061210" cy="3371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Technical Problem Report</a:t>
            </a:r>
            <a:endParaRPr lang="en-US" sz="24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8" name="Text 16"/>
          <p:cNvSpPr/>
          <p:nvPr>
            <p:custDataLst>
              <p:tags r:id="rId12"/>
            </p:custDataLst>
          </p:nvPr>
        </p:nvSpPr>
        <p:spPr>
          <a:xfrm>
            <a:off x="1149985" y="3744595"/>
            <a:ext cx="12887960" cy="3454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Inform your teacher that a computer you used in the lab wasn't working correctly and describe the issue.</a:t>
            </a:r>
            <a:endParaRPr lang="en-US" sz="20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467360" y="4241800"/>
            <a:ext cx="13721080" cy="1295400"/>
          </a:xfrm>
          <a:prstGeom prst="roundRect">
            <a:avLst>
              <a:gd name="adj" fmla="val 15002"/>
            </a:avLst>
          </a:prstGeom>
          <a:solidFill>
            <a:srgbClr val="FFFFFF"/>
          </a:solidFill>
          <a:ln w="15240">
            <a:solidFill>
              <a:srgbClr val="E5B2B7"/>
            </a:solidFill>
            <a:prstDash val="solid"/>
          </a:ln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20" name="Shape 18"/>
          <p:cNvSpPr/>
          <p:nvPr>
            <p:custDataLst>
              <p:tags r:id="rId13"/>
            </p:custDataLst>
          </p:nvPr>
        </p:nvSpPr>
        <p:spPr>
          <a:xfrm>
            <a:off x="482600" y="4257040"/>
            <a:ext cx="534670" cy="1245870"/>
          </a:xfrm>
          <a:prstGeom prst="roundRect">
            <a:avLst>
              <a:gd name="adj" fmla="val 19079"/>
            </a:avLst>
          </a:prstGeom>
          <a:solidFill>
            <a:srgbClr val="FFCCD1"/>
          </a:solidFill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21" name="Text 19"/>
          <p:cNvSpPr/>
          <p:nvPr>
            <p:custDataLst>
              <p:tags r:id="rId14"/>
            </p:custDataLst>
          </p:nvPr>
        </p:nvSpPr>
        <p:spPr>
          <a:xfrm>
            <a:off x="645795" y="4517390"/>
            <a:ext cx="200025" cy="4038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4</a:t>
            </a:r>
            <a:endParaRPr lang="en-US" sz="28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22" name="Text 20"/>
          <p:cNvSpPr/>
          <p:nvPr>
            <p:custDataLst>
              <p:tags r:id="rId15"/>
            </p:custDataLst>
          </p:nvPr>
        </p:nvSpPr>
        <p:spPr>
          <a:xfrm>
            <a:off x="1149985" y="4391025"/>
            <a:ext cx="1671955" cy="3371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Formatting Help</a:t>
            </a:r>
            <a:endParaRPr lang="en-US" sz="24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23" name="Text 21"/>
          <p:cNvSpPr/>
          <p:nvPr>
            <p:custDataLst>
              <p:tags r:id="rId16"/>
            </p:custDataLst>
          </p:nvPr>
        </p:nvSpPr>
        <p:spPr>
          <a:xfrm>
            <a:off x="1149985" y="4679315"/>
            <a:ext cx="12887960" cy="3454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Ask your teacher how to insert a table or image in Word to improve your assignment.</a:t>
            </a:r>
            <a:endParaRPr lang="en-US" sz="20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467360" y="5176520"/>
            <a:ext cx="13721080" cy="1295400"/>
          </a:xfrm>
          <a:prstGeom prst="roundRect">
            <a:avLst>
              <a:gd name="adj" fmla="val 15002"/>
            </a:avLst>
          </a:prstGeom>
          <a:solidFill>
            <a:srgbClr val="FFFFFF"/>
          </a:solidFill>
          <a:ln w="15240">
            <a:solidFill>
              <a:srgbClr val="E5B2B7"/>
            </a:solidFill>
            <a:prstDash val="solid"/>
          </a:ln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25" name="Shape 23"/>
          <p:cNvSpPr/>
          <p:nvPr>
            <p:custDataLst>
              <p:tags r:id="rId17"/>
            </p:custDataLst>
          </p:nvPr>
        </p:nvSpPr>
        <p:spPr>
          <a:xfrm>
            <a:off x="482600" y="5191760"/>
            <a:ext cx="534670" cy="1245870"/>
          </a:xfrm>
          <a:prstGeom prst="roundRect">
            <a:avLst>
              <a:gd name="adj" fmla="val 19079"/>
            </a:avLst>
          </a:prstGeom>
          <a:solidFill>
            <a:srgbClr val="FFCCD1"/>
          </a:solidFill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26" name="Text 24"/>
          <p:cNvSpPr/>
          <p:nvPr>
            <p:custDataLst>
              <p:tags r:id="rId18"/>
            </p:custDataLst>
          </p:nvPr>
        </p:nvSpPr>
        <p:spPr>
          <a:xfrm>
            <a:off x="645795" y="5452110"/>
            <a:ext cx="200025" cy="4038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5</a:t>
            </a:r>
            <a:endParaRPr lang="en-US" sz="28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27" name="Text 25"/>
          <p:cNvSpPr/>
          <p:nvPr>
            <p:custDataLst>
              <p:tags r:id="rId19"/>
            </p:custDataLst>
          </p:nvPr>
        </p:nvSpPr>
        <p:spPr>
          <a:xfrm>
            <a:off x="1149985" y="5325745"/>
            <a:ext cx="1697990" cy="3371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Absence Notification</a:t>
            </a:r>
            <a:endParaRPr lang="en-US" sz="24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28" name="Text 26"/>
          <p:cNvSpPr/>
          <p:nvPr>
            <p:custDataLst>
              <p:tags r:id="rId20"/>
            </p:custDataLst>
          </p:nvPr>
        </p:nvSpPr>
        <p:spPr>
          <a:xfrm>
            <a:off x="1149985" y="5614035"/>
            <a:ext cx="12887960" cy="3454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Explain why you missed last week’s ICT session and politely ask what you need to catch up on.</a:t>
            </a:r>
            <a:endParaRPr lang="en-US" sz="20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467360" y="6111240"/>
            <a:ext cx="13721080" cy="1295400"/>
          </a:xfrm>
          <a:prstGeom prst="roundRect">
            <a:avLst>
              <a:gd name="adj" fmla="val 15002"/>
            </a:avLst>
          </a:prstGeom>
          <a:solidFill>
            <a:srgbClr val="FFFFFF"/>
          </a:solidFill>
          <a:ln w="15240">
            <a:solidFill>
              <a:srgbClr val="E5B2B7"/>
            </a:solidFill>
            <a:prstDash val="solid"/>
          </a:ln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30" name="Shape 28"/>
          <p:cNvSpPr/>
          <p:nvPr>
            <p:custDataLst>
              <p:tags r:id="rId21"/>
            </p:custDataLst>
          </p:nvPr>
        </p:nvSpPr>
        <p:spPr>
          <a:xfrm>
            <a:off x="482600" y="6126480"/>
            <a:ext cx="534670" cy="1245870"/>
          </a:xfrm>
          <a:prstGeom prst="roundRect">
            <a:avLst>
              <a:gd name="adj" fmla="val 19079"/>
            </a:avLst>
          </a:prstGeom>
          <a:solidFill>
            <a:srgbClr val="FFCCD1"/>
          </a:solidFill>
          <a:effectLst>
            <a:outerShdw dist="11430" dir="2700000" algn="bl" rotWithShape="0">
              <a:srgbClr val="E5B2B7">
                <a:alpha val="100000"/>
              </a:srgbClr>
            </a:outerShdw>
          </a:effectLst>
        </p:spPr>
      </p:sp>
      <p:sp>
        <p:nvSpPr>
          <p:cNvPr id="31" name="Text 29"/>
          <p:cNvSpPr/>
          <p:nvPr>
            <p:custDataLst>
              <p:tags r:id="rId22"/>
            </p:custDataLst>
          </p:nvPr>
        </p:nvSpPr>
        <p:spPr>
          <a:xfrm>
            <a:off x="645795" y="6386830"/>
            <a:ext cx="200025" cy="4038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6</a:t>
            </a:r>
            <a:endParaRPr lang="en-US" sz="28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32" name="Text 30"/>
          <p:cNvSpPr/>
          <p:nvPr>
            <p:custDataLst>
              <p:tags r:id="rId23"/>
            </p:custDataLst>
          </p:nvPr>
        </p:nvSpPr>
        <p:spPr>
          <a:xfrm>
            <a:off x="1149985" y="6259830"/>
            <a:ext cx="1671955" cy="3371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b="1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Suggest an Idea</a:t>
            </a:r>
            <a:endParaRPr lang="en-US" sz="2400" b="1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33" name="Text 31"/>
          <p:cNvSpPr/>
          <p:nvPr>
            <p:custDataLst>
              <p:tags r:id="rId24"/>
            </p:custDataLst>
          </p:nvPr>
        </p:nvSpPr>
        <p:spPr>
          <a:xfrm>
            <a:off x="1149985" y="6581140"/>
            <a:ext cx="12887960" cy="3454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Recommend adding a new activity to the ICT module and explain why it would be useful.</a:t>
            </a:r>
            <a:endParaRPr lang="en-US" sz="20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7815"/>
            <a:ext cx="8195072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What is Email and Why Use It?</a:t>
            </a:r>
            <a:endParaRPr lang="en-US" sz="4800" dirty="0">
              <a:solidFill>
                <a:srgbClr val="9C5461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3" name="Shape 1"/>
          <p:cNvSpPr/>
          <p:nvPr>
            <p:custDataLst>
              <p:tags r:id="rId1"/>
            </p:custDataLst>
          </p:nvPr>
        </p:nvSpPr>
        <p:spPr>
          <a:xfrm>
            <a:off x="782320" y="1877060"/>
            <a:ext cx="6407785" cy="2442845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3048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4" name="Image 0" descr="preencoded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3310" y="2063433"/>
            <a:ext cx="121920" cy="2093714"/>
          </a:xfrm>
          <a:prstGeom prst="rect">
            <a:avLst/>
          </a:prstGeom>
        </p:spPr>
      </p:pic>
      <p:sp>
        <p:nvSpPr>
          <p:cNvPr id="5" name="Text 2"/>
          <p:cNvSpPr/>
          <p:nvPr>
            <p:custDataLst>
              <p:tags r:id="rId4"/>
            </p:custDataLst>
          </p:nvPr>
        </p:nvSpPr>
        <p:spPr>
          <a:xfrm>
            <a:off x="1026954" y="2063552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What is Email?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6" name="Text 3"/>
          <p:cNvSpPr/>
          <p:nvPr>
            <p:custDataLst>
              <p:tags r:id="rId5"/>
            </p:custDataLst>
          </p:nvPr>
        </p:nvSpPr>
        <p:spPr>
          <a:xfrm>
            <a:off x="1026954" y="2611120"/>
            <a:ext cx="5801916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 email is a digital message you send from one address to another. It works like a letter, but travels through a network instead of roads or mailboxes.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7" name="Shape 4"/>
          <p:cNvSpPr/>
          <p:nvPr>
            <p:custDataLst>
              <p:tags r:id="rId6"/>
            </p:custDataLst>
          </p:nvPr>
        </p:nvSpPr>
        <p:spPr>
          <a:xfrm>
            <a:off x="7428865" y="1877060"/>
            <a:ext cx="6407785" cy="2442845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3048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8" name="Image 1" descr="preencoded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98067" y="1876743"/>
            <a:ext cx="121920" cy="2093714"/>
          </a:xfrm>
          <a:prstGeom prst="rect">
            <a:avLst/>
          </a:prstGeom>
        </p:spPr>
      </p:pic>
      <p:sp>
        <p:nvSpPr>
          <p:cNvPr id="9" name="Text 5"/>
          <p:cNvSpPr/>
          <p:nvPr>
            <p:custDataLst>
              <p:tags r:id="rId8"/>
            </p:custDataLst>
          </p:nvPr>
        </p:nvSpPr>
        <p:spPr>
          <a:xfrm>
            <a:off x="7777282" y="2134037"/>
            <a:ext cx="416587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Instant Global Communication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0" name="Text 6"/>
          <p:cNvSpPr/>
          <p:nvPr>
            <p:custDataLst>
              <p:tags r:id="rId9"/>
            </p:custDataLst>
          </p:nvPr>
        </p:nvSpPr>
        <p:spPr>
          <a:xfrm>
            <a:off x="7777480" y="2624455"/>
            <a:ext cx="5801995" cy="14897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Email (Electronic Mail) allows you to send messages and information instantly to anyone, anywhere in the world, going beyond geographical barriers.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1" name="Shape 7"/>
          <p:cNvSpPr/>
          <p:nvPr>
            <p:custDataLst>
              <p:tags r:id="rId10"/>
            </p:custDataLst>
          </p:nvPr>
        </p:nvSpPr>
        <p:spPr>
          <a:xfrm>
            <a:off x="793750" y="4809490"/>
            <a:ext cx="6407785" cy="2437765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3048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2" name="Image 2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3310" y="4809411"/>
            <a:ext cx="121920" cy="2093714"/>
          </a:xfrm>
          <a:prstGeom prst="rect">
            <a:avLst/>
          </a:prstGeom>
        </p:spPr>
      </p:pic>
      <p:sp>
        <p:nvSpPr>
          <p:cNvPr id="13" name="Text 8"/>
          <p:cNvSpPr/>
          <p:nvPr>
            <p:custDataLst>
              <p:tags r:id="rId12"/>
            </p:custDataLst>
          </p:nvPr>
        </p:nvSpPr>
        <p:spPr>
          <a:xfrm>
            <a:off x="1142524" y="5066705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Rich Media Sharing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4" name="Text 9"/>
          <p:cNvSpPr/>
          <p:nvPr>
            <p:custDataLst>
              <p:tags r:id="rId13"/>
            </p:custDataLst>
          </p:nvPr>
        </p:nvSpPr>
        <p:spPr>
          <a:xfrm>
            <a:off x="1142524" y="5557123"/>
            <a:ext cx="5801916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Beyond text, email supports the easy attachment and sharing of various file types, including pictures, videos, and important documents.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5" name="Shape 10"/>
          <p:cNvSpPr/>
          <p:nvPr>
            <p:custDataLst>
              <p:tags r:id="rId14"/>
            </p:custDataLst>
          </p:nvPr>
        </p:nvSpPr>
        <p:spPr>
          <a:xfrm>
            <a:off x="7428865" y="4809490"/>
            <a:ext cx="6407785" cy="2433955"/>
          </a:xfrm>
          <a:prstGeom prst="roundRect">
            <a:avLst>
              <a:gd name="adj" fmla="val 6988"/>
            </a:avLst>
          </a:prstGeom>
          <a:solidFill>
            <a:srgbClr val="FFFFFF"/>
          </a:solidFill>
          <a:ln w="3048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6" name="Image 3" descr="preencoded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98067" y="4809411"/>
            <a:ext cx="121920" cy="2093714"/>
          </a:xfrm>
          <a:prstGeom prst="rect">
            <a:avLst/>
          </a:prstGeom>
        </p:spPr>
      </p:pic>
      <p:sp>
        <p:nvSpPr>
          <p:cNvPr id="17" name="Text 11"/>
          <p:cNvSpPr/>
          <p:nvPr>
            <p:custDataLst>
              <p:tags r:id="rId16"/>
            </p:custDataLst>
          </p:nvPr>
        </p:nvSpPr>
        <p:spPr>
          <a:xfrm>
            <a:off x="7777282" y="5066705"/>
            <a:ext cx="307824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Universal Accessibility</a:t>
            </a:r>
            <a:endParaRPr lang="en-US" sz="28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8" name="Text 12"/>
          <p:cNvSpPr/>
          <p:nvPr>
            <p:custDataLst>
              <p:tags r:id="rId17"/>
            </p:custDataLst>
          </p:nvPr>
        </p:nvSpPr>
        <p:spPr>
          <a:xfrm>
            <a:off x="7777282" y="5557123"/>
            <a:ext cx="5802035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Access your emails seamlessly across all your devices—computers, tablets, and smartphones—ensuring you're always connected and updated.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1709" y="390843"/>
            <a:ext cx="12663726" cy="6878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40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Setting Up Your Email Account (Example: Gmail)</a:t>
            </a:r>
            <a:endParaRPr lang="en-US" sz="4400" dirty="0">
              <a:solidFill>
                <a:srgbClr val="9C5461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41630" y="1229995"/>
            <a:ext cx="12199620" cy="1041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Creating your first email account is simple and quick. We'll use Gmail as an example, but the process is similar for most providers.</a:t>
            </a:r>
            <a:endParaRPr lang="en-US" sz="24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341630" y="2422525"/>
            <a:ext cx="6957695" cy="5213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SzPct val="100000"/>
              <a:buNone/>
            </a:pP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Step 1: Navigate to </a:t>
            </a:r>
            <a:r>
              <a:rPr lang="en-US" sz="2800" b="1" u="sng" dirty="0">
                <a:solidFill>
                  <a:srgbClr val="9C546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gmail.com</a:t>
            </a: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28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255" y="3094990"/>
            <a:ext cx="11972925" cy="461518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3"/>
          <p:cNvSpPr/>
          <p:nvPr/>
        </p:nvSpPr>
        <p:spPr>
          <a:xfrm>
            <a:off x="770255" y="545465"/>
            <a:ext cx="6957695" cy="5213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SzPct val="100000"/>
              <a:buNone/>
            </a:pP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Step 2: Click on the </a:t>
            </a:r>
            <a:r>
              <a:rPr lang="en-US" sz="2800" b="1" dirty="0">
                <a:solidFill>
                  <a:srgbClr val="F2B42D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"Create account"</a:t>
            </a: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button.</a:t>
            </a:r>
            <a:endParaRPr lang="en-US" sz="2800" b="1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99440" y="3846830"/>
            <a:ext cx="4876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GB" altLang="en-US"/>
          </a:p>
          <a:p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1066800"/>
            <a:ext cx="13837920" cy="660209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 4"/>
          <p:cNvSpPr/>
          <p:nvPr/>
        </p:nvSpPr>
        <p:spPr>
          <a:xfrm>
            <a:off x="405130" y="454025"/>
            <a:ext cx="11468735" cy="1041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SzPct val="100000"/>
              <a:buNone/>
            </a:pP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Step 3:</a:t>
            </a:r>
            <a:r>
              <a:rPr lang="en-US" sz="28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Fill in your personal details, choose a unique username, and create a strong, memorable password.</a:t>
            </a:r>
            <a:endParaRPr lang="en-US" sz="28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5130" y="1251585"/>
            <a:ext cx="9005570" cy="4169410"/>
          </a:xfrm>
          <a:prstGeom prst="rect">
            <a:avLst/>
          </a:prstGeom>
        </p:spPr>
      </p:pic>
      <p:sp>
        <p:nvSpPr>
          <p:cNvPr id="3" name="Text 5"/>
          <p:cNvSpPr/>
          <p:nvPr/>
        </p:nvSpPr>
        <p:spPr>
          <a:xfrm>
            <a:off x="483870" y="5956300"/>
            <a:ext cx="12207875" cy="4667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SzPct val="100000"/>
              <a:buNone/>
            </a:pP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Step 4:</a:t>
            </a:r>
            <a:r>
              <a:rPr lang="en-US" sz="28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Follow the on-screen prompts to verify your phone number and agree to the terms of service.</a:t>
            </a:r>
            <a:endParaRPr lang="en-US" sz="28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4" name="Text 6"/>
          <p:cNvSpPr/>
          <p:nvPr/>
        </p:nvSpPr>
        <p:spPr>
          <a:xfrm>
            <a:off x="483870" y="6998335"/>
            <a:ext cx="12207875" cy="7994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SzPct val="100000"/>
              <a:buNone/>
            </a:pPr>
            <a:r>
              <a:rPr lang="en-US" sz="28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Step 5: Start Using Your Email: </a:t>
            </a:r>
            <a:r>
              <a:rPr lang="en-US" sz="28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Once the account is created, you can send and receive emails. Learn the interface: inbox, compose, reply, attachments, etc.</a:t>
            </a:r>
            <a:endParaRPr lang="en-US" sz="28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57357"/>
            <a:ext cx="9950648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Cracking the Email Address Code </a:t>
            </a:r>
            <a:r>
              <a:rPr lang="en-US" sz="445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🕵️‍♀️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806297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 email address might look like a secret code, but it's actually pretty simple once you know the parts. Let's take a closer look at an example:</a:t>
            </a:r>
            <a:endParaRPr lang="en-US" sz="20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872264"/>
            <a:ext cx="6137434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b="1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amina.benali23@gmail.com</a:t>
            </a:r>
            <a:endParaRPr lang="en-US" sz="4000" b="1" dirty="0">
              <a:solidFill>
                <a:srgbClr val="9C5461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50" y="3779520"/>
            <a:ext cx="4196080" cy="3080385"/>
          </a:xfrm>
          <a:prstGeom prst="roundRect">
            <a:avLst>
              <a:gd name="adj" fmla="val 5956"/>
            </a:avLst>
          </a:prstGeom>
          <a:solidFill>
            <a:srgbClr val="FFFFFF"/>
          </a:solidFill>
          <a:ln w="3048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270" y="3779520"/>
            <a:ext cx="121920" cy="308038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42365" y="4036695"/>
            <a:ext cx="2835275" cy="443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amina.benali23</a:t>
            </a:r>
            <a:endParaRPr lang="en-US" sz="32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142365" y="4526915"/>
            <a:ext cx="3590290" cy="1819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is the </a:t>
            </a:r>
            <a:r>
              <a:rPr lang="en-US" sz="24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username</a:t>
            </a:r>
            <a:r>
              <a:rPr lang="en-US" sz="24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It's the unique name you choose for yourself. Think of it as your personal identifier on the internet!</a:t>
            </a:r>
            <a:endParaRPr lang="en-US" sz="24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17160" y="3779520"/>
            <a:ext cx="4196080" cy="3080385"/>
          </a:xfrm>
          <a:prstGeom prst="roundRect">
            <a:avLst>
              <a:gd name="adj" fmla="val 5956"/>
            </a:avLst>
          </a:prstGeom>
          <a:solidFill>
            <a:srgbClr val="FFFFFF"/>
          </a:solidFill>
          <a:ln w="3048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6680" y="3779520"/>
            <a:ext cx="121920" cy="308038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565775" y="4036695"/>
            <a:ext cx="2835275" cy="443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@</a:t>
            </a:r>
            <a:endParaRPr lang="en-US" sz="32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565775" y="4526915"/>
            <a:ext cx="3590290" cy="1365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symbol is read as "</a:t>
            </a:r>
            <a:r>
              <a:rPr lang="en-US" sz="24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at</a:t>
            </a:r>
            <a:r>
              <a:rPr lang="en-US" sz="24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." It connects your username to your service provider.</a:t>
            </a:r>
            <a:endParaRPr lang="en-US" sz="24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39935" y="3779520"/>
            <a:ext cx="4196080" cy="3080385"/>
          </a:xfrm>
          <a:prstGeom prst="roundRect">
            <a:avLst>
              <a:gd name="adj" fmla="val 5956"/>
            </a:avLst>
          </a:prstGeom>
          <a:solidFill>
            <a:srgbClr val="FFFFFF"/>
          </a:solidFill>
          <a:ln w="30480">
            <a:solidFill>
              <a:srgbClr val="E5B2B7"/>
            </a:solidFill>
            <a:prstDash val="solid"/>
          </a:ln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9455" y="3779520"/>
            <a:ext cx="121920" cy="308038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989185" y="4036695"/>
            <a:ext cx="2835275" cy="443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gmail.com</a:t>
            </a:r>
            <a:endParaRPr lang="en-US" sz="3200" dirty="0">
              <a:solidFill>
                <a:srgbClr val="4A4A4A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9989185" y="4526915"/>
            <a:ext cx="3590290" cy="1819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is the </a:t>
            </a:r>
            <a:r>
              <a:rPr lang="en-US" sz="24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service provider</a:t>
            </a:r>
            <a:r>
              <a:rPr lang="en-US" sz="24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or </a:t>
            </a:r>
            <a:r>
              <a:rPr lang="en-US" sz="2400" b="1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domain name</a:t>
            </a:r>
            <a:r>
              <a:rPr lang="en-US" sz="240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It tells you which company hosts the email, like Gmail, Outlook, or Yahoo.</a:t>
            </a:r>
            <a:endParaRPr lang="en-US" sz="2400" dirty="0">
              <a:solidFill>
                <a:srgbClr val="4A4A4A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63310" y="7066478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A4A4A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Here's a cool secret: email addresses never have spaces, and whether you use capital letters or not, it all works the same!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64162"/>
            <a:ext cx="57276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Anatomy of an Email: What Goes Where? 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962043"/>
            <a:ext cx="5727621" cy="2403277"/>
          </a:xfrm>
          <a:prstGeom prst="roundRect">
            <a:avLst>
              <a:gd name="adj" fmla="val 6088"/>
            </a:avLst>
          </a:prstGeom>
          <a:solidFill>
            <a:srgbClr val="FFFFFF"/>
          </a:solidFill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931563"/>
            <a:ext cx="5727621" cy="12192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79" y="3621881"/>
            <a:ext cx="680442" cy="68044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956435" y="4529018"/>
            <a:ext cx="3402330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Click "Compose"</a:t>
            </a:r>
            <a:endParaRPr lang="en-US" sz="2650" dirty="0"/>
          </a:p>
        </p:txBody>
      </p:sp>
      <p:sp>
        <p:nvSpPr>
          <p:cNvPr id="8" name="Text 3"/>
          <p:cNvSpPr/>
          <p:nvPr/>
        </p:nvSpPr>
        <p:spPr>
          <a:xfrm>
            <a:off x="1051084" y="5045035"/>
            <a:ext cx="5213032" cy="10629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Look for the </a:t>
            </a:r>
            <a:r>
              <a:rPr lang="en-US" sz="2200" dirty="0">
                <a:solidFill>
                  <a:srgbClr val="DD785E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"Compose"</a:t>
            </a: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button, often represented by a pencil or plus sign icon, to start a new message.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880" y="1603375"/>
            <a:ext cx="6753225" cy="5064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64162"/>
            <a:ext cx="57276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Anatomy of an Email: What Goes Where? 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962043"/>
            <a:ext cx="5727621" cy="2403277"/>
          </a:xfrm>
          <a:prstGeom prst="roundRect">
            <a:avLst>
              <a:gd name="adj" fmla="val 6088"/>
            </a:avLst>
          </a:prstGeom>
          <a:solidFill>
            <a:srgbClr val="FFFFFF"/>
          </a:solidFill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931563"/>
            <a:ext cx="5727621" cy="12192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79" y="3621881"/>
            <a:ext cx="680442" cy="68044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571030" y="4529018"/>
            <a:ext cx="4173141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Add Recipients </a:t>
            </a:r>
            <a:endParaRPr lang="en-US" sz="2650" dirty="0"/>
          </a:p>
        </p:txBody>
      </p:sp>
      <p:sp>
        <p:nvSpPr>
          <p:cNvPr id="8" name="Text 3"/>
          <p:cNvSpPr/>
          <p:nvPr/>
        </p:nvSpPr>
        <p:spPr>
          <a:xfrm>
            <a:off x="1051084" y="5045035"/>
            <a:ext cx="5213032" cy="10629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Type the recipient's email address in the </a:t>
            </a:r>
            <a:r>
              <a:rPr lang="en-US" sz="2200" dirty="0">
                <a:solidFill>
                  <a:srgbClr val="F2B42D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"To"</a:t>
            </a: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field.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520" y="394335"/>
            <a:ext cx="7542530" cy="74123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41327"/>
            <a:ext cx="57276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C546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Anatomy of an Email: What Goes Where? 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139208"/>
            <a:ext cx="5727621" cy="2048947"/>
          </a:xfrm>
          <a:prstGeom prst="roundRect">
            <a:avLst>
              <a:gd name="adj" fmla="val 7140"/>
            </a:avLst>
          </a:prstGeom>
          <a:solidFill>
            <a:srgbClr val="FFFFFF"/>
          </a:solidFill>
          <a:effectLst>
            <a:outerShdw dist="20320" dir="2700000" algn="bl" rotWithShape="0">
              <a:srgbClr val="E5B2B7">
                <a:alpha val="100000"/>
              </a:srgbClr>
            </a:outerShdw>
          </a:effectLst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108728"/>
            <a:ext cx="5727621" cy="12192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79" y="3799046"/>
            <a:ext cx="680442" cy="68044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956435" y="4706183"/>
            <a:ext cx="3402330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Write Your Message</a:t>
            </a:r>
            <a:endParaRPr lang="en-US" sz="2650" dirty="0"/>
          </a:p>
        </p:txBody>
      </p:sp>
      <p:sp>
        <p:nvSpPr>
          <p:cNvPr id="8" name="Text 3"/>
          <p:cNvSpPr/>
          <p:nvPr/>
        </p:nvSpPr>
        <p:spPr>
          <a:xfrm>
            <a:off x="1051084" y="5222200"/>
            <a:ext cx="5213032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A4A4A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Enter your message content clearly and directly in the main body area.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645" y="295910"/>
            <a:ext cx="7457440" cy="76606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10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11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12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13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14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15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16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17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18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19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2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20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21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22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23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24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25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26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27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28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29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3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30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31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32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33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34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35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36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37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38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39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4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40.xml><?xml version="1.0" encoding="utf-8"?>
<p:tagLst xmlns:p="http://schemas.openxmlformats.org/presentationml/2006/main">
  <p:tag name="KSO_WM_DIAGRAM_VIRTUALLY_FRAME" val="{&quot;height&quot;:502.24692913385826,&quot;left&quot;:37.99685039370079,&quot;top&quot;:114.44062992125984,&quot;width&quot;:1067.3531496062992}"/>
</p:tagLst>
</file>

<file path=ppt/tags/tag5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6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7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8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ags/tag9.xml><?xml version="1.0" encoding="utf-8"?>
<p:tagLst xmlns:p="http://schemas.openxmlformats.org/presentationml/2006/main">
  <p:tag name="KSO_WM_DIAGRAM_VIRTUALLY_FRAME" val="{&quot;height&quot;:422.87496062992125,&quot;left&quot;:60.10314960629921,&quot;top&quot;:147.77503937007873,&quot;width&quot;:1029.396850393700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6784</Words>
  <Application>WPS Presentation</Application>
  <PresentationFormat>On-screen Show (16:9)</PresentationFormat>
  <Paragraphs>212</Paragraphs>
  <Slides>19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SimSun</vt:lpstr>
      <vt:lpstr>Wingdings</vt:lpstr>
      <vt:lpstr>DM Sans Semi Bold</vt:lpstr>
      <vt:lpstr>DM Sans Semi Bold</vt:lpstr>
      <vt:lpstr>DM Sans Semi Bold</vt:lpstr>
      <vt:lpstr>DM Sans</vt:lpstr>
      <vt:lpstr>DM Sans</vt:lpstr>
      <vt:lpstr>DM Sans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maboud amani</cp:lastModifiedBy>
  <cp:revision>4</cp:revision>
  <dcterms:created xsi:type="dcterms:W3CDTF">2025-11-18T12:27:00Z</dcterms:created>
  <dcterms:modified xsi:type="dcterms:W3CDTF">2025-11-18T20:26:20Z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D2D9695DB93B4EF0B86B4EC0E60370C6_12</vt:lpwstr>
  </property>
  <property fmtid="{D5CDD505-2E9C-101B-9397-08002B2CF9AE}" pid="3" name="KSOProductBuildVer">
    <vt:lpwstr>2057-12.2.0.23149</vt:lpwstr>
  </property>
</Properties>
</file>