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4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57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44.png"/><Relationship Id="rId9" Type="http://schemas.openxmlformats.org/officeDocument/2006/relationships/image" Target="../media/image66.pn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19376D">
                  <a:alpha val="85000"/>
                </a:srgbClr>
              </a:gs>
              <a:gs pos="100000">
                <a:srgbClr val="19376D">
                  <a:alpha val="8500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2171700"/>
            <a:ext cx="6457788" cy="14668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940"/>
              </a:lnSpc>
              <a:spcBef>
                <a:spcPts val="0"/>
              </a:spcBef>
              <a:spcAft>
                <a:spcPts val="1300"/>
              </a:spcAft>
            </a:pPr>
            <a:r>
              <a:rPr sz="3827" b="1">
                <a:solidFill>
                  <a:srgbClr val="FFFFFF"/>
                </a:solidFill>
              </a:rPr>
              <a:t>Digital Learning and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3829050"/>
            <a:ext cx="6457788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950"/>
              </a:spcAft>
            </a:pPr>
            <a:r>
              <a:rPr sz="1196" b="0">
                <a:solidFill>
                  <a:srgbClr val="E0E0E0"/>
                </a:solidFill>
              </a:rPr>
              <a:t>Exploring the transformation of education through digital technologies, innovative models, and modern learning tools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05512" y="2600325"/>
            <a:ext cx="1895427" cy="819149"/>
          </a:xfrm>
          <a:prstGeom prst="roundRect">
            <a:avLst>
              <a:gd name="adj" fmla="val 18604"/>
            </a:avLst>
          </a:prstGeom>
          <a:solidFill>
            <a:srgbClr val="FFFFFF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6007" y="2905539"/>
            <a:ext cx="266693" cy="2087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05572" y="2790824"/>
            <a:ext cx="1104872" cy="4381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Flexible Learning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591435" y="2600325"/>
            <a:ext cx="1933526" cy="819149"/>
          </a:xfrm>
          <a:prstGeom prst="roundRect">
            <a:avLst>
              <a:gd name="adj" fmla="val 18604"/>
            </a:avLst>
          </a:prstGeom>
          <a:solidFill>
            <a:srgbClr val="FFFFFF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81930" y="2914235"/>
            <a:ext cx="266693" cy="1913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191495" y="2895600"/>
            <a:ext cx="904852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Digital Tools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05512" y="3609975"/>
            <a:ext cx="1895427" cy="647699"/>
          </a:xfrm>
          <a:prstGeom prst="roundRect">
            <a:avLst>
              <a:gd name="adj" fmla="val 23529"/>
            </a:avLst>
          </a:prstGeom>
          <a:solidFill>
            <a:srgbClr val="FFFFFF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6007" y="3849756"/>
            <a:ext cx="266693" cy="1681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105572" y="3829050"/>
            <a:ext cx="904852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Accessibility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591435" y="3609975"/>
            <a:ext cx="1933526" cy="647699"/>
          </a:xfrm>
          <a:prstGeom prst="roundRect">
            <a:avLst>
              <a:gd name="adj" fmla="val 23529"/>
            </a:avLst>
          </a:prstGeom>
          <a:solidFill>
            <a:srgbClr val="FFFFFF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81930" y="3829464"/>
            <a:ext cx="266693" cy="20872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191495" y="3829050"/>
            <a:ext cx="114297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Personalization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733" y="6381749"/>
            <a:ext cx="304792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E0E0E0"/>
                </a:solidFill>
              </a:rPr>
              <a:t>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Learning Management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The backbone of digital learning environments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6B7B694-A420-2E2F-22CE-93A9786BC181}"/>
              </a:ext>
            </a:extLst>
          </p:cNvPr>
          <p:cNvGrpSpPr/>
          <p:nvPr/>
        </p:nvGrpSpPr>
        <p:grpSpPr>
          <a:xfrm>
            <a:off x="786929" y="1749415"/>
            <a:ext cx="10618141" cy="4551118"/>
            <a:chOff x="666733" y="1952624"/>
            <a:chExt cx="10858228" cy="4972051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952624"/>
              <a:ext cx="952476" cy="95249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6" name="Picture 5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04852" y="2245006"/>
              <a:ext cx="476238" cy="36773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904952" y="2038349"/>
              <a:ext cx="9620009" cy="34290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975"/>
                </a:spcAft>
              </a:pPr>
              <a:r>
                <a:rPr sz="1674" b="1">
                  <a:solidFill>
                    <a:srgbClr val="19376D"/>
                  </a:solidFill>
                </a:rPr>
                <a:t>Centralized Digital Learning Platforms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04952" y="2533649"/>
              <a:ext cx="9620009" cy="28575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Support course creation, content delivery, assessments, and communication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66733" y="3286125"/>
              <a:ext cx="5286242" cy="1676400"/>
            </a:xfrm>
            <a:prstGeom prst="roundRect">
              <a:avLst>
                <a:gd name="adj" fmla="val 1363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04852" y="3790949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66773" y="4032687"/>
              <a:ext cx="342891" cy="18327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762080" y="3524250"/>
              <a:ext cx="3952776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435" b="1">
                  <a:solidFill>
                    <a:srgbClr val="19376D"/>
                  </a:solidFill>
                </a:rPr>
                <a:t>Moodle</a:t>
              </a:r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62080" y="3954411"/>
              <a:ext cx="171445" cy="14932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028774" y="3914775"/>
              <a:ext cx="160015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Open-source</a:t>
              </a:r>
              <a:r>
                <a:rPr sz="1076" b="0">
                  <a:solidFill>
                    <a:srgbClr val="333333"/>
                  </a:solidFill>
                </a:rPr>
                <a:t> platform</a:t>
              </a:r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62080" y="4240161"/>
              <a:ext cx="171445" cy="14932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028774" y="4210049"/>
              <a:ext cx="1485862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Highly customizable</a:t>
              </a:r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62080" y="4544961"/>
              <a:ext cx="171445" cy="14932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28774" y="4505325"/>
              <a:ext cx="2266893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Supports </a:t>
              </a:r>
              <a:r>
                <a:rPr sz="1076" b="1">
                  <a:solidFill>
                    <a:srgbClr val="19376D"/>
                  </a:solidFill>
                </a:rPr>
                <a:t>collaborative</a:t>
              </a:r>
              <a:r>
                <a:rPr sz="1076" b="0">
                  <a:solidFill>
                    <a:srgbClr val="333333"/>
                  </a:solidFill>
                </a:rPr>
                <a:t> features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238719" y="3286125"/>
              <a:ext cx="5286242" cy="1676400"/>
            </a:xfrm>
            <a:prstGeom prst="roundRect">
              <a:avLst>
                <a:gd name="adj" fmla="val 1363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476838" y="3790949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1" name="Picture 20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638759" y="3979479"/>
              <a:ext cx="342891" cy="289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7334066" y="3524250"/>
              <a:ext cx="3952776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435" b="1">
                  <a:solidFill>
                    <a:srgbClr val="19376D"/>
                  </a:solidFill>
                </a:rPr>
                <a:t>Canvas</a:t>
              </a:r>
            </a:p>
          </p:txBody>
        </p:sp>
        <p:pic>
          <p:nvPicPr>
            <p:cNvPr id="23" name="Picture 2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34066" y="3954411"/>
              <a:ext cx="171445" cy="149327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7600759" y="3914775"/>
              <a:ext cx="162873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Intuitive</a:t>
              </a:r>
              <a:r>
                <a:rPr sz="1076" b="0">
                  <a:solidFill>
                    <a:srgbClr val="333333"/>
                  </a:solidFill>
                </a:rPr>
                <a:t> user interface</a:t>
              </a:r>
            </a:p>
          </p:txBody>
        </p:sp>
        <p:pic>
          <p:nvPicPr>
            <p:cNvPr id="25" name="Picture 2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34066" y="4240161"/>
              <a:ext cx="171445" cy="149327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600759" y="4210049"/>
              <a:ext cx="2266893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Seamless </a:t>
              </a:r>
              <a:r>
                <a:rPr sz="1076" b="1">
                  <a:solidFill>
                    <a:srgbClr val="19376D"/>
                  </a:solidFill>
                </a:rPr>
                <a:t>integration</a:t>
              </a:r>
              <a:r>
                <a:rPr sz="1076" b="0">
                  <a:solidFill>
                    <a:srgbClr val="333333"/>
                  </a:solidFill>
                </a:rPr>
                <a:t> with tools</a:t>
              </a:r>
            </a:p>
          </p:txBody>
        </p:sp>
        <p:pic>
          <p:nvPicPr>
            <p:cNvPr id="27" name="Picture 2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34066" y="4544961"/>
              <a:ext cx="171445" cy="149327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600759" y="4505325"/>
              <a:ext cx="1924001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Widely used in </a:t>
              </a:r>
              <a:r>
                <a:rPr sz="1076" b="1">
                  <a:solidFill>
                    <a:srgbClr val="19376D"/>
                  </a:solidFill>
                </a:rPr>
                <a:t>universities</a:t>
              </a: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666733" y="5248275"/>
              <a:ext cx="5286242" cy="1676400"/>
            </a:xfrm>
            <a:prstGeom prst="roundRect">
              <a:avLst>
                <a:gd name="adj" fmla="val 1363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904852" y="5753099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1" name="Picture 30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066773" y="5965277"/>
              <a:ext cx="342891" cy="242394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762080" y="5486400"/>
              <a:ext cx="3952776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435" b="1">
                  <a:solidFill>
                    <a:srgbClr val="19376D"/>
                  </a:solidFill>
                </a:rPr>
                <a:t>Google Classroom</a:t>
              </a:r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62080" y="5916561"/>
              <a:ext cx="171445" cy="149327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2028774" y="5876925"/>
              <a:ext cx="1885902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Simplified</a:t>
              </a:r>
              <a:r>
                <a:rPr sz="1076" b="0">
                  <a:solidFill>
                    <a:srgbClr val="333333"/>
                  </a:solidFill>
                </a:rPr>
                <a:t> tool for schools</a:t>
              </a:r>
            </a:p>
          </p:txBody>
        </p:sp>
        <p:pic>
          <p:nvPicPr>
            <p:cNvPr id="35" name="Picture 3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62080" y="6202311"/>
              <a:ext cx="171445" cy="149327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028774" y="6172200"/>
              <a:ext cx="2047823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Integrated with </a:t>
              </a:r>
              <a:r>
                <a:rPr sz="1076" b="1">
                  <a:solidFill>
                    <a:srgbClr val="19376D"/>
                  </a:solidFill>
                </a:rPr>
                <a:t>Google tools</a:t>
              </a:r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62080" y="6507111"/>
              <a:ext cx="171445" cy="14932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028774" y="6467474"/>
              <a:ext cx="1723981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Free</a:t>
              </a:r>
              <a:r>
                <a:rPr sz="1076" b="0">
                  <a:solidFill>
                    <a:srgbClr val="333333"/>
                  </a:solidFill>
                </a:rPr>
                <a:t> for educational use</a:t>
              </a: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6238719" y="5248275"/>
              <a:ext cx="5286242" cy="1676400"/>
            </a:xfrm>
            <a:prstGeom prst="roundRect">
              <a:avLst>
                <a:gd name="adj" fmla="val 1363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476838" y="5753099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1" name="Picture 40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638759" y="5953453"/>
              <a:ext cx="342891" cy="266043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7334066" y="5486400"/>
              <a:ext cx="3952776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435" b="1">
                  <a:solidFill>
                    <a:srgbClr val="19376D"/>
                  </a:solidFill>
                </a:rPr>
                <a:t>Blackboard Learn</a:t>
              </a:r>
            </a:p>
          </p:txBody>
        </p:sp>
        <p:pic>
          <p:nvPicPr>
            <p:cNvPr id="43" name="Picture 4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34066" y="5916561"/>
              <a:ext cx="171445" cy="149327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7600759" y="5876925"/>
              <a:ext cx="1847803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Comprehensive</a:t>
              </a:r>
              <a:r>
                <a:rPr sz="1076" b="0">
                  <a:solidFill>
                    <a:srgbClr val="333333"/>
                  </a:solidFill>
                </a:rPr>
                <a:t> solutions</a:t>
              </a:r>
            </a:p>
          </p:txBody>
        </p:sp>
        <p:pic>
          <p:nvPicPr>
            <p:cNvPr id="45" name="Picture 4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34066" y="6202311"/>
              <a:ext cx="171445" cy="149327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7600759" y="6172200"/>
              <a:ext cx="2143071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Prevalent in </a:t>
              </a:r>
              <a:r>
                <a:rPr sz="1076" b="1">
                  <a:solidFill>
                    <a:srgbClr val="19376D"/>
                  </a:solidFill>
                </a:rPr>
                <a:t>higher education</a:t>
              </a:r>
            </a:p>
          </p:txBody>
        </p:sp>
        <p:pic>
          <p:nvPicPr>
            <p:cNvPr id="47" name="Picture 4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34066" y="6507111"/>
              <a:ext cx="171445" cy="149327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7600759" y="6467474"/>
              <a:ext cx="200972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Advanced </a:t>
              </a:r>
              <a:r>
                <a:rPr sz="1076" b="1">
                  <a:solidFill>
                    <a:srgbClr val="19376D"/>
                  </a:solidFill>
                </a:rPr>
                <a:t>analytics</a:t>
              </a:r>
              <a:r>
                <a:rPr sz="1076" b="0">
                  <a:solidFill>
                    <a:srgbClr val="333333"/>
                  </a:solidFill>
                </a:rPr>
                <a:t> features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39864" y="6400798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 dirty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Video &amp; Mobile Learning Tools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Flexible platforms for dynamic educational experiences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5412C45-7097-97C6-E640-6D75A8079993}"/>
              </a:ext>
            </a:extLst>
          </p:cNvPr>
          <p:cNvGrpSpPr/>
          <p:nvPr/>
        </p:nvGrpSpPr>
        <p:grpSpPr>
          <a:xfrm>
            <a:off x="794105" y="1749225"/>
            <a:ext cx="10185473" cy="4724418"/>
            <a:chOff x="517664" y="1952624"/>
            <a:chExt cx="11007296" cy="5767973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952624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6" name="Picture 5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28654" y="2194362"/>
              <a:ext cx="342891" cy="18327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523961" y="2114550"/>
              <a:ext cx="2609784" cy="34290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674" b="1" dirty="0">
                  <a:solidFill>
                    <a:srgbClr val="19376D"/>
                  </a:solidFill>
                </a:rPr>
                <a:t>Video-Based Platforms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17664" y="2870699"/>
              <a:ext cx="2783730" cy="2333623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517664" y="2870699"/>
              <a:ext cx="2783730" cy="761998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09604" y="300037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34481" y="3138641"/>
              <a:ext cx="266693" cy="22611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348818" y="3118349"/>
              <a:ext cx="771505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YouTube</a:t>
              </a:r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9708" y="3815210"/>
              <a:ext cx="171445" cy="14932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996402" y="3775573"/>
              <a:ext cx="1781130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Vast</a:t>
              </a:r>
              <a:r>
                <a:rPr sz="1076" b="0">
                  <a:solidFill>
                    <a:srgbClr val="333333"/>
                  </a:solidFill>
                </a:rPr>
                <a:t> educational content</a:t>
              </a:r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3880" y="4145224"/>
              <a:ext cx="171445" cy="14932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96402" y="4089899"/>
              <a:ext cx="100009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Free</a:t>
              </a:r>
              <a:r>
                <a:rPr sz="1076" b="0">
                  <a:solidFill>
                    <a:srgbClr val="333333"/>
                  </a:solidFill>
                </a:rPr>
                <a:t> to access</a:t>
              </a:r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9708" y="4548635"/>
              <a:ext cx="171445" cy="14932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96402" y="4404224"/>
              <a:ext cx="1971625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Supports </a:t>
              </a:r>
              <a:r>
                <a:rPr sz="1076" b="1">
                  <a:solidFill>
                    <a:srgbClr val="19376D"/>
                  </a:solidFill>
                </a:rPr>
                <a:t>comments</a:t>
              </a:r>
              <a:r>
                <a:rPr sz="1076" b="0">
                  <a:solidFill>
                    <a:srgbClr val="333333"/>
                  </a:solidFill>
                </a:rPr>
                <a:t> and interaction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381290" y="2857500"/>
              <a:ext cx="2641373" cy="2333623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381290" y="2857500"/>
              <a:ext cx="2641373" cy="761998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3524161" y="300037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628934" y="3134139"/>
              <a:ext cx="266693" cy="20872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143271" y="3105149"/>
              <a:ext cx="752456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Panopto</a:t>
              </a:r>
            </a:p>
          </p:txBody>
        </p:sp>
        <p:pic>
          <p:nvPicPr>
            <p:cNvPr id="24" name="Picture 23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24161" y="3802011"/>
              <a:ext cx="171445" cy="149327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3790855" y="3762374"/>
              <a:ext cx="167635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Lecture</a:t>
              </a:r>
              <a:r>
                <a:rPr sz="1076" b="0">
                  <a:solidFill>
                    <a:srgbClr val="333333"/>
                  </a:solidFill>
                </a:rPr>
                <a:t> capture system</a:t>
              </a:r>
            </a:p>
          </p:txBody>
        </p:sp>
        <p:pic>
          <p:nvPicPr>
            <p:cNvPr id="26" name="Picture 25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24161" y="4221111"/>
              <a:ext cx="171445" cy="14932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3790855" y="4076699"/>
              <a:ext cx="1971625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Analytics</a:t>
              </a:r>
              <a:r>
                <a:rPr sz="1076" b="0">
                  <a:solidFill>
                    <a:srgbClr val="333333"/>
                  </a:solidFill>
                </a:rPr>
                <a:t> on viewer engagement</a:t>
              </a:r>
            </a:p>
          </p:txBody>
        </p:sp>
        <p:pic>
          <p:nvPicPr>
            <p:cNvPr id="28" name="Picture 27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24161" y="4754511"/>
              <a:ext cx="171445" cy="149327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3790855" y="4610099"/>
              <a:ext cx="1971625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Supports </a:t>
              </a:r>
              <a:r>
                <a:rPr sz="1076" b="1">
                  <a:solidFill>
                    <a:srgbClr val="19376D"/>
                  </a:solidFill>
                </a:rPr>
                <a:t>searchable</a:t>
              </a:r>
              <a:r>
                <a:rPr sz="1076" b="0">
                  <a:solidFill>
                    <a:srgbClr val="333333"/>
                  </a:solidFill>
                </a:rPr>
                <a:t> content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3009825" y="5386974"/>
              <a:ext cx="2857428" cy="2333623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009825" y="5386974"/>
              <a:ext cx="2857428" cy="761998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3152696" y="5529848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268951" y="5669705"/>
              <a:ext cx="266693" cy="144945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771806" y="5634625"/>
              <a:ext cx="514337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 dirty="0">
                  <a:solidFill>
                    <a:srgbClr val="19376D"/>
                  </a:solidFill>
                </a:rPr>
                <a:t>Zoom</a:t>
              </a:r>
            </a:p>
          </p:txBody>
        </p:sp>
        <p:pic>
          <p:nvPicPr>
            <p:cNvPr id="35" name="Picture 3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52696" y="6436261"/>
              <a:ext cx="171445" cy="149326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419390" y="6291849"/>
              <a:ext cx="1971625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Synchronous</a:t>
              </a:r>
              <a:r>
                <a:rPr sz="1076" b="0">
                  <a:solidFill>
                    <a:srgbClr val="333333"/>
                  </a:solidFill>
                </a:rPr>
                <a:t> video conferencing</a:t>
              </a:r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52696" y="6969661"/>
              <a:ext cx="171445" cy="149326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419390" y="6825249"/>
              <a:ext cx="1971625" cy="43814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Breakout</a:t>
              </a:r>
              <a:r>
                <a:rPr sz="1076" b="0">
                  <a:solidFill>
                    <a:srgbClr val="333333"/>
                  </a:solidFill>
                </a:rPr>
                <a:t> rooms for collaboration</a:t>
              </a:r>
            </a:p>
          </p:txBody>
        </p:sp>
        <p:pic>
          <p:nvPicPr>
            <p:cNvPr id="39" name="Picture 38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52696" y="7388762"/>
              <a:ext cx="171445" cy="149326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3419390" y="7358649"/>
              <a:ext cx="160015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Recording</a:t>
              </a:r>
              <a:r>
                <a:rPr sz="1076" b="0">
                  <a:solidFill>
                    <a:srgbClr val="333333"/>
                  </a:solidFill>
                </a:rPr>
                <a:t> capabilities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286342" y="1952624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2" name="Picture 41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48263" y="2126374"/>
              <a:ext cx="342891" cy="319251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7143571" y="2114550"/>
              <a:ext cx="2447863" cy="34290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674" b="1" dirty="0">
                  <a:solidFill>
                    <a:srgbClr val="19376D"/>
                  </a:solidFill>
                </a:rPr>
                <a:t>Mobile Learning Apps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6286342" y="2857500"/>
              <a:ext cx="2524061" cy="2362199"/>
            </a:xfrm>
            <a:prstGeom prst="roundRect">
              <a:avLst>
                <a:gd name="adj" fmla="val 967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286342" y="2857500"/>
              <a:ext cx="2524061" cy="76199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6429214" y="300037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7" name="Picture 46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533986" y="3125442"/>
              <a:ext cx="266693" cy="226115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7048323" y="3105149"/>
              <a:ext cx="1247743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 dirty="0">
                  <a:solidFill>
                    <a:srgbClr val="19376D"/>
                  </a:solidFill>
                </a:rPr>
                <a:t>Microlearning</a:t>
              </a:r>
            </a:p>
          </p:txBody>
        </p:sp>
        <p:pic>
          <p:nvPicPr>
            <p:cNvPr id="49" name="Picture 48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3802011"/>
              <a:ext cx="171445" cy="149327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6695907" y="3762374"/>
              <a:ext cx="1314417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Bite-sized</a:t>
              </a:r>
              <a:r>
                <a:rPr sz="1076" b="0">
                  <a:solidFill>
                    <a:srgbClr val="333333"/>
                  </a:solidFill>
                </a:rPr>
                <a:t> content</a:t>
              </a:r>
            </a:p>
          </p:txBody>
        </p:sp>
        <p:pic>
          <p:nvPicPr>
            <p:cNvPr id="51" name="Picture 50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4106811"/>
              <a:ext cx="171445" cy="149327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6695907" y="4076699"/>
              <a:ext cx="1371565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On-demand</a:t>
              </a:r>
              <a:r>
                <a:rPr sz="1076" b="0">
                  <a:solidFill>
                    <a:srgbClr val="333333"/>
                  </a:solidFill>
                </a:rPr>
                <a:t> access</a:t>
              </a:r>
            </a:p>
          </p:txBody>
        </p:sp>
        <p:pic>
          <p:nvPicPr>
            <p:cNvPr id="53" name="Picture 5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4430661"/>
              <a:ext cx="171445" cy="149327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6695907" y="4391025"/>
              <a:ext cx="140966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Fits </a:t>
              </a:r>
              <a:r>
                <a:rPr sz="1076" b="1">
                  <a:solidFill>
                    <a:srgbClr val="19376D"/>
                  </a:solidFill>
                </a:rPr>
                <a:t>busy schedules</a:t>
              </a:r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9000899" y="2857500"/>
              <a:ext cx="2524061" cy="2362199"/>
            </a:xfrm>
            <a:prstGeom prst="roundRect">
              <a:avLst>
                <a:gd name="adj" fmla="val 967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9000899" y="2857500"/>
              <a:ext cx="2524061" cy="81914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9143771" y="3028950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8" name="Picture 57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248543" y="3155466"/>
              <a:ext cx="266693" cy="223216"/>
            </a:xfrm>
            <a:prstGeom prst="rect">
              <a:avLst/>
            </a:prstGeom>
          </p:spPr>
        </p:pic>
        <p:sp>
          <p:nvSpPr>
            <p:cNvPr id="59" name="TextBox 58"/>
            <p:cNvSpPr txBox="1"/>
            <p:nvPr/>
          </p:nvSpPr>
          <p:spPr>
            <a:xfrm>
              <a:off x="9753356" y="3000375"/>
              <a:ext cx="1628734" cy="5333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Push Notifications</a:t>
              </a:r>
            </a:p>
          </p:txBody>
        </p:sp>
        <p:pic>
          <p:nvPicPr>
            <p:cNvPr id="60" name="Picture 59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43771" y="3859161"/>
              <a:ext cx="171445" cy="149327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9410464" y="3819524"/>
              <a:ext cx="1266793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Timely</a:t>
              </a:r>
              <a:r>
                <a:rPr sz="1076" b="0">
                  <a:solidFill>
                    <a:srgbClr val="333333"/>
                  </a:solidFill>
                </a:rPr>
                <a:t> reminders</a:t>
              </a:r>
            </a:p>
          </p:txBody>
        </p:sp>
        <p:pic>
          <p:nvPicPr>
            <p:cNvPr id="62" name="Picture 61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43771" y="4163961"/>
              <a:ext cx="171445" cy="149327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9410464" y="4133849"/>
              <a:ext cx="1562060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Motivational</a:t>
              </a:r>
              <a:r>
                <a:rPr sz="1076" b="0">
                  <a:solidFill>
                    <a:srgbClr val="333333"/>
                  </a:solidFill>
                </a:rPr>
                <a:t> prompts</a:t>
              </a:r>
            </a:p>
          </p:txBody>
        </p:sp>
        <p:pic>
          <p:nvPicPr>
            <p:cNvPr id="64" name="Picture 63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43771" y="4487811"/>
              <a:ext cx="171445" cy="149327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9410464" y="4448175"/>
              <a:ext cx="1123921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Course </a:t>
              </a:r>
              <a:r>
                <a:rPr sz="1076" b="1">
                  <a:solidFill>
                    <a:srgbClr val="19376D"/>
                  </a:solidFill>
                </a:rPr>
                <a:t>updates</a:t>
              </a: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286342" y="5410199"/>
              <a:ext cx="2524061" cy="2305049"/>
            </a:xfrm>
            <a:prstGeom prst="roundRect">
              <a:avLst>
                <a:gd name="adj" fmla="val 991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286342" y="5410199"/>
              <a:ext cx="2524061" cy="76199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6429214" y="5553074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69" name="Picture 68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533986" y="5678142"/>
              <a:ext cx="266693" cy="226115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7048323" y="5657850"/>
              <a:ext cx="1238219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Offline Access</a:t>
              </a:r>
            </a:p>
          </p:txBody>
        </p:sp>
        <p:pic>
          <p:nvPicPr>
            <p:cNvPr id="71" name="Picture 70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6354711"/>
              <a:ext cx="171445" cy="149327"/>
            </a:xfrm>
            <a:prstGeom prst="rect">
              <a:avLst/>
            </a:prstGeom>
          </p:spPr>
        </p:pic>
        <p:sp>
          <p:nvSpPr>
            <p:cNvPr id="72" name="TextBox 71"/>
            <p:cNvSpPr txBox="1"/>
            <p:nvPr/>
          </p:nvSpPr>
          <p:spPr>
            <a:xfrm>
              <a:off x="6695907" y="6315075"/>
              <a:ext cx="1333466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Download</a:t>
              </a:r>
              <a:r>
                <a:rPr sz="1076" b="0">
                  <a:solidFill>
                    <a:srgbClr val="333333"/>
                  </a:solidFill>
                </a:rPr>
                <a:t> content</a:t>
              </a:r>
            </a:p>
          </p:txBody>
        </p:sp>
        <p:pic>
          <p:nvPicPr>
            <p:cNvPr id="73" name="Picture 7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6659511"/>
              <a:ext cx="171445" cy="149327"/>
            </a:xfrm>
            <a:prstGeom prst="rect">
              <a:avLst/>
            </a:prstGeom>
          </p:spPr>
        </p:pic>
        <p:sp>
          <p:nvSpPr>
            <p:cNvPr id="74" name="TextBox 73"/>
            <p:cNvSpPr txBox="1"/>
            <p:nvPr/>
          </p:nvSpPr>
          <p:spPr>
            <a:xfrm>
              <a:off x="6695907" y="6629400"/>
              <a:ext cx="162873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Study</a:t>
              </a:r>
              <a:r>
                <a:rPr sz="1076" b="0">
                  <a:solidFill>
                    <a:srgbClr val="333333"/>
                  </a:solidFill>
                </a:rPr>
                <a:t> without internet</a:t>
              </a:r>
            </a:p>
          </p:txBody>
        </p:sp>
        <p:pic>
          <p:nvPicPr>
            <p:cNvPr id="75" name="Picture 7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6983361"/>
              <a:ext cx="171445" cy="149327"/>
            </a:xfrm>
            <a:prstGeom prst="rect">
              <a:avLst/>
            </a:prstGeom>
          </p:spPr>
        </p:pic>
        <p:sp>
          <p:nvSpPr>
            <p:cNvPr id="76" name="TextBox 75"/>
            <p:cNvSpPr txBox="1"/>
            <p:nvPr/>
          </p:nvSpPr>
          <p:spPr>
            <a:xfrm>
              <a:off x="6695907" y="6943725"/>
              <a:ext cx="1571585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Sync</a:t>
              </a:r>
              <a:r>
                <a:rPr sz="1076" b="0">
                  <a:solidFill>
                    <a:srgbClr val="333333"/>
                  </a:solidFill>
                </a:rPr>
                <a:t> when connected</a:t>
              </a:r>
            </a:p>
          </p:txBody>
        </p:sp>
      </p:grpSp>
      <p:sp>
        <p:nvSpPr>
          <p:cNvPr id="77" name="Rounded Rectangle 76"/>
          <p:cNvSpPr/>
          <p:nvPr/>
        </p:nvSpPr>
        <p:spPr>
          <a:xfrm>
            <a:off x="666733" y="8286750"/>
            <a:ext cx="10858228" cy="1190625"/>
          </a:xfrm>
          <a:prstGeom prst="roundRect">
            <a:avLst>
              <a:gd name="adj" fmla="val 192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904852" y="8524875"/>
            <a:ext cx="1038199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Key Benefits of Video &amp; Mobile Learning </a:t>
            </a:r>
          </a:p>
        </p:txBody>
      </p:sp>
      <p:pic>
        <p:nvPicPr>
          <p:cNvPr id="79" name="Picture 78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4852" y="8554692"/>
            <a:ext cx="266693" cy="226115"/>
          </a:xfrm>
          <a:prstGeom prst="rect">
            <a:avLst/>
          </a:prstGeom>
        </p:spPr>
      </p:pic>
      <p:pic>
        <p:nvPicPr>
          <p:cNvPr id="80" name="Picture 79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04852" y="9027794"/>
            <a:ext cx="228594" cy="194309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1276318" y="9010650"/>
            <a:ext cx="1914477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Flexible learning schedule</a:t>
            </a:r>
          </a:p>
        </p:txBody>
      </p:sp>
      <p:pic>
        <p:nvPicPr>
          <p:cNvPr id="82" name="Picture 81" descr="image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29014" y="9027794"/>
            <a:ext cx="228594" cy="194309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4800479" y="9010650"/>
            <a:ext cx="140966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Global accessibility</a:t>
            </a:r>
          </a:p>
        </p:txBody>
      </p:sp>
      <p:pic>
        <p:nvPicPr>
          <p:cNvPr id="84" name="Picture 83" descr="image.png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953176" y="9027794"/>
            <a:ext cx="228594" cy="194309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8324641" y="9010650"/>
            <a:ext cx="156206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Content replayability</a:t>
            </a:r>
          </a:p>
        </p:txBody>
      </p:sp>
      <p:sp>
        <p:nvSpPr>
          <p:cNvPr id="86" name="Rectangle 85"/>
          <p:cNvSpPr/>
          <p:nvPr/>
        </p:nvSpPr>
        <p:spPr>
          <a:xfrm>
            <a:off x="0" y="9858375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/>
          <p:cNvSpPr txBox="1"/>
          <p:nvPr/>
        </p:nvSpPr>
        <p:spPr>
          <a:xfrm>
            <a:off x="0" y="9858375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Interactive &amp; Flipped Tools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Engaging resources for active learning experiences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4BAC0A4-7851-1D98-0723-A8B34556622B}"/>
              </a:ext>
            </a:extLst>
          </p:cNvPr>
          <p:cNvGrpSpPr/>
          <p:nvPr/>
        </p:nvGrpSpPr>
        <p:grpSpPr>
          <a:xfrm>
            <a:off x="1214406" y="1737050"/>
            <a:ext cx="10239118" cy="4674238"/>
            <a:chOff x="666733" y="1952624"/>
            <a:chExt cx="10858227" cy="4953304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952624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6" name="Picture 5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28654" y="2141154"/>
              <a:ext cx="342891" cy="28969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523961" y="2114550"/>
              <a:ext cx="2876478" cy="34290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674" b="1">
                  <a:solidFill>
                    <a:srgbClr val="19376D"/>
                  </a:solidFill>
                </a:rPr>
                <a:t>Interactive Practice Tools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66733" y="2857500"/>
              <a:ext cx="2524061" cy="1924049"/>
            </a:xfrm>
            <a:prstGeom prst="roundRect">
              <a:avLst>
                <a:gd name="adj" fmla="val 1188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666733" y="2857500"/>
              <a:ext cx="2524061" cy="76199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09604" y="300037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14377" y="3154431"/>
              <a:ext cx="266693" cy="16813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428714" y="3105149"/>
              <a:ext cx="647683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Kahoot</a:t>
              </a:r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09604" y="3802011"/>
              <a:ext cx="171445" cy="14932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076298" y="3762374"/>
              <a:ext cx="123821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Gamified</a:t>
              </a:r>
              <a:r>
                <a:rPr sz="1076" b="0">
                  <a:solidFill>
                    <a:srgbClr val="333333"/>
                  </a:solidFill>
                </a:rPr>
                <a:t> quizzes</a:t>
              </a:r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09604" y="4106811"/>
              <a:ext cx="171445" cy="14932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76298" y="4076699"/>
              <a:ext cx="1523961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Competitive</a:t>
              </a:r>
              <a:r>
                <a:rPr sz="1076" b="0">
                  <a:solidFill>
                    <a:srgbClr val="333333"/>
                  </a:solidFill>
                </a:rPr>
                <a:t> learning</a:t>
              </a:r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09604" y="4430661"/>
              <a:ext cx="171445" cy="14932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76298" y="4391025"/>
              <a:ext cx="140013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Real-time</a:t>
              </a:r>
              <a:r>
                <a:rPr sz="1076" b="0">
                  <a:solidFill>
                    <a:srgbClr val="333333"/>
                  </a:solidFill>
                </a:rPr>
                <a:t> feedback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381290" y="2857500"/>
              <a:ext cx="2524061" cy="1924049"/>
            </a:xfrm>
            <a:prstGeom prst="roundRect">
              <a:avLst>
                <a:gd name="adj" fmla="val 1188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381290" y="2857500"/>
              <a:ext cx="2524061" cy="76199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3524161" y="300037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628934" y="3128341"/>
              <a:ext cx="266693" cy="220317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143271" y="3105149"/>
              <a:ext cx="638159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Quizlet</a:t>
              </a:r>
            </a:p>
          </p:txBody>
        </p:sp>
        <p:pic>
          <p:nvPicPr>
            <p:cNvPr id="24" name="Picture 23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24161" y="3802011"/>
              <a:ext cx="171445" cy="149327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3790855" y="3762374"/>
              <a:ext cx="141918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Flashcards</a:t>
              </a:r>
              <a:r>
                <a:rPr sz="1076" b="0">
                  <a:solidFill>
                    <a:srgbClr val="333333"/>
                  </a:solidFill>
                </a:rPr>
                <a:t> creation</a:t>
              </a:r>
            </a:p>
          </p:txBody>
        </p:sp>
        <p:pic>
          <p:nvPicPr>
            <p:cNvPr id="26" name="Picture 25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24161" y="4106811"/>
              <a:ext cx="171445" cy="14932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3790855" y="4076699"/>
              <a:ext cx="933426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Study</a:t>
              </a:r>
              <a:r>
                <a:rPr sz="1076" b="0">
                  <a:solidFill>
                    <a:srgbClr val="333333"/>
                  </a:solidFill>
                </a:rPr>
                <a:t> games</a:t>
              </a:r>
            </a:p>
          </p:txBody>
        </p:sp>
        <p:pic>
          <p:nvPicPr>
            <p:cNvPr id="28" name="Picture 27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24161" y="4430661"/>
              <a:ext cx="171445" cy="149327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3790855" y="4391025"/>
              <a:ext cx="160968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Collaborative</a:t>
              </a:r>
              <a:r>
                <a:rPr sz="1076" b="0">
                  <a:solidFill>
                    <a:srgbClr val="333333"/>
                  </a:solidFill>
                </a:rPr>
                <a:t> learning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3438439" y="4981879"/>
              <a:ext cx="2524061" cy="1924049"/>
            </a:xfrm>
            <a:prstGeom prst="roundRect">
              <a:avLst>
                <a:gd name="adj" fmla="val 1188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438439" y="4981879"/>
              <a:ext cx="2524061" cy="761998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3581310" y="5124754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686083" y="5258518"/>
              <a:ext cx="266693" cy="208721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4200420" y="5229529"/>
              <a:ext cx="838179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 dirty="0">
                  <a:solidFill>
                    <a:srgbClr val="19376D"/>
                  </a:solidFill>
                </a:rPr>
                <a:t>Socrative</a:t>
              </a:r>
            </a:p>
          </p:txBody>
        </p:sp>
        <p:pic>
          <p:nvPicPr>
            <p:cNvPr id="35" name="Picture 3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81310" y="5926390"/>
              <a:ext cx="171445" cy="149327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848004" y="5886754"/>
              <a:ext cx="1238219" cy="21907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Real-time</a:t>
              </a:r>
              <a:r>
                <a:rPr sz="1076" b="0">
                  <a:solidFill>
                    <a:srgbClr val="333333"/>
                  </a:solidFill>
                </a:rPr>
                <a:t> polling</a:t>
              </a:r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81310" y="6231189"/>
              <a:ext cx="171445" cy="14932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848004" y="6201079"/>
              <a:ext cx="1619209" cy="21907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Formative</a:t>
              </a:r>
              <a:r>
                <a:rPr sz="1076" b="0">
                  <a:solidFill>
                    <a:srgbClr val="333333"/>
                  </a:solidFill>
                </a:rPr>
                <a:t> assessment</a:t>
              </a:r>
            </a:p>
          </p:txBody>
        </p:sp>
        <p:pic>
          <p:nvPicPr>
            <p:cNvPr id="39" name="Picture 38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81310" y="6555040"/>
              <a:ext cx="171445" cy="149327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3848004" y="6515404"/>
              <a:ext cx="1038198" cy="219075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Instant</a:t>
              </a:r>
              <a:r>
                <a:rPr sz="1076" b="0">
                  <a:solidFill>
                    <a:srgbClr val="333333"/>
                  </a:solidFill>
                </a:rPr>
                <a:t> results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286342" y="1952624"/>
              <a:ext cx="666733" cy="66675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2" name="Picture 41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48263" y="2126374"/>
              <a:ext cx="342891" cy="319251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7143571" y="2114550"/>
              <a:ext cx="3343191" cy="34290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674" b="1">
                  <a:solidFill>
                    <a:srgbClr val="19376D"/>
                  </a:solidFill>
                </a:rPr>
                <a:t>Flipped Classroom Resources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6286342" y="2857500"/>
              <a:ext cx="2524061" cy="1952624"/>
            </a:xfrm>
            <a:prstGeom prst="roundRect">
              <a:avLst>
                <a:gd name="adj" fmla="val 1170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286342" y="2857500"/>
              <a:ext cx="2524061" cy="81914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6429214" y="3028950"/>
              <a:ext cx="466713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7" name="Picture 46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524461" y="3154017"/>
              <a:ext cx="266693" cy="226115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7038799" y="3000375"/>
              <a:ext cx="1628734" cy="5333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Recorded Lectures</a:t>
              </a:r>
            </a:p>
          </p:txBody>
        </p:sp>
        <p:pic>
          <p:nvPicPr>
            <p:cNvPr id="49" name="Picture 48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3859161"/>
              <a:ext cx="171445" cy="149327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6695907" y="3819524"/>
              <a:ext cx="1543011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Pre-class</a:t>
              </a:r>
              <a:r>
                <a:rPr sz="1076" b="0">
                  <a:solidFill>
                    <a:srgbClr val="333333"/>
                  </a:solidFill>
                </a:rPr>
                <a:t> preparation</a:t>
              </a:r>
            </a:p>
          </p:txBody>
        </p:sp>
        <p:pic>
          <p:nvPicPr>
            <p:cNvPr id="51" name="Picture 50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4163961"/>
              <a:ext cx="171445" cy="149327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6695907" y="4133849"/>
              <a:ext cx="1285842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Self-paced</a:t>
              </a:r>
              <a:r>
                <a:rPr sz="1076" b="0">
                  <a:solidFill>
                    <a:srgbClr val="333333"/>
                  </a:solidFill>
                </a:rPr>
                <a:t> review</a:t>
              </a:r>
            </a:p>
          </p:txBody>
        </p:sp>
        <p:pic>
          <p:nvPicPr>
            <p:cNvPr id="53" name="Picture 5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4487811"/>
              <a:ext cx="171445" cy="149327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6695907" y="4448175"/>
              <a:ext cx="181922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Replay</a:t>
              </a:r>
              <a:r>
                <a:rPr sz="1076" b="0">
                  <a:solidFill>
                    <a:srgbClr val="333333"/>
                  </a:solidFill>
                </a:rPr>
                <a:t> for understanding</a:t>
              </a:r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9000899" y="2857500"/>
              <a:ext cx="2524061" cy="1952624"/>
            </a:xfrm>
            <a:prstGeom prst="roundRect">
              <a:avLst>
                <a:gd name="adj" fmla="val 11707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9000899" y="2857500"/>
              <a:ext cx="2524061" cy="81914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9143771" y="3028950"/>
              <a:ext cx="45718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8" name="Picture 57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239019" y="3162714"/>
              <a:ext cx="266693" cy="208721"/>
            </a:xfrm>
            <a:prstGeom prst="rect">
              <a:avLst/>
            </a:prstGeom>
          </p:spPr>
        </p:pic>
        <p:sp>
          <p:nvSpPr>
            <p:cNvPr id="59" name="TextBox 58"/>
            <p:cNvSpPr txBox="1"/>
            <p:nvPr/>
          </p:nvSpPr>
          <p:spPr>
            <a:xfrm>
              <a:off x="9743831" y="3000375"/>
              <a:ext cx="1638259" cy="5333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Preparatory Videos</a:t>
              </a:r>
            </a:p>
          </p:txBody>
        </p:sp>
        <p:pic>
          <p:nvPicPr>
            <p:cNvPr id="60" name="Picture 59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43771" y="3859161"/>
              <a:ext cx="171445" cy="149327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9410464" y="3819524"/>
              <a:ext cx="1533486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Concept</a:t>
              </a:r>
              <a:r>
                <a:rPr sz="1076" b="0">
                  <a:solidFill>
                    <a:srgbClr val="333333"/>
                  </a:solidFill>
                </a:rPr>
                <a:t> introduction</a:t>
              </a:r>
            </a:p>
          </p:txBody>
        </p:sp>
        <p:pic>
          <p:nvPicPr>
            <p:cNvPr id="62" name="Picture 61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43771" y="4163961"/>
              <a:ext cx="171445" cy="149327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9410464" y="4133849"/>
              <a:ext cx="160968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Visual</a:t>
              </a:r>
              <a:r>
                <a:rPr sz="1076" b="0">
                  <a:solidFill>
                    <a:srgbClr val="333333"/>
                  </a:solidFill>
                </a:rPr>
                <a:t> demonstrations</a:t>
              </a:r>
            </a:p>
          </p:txBody>
        </p:sp>
        <p:pic>
          <p:nvPicPr>
            <p:cNvPr id="64" name="Picture 63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43771" y="4487811"/>
              <a:ext cx="171445" cy="149327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9410464" y="4448175"/>
              <a:ext cx="1495387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Interactive</a:t>
              </a:r>
              <a:r>
                <a:rPr sz="1076" b="0">
                  <a:solidFill>
                    <a:srgbClr val="333333"/>
                  </a:solidFill>
                </a:rPr>
                <a:t> elements</a:t>
              </a: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286342" y="5000625"/>
              <a:ext cx="2524061" cy="1895474"/>
            </a:xfrm>
            <a:prstGeom prst="roundRect">
              <a:avLst>
                <a:gd name="adj" fmla="val 12060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286342" y="5000625"/>
              <a:ext cx="2524061" cy="761999"/>
            </a:xfrm>
            <a:prstGeom prst="rect">
              <a:avLst/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6429214" y="5143500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69" name="Picture 68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557798" y="5248275"/>
              <a:ext cx="219069" cy="266699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7048323" y="5248275"/>
              <a:ext cx="1457288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19376D"/>
                  </a:solidFill>
                </a:rPr>
                <a:t>Digital Materials</a:t>
              </a:r>
            </a:p>
          </p:txBody>
        </p:sp>
        <p:pic>
          <p:nvPicPr>
            <p:cNvPr id="71" name="Picture 70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5935611"/>
              <a:ext cx="171445" cy="149327"/>
            </a:xfrm>
            <a:prstGeom prst="rect">
              <a:avLst/>
            </a:prstGeom>
          </p:spPr>
        </p:pic>
        <p:sp>
          <p:nvSpPr>
            <p:cNvPr id="72" name="TextBox 71"/>
            <p:cNvSpPr txBox="1"/>
            <p:nvPr/>
          </p:nvSpPr>
          <p:spPr>
            <a:xfrm>
              <a:off x="6695907" y="5905500"/>
              <a:ext cx="1647783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Interactive</a:t>
              </a:r>
              <a:r>
                <a:rPr sz="1076" b="0">
                  <a:solidFill>
                    <a:srgbClr val="333333"/>
                  </a:solidFill>
                </a:rPr>
                <a:t> worksheets</a:t>
              </a:r>
            </a:p>
          </p:txBody>
        </p:sp>
        <p:pic>
          <p:nvPicPr>
            <p:cNvPr id="73" name="Picture 7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6259461"/>
              <a:ext cx="171445" cy="149327"/>
            </a:xfrm>
            <a:prstGeom prst="rect">
              <a:avLst/>
            </a:prstGeom>
          </p:spPr>
        </p:pic>
        <p:sp>
          <p:nvSpPr>
            <p:cNvPr id="74" name="TextBox 73"/>
            <p:cNvSpPr txBox="1"/>
            <p:nvPr/>
          </p:nvSpPr>
          <p:spPr>
            <a:xfrm>
              <a:off x="6695907" y="6219825"/>
              <a:ext cx="121916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Digital</a:t>
              </a:r>
              <a:r>
                <a:rPr sz="1076" b="0">
                  <a:solidFill>
                    <a:srgbClr val="333333"/>
                  </a:solidFill>
                </a:rPr>
                <a:t> textbooks</a:t>
              </a:r>
            </a:p>
          </p:txBody>
        </p:sp>
        <p:pic>
          <p:nvPicPr>
            <p:cNvPr id="75" name="Picture 7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429214" y="6564261"/>
              <a:ext cx="171445" cy="149327"/>
            </a:xfrm>
            <a:prstGeom prst="rect">
              <a:avLst/>
            </a:prstGeom>
          </p:spPr>
        </p:pic>
        <p:sp>
          <p:nvSpPr>
            <p:cNvPr id="76" name="TextBox 75"/>
            <p:cNvSpPr txBox="1"/>
            <p:nvPr/>
          </p:nvSpPr>
          <p:spPr>
            <a:xfrm>
              <a:off x="6695907" y="6534150"/>
              <a:ext cx="1562060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19376D"/>
                  </a:solidFill>
                </a:rPr>
                <a:t>Multimedia</a:t>
              </a:r>
              <a:r>
                <a:rPr sz="1076" b="0">
                  <a:solidFill>
                    <a:srgbClr val="333333"/>
                  </a:solidFill>
                </a:rPr>
                <a:t> resources</a:t>
              </a:r>
            </a:p>
          </p:txBody>
        </p:sp>
      </p:grpSp>
      <p:sp>
        <p:nvSpPr>
          <p:cNvPr id="77" name="Rounded Rectangle 76"/>
          <p:cNvSpPr/>
          <p:nvPr/>
        </p:nvSpPr>
        <p:spPr>
          <a:xfrm>
            <a:off x="666733" y="7467599"/>
            <a:ext cx="10858228" cy="1190625"/>
          </a:xfrm>
          <a:prstGeom prst="roundRect">
            <a:avLst>
              <a:gd name="adj" fmla="val 192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904852" y="7705724"/>
            <a:ext cx="1038199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Key Benefits of Interactive &amp; Flipped Learning </a:t>
            </a:r>
          </a:p>
        </p:txBody>
      </p:sp>
      <p:pic>
        <p:nvPicPr>
          <p:cNvPr id="79" name="Picture 78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4852" y="7744239"/>
            <a:ext cx="266693" cy="208721"/>
          </a:xfrm>
          <a:prstGeom prst="rect">
            <a:avLst/>
          </a:prstGeom>
        </p:spPr>
      </p:pic>
      <p:pic>
        <p:nvPicPr>
          <p:cNvPr id="80" name="Picture 79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24883" y="8191499"/>
            <a:ext cx="188531" cy="228600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1276318" y="8191499"/>
            <a:ext cx="1438239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Active participation</a:t>
            </a:r>
          </a:p>
        </p:txBody>
      </p:sp>
      <p:pic>
        <p:nvPicPr>
          <p:cNvPr id="82" name="Picture 81" descr="image.png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29014" y="8208645"/>
            <a:ext cx="228594" cy="194309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4800479" y="8191499"/>
            <a:ext cx="1533486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Optimized class time</a:t>
            </a:r>
          </a:p>
        </p:txBody>
      </p:sp>
      <p:pic>
        <p:nvPicPr>
          <p:cNvPr id="84" name="Picture 83" descr="image.png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953176" y="8217217"/>
            <a:ext cx="228594" cy="177164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8324641" y="8191499"/>
            <a:ext cx="1638259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Deeper understanding</a:t>
            </a:r>
          </a:p>
        </p:txBody>
      </p:sp>
      <p:sp>
        <p:nvSpPr>
          <p:cNvPr id="86" name="Rectangle 85"/>
          <p:cNvSpPr/>
          <p:nvPr/>
        </p:nvSpPr>
        <p:spPr>
          <a:xfrm>
            <a:off x="0" y="9039225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/>
          <p:cNvSpPr txBox="1"/>
          <p:nvPr/>
        </p:nvSpPr>
        <p:spPr>
          <a:xfrm>
            <a:off x="0" y="9039225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Key Takeaways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Essential insights on digital learning and development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14557" y="3162299"/>
            <a:ext cx="1142971" cy="11430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000299" y="3514927"/>
            <a:ext cx="571485" cy="43774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857428" y="2400300"/>
            <a:ext cx="857228" cy="857250"/>
          </a:xfrm>
          <a:prstGeom prst="roundRect">
            <a:avLst>
              <a:gd name="adj" fmla="val 5000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5547" y="2704504"/>
            <a:ext cx="380990" cy="26789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762280" y="3314700"/>
            <a:ext cx="857228" cy="857250"/>
          </a:xfrm>
          <a:prstGeom prst="roundRect">
            <a:avLst>
              <a:gd name="adj" fmla="val 5000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0399" y="3632596"/>
            <a:ext cx="380990" cy="20240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857428" y="4210049"/>
            <a:ext cx="857228" cy="857250"/>
          </a:xfrm>
          <a:prstGeom prst="roundRect">
            <a:avLst>
              <a:gd name="adj" fmla="val 5000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95547" y="4502348"/>
            <a:ext cx="380990" cy="291703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952576" y="3314700"/>
            <a:ext cx="857228" cy="857250"/>
          </a:xfrm>
          <a:prstGeom prst="roundRect">
            <a:avLst>
              <a:gd name="adj" fmla="val 5000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90695" y="3573065"/>
            <a:ext cx="380990" cy="32146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86342" y="2171700"/>
            <a:ext cx="5238619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sz="1913" b="1">
                <a:solidFill>
                  <a:srgbClr val="19376D"/>
                </a:solidFill>
              </a:rPr>
              <a:t>Digital Learning Impact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86342" y="283845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91115" y="2942396"/>
            <a:ext cx="266693" cy="24930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53076" y="2933699"/>
            <a:ext cx="3438439" cy="2857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19376D"/>
                </a:solidFill>
              </a:rPr>
              <a:t>Transforming</a:t>
            </a:r>
            <a:r>
              <a:rPr sz="1196" b="0">
                <a:solidFill>
                  <a:srgbClr val="333333"/>
                </a:solidFill>
              </a:rPr>
              <a:t> traditional education models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86342" y="350519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91115" y="3625090"/>
            <a:ext cx="266693" cy="21741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953076" y="3600450"/>
            <a:ext cx="2800279" cy="2857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Balancing </a:t>
            </a:r>
            <a:r>
              <a:rPr sz="1196" b="1">
                <a:solidFill>
                  <a:srgbClr val="19376D"/>
                </a:solidFill>
              </a:rPr>
              <a:t>benefits</a:t>
            </a:r>
            <a:r>
              <a:rPr sz="1196" b="0">
                <a:solidFill>
                  <a:srgbClr val="333333"/>
                </a:solidFill>
              </a:rPr>
              <a:t> with </a:t>
            </a:r>
            <a:r>
              <a:rPr sz="1196" b="1">
                <a:solidFill>
                  <a:srgbClr val="19376D"/>
                </a:solidFill>
              </a:rPr>
              <a:t>challenges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86342" y="4171950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91115" y="4304885"/>
            <a:ext cx="266693" cy="19132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953076" y="4267199"/>
            <a:ext cx="3667033" cy="2857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Empowering </a:t>
            </a:r>
            <a:r>
              <a:rPr sz="1196" b="1">
                <a:solidFill>
                  <a:srgbClr val="19376D"/>
                </a:solidFill>
              </a:rPr>
              <a:t>students and educators</a:t>
            </a:r>
            <a:r>
              <a:rPr sz="1196" b="0">
                <a:solidFill>
                  <a:srgbClr val="333333"/>
                </a:solidFill>
              </a:rPr>
              <a:t> to thrive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86342" y="4838699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391115" y="4949894"/>
            <a:ext cx="266693" cy="23481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953076" y="4933950"/>
            <a:ext cx="3076498" cy="2857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Supporting </a:t>
            </a:r>
            <a:r>
              <a:rPr sz="1196" b="1">
                <a:solidFill>
                  <a:srgbClr val="19376D"/>
                </a:solidFill>
              </a:rPr>
              <a:t>lifelong learning</a:t>
            </a:r>
            <a:r>
              <a:rPr sz="1196" b="0">
                <a:solidFill>
                  <a:srgbClr val="333333"/>
                </a:solidFill>
              </a:rPr>
              <a:t> pathways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Key 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Primary sources for digital learning insights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FEFDFBF-1417-5CB6-C98F-286FABF6E18C}"/>
              </a:ext>
            </a:extLst>
          </p:cNvPr>
          <p:cNvGrpSpPr/>
          <p:nvPr/>
        </p:nvGrpSpPr>
        <p:grpSpPr>
          <a:xfrm>
            <a:off x="666733" y="1656965"/>
            <a:ext cx="10858228" cy="4953001"/>
            <a:chOff x="666733" y="1952624"/>
            <a:chExt cx="10858228" cy="4953001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952624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6" name="Picture 5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00079" y="2125540"/>
              <a:ext cx="304792" cy="22566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428714" y="2066924"/>
              <a:ext cx="3305092" cy="34290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674" b="1">
                  <a:solidFill>
                    <a:srgbClr val="19376D"/>
                  </a:solidFill>
                </a:rPr>
                <a:t>Academic &amp; Industry Sources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66733" y="2905124"/>
              <a:ext cx="5314817" cy="1171575"/>
            </a:xfrm>
            <a:prstGeom prst="roundRect">
              <a:avLst>
                <a:gd name="adj" fmla="val 19512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57228" y="3162299"/>
              <a:ext cx="666733" cy="666750"/>
            </a:xfrm>
            <a:prstGeom prst="roundRect">
              <a:avLst>
                <a:gd name="adj" fmla="val 28571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52476" y="3343275"/>
              <a:ext cx="48576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2025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14457" y="3095625"/>
              <a:ext cx="407659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520"/>
                </a:spcAft>
              </a:pPr>
              <a:r>
                <a:rPr sz="1196" b="1">
                  <a:solidFill>
                    <a:srgbClr val="19376D"/>
                  </a:solidFill>
                </a:rPr>
                <a:t>Frontiers in Education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14457" y="3409950"/>
              <a:ext cx="40765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0">
                  <a:solidFill>
                    <a:srgbClr val="333333"/>
                  </a:solidFill>
                </a:rPr>
                <a:t>Digital learning in the 21st century: </a:t>
              </a:r>
              <a:r>
                <a:rPr sz="1076" b="1">
                  <a:solidFill>
                    <a:srgbClr val="64B5F6"/>
                  </a:solidFill>
                </a:rPr>
                <a:t>trends, challenges, and innovations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210144" y="2905124"/>
              <a:ext cx="5314817" cy="1171575"/>
            </a:xfrm>
            <a:prstGeom prst="roundRect">
              <a:avLst>
                <a:gd name="adj" fmla="val 19512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400639" y="3162299"/>
              <a:ext cx="666733" cy="666750"/>
            </a:xfrm>
            <a:prstGeom prst="roundRect">
              <a:avLst>
                <a:gd name="adj" fmla="val 28571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95887" y="3343275"/>
              <a:ext cx="48576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2024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257868" y="3095625"/>
              <a:ext cx="407659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520"/>
                </a:spcAft>
              </a:pPr>
              <a:r>
                <a:rPr sz="1196" b="1">
                  <a:solidFill>
                    <a:srgbClr val="19376D"/>
                  </a:solidFill>
                </a:rPr>
                <a:t>University of Illinois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257868" y="3409950"/>
              <a:ext cx="40765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64B5F6"/>
                  </a:solidFill>
                </a:rPr>
                <a:t>What is digital learning?</a:t>
              </a:r>
              <a:r>
                <a:rPr sz="1076" b="0">
                  <a:solidFill>
                    <a:srgbClr val="333333"/>
                  </a:solidFill>
                </a:rPr>
                <a:t> Comprehensive guide to digital education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66733" y="4314825"/>
              <a:ext cx="5314817" cy="1171575"/>
            </a:xfrm>
            <a:prstGeom prst="roundRect">
              <a:avLst>
                <a:gd name="adj" fmla="val 19512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57228" y="4572000"/>
              <a:ext cx="666733" cy="666750"/>
            </a:xfrm>
            <a:prstGeom prst="roundRect">
              <a:avLst>
                <a:gd name="adj" fmla="val 28571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52476" y="4762500"/>
              <a:ext cx="48576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2024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714457" y="4505325"/>
              <a:ext cx="407659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520"/>
                </a:spcAft>
              </a:pPr>
              <a:r>
                <a:rPr sz="1196" b="1">
                  <a:solidFill>
                    <a:srgbClr val="19376D"/>
                  </a:solidFill>
                </a:rPr>
                <a:t>WCET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14457" y="4819650"/>
              <a:ext cx="40765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64B5F6"/>
                  </a:solidFill>
                </a:rPr>
                <a:t>Digital Learning Definitions</a:t>
              </a:r>
              <a:r>
                <a:rPr sz="1076" b="0">
                  <a:solidFill>
                    <a:srgbClr val="333333"/>
                  </a:solidFill>
                </a:rPr>
                <a:t> and frameworks for implementation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6210144" y="4314825"/>
              <a:ext cx="5314817" cy="1171575"/>
            </a:xfrm>
            <a:prstGeom prst="roundRect">
              <a:avLst>
                <a:gd name="adj" fmla="val 19512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6400639" y="4572000"/>
              <a:ext cx="666733" cy="666750"/>
            </a:xfrm>
            <a:prstGeom prst="roundRect">
              <a:avLst>
                <a:gd name="adj" fmla="val 28571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495887" y="4762500"/>
              <a:ext cx="48576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2024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257868" y="4505325"/>
              <a:ext cx="407659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520"/>
                </a:spcAft>
              </a:pPr>
              <a:r>
                <a:rPr sz="1196" b="1">
                  <a:solidFill>
                    <a:srgbClr val="19376D"/>
                  </a:solidFill>
                </a:rPr>
                <a:t>IJPREMS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257868" y="4819650"/>
              <a:ext cx="40765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64B5F6"/>
                  </a:solidFill>
                </a:rPr>
                <a:t>Advantages and Disadvantages</a:t>
              </a:r>
              <a:r>
                <a:rPr sz="1076" b="0">
                  <a:solidFill>
                    <a:srgbClr val="333333"/>
                  </a:solidFill>
                </a:rPr>
                <a:t> of E-Learning in modern education</a:t>
              </a: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666733" y="5734050"/>
              <a:ext cx="5314817" cy="1171575"/>
            </a:xfrm>
            <a:prstGeom prst="roundRect">
              <a:avLst>
                <a:gd name="adj" fmla="val 19512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857228" y="5981699"/>
              <a:ext cx="666733" cy="666750"/>
            </a:xfrm>
            <a:prstGeom prst="roundRect">
              <a:avLst>
                <a:gd name="adj" fmla="val 28571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52476" y="6172200"/>
              <a:ext cx="48576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2025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714457" y="6038849"/>
              <a:ext cx="407659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520"/>
                </a:spcAft>
              </a:pPr>
              <a:r>
                <a:rPr sz="1196" b="1">
                  <a:solidFill>
                    <a:srgbClr val="19376D"/>
                  </a:solidFill>
                </a:rPr>
                <a:t>Zakir et al.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714457" y="6353174"/>
              <a:ext cx="407659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64B5F6"/>
                  </a:solidFill>
                </a:rPr>
                <a:t>Impact of digital literacy</a:t>
              </a:r>
              <a:r>
                <a:rPr sz="1076" b="0">
                  <a:solidFill>
                    <a:srgbClr val="333333"/>
                  </a:solidFill>
                </a:rPr>
                <a:t> on academic performance</a:t>
              </a: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6210144" y="5734050"/>
              <a:ext cx="5314817" cy="1171575"/>
            </a:xfrm>
            <a:prstGeom prst="roundRect">
              <a:avLst>
                <a:gd name="adj" fmla="val 19512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6400639" y="5981699"/>
              <a:ext cx="666733" cy="666750"/>
            </a:xfrm>
            <a:prstGeom prst="roundRect">
              <a:avLst>
                <a:gd name="adj" fmla="val 28571"/>
              </a:avLst>
            </a:prstGeom>
            <a:solidFill>
              <a:srgbClr val="F0F2F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495887" y="6172200"/>
              <a:ext cx="48576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19376D"/>
                  </a:solidFill>
                </a:rPr>
                <a:t>2025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257868" y="5924549"/>
              <a:ext cx="4076598" cy="23812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520"/>
                </a:spcAft>
              </a:pPr>
              <a:r>
                <a:rPr sz="1196" b="1">
                  <a:solidFill>
                    <a:srgbClr val="19376D"/>
                  </a:solidFill>
                </a:rPr>
                <a:t>Gyrus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257868" y="6238874"/>
              <a:ext cx="40765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64B5F6"/>
                  </a:solidFill>
                </a:rPr>
                <a:t>Learning Management System</a:t>
              </a:r>
              <a:r>
                <a:rPr sz="1076" b="0">
                  <a:solidFill>
                    <a:srgbClr val="333333"/>
                  </a:solidFill>
                </a:rPr>
                <a:t> Effectiveness and implementation</a:t>
              </a: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666733" y="7143750"/>
            <a:ext cx="5314817" cy="1047749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8"/>
          <p:cNvSpPr/>
          <p:nvPr/>
        </p:nvSpPr>
        <p:spPr>
          <a:xfrm>
            <a:off x="857228" y="7334249"/>
            <a:ext cx="666733" cy="666750"/>
          </a:xfrm>
          <a:prstGeom prst="roundRect">
            <a:avLst>
              <a:gd name="adj" fmla="val 28571"/>
            </a:avLst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952476" y="7524749"/>
            <a:ext cx="48576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19376D"/>
                </a:solidFill>
              </a:rPr>
              <a:t>2022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714457" y="7391399"/>
            <a:ext cx="407659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19376D"/>
                </a:solidFill>
              </a:rPr>
              <a:t>Stecuła et al.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14457" y="7705724"/>
            <a:ext cx="407659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64B5F6"/>
                </a:solidFill>
              </a:rPr>
              <a:t>Evaluating E-Learning</a:t>
            </a:r>
            <a:r>
              <a:rPr sz="1076" b="0">
                <a:solidFill>
                  <a:srgbClr val="333333"/>
                </a:solidFill>
              </a:rPr>
              <a:t> Innovations in Higher Education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0" y="8572500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0" y="8572500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What we'll explore in digital learning and development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952624"/>
            <a:ext cx="3428914" cy="1847849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52596" y="2292517"/>
            <a:ext cx="457188" cy="348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57368" y="2886075"/>
            <a:ext cx="23811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435" b="1">
                <a:solidFill>
                  <a:srgbClr val="64B5F6"/>
                </a:solidFill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9644" y="3276599"/>
            <a:ext cx="2343091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Definition of Digital Learning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1390" y="1952624"/>
            <a:ext cx="3428914" cy="1847849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7253" y="2274469"/>
            <a:ext cx="457188" cy="3850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72025" y="2886075"/>
            <a:ext cx="23811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435" b="1">
                <a:solidFill>
                  <a:srgbClr val="64B5F6"/>
                </a:solidFill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38599" y="3276599"/>
            <a:ext cx="2114497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Models of Digital Learning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96047" y="1952624"/>
            <a:ext cx="3428914" cy="1847849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81910" y="2346659"/>
            <a:ext cx="457188" cy="24063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86682" y="2886075"/>
            <a:ext cx="23811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435" b="1">
                <a:solidFill>
                  <a:srgbClr val="64B5F6"/>
                </a:solidFill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05632" y="3276599"/>
            <a:ext cx="2200219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Benefits of Digital Learning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66733" y="4086225"/>
            <a:ext cx="3428914" cy="1847849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52596" y="4417093"/>
            <a:ext cx="457188" cy="3669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257368" y="5019675"/>
            <a:ext cx="23811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435" b="1">
                <a:solidFill>
                  <a:srgbClr val="64B5F6"/>
                </a:solidFill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71545" y="5410199"/>
            <a:ext cx="2428814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Challenges of Digital Learning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81390" y="4086225"/>
            <a:ext cx="3428914" cy="1847849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67253" y="4441156"/>
            <a:ext cx="457188" cy="31883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972025" y="5019675"/>
            <a:ext cx="23811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435" b="1">
                <a:solidFill>
                  <a:srgbClr val="64B5F6"/>
                </a:solidFill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81470" y="5410199"/>
            <a:ext cx="1838279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Applications and Tools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96047" y="4086225"/>
            <a:ext cx="3428914" cy="1847849"/>
          </a:xfrm>
          <a:prstGeom prst="roundRect">
            <a:avLst>
              <a:gd name="adj" fmla="val 1030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81910" y="4408069"/>
            <a:ext cx="457188" cy="38501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686682" y="5019675"/>
            <a:ext cx="23811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435" b="1">
                <a:solidFill>
                  <a:srgbClr val="64B5F6"/>
                </a:solidFill>
              </a:rPr>
              <a:t>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53316" y="5410199"/>
            <a:ext cx="914377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33333"/>
                </a:solidFill>
              </a:rPr>
              <a:t>Conclusion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315075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0" y="6315075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What is Digital Learning?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Understanding the foundation of modern education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6733" y="2247899"/>
            <a:ext cx="6981650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674" b="1">
                <a:solidFill>
                  <a:srgbClr val="19376D"/>
                </a:solidFill>
              </a:rPr>
              <a:t>Educational practice using digital technologies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733" y="2781300"/>
            <a:ext cx="6981650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Digital learning offers students control over their educational journey through flexible, technology-enhanced environments that break down traditional barriers.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829454" y="2247899"/>
            <a:ext cx="1904952" cy="190499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829454" y="2247899"/>
            <a:ext cx="1904952" cy="19049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Digital Learning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6733" y="4533900"/>
            <a:ext cx="2571685" cy="1085850"/>
          </a:xfrm>
          <a:prstGeom prst="roundRect">
            <a:avLst>
              <a:gd name="adj" fmla="val 1754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81130" y="4751004"/>
            <a:ext cx="342891" cy="28969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76338" y="5200650"/>
            <a:ext cx="96200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Time Control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28914" y="4533900"/>
            <a:ext cx="2571685" cy="1085850"/>
          </a:xfrm>
          <a:prstGeom prst="roundRect">
            <a:avLst>
              <a:gd name="adj" fmla="val 1754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3311" y="4751004"/>
            <a:ext cx="342891" cy="2896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33746" y="5200650"/>
            <a:ext cx="1152496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Place Flexibility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91095" y="4533900"/>
            <a:ext cx="2571685" cy="1085850"/>
          </a:xfrm>
          <a:prstGeom prst="roundRect">
            <a:avLst>
              <a:gd name="adj" fmla="val 1754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5492" y="4776130"/>
            <a:ext cx="342891" cy="23943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876878" y="5200650"/>
            <a:ext cx="1190595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Pace Adaptation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53276" y="4533900"/>
            <a:ext cx="2571685" cy="1085850"/>
          </a:xfrm>
          <a:prstGeom prst="roundRect">
            <a:avLst>
              <a:gd name="adj" fmla="val 1754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67673" y="4762828"/>
            <a:ext cx="342891" cy="26604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524761" y="5200650"/>
            <a:ext cx="142871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Path Customization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Digital Learning Models: E-Learning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Exploring fully virtual learning environments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52536" y="1952624"/>
            <a:ext cx="1714457" cy="17145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28774" y="2548705"/>
            <a:ext cx="761980" cy="5223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43311" y="2162174"/>
            <a:ext cx="6981650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674" b="1">
                <a:solidFill>
                  <a:srgbClr val="19376D"/>
                </a:solidFill>
              </a:rPr>
              <a:t>Fully Virtual Learning Environments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43311" y="2695575"/>
            <a:ext cx="6981650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E-learning refers to educational experiences where instruction and interaction happen entirely online, without face-to-face components.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6733" y="4048124"/>
            <a:ext cx="5286242" cy="2133599"/>
          </a:xfrm>
          <a:prstGeom prst="roundRect">
            <a:avLst>
              <a:gd name="adj" fmla="val 8928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6022" y="4369969"/>
            <a:ext cx="457188" cy="3850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66933" y="4981574"/>
            <a:ext cx="128584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19376D"/>
                </a:solidFill>
              </a:rPr>
              <a:t>Synchronous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2476" y="5419725"/>
            <a:ext cx="4714757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Real-time learning with live interaction between instructors and students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38719" y="4048124"/>
            <a:ext cx="5286242" cy="2133599"/>
          </a:xfrm>
          <a:prstGeom prst="roundRect">
            <a:avLst>
              <a:gd name="adj" fmla="val 8928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48483" y="4369969"/>
            <a:ext cx="457188" cy="3850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81770" y="4981574"/>
            <a:ext cx="1390615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19376D"/>
                </a:solidFill>
              </a:rPr>
              <a:t>Asynchronous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38759" y="5419725"/>
            <a:ext cx="447663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33333"/>
                </a:solidFill>
              </a:rPr>
              <a:t>Self-paced learning with flexible timing and independent study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62725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0" y="6562725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Digital Learning Models: Blended &amp; Online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Exploring hybrid and fully remote educational approaches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952624"/>
            <a:ext cx="5238619" cy="3829050"/>
          </a:xfrm>
          <a:prstGeom prst="roundRect">
            <a:avLst>
              <a:gd name="adj" fmla="val 497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52476" y="2238375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4397" y="2450552"/>
            <a:ext cx="342891" cy="2423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09704" y="2400300"/>
            <a:ext cx="200972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74" b="1">
                <a:solidFill>
                  <a:srgbClr val="19376D"/>
                </a:solidFill>
              </a:rPr>
              <a:t>Blended Learning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476" y="3095625"/>
            <a:ext cx="4667133" cy="8572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A hybrid method combining traditional face-to-face classroom components with digital learning activities to optimize educational outcomes.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52476" y="4143375"/>
            <a:ext cx="4667133" cy="1352549"/>
          </a:xfrm>
          <a:prstGeom prst="roundRect">
            <a:avLst>
              <a:gd name="adj" fmla="val 11267"/>
            </a:avLst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2971" y="4359592"/>
            <a:ext cx="228594" cy="17716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14437" y="4343400"/>
            <a:ext cx="1552536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In-person instruction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2971" y="4736782"/>
            <a:ext cx="228594" cy="1657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14437" y="4705350"/>
            <a:ext cx="142871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Digital components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2971" y="5128259"/>
            <a:ext cx="228594" cy="12572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14437" y="5086350"/>
            <a:ext cx="216212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Optimized learning outcomes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86342" y="1952624"/>
            <a:ext cx="5238619" cy="3829050"/>
          </a:xfrm>
          <a:prstGeom prst="roundRect">
            <a:avLst>
              <a:gd name="adj" fmla="val 497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6572085" y="2238375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34006" y="2426904"/>
            <a:ext cx="342891" cy="28969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29314" y="2400300"/>
            <a:ext cx="1962100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74" b="1">
                <a:solidFill>
                  <a:srgbClr val="19376D"/>
                </a:solidFill>
              </a:rPr>
              <a:t>Online Education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72085" y="3095625"/>
            <a:ext cx="4667133" cy="8572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Full degree or certification programs delivered remotely, providing global access to education without geographical limitations.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72085" y="4143375"/>
            <a:ext cx="4667133" cy="1352549"/>
          </a:xfrm>
          <a:prstGeom prst="roundRect">
            <a:avLst>
              <a:gd name="adj" fmla="val 11267"/>
            </a:avLst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62580" y="4345305"/>
            <a:ext cx="228594" cy="20573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134046" y="4343400"/>
            <a:ext cx="145728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Complete programs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62580" y="4722495"/>
            <a:ext cx="228594" cy="19430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134046" y="4705350"/>
            <a:ext cx="1409664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Global accessibility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62580" y="5105400"/>
            <a:ext cx="228594" cy="1714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134046" y="5086350"/>
            <a:ext cx="1200119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Remote delivery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43675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0" y="6543675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Benefits of Digital Learning (1)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Key advantages that transform educational experiences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2038349"/>
            <a:ext cx="3428914" cy="3409950"/>
          </a:xfrm>
          <a:prstGeom prst="roundRect">
            <a:avLst>
              <a:gd name="adj" fmla="val 670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66733" y="2038349"/>
            <a:ext cx="3428914" cy="106679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904852" y="2286000"/>
            <a:ext cx="542911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9149" y="2442796"/>
            <a:ext cx="304792" cy="2579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38259" y="2266950"/>
            <a:ext cx="2219269" cy="5905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Accessibility &amp; Inclusion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52" y="3333749"/>
            <a:ext cx="2952676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Learning opportunities beyond geographic and temporal constraints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347882"/>
            <a:ext cx="190495" cy="1624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9644" y="4324349"/>
            <a:ext cx="192400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Supports </a:t>
            </a:r>
            <a:r>
              <a:rPr sz="1076" b="1">
                <a:solidFill>
                  <a:srgbClr val="19376D"/>
                </a:solidFill>
              </a:rPr>
              <a:t>diverse learners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681257"/>
            <a:ext cx="190495" cy="1624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9644" y="4648200"/>
            <a:ext cx="1990675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Accommodates </a:t>
            </a:r>
            <a:r>
              <a:rPr sz="1076" b="1">
                <a:solidFill>
                  <a:srgbClr val="19376D"/>
                </a:solidFill>
              </a:rPr>
              <a:t>disabilities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5014632"/>
            <a:ext cx="190495" cy="16248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09644" y="4991100"/>
            <a:ext cx="185732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Enables </a:t>
            </a:r>
            <a:r>
              <a:rPr sz="1076" b="1">
                <a:solidFill>
                  <a:srgbClr val="19376D"/>
                </a:solidFill>
              </a:rPr>
              <a:t>lifelong learning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81390" y="2038349"/>
            <a:ext cx="3428914" cy="3409950"/>
          </a:xfrm>
          <a:prstGeom prst="roundRect">
            <a:avLst>
              <a:gd name="adj" fmla="val 670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381390" y="2038349"/>
            <a:ext cx="3428914" cy="106679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619509" y="2286000"/>
            <a:ext cx="552436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3331" y="2442796"/>
            <a:ext cx="304792" cy="25790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362440" y="2266950"/>
            <a:ext cx="2209744" cy="5905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Flexibility &amp; Self-Pacing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19509" y="3333749"/>
            <a:ext cx="2952676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Learners manage their schedules and learning pace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9509" y="4243107"/>
            <a:ext cx="190495" cy="16248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924301" y="4095749"/>
            <a:ext cx="2647883" cy="4381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Balance</a:t>
            </a:r>
            <a:r>
              <a:rPr sz="1076" b="1">
                <a:solidFill>
                  <a:srgbClr val="333333"/>
                </a:solidFill>
              </a:rPr>
              <a:t> education with responsibilities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9509" y="4681257"/>
            <a:ext cx="190495" cy="16248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924301" y="4648200"/>
            <a:ext cx="167635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Learn at </a:t>
            </a:r>
            <a:r>
              <a:rPr sz="1076" b="1">
                <a:solidFill>
                  <a:srgbClr val="19376D"/>
                </a:solidFill>
              </a:rPr>
              <a:t>optimal times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9509" y="5014632"/>
            <a:ext cx="190495" cy="16248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924301" y="4991100"/>
            <a:ext cx="192400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Review content as </a:t>
            </a:r>
            <a:r>
              <a:rPr sz="1076" b="1">
                <a:solidFill>
                  <a:srgbClr val="19376D"/>
                </a:solidFill>
              </a:rPr>
              <a:t>needed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96047" y="2038349"/>
            <a:ext cx="3428914" cy="3409950"/>
          </a:xfrm>
          <a:prstGeom prst="roundRect">
            <a:avLst>
              <a:gd name="adj" fmla="val 670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8096047" y="2038349"/>
            <a:ext cx="3428914" cy="104774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8334166" y="22669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67513" y="2444261"/>
            <a:ext cx="304792" cy="21687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096147" y="2409825"/>
            <a:ext cx="2171645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Personalized Learning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34166" y="3314700"/>
            <a:ext cx="2952676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Adaptive technologies tailor content to individual needs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4166" y="4347882"/>
            <a:ext cx="190495" cy="16248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638959" y="4324349"/>
            <a:ext cx="212402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Customized</a:t>
            </a:r>
            <a:r>
              <a:rPr sz="1076" b="1">
                <a:solidFill>
                  <a:srgbClr val="333333"/>
                </a:solidFill>
              </a:rPr>
              <a:t> content delivery</a:t>
            </a:r>
          </a:p>
        </p:txBody>
      </p:sp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4166" y="4681257"/>
            <a:ext cx="190495" cy="16248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638959" y="4648200"/>
            <a:ext cx="204782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Individualized</a:t>
            </a:r>
            <a:r>
              <a:rPr sz="1076" b="1">
                <a:solidFill>
                  <a:srgbClr val="333333"/>
                </a:solidFill>
              </a:rPr>
              <a:t> assessments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4166" y="5014632"/>
            <a:ext cx="190495" cy="162485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638959" y="4991100"/>
            <a:ext cx="204782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Adapts to </a:t>
            </a:r>
            <a:r>
              <a:rPr sz="1076" b="1">
                <a:solidFill>
                  <a:srgbClr val="19376D"/>
                </a:solidFill>
              </a:rPr>
              <a:t>learning progress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Benefits of Digital Learning (2)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Additional advantages that enhance educational outcomes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2143125"/>
            <a:ext cx="3428914" cy="3190874"/>
          </a:xfrm>
          <a:prstGeom prst="roundRect">
            <a:avLst>
              <a:gd name="adj" fmla="val 716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66733" y="2143125"/>
            <a:ext cx="3428914" cy="104774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904852" y="23812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8199" y="2554165"/>
            <a:ext cx="304792" cy="2256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66833" y="2514600"/>
            <a:ext cx="158111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Resource Access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52" y="3429000"/>
            <a:ext cx="2952676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Digital platforms provide vast and varied learning materials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243107"/>
            <a:ext cx="190495" cy="1624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9644" y="4210049"/>
            <a:ext cx="2257368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Multimodal</a:t>
            </a:r>
            <a:r>
              <a:rPr sz="1076" b="1">
                <a:solidFill>
                  <a:srgbClr val="333333"/>
                </a:solidFill>
              </a:rPr>
              <a:t> learning resources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566957"/>
            <a:ext cx="190495" cy="1624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9644" y="4543425"/>
            <a:ext cx="224784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Global</a:t>
            </a:r>
            <a:r>
              <a:rPr sz="1076" b="1">
                <a:solidFill>
                  <a:srgbClr val="333333"/>
                </a:solidFill>
              </a:rPr>
              <a:t> knowledge repositories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909857"/>
            <a:ext cx="190495" cy="16248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09644" y="4876800"/>
            <a:ext cx="2352616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Content for </a:t>
            </a:r>
            <a:r>
              <a:rPr sz="1076" b="1">
                <a:solidFill>
                  <a:srgbClr val="19376D"/>
                </a:solidFill>
              </a:rPr>
              <a:t>diverse preferences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81390" y="2143125"/>
            <a:ext cx="3428914" cy="3190874"/>
          </a:xfrm>
          <a:prstGeom prst="roundRect">
            <a:avLst>
              <a:gd name="adj" fmla="val 716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381390" y="2143125"/>
            <a:ext cx="3428914" cy="104774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619509" y="23812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2856" y="2543907"/>
            <a:ext cx="304792" cy="24618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381490" y="2514600"/>
            <a:ext cx="1352516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Cost-Effective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19509" y="3429000"/>
            <a:ext cx="2952676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Reduces costs related to traditional education infrastructure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9509" y="4243107"/>
            <a:ext cx="190495" cy="16248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924301" y="4210049"/>
            <a:ext cx="1400139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No </a:t>
            </a:r>
            <a:r>
              <a:rPr sz="1076" b="1">
                <a:solidFill>
                  <a:srgbClr val="19376D"/>
                </a:solidFill>
              </a:rPr>
              <a:t>travel</a:t>
            </a:r>
            <a:r>
              <a:rPr sz="1076" b="1">
                <a:solidFill>
                  <a:srgbClr val="333333"/>
                </a:solidFill>
              </a:rPr>
              <a:t> expenses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9509" y="4566957"/>
            <a:ext cx="190495" cy="16248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924301" y="4543425"/>
            <a:ext cx="204782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Reduced </a:t>
            </a:r>
            <a:r>
              <a:rPr sz="1076" b="1">
                <a:solidFill>
                  <a:srgbClr val="19376D"/>
                </a:solidFill>
              </a:rPr>
              <a:t>physical materials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9509" y="4909857"/>
            <a:ext cx="190495" cy="16248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924301" y="4876800"/>
            <a:ext cx="1800179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333333"/>
                </a:solidFill>
              </a:rPr>
              <a:t>More </a:t>
            </a:r>
            <a:r>
              <a:rPr sz="1076" b="1">
                <a:solidFill>
                  <a:srgbClr val="19376D"/>
                </a:solidFill>
              </a:rPr>
              <a:t>scalable</a:t>
            </a:r>
            <a:r>
              <a:rPr sz="1076" b="1">
                <a:solidFill>
                  <a:srgbClr val="333333"/>
                </a:solidFill>
              </a:rPr>
              <a:t> education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96047" y="2143125"/>
            <a:ext cx="3428914" cy="3190874"/>
          </a:xfrm>
          <a:prstGeom prst="roundRect">
            <a:avLst>
              <a:gd name="adj" fmla="val 716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8096047" y="2143125"/>
            <a:ext cx="3428914" cy="106679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8334166" y="2390774"/>
            <a:ext cx="561960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7988" y="2559294"/>
            <a:ext cx="304792" cy="23446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086622" y="2381250"/>
            <a:ext cx="2200219" cy="5905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Enhanced Engagement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34166" y="3448049"/>
            <a:ext cx="2952676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Interactive tools help maintain learner motivation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4166" y="4243107"/>
            <a:ext cx="190495" cy="16248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638959" y="4210049"/>
            <a:ext cx="1685882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Gamification</a:t>
            </a:r>
            <a:r>
              <a:rPr sz="1076" b="1">
                <a:solidFill>
                  <a:srgbClr val="333333"/>
                </a:solidFill>
              </a:rPr>
              <a:t> elements</a:t>
            </a:r>
          </a:p>
        </p:txBody>
      </p:sp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4166" y="4566957"/>
            <a:ext cx="190495" cy="16248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638959" y="4543425"/>
            <a:ext cx="146681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Multimedia</a:t>
            </a:r>
            <a:r>
              <a:rPr sz="1076" b="1">
                <a:solidFill>
                  <a:srgbClr val="333333"/>
                </a:solidFill>
              </a:rPr>
              <a:t> content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4166" y="4909857"/>
            <a:ext cx="190495" cy="162485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638959" y="4876800"/>
            <a:ext cx="186685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Interactive</a:t>
            </a:r>
            <a:r>
              <a:rPr sz="1076" b="1">
                <a:solidFill>
                  <a:srgbClr val="333333"/>
                </a:solidFill>
              </a:rPr>
              <a:t> learning tools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Challenges of Digital Learning (1)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Key barriers that need to be addressed for effective digital education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2152650"/>
            <a:ext cx="5238619" cy="3171825"/>
          </a:xfrm>
          <a:prstGeom prst="roundRect">
            <a:avLst>
              <a:gd name="adj" fmla="val 720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66733" y="2152650"/>
            <a:ext cx="5238619" cy="104774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904852" y="2390774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8199" y="2546105"/>
            <a:ext cx="304792" cy="2608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66833" y="2533649"/>
            <a:ext cx="130489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Digital Divide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52" y="3438525"/>
            <a:ext cx="4762380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Economic, geographic, and social disparities affect access to reliable internet and devices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226858"/>
            <a:ext cx="190495" cy="15688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9644" y="4200525"/>
            <a:ext cx="2390715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Economic</a:t>
            </a:r>
            <a:r>
              <a:rPr sz="1076" b="1">
                <a:solidFill>
                  <a:srgbClr val="333333"/>
                </a:solidFill>
              </a:rPr>
              <a:t> barriers to technology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569758"/>
            <a:ext cx="190495" cy="1568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9644" y="4533900"/>
            <a:ext cx="218117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Geographic</a:t>
            </a:r>
            <a:r>
              <a:rPr sz="1076" b="1">
                <a:solidFill>
                  <a:srgbClr val="333333"/>
                </a:solidFill>
              </a:rPr>
              <a:t> connectivity gaps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893608"/>
            <a:ext cx="190495" cy="15688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09644" y="4867274"/>
            <a:ext cx="192400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Social</a:t>
            </a:r>
            <a:r>
              <a:rPr sz="1076" b="1">
                <a:solidFill>
                  <a:srgbClr val="333333"/>
                </a:solidFill>
              </a:rPr>
              <a:t> inequality in access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86342" y="2152650"/>
            <a:ext cx="5238619" cy="3171825"/>
          </a:xfrm>
          <a:prstGeom prst="roundRect">
            <a:avLst>
              <a:gd name="adj" fmla="val 720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86342" y="2152650"/>
            <a:ext cx="5238619" cy="1047749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524461" y="2390774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7808" y="2559294"/>
            <a:ext cx="304792" cy="23446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286442" y="2533649"/>
            <a:ext cx="2009724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Digital Literacy Gaps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24461" y="3438525"/>
            <a:ext cx="4762380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333333"/>
                </a:solidFill>
              </a:rPr>
              <a:t>Both students and educators may lack skills to effectively use digital tools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4461" y="4226858"/>
            <a:ext cx="190495" cy="15688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829254" y="4200525"/>
            <a:ext cx="224784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Student</a:t>
            </a:r>
            <a:r>
              <a:rPr sz="1076" b="1">
                <a:solidFill>
                  <a:srgbClr val="333333"/>
                </a:solidFill>
              </a:rPr>
              <a:t> technical competency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4461" y="4569758"/>
            <a:ext cx="190495" cy="1568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829254" y="4533900"/>
            <a:ext cx="194305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Educator</a:t>
            </a:r>
            <a:r>
              <a:rPr sz="1076" b="1">
                <a:solidFill>
                  <a:srgbClr val="333333"/>
                </a:solidFill>
              </a:rPr>
              <a:t> digital pedagogy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4461" y="4893608"/>
            <a:ext cx="190495" cy="15688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829254" y="4867274"/>
            <a:ext cx="166683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19376D"/>
                </a:solidFill>
              </a:rPr>
              <a:t>Tool-specific</a:t>
            </a:r>
            <a:r>
              <a:rPr sz="1076" b="1">
                <a:solidFill>
                  <a:srgbClr val="333333"/>
                </a:solidFill>
              </a:rPr>
              <a:t> skill gaps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0" y="6286500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571625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47624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FFFFFF"/>
                </a:solidFill>
              </a:rPr>
              <a:t>Challenges of Digital Learning (2)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047749"/>
            <a:ext cx="1085822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Additional barriers that impact digital education effectiveness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CC42284-8D46-671B-56BD-D8734ACD6CB9}"/>
              </a:ext>
            </a:extLst>
          </p:cNvPr>
          <p:cNvGrpSpPr/>
          <p:nvPr/>
        </p:nvGrpSpPr>
        <p:grpSpPr>
          <a:xfrm>
            <a:off x="666733" y="1706118"/>
            <a:ext cx="10858228" cy="4905374"/>
            <a:chOff x="666733" y="1952624"/>
            <a:chExt cx="10858228" cy="4905374"/>
          </a:xfrm>
        </p:grpSpPr>
        <p:sp>
          <p:nvSpPr>
            <p:cNvPr id="5" name="Rounded Rectangle 4"/>
            <p:cNvSpPr/>
            <p:nvPr/>
          </p:nvSpPr>
          <p:spPr>
            <a:xfrm>
              <a:off x="666733" y="1952624"/>
              <a:ext cx="3457488" cy="2333624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ectangle 5"/>
            <p:cNvSpPr/>
            <p:nvPr/>
          </p:nvSpPr>
          <p:spPr>
            <a:xfrm>
              <a:off x="666733" y="1952624"/>
              <a:ext cx="3457488" cy="857250"/>
            </a:xfrm>
            <a:prstGeom prst="rect">
              <a:avLst/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57228" y="214312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8" name="Picture 7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62000" y="2266742"/>
              <a:ext cx="266693" cy="22901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476338" y="2247899"/>
              <a:ext cx="790555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Isolation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57228" y="3000375"/>
              <a:ext cx="30764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Lack of face-to-face interaction reduces peer connection</a:t>
              </a:r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228" y="3642851"/>
              <a:ext cx="171445" cy="14379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123921" y="3619499"/>
              <a:ext cx="1838279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Reduced</a:t>
              </a:r>
              <a:r>
                <a:rPr sz="956" b="1">
                  <a:solidFill>
                    <a:srgbClr val="333333"/>
                  </a:solidFill>
                </a:rPr>
                <a:t> social engagement</a:t>
              </a:r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228" y="3928601"/>
              <a:ext cx="171445" cy="14379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123921" y="3905249"/>
              <a:ext cx="1162020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Lower</a:t>
              </a:r>
              <a:r>
                <a:rPr sz="956" b="1">
                  <a:solidFill>
                    <a:srgbClr val="333333"/>
                  </a:solidFill>
                </a:rPr>
                <a:t> motivation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362340" y="1952624"/>
              <a:ext cx="3457488" cy="2333624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362340" y="1952624"/>
              <a:ext cx="3457488" cy="857250"/>
            </a:xfrm>
            <a:prstGeom prst="rect">
              <a:avLst/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552836" y="214312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8" name="Picture 17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57608" y="2262394"/>
              <a:ext cx="266693" cy="23771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171945" y="2247899"/>
              <a:ext cx="1609684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Quality Assurance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52836" y="3000375"/>
              <a:ext cx="30764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Maintaining academic rigor and integrity online</a:t>
              </a:r>
            </a:p>
          </p:txBody>
        </p:sp>
        <p:pic>
          <p:nvPicPr>
            <p:cNvPr id="21" name="Picture 2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52836" y="3642851"/>
              <a:ext cx="171445" cy="14379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4819529" y="3619499"/>
              <a:ext cx="1352516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Assessment</a:t>
              </a:r>
              <a:r>
                <a:rPr sz="956" b="1">
                  <a:solidFill>
                    <a:srgbClr val="333333"/>
                  </a:solidFill>
                </a:rPr>
                <a:t> security</a:t>
              </a:r>
            </a:p>
          </p:txBody>
        </p:sp>
        <p:pic>
          <p:nvPicPr>
            <p:cNvPr id="23" name="Picture 22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52836" y="3928601"/>
              <a:ext cx="171445" cy="143796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819529" y="3905249"/>
              <a:ext cx="1200119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Academic</a:t>
              </a:r>
              <a:r>
                <a:rPr sz="956" b="1">
                  <a:solidFill>
                    <a:srgbClr val="333333"/>
                  </a:solidFill>
                </a:rPr>
                <a:t> honesty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8067473" y="1952624"/>
              <a:ext cx="3457488" cy="2333624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067473" y="1952624"/>
              <a:ext cx="3457488" cy="857250"/>
            </a:xfrm>
            <a:prstGeom prst="rect">
              <a:avLst/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257968" y="214312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8" name="Picture 27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362740" y="2276889"/>
              <a:ext cx="266693" cy="208721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8877078" y="2247899"/>
              <a:ext cx="1447763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Technical Issues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57968" y="3000375"/>
              <a:ext cx="30764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Interruptions that hinder smooth learning experiences</a:t>
              </a:r>
            </a:p>
          </p:txBody>
        </p:sp>
        <p:pic>
          <p:nvPicPr>
            <p:cNvPr id="31" name="Picture 3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257968" y="3642851"/>
              <a:ext cx="171445" cy="14379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524661" y="3619499"/>
              <a:ext cx="1514437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Connectivity</a:t>
              </a:r>
              <a:r>
                <a:rPr sz="956" b="1">
                  <a:solidFill>
                    <a:srgbClr val="333333"/>
                  </a:solidFill>
                </a:rPr>
                <a:t> problems</a:t>
              </a:r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257968" y="3928601"/>
              <a:ext cx="171445" cy="14379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8524661" y="3905249"/>
              <a:ext cx="1152496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Software</a:t>
              </a:r>
              <a:r>
                <a:rPr sz="956" b="1">
                  <a:solidFill>
                    <a:srgbClr val="333333"/>
                  </a:solidFill>
                </a:rPr>
                <a:t> glitches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66733" y="4524374"/>
              <a:ext cx="3457488" cy="2333624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66733" y="4524374"/>
              <a:ext cx="3457488" cy="857250"/>
            </a:xfrm>
            <a:prstGeom prst="rect">
              <a:avLst/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857228" y="471487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8" name="Picture 37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62000" y="4839942"/>
              <a:ext cx="266693" cy="226115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1476338" y="4819650"/>
              <a:ext cx="1362040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Health Impacts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57228" y="5572125"/>
              <a:ext cx="30764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Prolonged screen time raises health concerns</a:t>
              </a:r>
            </a:p>
          </p:txBody>
        </p:sp>
        <p:pic>
          <p:nvPicPr>
            <p:cNvPr id="41" name="Picture 4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228" y="6224126"/>
              <a:ext cx="171445" cy="143796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1123921" y="6200775"/>
              <a:ext cx="657208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333333"/>
                  </a:solidFill>
                </a:rPr>
                <a:t>Eye strain</a:t>
              </a:r>
            </a:p>
          </p:txBody>
        </p:sp>
        <p:pic>
          <p:nvPicPr>
            <p:cNvPr id="43" name="Picture 42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228" y="6509876"/>
              <a:ext cx="171445" cy="143796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1123921" y="6486525"/>
              <a:ext cx="1200119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Physical</a:t>
              </a:r>
              <a:r>
                <a:rPr sz="956" b="1">
                  <a:solidFill>
                    <a:srgbClr val="333333"/>
                  </a:solidFill>
                </a:rPr>
                <a:t> inactivity</a:t>
              </a: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4362340" y="4524374"/>
              <a:ext cx="3457488" cy="2333624"/>
            </a:xfrm>
            <a:prstGeom prst="roundRect">
              <a:avLst>
                <a:gd name="adj" fmla="val 9795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362340" y="4524374"/>
              <a:ext cx="3457488" cy="857250"/>
            </a:xfrm>
            <a:prstGeom prst="rect">
              <a:avLst/>
            </a:prstGeom>
            <a:solidFill>
              <a:srgbClr val="19376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4552836" y="4714875"/>
              <a:ext cx="476238" cy="476249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8" name="Picture 47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657608" y="4848639"/>
              <a:ext cx="266693" cy="208721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5171945" y="4819650"/>
              <a:ext cx="1933526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Faculty Preparedness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552836" y="5572125"/>
              <a:ext cx="3076498" cy="476249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076" b="0">
                  <a:solidFill>
                    <a:srgbClr val="333333"/>
                  </a:solidFill>
                </a:rPr>
                <a:t>Educators need training in digital pedagogy</a:t>
              </a:r>
            </a:p>
          </p:txBody>
        </p:sp>
        <p:pic>
          <p:nvPicPr>
            <p:cNvPr id="51" name="Picture 50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52836" y="6224126"/>
              <a:ext cx="171445" cy="143796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4819529" y="6200775"/>
              <a:ext cx="1047723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Tool</a:t>
              </a:r>
              <a:r>
                <a:rPr sz="956" b="1">
                  <a:solidFill>
                    <a:srgbClr val="333333"/>
                  </a:solidFill>
                </a:rPr>
                <a:t> proficiency</a:t>
              </a:r>
            </a:p>
          </p:txBody>
        </p:sp>
        <p:pic>
          <p:nvPicPr>
            <p:cNvPr id="53" name="Picture 52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52836" y="6509876"/>
              <a:ext cx="171445" cy="143796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4819529" y="6486525"/>
              <a:ext cx="1647783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956" b="1">
                  <a:solidFill>
                    <a:srgbClr val="19376D"/>
                  </a:solidFill>
                </a:rPr>
                <a:t>Online</a:t>
              </a:r>
              <a:r>
                <a:rPr sz="956" b="1">
                  <a:solidFill>
                    <a:srgbClr val="333333"/>
                  </a:solidFill>
                </a:rPr>
                <a:t> teaching methods</a:t>
              </a:r>
            </a:p>
          </p:txBody>
        </p:sp>
      </p:grpSp>
      <p:sp>
        <p:nvSpPr>
          <p:cNvPr id="55" name="Rectangle 54"/>
          <p:cNvSpPr/>
          <p:nvPr/>
        </p:nvSpPr>
        <p:spPr>
          <a:xfrm>
            <a:off x="0" y="7248525"/>
            <a:ext cx="12191695" cy="571500"/>
          </a:xfrm>
          <a:prstGeom prst="rect">
            <a:avLst/>
          </a:prstGeom>
          <a:solidFill>
            <a:srgbClr val="F0F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0" y="7248525"/>
            <a:ext cx="12191695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Digital Learning and Development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914</Words>
  <Application>Microsoft Office PowerPoint</Application>
  <PresentationFormat>Widescreen</PresentationFormat>
  <Paragraphs>246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venom t98</cp:lastModifiedBy>
  <cp:revision>5</cp:revision>
  <dcterms:created xsi:type="dcterms:W3CDTF">2013-01-27T09:14:16Z</dcterms:created>
  <dcterms:modified xsi:type="dcterms:W3CDTF">2025-11-28T17:40:15Z</dcterms:modified>
  <cp:category/>
</cp:coreProperties>
</file>