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79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7" Type="http://schemas.openxmlformats.org/officeDocument/2006/relationships/image" Target="../media/image47.pn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6.png"/><Relationship Id="rId5" Type="http://schemas.openxmlformats.org/officeDocument/2006/relationships/image" Target="../media/image45.png"/><Relationship Id="rId4" Type="http://schemas.openxmlformats.org/officeDocument/2006/relationships/image" Target="../media/image44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png"/><Relationship Id="rId13" Type="http://schemas.openxmlformats.org/officeDocument/2006/relationships/image" Target="../media/image58.png"/><Relationship Id="rId3" Type="http://schemas.openxmlformats.org/officeDocument/2006/relationships/image" Target="../media/image49.png"/><Relationship Id="rId7" Type="http://schemas.openxmlformats.org/officeDocument/2006/relationships/image" Target="../media/image52.png"/><Relationship Id="rId12" Type="http://schemas.openxmlformats.org/officeDocument/2006/relationships/image" Target="../media/image57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1.png"/><Relationship Id="rId11" Type="http://schemas.openxmlformats.org/officeDocument/2006/relationships/image" Target="../media/image56.png"/><Relationship Id="rId5" Type="http://schemas.openxmlformats.org/officeDocument/2006/relationships/image" Target="../media/image50.png"/><Relationship Id="rId10" Type="http://schemas.openxmlformats.org/officeDocument/2006/relationships/image" Target="../media/image55.png"/><Relationship Id="rId4" Type="http://schemas.openxmlformats.org/officeDocument/2006/relationships/image" Target="../media/image44.png"/><Relationship Id="rId9" Type="http://schemas.openxmlformats.org/officeDocument/2006/relationships/image" Target="../media/image54.png"/><Relationship Id="rId14" Type="http://schemas.openxmlformats.org/officeDocument/2006/relationships/image" Target="../media/image59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png"/><Relationship Id="rId13" Type="http://schemas.openxmlformats.org/officeDocument/2006/relationships/image" Target="../media/image57.png"/><Relationship Id="rId3" Type="http://schemas.openxmlformats.org/officeDocument/2006/relationships/image" Target="../media/image61.png"/><Relationship Id="rId7" Type="http://schemas.openxmlformats.org/officeDocument/2006/relationships/image" Target="../media/image64.png"/><Relationship Id="rId12" Type="http://schemas.openxmlformats.org/officeDocument/2006/relationships/image" Target="../media/image69.png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3.png"/><Relationship Id="rId11" Type="http://schemas.openxmlformats.org/officeDocument/2006/relationships/image" Target="../media/image68.png"/><Relationship Id="rId5" Type="http://schemas.openxmlformats.org/officeDocument/2006/relationships/image" Target="../media/image62.png"/><Relationship Id="rId10" Type="http://schemas.openxmlformats.org/officeDocument/2006/relationships/image" Target="../media/image67.png"/><Relationship Id="rId4" Type="http://schemas.openxmlformats.org/officeDocument/2006/relationships/image" Target="../media/image44.png"/><Relationship Id="rId9" Type="http://schemas.openxmlformats.org/officeDocument/2006/relationships/image" Target="../media/image66.png"/><Relationship Id="rId14" Type="http://schemas.openxmlformats.org/officeDocument/2006/relationships/image" Target="../media/image19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6.png"/><Relationship Id="rId3" Type="http://schemas.openxmlformats.org/officeDocument/2006/relationships/image" Target="../media/image71.png"/><Relationship Id="rId7" Type="http://schemas.openxmlformats.org/officeDocument/2006/relationships/image" Target="../media/image75.png"/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4.png"/><Relationship Id="rId5" Type="http://schemas.openxmlformats.org/officeDocument/2006/relationships/image" Target="../media/image73.png"/><Relationship Id="rId10" Type="http://schemas.openxmlformats.org/officeDocument/2006/relationships/image" Target="../media/image78.png"/><Relationship Id="rId4" Type="http://schemas.openxmlformats.org/officeDocument/2006/relationships/image" Target="../media/image72.png"/><Relationship Id="rId9" Type="http://schemas.openxmlformats.org/officeDocument/2006/relationships/image" Target="../media/image77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Relationship Id="rId9" Type="http://schemas.openxmlformats.org/officeDocument/2006/relationships/image" Target="../media/image2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7" Type="http://schemas.openxmlformats.org/officeDocument/2006/relationships/image" Target="../media/image41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0.png"/><Relationship Id="rId5" Type="http://schemas.openxmlformats.org/officeDocument/2006/relationships/image" Target="../media/image39.png"/><Relationship Id="rId4" Type="http://schemas.openxmlformats.org/officeDocument/2006/relationships/image" Target="../media/image3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gradFill rotWithShape="1">
            <a:gsLst>
              <a:gs pos="0">
                <a:srgbClr val="19376D">
                  <a:alpha val="85000"/>
                </a:srgbClr>
              </a:gs>
              <a:gs pos="100000">
                <a:srgbClr val="19376D">
                  <a:alpha val="85000"/>
                </a:srgbClr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66733" y="2171700"/>
            <a:ext cx="6457788" cy="14668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4940"/>
              </a:lnSpc>
              <a:spcBef>
                <a:spcPts val="0"/>
              </a:spcBef>
              <a:spcAft>
                <a:spcPts val="1300"/>
              </a:spcAft>
            </a:pPr>
            <a:r>
              <a:rPr sz="3827" b="1">
                <a:solidFill>
                  <a:srgbClr val="FFFFFF"/>
                </a:solidFill>
              </a:rPr>
              <a:t>Digital Learning and Development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66733" y="3829050"/>
            <a:ext cx="6457788" cy="57150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950"/>
              </a:lnSpc>
              <a:spcBef>
                <a:spcPts val="0"/>
              </a:spcBef>
              <a:spcAft>
                <a:spcPts val="1950"/>
              </a:spcAft>
            </a:pPr>
            <a:r>
              <a:rPr sz="1196" b="0">
                <a:solidFill>
                  <a:srgbClr val="E0E0E0"/>
                </a:solidFill>
              </a:rPr>
              <a:t>Exploring the transformation of education through digital technologies, innovative models, and modern learning tools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505512" y="2600325"/>
            <a:ext cx="1895427" cy="819149"/>
          </a:xfrm>
          <a:prstGeom prst="roundRect">
            <a:avLst>
              <a:gd name="adj" fmla="val 18604"/>
            </a:avLst>
          </a:prstGeom>
          <a:solidFill>
            <a:srgbClr val="FFFFFF">
              <a:alpha val="1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6" name="Picture 5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696007" y="2905539"/>
            <a:ext cx="266693" cy="20872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8105572" y="2790824"/>
            <a:ext cx="1104872" cy="4381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FFFFFF"/>
                </a:solidFill>
              </a:rPr>
              <a:t>Flexible Learning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9591435" y="2600325"/>
            <a:ext cx="1933526" cy="819149"/>
          </a:xfrm>
          <a:prstGeom prst="roundRect">
            <a:avLst>
              <a:gd name="adj" fmla="val 18604"/>
            </a:avLst>
          </a:prstGeom>
          <a:solidFill>
            <a:srgbClr val="FFFFFF">
              <a:alpha val="1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9" name="Picture 8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781930" y="2914235"/>
            <a:ext cx="266693" cy="191328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0191495" y="2895600"/>
            <a:ext cx="904852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FFFFFF"/>
                </a:solidFill>
              </a:rPr>
              <a:t>Digital Tools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7505512" y="3609975"/>
            <a:ext cx="1895427" cy="647699"/>
          </a:xfrm>
          <a:prstGeom prst="roundRect">
            <a:avLst>
              <a:gd name="adj" fmla="val 23529"/>
            </a:avLst>
          </a:prstGeom>
          <a:solidFill>
            <a:srgbClr val="FFFFFF">
              <a:alpha val="1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2" name="Picture 11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696007" y="3849756"/>
            <a:ext cx="266693" cy="168136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8105572" y="3829050"/>
            <a:ext cx="904852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FFFFFF"/>
                </a:solidFill>
              </a:rPr>
              <a:t>Accessibility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9591435" y="3609975"/>
            <a:ext cx="1933526" cy="647699"/>
          </a:xfrm>
          <a:prstGeom prst="roundRect">
            <a:avLst>
              <a:gd name="adj" fmla="val 23529"/>
            </a:avLst>
          </a:prstGeom>
          <a:solidFill>
            <a:srgbClr val="FFFFFF">
              <a:alpha val="1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5" name="Picture 14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9781930" y="3829464"/>
            <a:ext cx="266693" cy="208721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10191495" y="3829050"/>
            <a:ext cx="1142971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FFFFFF"/>
                </a:solidFill>
              </a:rPr>
              <a:t>Personalization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66733" y="6381749"/>
            <a:ext cx="304792" cy="1904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E0E0E0"/>
                </a:solidFill>
              </a:rPr>
              <a:t>2025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1571625"/>
          </a:xfrm>
          <a:prstGeom prst="rect">
            <a:avLst/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66733" y="47624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650"/>
              </a:spcAft>
            </a:pPr>
            <a:r>
              <a:rPr sz="2392" b="1">
                <a:solidFill>
                  <a:srgbClr val="FFFFFF"/>
                </a:solidFill>
              </a:rPr>
              <a:t>Learning Management Systems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66733" y="1047749"/>
            <a:ext cx="10858228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FFFFFF"/>
                </a:solidFill>
              </a:rPr>
              <a:t>The backbone of digital learning environments</a:t>
            </a:r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A6B7B694-A420-2E2F-22CE-93A9786BC181}"/>
              </a:ext>
            </a:extLst>
          </p:cNvPr>
          <p:cNvGrpSpPr/>
          <p:nvPr/>
        </p:nvGrpSpPr>
        <p:grpSpPr>
          <a:xfrm>
            <a:off x="786929" y="1749415"/>
            <a:ext cx="10618141" cy="4551118"/>
            <a:chOff x="666733" y="1952624"/>
            <a:chExt cx="10858228" cy="4972051"/>
          </a:xfrm>
        </p:grpSpPr>
        <p:sp>
          <p:nvSpPr>
            <p:cNvPr id="5" name="Rounded Rectangle 4"/>
            <p:cNvSpPr/>
            <p:nvPr/>
          </p:nvSpPr>
          <p:spPr>
            <a:xfrm>
              <a:off x="666733" y="1952624"/>
              <a:ext cx="952476" cy="952499"/>
            </a:xfrm>
            <a:prstGeom prst="roundRect">
              <a:avLst>
                <a:gd name="adj" fmla="val 50000"/>
              </a:avLst>
            </a:prstGeom>
            <a:solidFill>
              <a:srgbClr val="19376D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6" name="Picture 5" descr="image.png"/>
            <p:cNvPicPr>
              <a:picLocks noChangeAspect="1"/>
            </p:cNvPicPr>
            <p:nvPr/>
          </p:nvPicPr>
          <p:blipFill>
            <a:blip r:embed="rId2">
              <a:alphaModFix/>
            </a:blip>
            <a:stretch>
              <a:fillRect/>
            </a:stretch>
          </p:blipFill>
          <p:spPr>
            <a:xfrm>
              <a:off x="904852" y="2245006"/>
              <a:ext cx="476238" cy="367737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1904952" y="2038349"/>
              <a:ext cx="9620009" cy="342900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975"/>
                </a:spcAft>
              </a:pPr>
              <a:r>
                <a:rPr sz="1674" b="1">
                  <a:solidFill>
                    <a:srgbClr val="19376D"/>
                  </a:solidFill>
                </a:rPr>
                <a:t>Centralized Digital Learning Platforms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904952" y="2533649"/>
              <a:ext cx="9620009" cy="285750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lnSpc>
                  <a:spcPts val="195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196" b="0">
                  <a:solidFill>
                    <a:srgbClr val="333333"/>
                  </a:solidFill>
                </a:rPr>
                <a:t>Support course creation, content delivery, assessments, and communication</a:t>
              </a:r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666733" y="3286125"/>
              <a:ext cx="5286242" cy="1676400"/>
            </a:xfrm>
            <a:prstGeom prst="roundRect">
              <a:avLst>
                <a:gd name="adj" fmla="val 13636"/>
              </a:avLst>
            </a:prstGeom>
            <a:solidFill>
              <a:srgbClr val="FFFFFF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904852" y="3790949"/>
              <a:ext cx="666733" cy="666750"/>
            </a:xfrm>
            <a:prstGeom prst="roundRect">
              <a:avLst>
                <a:gd name="adj" fmla="val 50000"/>
              </a:avLst>
            </a:prstGeom>
            <a:solidFill>
              <a:srgbClr val="F0F2F5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11" name="Picture 10" descr="image.png"/>
            <p:cNvPicPr>
              <a:picLocks noChangeAspect="1"/>
            </p:cNvPicPr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1066773" y="4032687"/>
              <a:ext cx="342891" cy="183274"/>
            </a:xfrm>
            <a:prstGeom prst="rect">
              <a:avLst/>
            </a:prstGeom>
          </p:spPr>
        </p:pic>
        <p:sp>
          <p:nvSpPr>
            <p:cNvPr id="12" name="TextBox 11"/>
            <p:cNvSpPr txBox="1"/>
            <p:nvPr/>
          </p:nvSpPr>
          <p:spPr>
            <a:xfrm>
              <a:off x="1762080" y="3524250"/>
              <a:ext cx="3952776" cy="29527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650"/>
                </a:spcAft>
              </a:pPr>
              <a:r>
                <a:rPr sz="1435" b="1">
                  <a:solidFill>
                    <a:srgbClr val="19376D"/>
                  </a:solidFill>
                </a:rPr>
                <a:t>Moodle</a:t>
              </a:r>
            </a:p>
          </p:txBody>
        </p:sp>
        <p:pic>
          <p:nvPicPr>
            <p:cNvPr id="13" name="Picture 12" descr="image.png"/>
            <p:cNvPicPr>
              <a:picLocks noChangeAspect="1"/>
            </p:cNvPicPr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1762080" y="3954411"/>
              <a:ext cx="171445" cy="149327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2028774" y="3914775"/>
              <a:ext cx="1600159" cy="21907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076" b="1">
                  <a:solidFill>
                    <a:srgbClr val="19376D"/>
                  </a:solidFill>
                </a:rPr>
                <a:t>Open-source</a:t>
              </a:r>
              <a:r>
                <a:rPr sz="1076" b="0">
                  <a:solidFill>
                    <a:srgbClr val="333333"/>
                  </a:solidFill>
                </a:rPr>
                <a:t> platform</a:t>
              </a:r>
            </a:p>
          </p:txBody>
        </p:sp>
        <p:pic>
          <p:nvPicPr>
            <p:cNvPr id="15" name="Picture 14" descr="image.png"/>
            <p:cNvPicPr>
              <a:picLocks noChangeAspect="1"/>
            </p:cNvPicPr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1762080" y="4240161"/>
              <a:ext cx="171445" cy="149327"/>
            </a:xfrm>
            <a:prstGeom prst="rect">
              <a:avLst/>
            </a:prstGeom>
          </p:spPr>
        </p:pic>
        <p:sp>
          <p:nvSpPr>
            <p:cNvPr id="16" name="TextBox 15"/>
            <p:cNvSpPr txBox="1"/>
            <p:nvPr/>
          </p:nvSpPr>
          <p:spPr>
            <a:xfrm>
              <a:off x="2028774" y="4210049"/>
              <a:ext cx="1485862" cy="21907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076" b="0">
                  <a:solidFill>
                    <a:srgbClr val="333333"/>
                  </a:solidFill>
                </a:rPr>
                <a:t>Highly customizable</a:t>
              </a:r>
            </a:p>
          </p:txBody>
        </p:sp>
        <p:pic>
          <p:nvPicPr>
            <p:cNvPr id="17" name="Picture 16" descr="image.png"/>
            <p:cNvPicPr>
              <a:picLocks noChangeAspect="1"/>
            </p:cNvPicPr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1762080" y="4544961"/>
              <a:ext cx="171445" cy="149327"/>
            </a:xfrm>
            <a:prstGeom prst="rect">
              <a:avLst/>
            </a:prstGeom>
          </p:spPr>
        </p:pic>
        <p:sp>
          <p:nvSpPr>
            <p:cNvPr id="18" name="TextBox 17"/>
            <p:cNvSpPr txBox="1"/>
            <p:nvPr/>
          </p:nvSpPr>
          <p:spPr>
            <a:xfrm>
              <a:off x="2028774" y="4505325"/>
              <a:ext cx="2266893" cy="21907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076" b="0">
                  <a:solidFill>
                    <a:srgbClr val="333333"/>
                  </a:solidFill>
                </a:rPr>
                <a:t>Supports </a:t>
              </a:r>
              <a:r>
                <a:rPr sz="1076" b="1">
                  <a:solidFill>
                    <a:srgbClr val="19376D"/>
                  </a:solidFill>
                </a:rPr>
                <a:t>collaborative</a:t>
              </a:r>
              <a:r>
                <a:rPr sz="1076" b="0">
                  <a:solidFill>
                    <a:srgbClr val="333333"/>
                  </a:solidFill>
                </a:rPr>
                <a:t> features</a:t>
              </a:r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6238719" y="3286125"/>
              <a:ext cx="5286242" cy="1676400"/>
            </a:xfrm>
            <a:prstGeom prst="roundRect">
              <a:avLst>
                <a:gd name="adj" fmla="val 13636"/>
              </a:avLst>
            </a:prstGeom>
            <a:solidFill>
              <a:srgbClr val="FFFFFF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0" name="Rounded Rectangle 19"/>
            <p:cNvSpPr/>
            <p:nvPr/>
          </p:nvSpPr>
          <p:spPr>
            <a:xfrm>
              <a:off x="6476838" y="3790949"/>
              <a:ext cx="666733" cy="666750"/>
            </a:xfrm>
            <a:prstGeom prst="roundRect">
              <a:avLst>
                <a:gd name="adj" fmla="val 50000"/>
              </a:avLst>
            </a:prstGeom>
            <a:solidFill>
              <a:srgbClr val="F0F2F5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21" name="Picture 20" descr="image.png"/>
            <p:cNvPicPr>
              <a:picLocks noChangeAspect="1"/>
            </p:cNvPicPr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6638759" y="3979479"/>
              <a:ext cx="342891" cy="289691"/>
            </a:xfrm>
            <a:prstGeom prst="rect">
              <a:avLst/>
            </a:prstGeom>
          </p:spPr>
        </p:pic>
        <p:sp>
          <p:nvSpPr>
            <p:cNvPr id="22" name="TextBox 21"/>
            <p:cNvSpPr txBox="1"/>
            <p:nvPr/>
          </p:nvSpPr>
          <p:spPr>
            <a:xfrm>
              <a:off x="7334066" y="3524250"/>
              <a:ext cx="3952776" cy="29527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650"/>
                </a:spcAft>
              </a:pPr>
              <a:r>
                <a:rPr sz="1435" b="1">
                  <a:solidFill>
                    <a:srgbClr val="19376D"/>
                  </a:solidFill>
                </a:rPr>
                <a:t>Canvas</a:t>
              </a:r>
            </a:p>
          </p:txBody>
        </p:sp>
        <p:pic>
          <p:nvPicPr>
            <p:cNvPr id="23" name="Picture 22" descr="image.png"/>
            <p:cNvPicPr>
              <a:picLocks noChangeAspect="1"/>
            </p:cNvPicPr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7334066" y="3954411"/>
              <a:ext cx="171445" cy="149327"/>
            </a:xfrm>
            <a:prstGeom prst="rect">
              <a:avLst/>
            </a:prstGeom>
          </p:spPr>
        </p:pic>
        <p:sp>
          <p:nvSpPr>
            <p:cNvPr id="24" name="TextBox 23"/>
            <p:cNvSpPr txBox="1"/>
            <p:nvPr/>
          </p:nvSpPr>
          <p:spPr>
            <a:xfrm>
              <a:off x="7600759" y="3914775"/>
              <a:ext cx="1628734" cy="21907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076" b="1">
                  <a:solidFill>
                    <a:srgbClr val="19376D"/>
                  </a:solidFill>
                </a:rPr>
                <a:t>Intuitive</a:t>
              </a:r>
              <a:r>
                <a:rPr sz="1076" b="0">
                  <a:solidFill>
                    <a:srgbClr val="333333"/>
                  </a:solidFill>
                </a:rPr>
                <a:t> user interface</a:t>
              </a:r>
            </a:p>
          </p:txBody>
        </p:sp>
        <p:pic>
          <p:nvPicPr>
            <p:cNvPr id="25" name="Picture 24" descr="image.png"/>
            <p:cNvPicPr>
              <a:picLocks noChangeAspect="1"/>
            </p:cNvPicPr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7334066" y="4240161"/>
              <a:ext cx="171445" cy="149327"/>
            </a:xfrm>
            <a:prstGeom prst="rect">
              <a:avLst/>
            </a:prstGeom>
          </p:spPr>
        </p:pic>
        <p:sp>
          <p:nvSpPr>
            <p:cNvPr id="26" name="TextBox 25"/>
            <p:cNvSpPr txBox="1"/>
            <p:nvPr/>
          </p:nvSpPr>
          <p:spPr>
            <a:xfrm>
              <a:off x="7600759" y="4210049"/>
              <a:ext cx="2266893" cy="21907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076" b="0">
                  <a:solidFill>
                    <a:srgbClr val="333333"/>
                  </a:solidFill>
                </a:rPr>
                <a:t>Seamless </a:t>
              </a:r>
              <a:r>
                <a:rPr sz="1076" b="1">
                  <a:solidFill>
                    <a:srgbClr val="19376D"/>
                  </a:solidFill>
                </a:rPr>
                <a:t>integration</a:t>
              </a:r>
              <a:r>
                <a:rPr sz="1076" b="0">
                  <a:solidFill>
                    <a:srgbClr val="333333"/>
                  </a:solidFill>
                </a:rPr>
                <a:t> with tools</a:t>
              </a:r>
            </a:p>
          </p:txBody>
        </p:sp>
        <p:pic>
          <p:nvPicPr>
            <p:cNvPr id="27" name="Picture 26" descr="image.png"/>
            <p:cNvPicPr>
              <a:picLocks noChangeAspect="1"/>
            </p:cNvPicPr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7334066" y="4544961"/>
              <a:ext cx="171445" cy="149327"/>
            </a:xfrm>
            <a:prstGeom prst="rect">
              <a:avLst/>
            </a:prstGeom>
          </p:spPr>
        </p:pic>
        <p:sp>
          <p:nvSpPr>
            <p:cNvPr id="28" name="TextBox 27"/>
            <p:cNvSpPr txBox="1"/>
            <p:nvPr/>
          </p:nvSpPr>
          <p:spPr>
            <a:xfrm>
              <a:off x="7600759" y="4505325"/>
              <a:ext cx="1924001" cy="21907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076" b="0">
                  <a:solidFill>
                    <a:srgbClr val="333333"/>
                  </a:solidFill>
                </a:rPr>
                <a:t>Widely used in </a:t>
              </a:r>
              <a:r>
                <a:rPr sz="1076" b="1">
                  <a:solidFill>
                    <a:srgbClr val="19376D"/>
                  </a:solidFill>
                </a:rPr>
                <a:t>universities</a:t>
              </a:r>
            </a:p>
          </p:txBody>
        </p:sp>
        <p:sp>
          <p:nvSpPr>
            <p:cNvPr id="29" name="Rounded Rectangle 28"/>
            <p:cNvSpPr/>
            <p:nvPr/>
          </p:nvSpPr>
          <p:spPr>
            <a:xfrm>
              <a:off x="666733" y="5248275"/>
              <a:ext cx="5286242" cy="1676400"/>
            </a:xfrm>
            <a:prstGeom prst="roundRect">
              <a:avLst>
                <a:gd name="adj" fmla="val 13636"/>
              </a:avLst>
            </a:prstGeom>
            <a:solidFill>
              <a:srgbClr val="FFFFFF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30" name="Rounded Rectangle 29"/>
            <p:cNvSpPr/>
            <p:nvPr/>
          </p:nvSpPr>
          <p:spPr>
            <a:xfrm>
              <a:off x="904852" y="5753099"/>
              <a:ext cx="666733" cy="666750"/>
            </a:xfrm>
            <a:prstGeom prst="roundRect">
              <a:avLst>
                <a:gd name="adj" fmla="val 50000"/>
              </a:avLst>
            </a:prstGeom>
            <a:solidFill>
              <a:srgbClr val="F0F2F5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31" name="Picture 30" descr="image.png"/>
            <p:cNvPicPr>
              <a:picLocks noChangeAspect="1"/>
            </p:cNvPicPr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1066773" y="5965277"/>
              <a:ext cx="342891" cy="242394"/>
            </a:xfrm>
            <a:prstGeom prst="rect">
              <a:avLst/>
            </a:prstGeom>
          </p:spPr>
        </p:pic>
        <p:sp>
          <p:nvSpPr>
            <p:cNvPr id="32" name="TextBox 31"/>
            <p:cNvSpPr txBox="1"/>
            <p:nvPr/>
          </p:nvSpPr>
          <p:spPr>
            <a:xfrm>
              <a:off x="1762080" y="5486400"/>
              <a:ext cx="3952776" cy="29527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650"/>
                </a:spcAft>
              </a:pPr>
              <a:r>
                <a:rPr sz="1435" b="1">
                  <a:solidFill>
                    <a:srgbClr val="19376D"/>
                  </a:solidFill>
                </a:rPr>
                <a:t>Google Classroom</a:t>
              </a:r>
            </a:p>
          </p:txBody>
        </p:sp>
        <p:pic>
          <p:nvPicPr>
            <p:cNvPr id="33" name="Picture 32" descr="image.png"/>
            <p:cNvPicPr>
              <a:picLocks noChangeAspect="1"/>
            </p:cNvPicPr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1762080" y="5916561"/>
              <a:ext cx="171445" cy="149327"/>
            </a:xfrm>
            <a:prstGeom prst="rect">
              <a:avLst/>
            </a:prstGeom>
          </p:spPr>
        </p:pic>
        <p:sp>
          <p:nvSpPr>
            <p:cNvPr id="34" name="TextBox 33"/>
            <p:cNvSpPr txBox="1"/>
            <p:nvPr/>
          </p:nvSpPr>
          <p:spPr>
            <a:xfrm>
              <a:off x="2028774" y="5876925"/>
              <a:ext cx="1885902" cy="21907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076" b="1">
                  <a:solidFill>
                    <a:srgbClr val="19376D"/>
                  </a:solidFill>
                </a:rPr>
                <a:t>Simplified</a:t>
              </a:r>
              <a:r>
                <a:rPr sz="1076" b="0">
                  <a:solidFill>
                    <a:srgbClr val="333333"/>
                  </a:solidFill>
                </a:rPr>
                <a:t> tool for schools</a:t>
              </a:r>
            </a:p>
          </p:txBody>
        </p:sp>
        <p:pic>
          <p:nvPicPr>
            <p:cNvPr id="35" name="Picture 34" descr="image.png"/>
            <p:cNvPicPr>
              <a:picLocks noChangeAspect="1"/>
            </p:cNvPicPr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1762080" y="6202311"/>
              <a:ext cx="171445" cy="149327"/>
            </a:xfrm>
            <a:prstGeom prst="rect">
              <a:avLst/>
            </a:prstGeom>
          </p:spPr>
        </p:pic>
        <p:sp>
          <p:nvSpPr>
            <p:cNvPr id="36" name="TextBox 35"/>
            <p:cNvSpPr txBox="1"/>
            <p:nvPr/>
          </p:nvSpPr>
          <p:spPr>
            <a:xfrm>
              <a:off x="2028774" y="6172200"/>
              <a:ext cx="2047823" cy="21907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076" b="0">
                  <a:solidFill>
                    <a:srgbClr val="333333"/>
                  </a:solidFill>
                </a:rPr>
                <a:t>Integrated with </a:t>
              </a:r>
              <a:r>
                <a:rPr sz="1076" b="1">
                  <a:solidFill>
                    <a:srgbClr val="19376D"/>
                  </a:solidFill>
                </a:rPr>
                <a:t>Google tools</a:t>
              </a:r>
            </a:p>
          </p:txBody>
        </p:sp>
        <p:pic>
          <p:nvPicPr>
            <p:cNvPr id="37" name="Picture 36" descr="image.png"/>
            <p:cNvPicPr>
              <a:picLocks noChangeAspect="1"/>
            </p:cNvPicPr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1762080" y="6507111"/>
              <a:ext cx="171445" cy="149327"/>
            </a:xfrm>
            <a:prstGeom prst="rect">
              <a:avLst/>
            </a:prstGeom>
          </p:spPr>
        </p:pic>
        <p:sp>
          <p:nvSpPr>
            <p:cNvPr id="38" name="TextBox 37"/>
            <p:cNvSpPr txBox="1"/>
            <p:nvPr/>
          </p:nvSpPr>
          <p:spPr>
            <a:xfrm>
              <a:off x="2028774" y="6467474"/>
              <a:ext cx="1723981" cy="21907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076" b="1">
                  <a:solidFill>
                    <a:srgbClr val="19376D"/>
                  </a:solidFill>
                </a:rPr>
                <a:t>Free</a:t>
              </a:r>
              <a:r>
                <a:rPr sz="1076" b="0">
                  <a:solidFill>
                    <a:srgbClr val="333333"/>
                  </a:solidFill>
                </a:rPr>
                <a:t> for educational use</a:t>
              </a:r>
            </a:p>
          </p:txBody>
        </p:sp>
        <p:sp>
          <p:nvSpPr>
            <p:cNvPr id="39" name="Rounded Rectangle 38"/>
            <p:cNvSpPr/>
            <p:nvPr/>
          </p:nvSpPr>
          <p:spPr>
            <a:xfrm>
              <a:off x="6238719" y="5248275"/>
              <a:ext cx="5286242" cy="1676400"/>
            </a:xfrm>
            <a:prstGeom prst="roundRect">
              <a:avLst>
                <a:gd name="adj" fmla="val 13636"/>
              </a:avLst>
            </a:prstGeom>
            <a:solidFill>
              <a:srgbClr val="FFFFFF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40" name="Rounded Rectangle 39"/>
            <p:cNvSpPr/>
            <p:nvPr/>
          </p:nvSpPr>
          <p:spPr>
            <a:xfrm>
              <a:off x="6476838" y="5753099"/>
              <a:ext cx="666733" cy="666750"/>
            </a:xfrm>
            <a:prstGeom prst="roundRect">
              <a:avLst>
                <a:gd name="adj" fmla="val 50000"/>
              </a:avLst>
            </a:prstGeom>
            <a:solidFill>
              <a:srgbClr val="F0F2F5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41" name="Picture 40" descr="image.png"/>
            <p:cNvPicPr>
              <a:picLocks noChangeAspect="1"/>
            </p:cNvPicPr>
            <p:nvPr/>
          </p:nvPicPr>
          <p:blipFill>
            <a:blip r:embed="rId7">
              <a:alphaModFix/>
            </a:blip>
            <a:stretch>
              <a:fillRect/>
            </a:stretch>
          </p:blipFill>
          <p:spPr>
            <a:xfrm>
              <a:off x="6638759" y="5953453"/>
              <a:ext cx="342891" cy="266043"/>
            </a:xfrm>
            <a:prstGeom prst="rect">
              <a:avLst/>
            </a:prstGeom>
          </p:spPr>
        </p:pic>
        <p:sp>
          <p:nvSpPr>
            <p:cNvPr id="42" name="TextBox 41"/>
            <p:cNvSpPr txBox="1"/>
            <p:nvPr/>
          </p:nvSpPr>
          <p:spPr>
            <a:xfrm>
              <a:off x="7334066" y="5486400"/>
              <a:ext cx="3952776" cy="29527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650"/>
                </a:spcAft>
              </a:pPr>
              <a:r>
                <a:rPr sz="1435" b="1">
                  <a:solidFill>
                    <a:srgbClr val="19376D"/>
                  </a:solidFill>
                </a:rPr>
                <a:t>Blackboard Learn</a:t>
              </a:r>
            </a:p>
          </p:txBody>
        </p:sp>
        <p:pic>
          <p:nvPicPr>
            <p:cNvPr id="43" name="Picture 42" descr="image.png"/>
            <p:cNvPicPr>
              <a:picLocks noChangeAspect="1"/>
            </p:cNvPicPr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7334066" y="5916561"/>
              <a:ext cx="171445" cy="149327"/>
            </a:xfrm>
            <a:prstGeom prst="rect">
              <a:avLst/>
            </a:prstGeom>
          </p:spPr>
        </p:pic>
        <p:sp>
          <p:nvSpPr>
            <p:cNvPr id="44" name="TextBox 43"/>
            <p:cNvSpPr txBox="1"/>
            <p:nvPr/>
          </p:nvSpPr>
          <p:spPr>
            <a:xfrm>
              <a:off x="7600759" y="5876925"/>
              <a:ext cx="1847803" cy="21907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076" b="1">
                  <a:solidFill>
                    <a:srgbClr val="19376D"/>
                  </a:solidFill>
                </a:rPr>
                <a:t>Comprehensive</a:t>
              </a:r>
              <a:r>
                <a:rPr sz="1076" b="0">
                  <a:solidFill>
                    <a:srgbClr val="333333"/>
                  </a:solidFill>
                </a:rPr>
                <a:t> solutions</a:t>
              </a:r>
            </a:p>
          </p:txBody>
        </p:sp>
        <p:pic>
          <p:nvPicPr>
            <p:cNvPr id="45" name="Picture 44" descr="image.png"/>
            <p:cNvPicPr>
              <a:picLocks noChangeAspect="1"/>
            </p:cNvPicPr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7334066" y="6202311"/>
              <a:ext cx="171445" cy="149327"/>
            </a:xfrm>
            <a:prstGeom prst="rect">
              <a:avLst/>
            </a:prstGeom>
          </p:spPr>
        </p:pic>
        <p:sp>
          <p:nvSpPr>
            <p:cNvPr id="46" name="TextBox 45"/>
            <p:cNvSpPr txBox="1"/>
            <p:nvPr/>
          </p:nvSpPr>
          <p:spPr>
            <a:xfrm>
              <a:off x="7600759" y="6172200"/>
              <a:ext cx="2143071" cy="21907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076" b="0">
                  <a:solidFill>
                    <a:srgbClr val="333333"/>
                  </a:solidFill>
                </a:rPr>
                <a:t>Prevalent in </a:t>
              </a:r>
              <a:r>
                <a:rPr sz="1076" b="1">
                  <a:solidFill>
                    <a:srgbClr val="19376D"/>
                  </a:solidFill>
                </a:rPr>
                <a:t>higher education</a:t>
              </a:r>
            </a:p>
          </p:txBody>
        </p:sp>
        <p:pic>
          <p:nvPicPr>
            <p:cNvPr id="47" name="Picture 46" descr="image.png"/>
            <p:cNvPicPr>
              <a:picLocks noChangeAspect="1"/>
            </p:cNvPicPr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7334066" y="6507111"/>
              <a:ext cx="171445" cy="149327"/>
            </a:xfrm>
            <a:prstGeom prst="rect">
              <a:avLst/>
            </a:prstGeom>
          </p:spPr>
        </p:pic>
        <p:sp>
          <p:nvSpPr>
            <p:cNvPr id="48" name="TextBox 47"/>
            <p:cNvSpPr txBox="1"/>
            <p:nvPr/>
          </p:nvSpPr>
          <p:spPr>
            <a:xfrm>
              <a:off x="7600759" y="6467474"/>
              <a:ext cx="2009724" cy="21907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076" b="0">
                  <a:solidFill>
                    <a:srgbClr val="333333"/>
                  </a:solidFill>
                </a:rPr>
                <a:t>Advanced </a:t>
              </a:r>
              <a:r>
                <a:rPr sz="1076" b="1">
                  <a:solidFill>
                    <a:srgbClr val="19376D"/>
                  </a:solidFill>
                </a:rPr>
                <a:t>analytics</a:t>
              </a:r>
              <a:r>
                <a:rPr sz="1076" b="0">
                  <a:solidFill>
                    <a:srgbClr val="333333"/>
                  </a:solidFill>
                </a:rPr>
                <a:t> features</a:t>
              </a:r>
            </a:p>
          </p:txBody>
        </p:sp>
      </p:grpSp>
      <p:sp>
        <p:nvSpPr>
          <p:cNvPr id="50" name="TextBox 49"/>
          <p:cNvSpPr txBox="1"/>
          <p:nvPr/>
        </p:nvSpPr>
        <p:spPr>
          <a:xfrm>
            <a:off x="139864" y="6400798"/>
            <a:ext cx="12191695" cy="57150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6" b="0" dirty="0">
                <a:solidFill>
                  <a:srgbClr val="666666"/>
                </a:solidFill>
              </a:rPr>
              <a:t>Digital Learning and Development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1571625"/>
          </a:xfrm>
          <a:prstGeom prst="rect">
            <a:avLst/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66733" y="47624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650"/>
              </a:spcAft>
            </a:pPr>
            <a:r>
              <a:rPr sz="2392" b="1">
                <a:solidFill>
                  <a:srgbClr val="FFFFFF"/>
                </a:solidFill>
              </a:rPr>
              <a:t>Video &amp; Mobile Learning Tools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66733" y="1047749"/>
            <a:ext cx="10858228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FFFFFF"/>
                </a:solidFill>
              </a:rPr>
              <a:t>Flexible platforms for dynamic educational experiences</a:t>
            </a:r>
          </a:p>
        </p:txBody>
      </p:sp>
      <p:grpSp>
        <p:nvGrpSpPr>
          <p:cNvPr id="88" name="Group 87">
            <a:extLst>
              <a:ext uri="{FF2B5EF4-FFF2-40B4-BE49-F238E27FC236}">
                <a16:creationId xmlns:a16="http://schemas.microsoft.com/office/drawing/2014/main" id="{E5412C45-7097-97C6-E640-6D75A8079993}"/>
              </a:ext>
            </a:extLst>
          </p:cNvPr>
          <p:cNvGrpSpPr/>
          <p:nvPr/>
        </p:nvGrpSpPr>
        <p:grpSpPr>
          <a:xfrm>
            <a:off x="794105" y="1749225"/>
            <a:ext cx="10185473" cy="4724418"/>
            <a:chOff x="517664" y="1952624"/>
            <a:chExt cx="11007296" cy="5767973"/>
          </a:xfrm>
        </p:grpSpPr>
        <p:sp>
          <p:nvSpPr>
            <p:cNvPr id="5" name="Rounded Rectangle 4"/>
            <p:cNvSpPr/>
            <p:nvPr/>
          </p:nvSpPr>
          <p:spPr>
            <a:xfrm>
              <a:off x="666733" y="1952624"/>
              <a:ext cx="666733" cy="666750"/>
            </a:xfrm>
            <a:prstGeom prst="roundRect">
              <a:avLst>
                <a:gd name="adj" fmla="val 50000"/>
              </a:avLst>
            </a:prstGeom>
            <a:solidFill>
              <a:srgbClr val="19376D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6" name="Picture 5" descr="image.png"/>
            <p:cNvPicPr>
              <a:picLocks noChangeAspect="1"/>
            </p:cNvPicPr>
            <p:nvPr/>
          </p:nvPicPr>
          <p:blipFill>
            <a:blip r:embed="rId2">
              <a:alphaModFix/>
            </a:blip>
            <a:stretch>
              <a:fillRect/>
            </a:stretch>
          </p:blipFill>
          <p:spPr>
            <a:xfrm>
              <a:off x="828654" y="2194362"/>
              <a:ext cx="342891" cy="183274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1523961" y="2114550"/>
              <a:ext cx="2609784" cy="342900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674" b="1" dirty="0">
                  <a:solidFill>
                    <a:srgbClr val="19376D"/>
                  </a:solidFill>
                </a:rPr>
                <a:t>Video-Based Platforms</a:t>
              </a:r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517664" y="2870699"/>
              <a:ext cx="2783730" cy="2333623"/>
            </a:xfrm>
            <a:prstGeom prst="roundRect">
              <a:avLst>
                <a:gd name="adj" fmla="val 9795"/>
              </a:avLst>
            </a:prstGeom>
            <a:solidFill>
              <a:srgbClr val="FFFFFF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Rectangle 8"/>
            <p:cNvSpPr/>
            <p:nvPr/>
          </p:nvSpPr>
          <p:spPr>
            <a:xfrm>
              <a:off x="517664" y="2870699"/>
              <a:ext cx="2783730" cy="761998"/>
            </a:xfrm>
            <a:prstGeom prst="rect">
              <a:avLst/>
            </a:prstGeom>
            <a:solidFill>
              <a:srgbClr val="F0F2F5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809604" y="3000375"/>
              <a:ext cx="476238" cy="476249"/>
            </a:xfrm>
            <a:prstGeom prst="roundRect">
              <a:avLst>
                <a:gd name="adj" fmla="val 50000"/>
              </a:avLst>
            </a:prstGeom>
            <a:solidFill>
              <a:srgbClr val="19376D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11" name="Picture 10" descr="image.png"/>
            <p:cNvPicPr>
              <a:picLocks noChangeAspect="1"/>
            </p:cNvPicPr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834481" y="3138641"/>
              <a:ext cx="266693" cy="226115"/>
            </a:xfrm>
            <a:prstGeom prst="rect">
              <a:avLst/>
            </a:prstGeom>
          </p:spPr>
        </p:pic>
        <p:sp>
          <p:nvSpPr>
            <p:cNvPr id="12" name="TextBox 11"/>
            <p:cNvSpPr txBox="1"/>
            <p:nvPr/>
          </p:nvSpPr>
          <p:spPr>
            <a:xfrm>
              <a:off x="1348818" y="3118349"/>
              <a:ext cx="771505" cy="266699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315" b="1">
                  <a:solidFill>
                    <a:srgbClr val="19376D"/>
                  </a:solidFill>
                </a:rPr>
                <a:t>YouTube</a:t>
              </a:r>
            </a:p>
          </p:txBody>
        </p:sp>
        <p:pic>
          <p:nvPicPr>
            <p:cNvPr id="13" name="Picture 12" descr="image.png"/>
            <p:cNvPicPr>
              <a:picLocks noChangeAspect="1"/>
            </p:cNvPicPr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729708" y="3815210"/>
              <a:ext cx="171445" cy="149326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996402" y="3775573"/>
              <a:ext cx="1781130" cy="21907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076" b="1">
                  <a:solidFill>
                    <a:srgbClr val="19376D"/>
                  </a:solidFill>
                </a:rPr>
                <a:t>Vast</a:t>
              </a:r>
              <a:r>
                <a:rPr sz="1076" b="0">
                  <a:solidFill>
                    <a:srgbClr val="333333"/>
                  </a:solidFill>
                </a:rPr>
                <a:t> educational content</a:t>
              </a:r>
            </a:p>
          </p:txBody>
        </p:sp>
        <p:pic>
          <p:nvPicPr>
            <p:cNvPr id="15" name="Picture 14" descr="image.png"/>
            <p:cNvPicPr>
              <a:picLocks noChangeAspect="1"/>
            </p:cNvPicPr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723880" y="4145224"/>
              <a:ext cx="171445" cy="149326"/>
            </a:xfrm>
            <a:prstGeom prst="rect">
              <a:avLst/>
            </a:prstGeom>
          </p:spPr>
        </p:pic>
        <p:sp>
          <p:nvSpPr>
            <p:cNvPr id="16" name="TextBox 15"/>
            <p:cNvSpPr txBox="1"/>
            <p:nvPr/>
          </p:nvSpPr>
          <p:spPr>
            <a:xfrm>
              <a:off x="996402" y="4089899"/>
              <a:ext cx="1000099" cy="21907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076" b="1">
                  <a:solidFill>
                    <a:srgbClr val="19376D"/>
                  </a:solidFill>
                </a:rPr>
                <a:t>Free</a:t>
              </a:r>
              <a:r>
                <a:rPr sz="1076" b="0">
                  <a:solidFill>
                    <a:srgbClr val="333333"/>
                  </a:solidFill>
                </a:rPr>
                <a:t> to access</a:t>
              </a:r>
            </a:p>
          </p:txBody>
        </p:sp>
        <p:pic>
          <p:nvPicPr>
            <p:cNvPr id="17" name="Picture 16" descr="image.png"/>
            <p:cNvPicPr>
              <a:picLocks noChangeAspect="1"/>
            </p:cNvPicPr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729708" y="4548635"/>
              <a:ext cx="171445" cy="149326"/>
            </a:xfrm>
            <a:prstGeom prst="rect">
              <a:avLst/>
            </a:prstGeom>
          </p:spPr>
        </p:pic>
        <p:sp>
          <p:nvSpPr>
            <p:cNvPr id="18" name="TextBox 17"/>
            <p:cNvSpPr txBox="1"/>
            <p:nvPr/>
          </p:nvSpPr>
          <p:spPr>
            <a:xfrm>
              <a:off x="996402" y="4404224"/>
              <a:ext cx="1971625" cy="438149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076" b="0">
                  <a:solidFill>
                    <a:srgbClr val="333333"/>
                  </a:solidFill>
                </a:rPr>
                <a:t>Supports </a:t>
              </a:r>
              <a:r>
                <a:rPr sz="1076" b="1">
                  <a:solidFill>
                    <a:srgbClr val="19376D"/>
                  </a:solidFill>
                </a:rPr>
                <a:t>comments</a:t>
              </a:r>
              <a:r>
                <a:rPr sz="1076" b="0">
                  <a:solidFill>
                    <a:srgbClr val="333333"/>
                  </a:solidFill>
                </a:rPr>
                <a:t> and interaction</a:t>
              </a:r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3381290" y="2857500"/>
              <a:ext cx="2641373" cy="2333623"/>
            </a:xfrm>
            <a:prstGeom prst="roundRect">
              <a:avLst>
                <a:gd name="adj" fmla="val 9795"/>
              </a:avLst>
            </a:prstGeom>
            <a:solidFill>
              <a:srgbClr val="FFFFFF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381290" y="2857500"/>
              <a:ext cx="2641373" cy="761998"/>
            </a:xfrm>
            <a:prstGeom prst="rect">
              <a:avLst/>
            </a:prstGeom>
            <a:solidFill>
              <a:srgbClr val="F0F2F5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1" name="Rounded Rectangle 20"/>
            <p:cNvSpPr/>
            <p:nvPr/>
          </p:nvSpPr>
          <p:spPr>
            <a:xfrm>
              <a:off x="3524161" y="3000375"/>
              <a:ext cx="476238" cy="476249"/>
            </a:xfrm>
            <a:prstGeom prst="roundRect">
              <a:avLst>
                <a:gd name="adj" fmla="val 50000"/>
              </a:avLst>
            </a:prstGeom>
            <a:solidFill>
              <a:srgbClr val="19376D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22" name="Picture 21" descr="image.png"/>
            <p:cNvPicPr>
              <a:picLocks noChangeAspect="1"/>
            </p:cNvPicPr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3628934" y="3134139"/>
              <a:ext cx="266693" cy="208721"/>
            </a:xfrm>
            <a:prstGeom prst="rect">
              <a:avLst/>
            </a:prstGeom>
          </p:spPr>
        </p:pic>
        <p:sp>
          <p:nvSpPr>
            <p:cNvPr id="23" name="TextBox 22"/>
            <p:cNvSpPr txBox="1"/>
            <p:nvPr/>
          </p:nvSpPr>
          <p:spPr>
            <a:xfrm>
              <a:off x="4143271" y="3105149"/>
              <a:ext cx="752456" cy="266699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315" b="1">
                  <a:solidFill>
                    <a:srgbClr val="19376D"/>
                  </a:solidFill>
                </a:rPr>
                <a:t>Panopto</a:t>
              </a:r>
            </a:p>
          </p:txBody>
        </p:sp>
        <p:pic>
          <p:nvPicPr>
            <p:cNvPr id="24" name="Picture 23" descr="image.png"/>
            <p:cNvPicPr>
              <a:picLocks noChangeAspect="1"/>
            </p:cNvPicPr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3524161" y="3802011"/>
              <a:ext cx="171445" cy="149327"/>
            </a:xfrm>
            <a:prstGeom prst="rect">
              <a:avLst/>
            </a:prstGeom>
          </p:spPr>
        </p:pic>
        <p:sp>
          <p:nvSpPr>
            <p:cNvPr id="25" name="TextBox 24"/>
            <p:cNvSpPr txBox="1"/>
            <p:nvPr/>
          </p:nvSpPr>
          <p:spPr>
            <a:xfrm>
              <a:off x="3790855" y="3762374"/>
              <a:ext cx="1676358" cy="21907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076" b="1">
                  <a:solidFill>
                    <a:srgbClr val="19376D"/>
                  </a:solidFill>
                </a:rPr>
                <a:t>Lecture</a:t>
              </a:r>
              <a:r>
                <a:rPr sz="1076" b="0">
                  <a:solidFill>
                    <a:srgbClr val="333333"/>
                  </a:solidFill>
                </a:rPr>
                <a:t> capture system</a:t>
              </a:r>
            </a:p>
          </p:txBody>
        </p:sp>
        <p:pic>
          <p:nvPicPr>
            <p:cNvPr id="26" name="Picture 25" descr="image.png"/>
            <p:cNvPicPr>
              <a:picLocks noChangeAspect="1"/>
            </p:cNvPicPr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3524161" y="4221111"/>
              <a:ext cx="171445" cy="149327"/>
            </a:xfrm>
            <a:prstGeom prst="rect">
              <a:avLst/>
            </a:prstGeom>
          </p:spPr>
        </p:pic>
        <p:sp>
          <p:nvSpPr>
            <p:cNvPr id="27" name="TextBox 26"/>
            <p:cNvSpPr txBox="1"/>
            <p:nvPr/>
          </p:nvSpPr>
          <p:spPr>
            <a:xfrm>
              <a:off x="3790855" y="4076699"/>
              <a:ext cx="1971625" cy="438149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076" b="1">
                  <a:solidFill>
                    <a:srgbClr val="19376D"/>
                  </a:solidFill>
                </a:rPr>
                <a:t>Analytics</a:t>
              </a:r>
              <a:r>
                <a:rPr sz="1076" b="0">
                  <a:solidFill>
                    <a:srgbClr val="333333"/>
                  </a:solidFill>
                </a:rPr>
                <a:t> on viewer engagement</a:t>
              </a:r>
            </a:p>
          </p:txBody>
        </p:sp>
        <p:pic>
          <p:nvPicPr>
            <p:cNvPr id="28" name="Picture 27" descr="image.png"/>
            <p:cNvPicPr>
              <a:picLocks noChangeAspect="1"/>
            </p:cNvPicPr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3524161" y="4754511"/>
              <a:ext cx="171445" cy="149327"/>
            </a:xfrm>
            <a:prstGeom prst="rect">
              <a:avLst/>
            </a:prstGeom>
          </p:spPr>
        </p:pic>
        <p:sp>
          <p:nvSpPr>
            <p:cNvPr id="29" name="TextBox 28"/>
            <p:cNvSpPr txBox="1"/>
            <p:nvPr/>
          </p:nvSpPr>
          <p:spPr>
            <a:xfrm>
              <a:off x="3790855" y="4610099"/>
              <a:ext cx="1971625" cy="438149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076" b="0">
                  <a:solidFill>
                    <a:srgbClr val="333333"/>
                  </a:solidFill>
                </a:rPr>
                <a:t>Supports </a:t>
              </a:r>
              <a:r>
                <a:rPr sz="1076" b="1">
                  <a:solidFill>
                    <a:srgbClr val="19376D"/>
                  </a:solidFill>
                </a:rPr>
                <a:t>searchable</a:t>
              </a:r>
              <a:r>
                <a:rPr sz="1076" b="0">
                  <a:solidFill>
                    <a:srgbClr val="333333"/>
                  </a:solidFill>
                </a:rPr>
                <a:t> content</a:t>
              </a:r>
            </a:p>
          </p:txBody>
        </p:sp>
        <p:sp>
          <p:nvSpPr>
            <p:cNvPr id="30" name="Rounded Rectangle 29"/>
            <p:cNvSpPr/>
            <p:nvPr/>
          </p:nvSpPr>
          <p:spPr>
            <a:xfrm>
              <a:off x="3009825" y="5386974"/>
              <a:ext cx="2857428" cy="2333623"/>
            </a:xfrm>
            <a:prstGeom prst="roundRect">
              <a:avLst>
                <a:gd name="adj" fmla="val 9795"/>
              </a:avLst>
            </a:prstGeom>
            <a:solidFill>
              <a:srgbClr val="FFFFFF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3009825" y="5386974"/>
              <a:ext cx="2857428" cy="761998"/>
            </a:xfrm>
            <a:prstGeom prst="rect">
              <a:avLst/>
            </a:prstGeom>
            <a:solidFill>
              <a:srgbClr val="F0F2F5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32" name="Rounded Rectangle 31"/>
            <p:cNvSpPr/>
            <p:nvPr/>
          </p:nvSpPr>
          <p:spPr>
            <a:xfrm>
              <a:off x="3152696" y="5529848"/>
              <a:ext cx="476238" cy="476249"/>
            </a:xfrm>
            <a:prstGeom prst="roundRect">
              <a:avLst>
                <a:gd name="adj" fmla="val 50000"/>
              </a:avLst>
            </a:prstGeom>
            <a:solidFill>
              <a:srgbClr val="19376D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33" name="Picture 32" descr="image.png"/>
            <p:cNvPicPr>
              <a:picLocks noChangeAspect="1"/>
            </p:cNvPicPr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3268951" y="5669705"/>
              <a:ext cx="266693" cy="144945"/>
            </a:xfrm>
            <a:prstGeom prst="rect">
              <a:avLst/>
            </a:prstGeom>
          </p:spPr>
        </p:pic>
        <p:sp>
          <p:nvSpPr>
            <p:cNvPr id="34" name="TextBox 33"/>
            <p:cNvSpPr txBox="1"/>
            <p:nvPr/>
          </p:nvSpPr>
          <p:spPr>
            <a:xfrm>
              <a:off x="3771806" y="5634625"/>
              <a:ext cx="514337" cy="266699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315" b="1" dirty="0">
                  <a:solidFill>
                    <a:srgbClr val="19376D"/>
                  </a:solidFill>
                </a:rPr>
                <a:t>Zoom</a:t>
              </a:r>
            </a:p>
          </p:txBody>
        </p:sp>
        <p:pic>
          <p:nvPicPr>
            <p:cNvPr id="35" name="Picture 34" descr="image.png"/>
            <p:cNvPicPr>
              <a:picLocks noChangeAspect="1"/>
            </p:cNvPicPr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3152696" y="6436261"/>
              <a:ext cx="171445" cy="149326"/>
            </a:xfrm>
            <a:prstGeom prst="rect">
              <a:avLst/>
            </a:prstGeom>
          </p:spPr>
        </p:pic>
        <p:sp>
          <p:nvSpPr>
            <p:cNvPr id="36" name="TextBox 35"/>
            <p:cNvSpPr txBox="1"/>
            <p:nvPr/>
          </p:nvSpPr>
          <p:spPr>
            <a:xfrm>
              <a:off x="3419390" y="6291849"/>
              <a:ext cx="1971625" cy="438149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076" b="1">
                  <a:solidFill>
                    <a:srgbClr val="19376D"/>
                  </a:solidFill>
                </a:rPr>
                <a:t>Synchronous</a:t>
              </a:r>
              <a:r>
                <a:rPr sz="1076" b="0">
                  <a:solidFill>
                    <a:srgbClr val="333333"/>
                  </a:solidFill>
                </a:rPr>
                <a:t> video conferencing</a:t>
              </a:r>
            </a:p>
          </p:txBody>
        </p:sp>
        <p:pic>
          <p:nvPicPr>
            <p:cNvPr id="37" name="Picture 36" descr="image.png"/>
            <p:cNvPicPr>
              <a:picLocks noChangeAspect="1"/>
            </p:cNvPicPr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3152696" y="6969661"/>
              <a:ext cx="171445" cy="149326"/>
            </a:xfrm>
            <a:prstGeom prst="rect">
              <a:avLst/>
            </a:prstGeom>
          </p:spPr>
        </p:pic>
        <p:sp>
          <p:nvSpPr>
            <p:cNvPr id="38" name="TextBox 37"/>
            <p:cNvSpPr txBox="1"/>
            <p:nvPr/>
          </p:nvSpPr>
          <p:spPr>
            <a:xfrm>
              <a:off x="3419390" y="6825249"/>
              <a:ext cx="1971625" cy="438149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076" b="1">
                  <a:solidFill>
                    <a:srgbClr val="19376D"/>
                  </a:solidFill>
                </a:rPr>
                <a:t>Breakout</a:t>
              </a:r>
              <a:r>
                <a:rPr sz="1076" b="0">
                  <a:solidFill>
                    <a:srgbClr val="333333"/>
                  </a:solidFill>
                </a:rPr>
                <a:t> rooms for collaboration</a:t>
              </a:r>
            </a:p>
          </p:txBody>
        </p:sp>
        <p:pic>
          <p:nvPicPr>
            <p:cNvPr id="39" name="Picture 38" descr="image.png"/>
            <p:cNvPicPr>
              <a:picLocks noChangeAspect="1"/>
            </p:cNvPicPr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3152696" y="7388762"/>
              <a:ext cx="171445" cy="149326"/>
            </a:xfrm>
            <a:prstGeom prst="rect">
              <a:avLst/>
            </a:prstGeom>
          </p:spPr>
        </p:pic>
        <p:sp>
          <p:nvSpPr>
            <p:cNvPr id="40" name="TextBox 39"/>
            <p:cNvSpPr txBox="1"/>
            <p:nvPr/>
          </p:nvSpPr>
          <p:spPr>
            <a:xfrm>
              <a:off x="3419390" y="7358649"/>
              <a:ext cx="1600158" cy="21907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076" b="1">
                  <a:solidFill>
                    <a:srgbClr val="19376D"/>
                  </a:solidFill>
                </a:rPr>
                <a:t>Recording</a:t>
              </a:r>
              <a:r>
                <a:rPr sz="1076" b="0">
                  <a:solidFill>
                    <a:srgbClr val="333333"/>
                  </a:solidFill>
                </a:rPr>
                <a:t> capabilities</a:t>
              </a:r>
            </a:p>
          </p:txBody>
        </p:sp>
        <p:sp>
          <p:nvSpPr>
            <p:cNvPr id="41" name="Rounded Rectangle 40"/>
            <p:cNvSpPr/>
            <p:nvPr/>
          </p:nvSpPr>
          <p:spPr>
            <a:xfrm>
              <a:off x="6286342" y="1952624"/>
              <a:ext cx="666733" cy="666750"/>
            </a:xfrm>
            <a:prstGeom prst="roundRect">
              <a:avLst>
                <a:gd name="adj" fmla="val 50000"/>
              </a:avLst>
            </a:prstGeom>
            <a:solidFill>
              <a:srgbClr val="19376D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42" name="Picture 41" descr="image.png"/>
            <p:cNvPicPr>
              <a:picLocks noChangeAspect="1"/>
            </p:cNvPicPr>
            <p:nvPr/>
          </p:nvPicPr>
          <p:blipFill>
            <a:blip r:embed="rId7">
              <a:alphaModFix/>
            </a:blip>
            <a:stretch>
              <a:fillRect/>
            </a:stretch>
          </p:blipFill>
          <p:spPr>
            <a:xfrm>
              <a:off x="6448263" y="2126374"/>
              <a:ext cx="342891" cy="319251"/>
            </a:xfrm>
            <a:prstGeom prst="rect">
              <a:avLst/>
            </a:prstGeom>
          </p:spPr>
        </p:pic>
        <p:sp>
          <p:nvSpPr>
            <p:cNvPr id="43" name="TextBox 42"/>
            <p:cNvSpPr txBox="1"/>
            <p:nvPr/>
          </p:nvSpPr>
          <p:spPr>
            <a:xfrm>
              <a:off x="7143571" y="2114550"/>
              <a:ext cx="2447863" cy="342900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674" b="1" dirty="0">
                  <a:solidFill>
                    <a:srgbClr val="19376D"/>
                  </a:solidFill>
                </a:rPr>
                <a:t>Mobile Learning Apps</a:t>
              </a:r>
            </a:p>
          </p:txBody>
        </p:sp>
        <p:sp>
          <p:nvSpPr>
            <p:cNvPr id="44" name="Rounded Rectangle 43"/>
            <p:cNvSpPr/>
            <p:nvPr/>
          </p:nvSpPr>
          <p:spPr>
            <a:xfrm>
              <a:off x="6286342" y="2857500"/>
              <a:ext cx="2524061" cy="2362199"/>
            </a:xfrm>
            <a:prstGeom prst="roundRect">
              <a:avLst>
                <a:gd name="adj" fmla="val 9677"/>
              </a:avLst>
            </a:prstGeom>
            <a:solidFill>
              <a:srgbClr val="FFFFFF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dirty="0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6286342" y="2857500"/>
              <a:ext cx="2524061" cy="761999"/>
            </a:xfrm>
            <a:prstGeom prst="rect">
              <a:avLst/>
            </a:prstGeom>
            <a:solidFill>
              <a:srgbClr val="F0F2F5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46" name="Rounded Rectangle 45"/>
            <p:cNvSpPr/>
            <p:nvPr/>
          </p:nvSpPr>
          <p:spPr>
            <a:xfrm>
              <a:off x="6429214" y="3000375"/>
              <a:ext cx="476238" cy="476249"/>
            </a:xfrm>
            <a:prstGeom prst="roundRect">
              <a:avLst>
                <a:gd name="adj" fmla="val 50000"/>
              </a:avLst>
            </a:prstGeom>
            <a:solidFill>
              <a:srgbClr val="19376D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47" name="Picture 46" descr="image.png"/>
            <p:cNvPicPr>
              <a:picLocks noChangeAspect="1"/>
            </p:cNvPicPr>
            <p:nvPr/>
          </p:nvPicPr>
          <p:blipFill>
            <a:blip r:embed="rId8">
              <a:alphaModFix/>
            </a:blip>
            <a:stretch>
              <a:fillRect/>
            </a:stretch>
          </p:blipFill>
          <p:spPr>
            <a:xfrm>
              <a:off x="6533986" y="3125442"/>
              <a:ext cx="266693" cy="226115"/>
            </a:xfrm>
            <a:prstGeom prst="rect">
              <a:avLst/>
            </a:prstGeom>
          </p:spPr>
        </p:pic>
        <p:sp>
          <p:nvSpPr>
            <p:cNvPr id="48" name="TextBox 47"/>
            <p:cNvSpPr txBox="1"/>
            <p:nvPr/>
          </p:nvSpPr>
          <p:spPr>
            <a:xfrm>
              <a:off x="7048323" y="3105149"/>
              <a:ext cx="1247743" cy="266699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315" b="1" dirty="0">
                  <a:solidFill>
                    <a:srgbClr val="19376D"/>
                  </a:solidFill>
                </a:rPr>
                <a:t>Microlearning</a:t>
              </a:r>
            </a:p>
          </p:txBody>
        </p:sp>
        <p:pic>
          <p:nvPicPr>
            <p:cNvPr id="49" name="Picture 48" descr="image.png"/>
            <p:cNvPicPr>
              <a:picLocks noChangeAspect="1"/>
            </p:cNvPicPr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6429214" y="3802011"/>
              <a:ext cx="171445" cy="149327"/>
            </a:xfrm>
            <a:prstGeom prst="rect">
              <a:avLst/>
            </a:prstGeom>
          </p:spPr>
        </p:pic>
        <p:sp>
          <p:nvSpPr>
            <p:cNvPr id="50" name="TextBox 49"/>
            <p:cNvSpPr txBox="1"/>
            <p:nvPr/>
          </p:nvSpPr>
          <p:spPr>
            <a:xfrm>
              <a:off x="6695907" y="3762374"/>
              <a:ext cx="1314417" cy="21907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076" b="1">
                  <a:solidFill>
                    <a:srgbClr val="19376D"/>
                  </a:solidFill>
                </a:rPr>
                <a:t>Bite-sized</a:t>
              </a:r>
              <a:r>
                <a:rPr sz="1076" b="0">
                  <a:solidFill>
                    <a:srgbClr val="333333"/>
                  </a:solidFill>
                </a:rPr>
                <a:t> content</a:t>
              </a:r>
            </a:p>
          </p:txBody>
        </p:sp>
        <p:pic>
          <p:nvPicPr>
            <p:cNvPr id="51" name="Picture 50" descr="image.png"/>
            <p:cNvPicPr>
              <a:picLocks noChangeAspect="1"/>
            </p:cNvPicPr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6429214" y="4106811"/>
              <a:ext cx="171445" cy="149327"/>
            </a:xfrm>
            <a:prstGeom prst="rect">
              <a:avLst/>
            </a:prstGeom>
          </p:spPr>
        </p:pic>
        <p:sp>
          <p:nvSpPr>
            <p:cNvPr id="52" name="TextBox 51"/>
            <p:cNvSpPr txBox="1"/>
            <p:nvPr/>
          </p:nvSpPr>
          <p:spPr>
            <a:xfrm>
              <a:off x="6695907" y="4076699"/>
              <a:ext cx="1371565" cy="21907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076" b="1">
                  <a:solidFill>
                    <a:srgbClr val="19376D"/>
                  </a:solidFill>
                </a:rPr>
                <a:t>On-demand</a:t>
              </a:r>
              <a:r>
                <a:rPr sz="1076" b="0">
                  <a:solidFill>
                    <a:srgbClr val="333333"/>
                  </a:solidFill>
                </a:rPr>
                <a:t> access</a:t>
              </a:r>
            </a:p>
          </p:txBody>
        </p:sp>
        <p:pic>
          <p:nvPicPr>
            <p:cNvPr id="53" name="Picture 52" descr="image.png"/>
            <p:cNvPicPr>
              <a:picLocks noChangeAspect="1"/>
            </p:cNvPicPr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6429214" y="4430661"/>
              <a:ext cx="171445" cy="149327"/>
            </a:xfrm>
            <a:prstGeom prst="rect">
              <a:avLst/>
            </a:prstGeom>
          </p:spPr>
        </p:pic>
        <p:sp>
          <p:nvSpPr>
            <p:cNvPr id="54" name="TextBox 53"/>
            <p:cNvSpPr txBox="1"/>
            <p:nvPr/>
          </p:nvSpPr>
          <p:spPr>
            <a:xfrm>
              <a:off x="6695907" y="4391025"/>
              <a:ext cx="1409664" cy="21907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076" b="0">
                  <a:solidFill>
                    <a:srgbClr val="333333"/>
                  </a:solidFill>
                </a:rPr>
                <a:t>Fits </a:t>
              </a:r>
              <a:r>
                <a:rPr sz="1076" b="1">
                  <a:solidFill>
                    <a:srgbClr val="19376D"/>
                  </a:solidFill>
                </a:rPr>
                <a:t>busy schedules</a:t>
              </a:r>
            </a:p>
          </p:txBody>
        </p:sp>
        <p:sp>
          <p:nvSpPr>
            <p:cNvPr id="55" name="Rounded Rectangle 54"/>
            <p:cNvSpPr/>
            <p:nvPr/>
          </p:nvSpPr>
          <p:spPr>
            <a:xfrm>
              <a:off x="9000899" y="2857500"/>
              <a:ext cx="2524061" cy="2362199"/>
            </a:xfrm>
            <a:prstGeom prst="roundRect">
              <a:avLst>
                <a:gd name="adj" fmla="val 9677"/>
              </a:avLst>
            </a:prstGeom>
            <a:solidFill>
              <a:srgbClr val="FFFFFF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9000899" y="2857500"/>
              <a:ext cx="2524061" cy="819149"/>
            </a:xfrm>
            <a:prstGeom prst="rect">
              <a:avLst/>
            </a:prstGeom>
            <a:solidFill>
              <a:srgbClr val="F0F2F5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57" name="Rounded Rectangle 56"/>
            <p:cNvSpPr/>
            <p:nvPr/>
          </p:nvSpPr>
          <p:spPr>
            <a:xfrm>
              <a:off x="9143771" y="3028950"/>
              <a:ext cx="476238" cy="476249"/>
            </a:xfrm>
            <a:prstGeom prst="roundRect">
              <a:avLst>
                <a:gd name="adj" fmla="val 50000"/>
              </a:avLst>
            </a:prstGeom>
            <a:solidFill>
              <a:srgbClr val="19376D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58" name="Picture 57" descr="image.png"/>
            <p:cNvPicPr>
              <a:picLocks noChangeAspect="1"/>
            </p:cNvPicPr>
            <p:nvPr/>
          </p:nvPicPr>
          <p:blipFill>
            <a:blip r:embed="rId9">
              <a:alphaModFix/>
            </a:blip>
            <a:stretch>
              <a:fillRect/>
            </a:stretch>
          </p:blipFill>
          <p:spPr>
            <a:xfrm>
              <a:off x="9248543" y="3155466"/>
              <a:ext cx="266693" cy="223216"/>
            </a:xfrm>
            <a:prstGeom prst="rect">
              <a:avLst/>
            </a:prstGeom>
          </p:spPr>
        </p:pic>
        <p:sp>
          <p:nvSpPr>
            <p:cNvPr id="59" name="TextBox 58"/>
            <p:cNvSpPr txBox="1"/>
            <p:nvPr/>
          </p:nvSpPr>
          <p:spPr>
            <a:xfrm>
              <a:off x="9753356" y="3000375"/>
              <a:ext cx="1628734" cy="533399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315" b="1">
                  <a:solidFill>
                    <a:srgbClr val="19376D"/>
                  </a:solidFill>
                </a:rPr>
                <a:t>Push Notifications</a:t>
              </a:r>
            </a:p>
          </p:txBody>
        </p:sp>
        <p:pic>
          <p:nvPicPr>
            <p:cNvPr id="60" name="Picture 59" descr="image.png"/>
            <p:cNvPicPr>
              <a:picLocks noChangeAspect="1"/>
            </p:cNvPicPr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9143771" y="3859161"/>
              <a:ext cx="171445" cy="149327"/>
            </a:xfrm>
            <a:prstGeom prst="rect">
              <a:avLst/>
            </a:prstGeom>
          </p:spPr>
        </p:pic>
        <p:sp>
          <p:nvSpPr>
            <p:cNvPr id="61" name="TextBox 60"/>
            <p:cNvSpPr txBox="1"/>
            <p:nvPr/>
          </p:nvSpPr>
          <p:spPr>
            <a:xfrm>
              <a:off x="9410464" y="3819524"/>
              <a:ext cx="1266793" cy="21907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076" b="1">
                  <a:solidFill>
                    <a:srgbClr val="19376D"/>
                  </a:solidFill>
                </a:rPr>
                <a:t>Timely</a:t>
              </a:r>
              <a:r>
                <a:rPr sz="1076" b="0">
                  <a:solidFill>
                    <a:srgbClr val="333333"/>
                  </a:solidFill>
                </a:rPr>
                <a:t> reminders</a:t>
              </a:r>
            </a:p>
          </p:txBody>
        </p:sp>
        <p:pic>
          <p:nvPicPr>
            <p:cNvPr id="62" name="Picture 61" descr="image.png"/>
            <p:cNvPicPr>
              <a:picLocks noChangeAspect="1"/>
            </p:cNvPicPr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9143771" y="4163961"/>
              <a:ext cx="171445" cy="149327"/>
            </a:xfrm>
            <a:prstGeom prst="rect">
              <a:avLst/>
            </a:prstGeom>
          </p:spPr>
        </p:pic>
        <p:sp>
          <p:nvSpPr>
            <p:cNvPr id="63" name="TextBox 62"/>
            <p:cNvSpPr txBox="1"/>
            <p:nvPr/>
          </p:nvSpPr>
          <p:spPr>
            <a:xfrm>
              <a:off x="9410464" y="4133849"/>
              <a:ext cx="1562060" cy="21907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076" b="1">
                  <a:solidFill>
                    <a:srgbClr val="19376D"/>
                  </a:solidFill>
                </a:rPr>
                <a:t>Motivational</a:t>
              </a:r>
              <a:r>
                <a:rPr sz="1076" b="0">
                  <a:solidFill>
                    <a:srgbClr val="333333"/>
                  </a:solidFill>
                </a:rPr>
                <a:t> prompts</a:t>
              </a:r>
            </a:p>
          </p:txBody>
        </p:sp>
        <p:pic>
          <p:nvPicPr>
            <p:cNvPr id="64" name="Picture 63" descr="image.png"/>
            <p:cNvPicPr>
              <a:picLocks noChangeAspect="1"/>
            </p:cNvPicPr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9143771" y="4487811"/>
              <a:ext cx="171445" cy="149327"/>
            </a:xfrm>
            <a:prstGeom prst="rect">
              <a:avLst/>
            </a:prstGeom>
          </p:spPr>
        </p:pic>
        <p:sp>
          <p:nvSpPr>
            <p:cNvPr id="65" name="TextBox 64"/>
            <p:cNvSpPr txBox="1"/>
            <p:nvPr/>
          </p:nvSpPr>
          <p:spPr>
            <a:xfrm>
              <a:off x="9410464" y="4448175"/>
              <a:ext cx="1123921" cy="21907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076" b="0">
                  <a:solidFill>
                    <a:srgbClr val="333333"/>
                  </a:solidFill>
                </a:rPr>
                <a:t>Course </a:t>
              </a:r>
              <a:r>
                <a:rPr sz="1076" b="1">
                  <a:solidFill>
                    <a:srgbClr val="19376D"/>
                  </a:solidFill>
                </a:rPr>
                <a:t>updates</a:t>
              </a:r>
            </a:p>
          </p:txBody>
        </p:sp>
        <p:sp>
          <p:nvSpPr>
            <p:cNvPr id="66" name="Rounded Rectangle 65"/>
            <p:cNvSpPr/>
            <p:nvPr/>
          </p:nvSpPr>
          <p:spPr>
            <a:xfrm>
              <a:off x="6286342" y="5410199"/>
              <a:ext cx="2524061" cy="2305049"/>
            </a:xfrm>
            <a:prstGeom prst="roundRect">
              <a:avLst>
                <a:gd name="adj" fmla="val 9917"/>
              </a:avLst>
            </a:prstGeom>
            <a:solidFill>
              <a:srgbClr val="FFFFFF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6286342" y="5410199"/>
              <a:ext cx="2524061" cy="761999"/>
            </a:xfrm>
            <a:prstGeom prst="rect">
              <a:avLst/>
            </a:prstGeom>
            <a:solidFill>
              <a:srgbClr val="F0F2F5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68" name="Rounded Rectangle 67"/>
            <p:cNvSpPr/>
            <p:nvPr/>
          </p:nvSpPr>
          <p:spPr>
            <a:xfrm>
              <a:off x="6429214" y="5553074"/>
              <a:ext cx="476238" cy="476249"/>
            </a:xfrm>
            <a:prstGeom prst="roundRect">
              <a:avLst>
                <a:gd name="adj" fmla="val 50000"/>
              </a:avLst>
            </a:prstGeom>
            <a:solidFill>
              <a:srgbClr val="19376D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69" name="Picture 68" descr="image.png"/>
            <p:cNvPicPr>
              <a:picLocks noChangeAspect="1"/>
            </p:cNvPicPr>
            <p:nvPr/>
          </p:nvPicPr>
          <p:blipFill>
            <a:blip r:embed="rId10">
              <a:alphaModFix/>
            </a:blip>
            <a:stretch>
              <a:fillRect/>
            </a:stretch>
          </p:blipFill>
          <p:spPr>
            <a:xfrm>
              <a:off x="6533986" y="5678142"/>
              <a:ext cx="266693" cy="226115"/>
            </a:xfrm>
            <a:prstGeom prst="rect">
              <a:avLst/>
            </a:prstGeom>
          </p:spPr>
        </p:pic>
        <p:sp>
          <p:nvSpPr>
            <p:cNvPr id="70" name="TextBox 69"/>
            <p:cNvSpPr txBox="1"/>
            <p:nvPr/>
          </p:nvSpPr>
          <p:spPr>
            <a:xfrm>
              <a:off x="7048323" y="5657850"/>
              <a:ext cx="1238219" cy="266699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315" b="1">
                  <a:solidFill>
                    <a:srgbClr val="19376D"/>
                  </a:solidFill>
                </a:rPr>
                <a:t>Offline Access</a:t>
              </a:r>
            </a:p>
          </p:txBody>
        </p:sp>
        <p:pic>
          <p:nvPicPr>
            <p:cNvPr id="71" name="Picture 70" descr="image.png"/>
            <p:cNvPicPr>
              <a:picLocks noChangeAspect="1"/>
            </p:cNvPicPr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6429214" y="6354711"/>
              <a:ext cx="171445" cy="149327"/>
            </a:xfrm>
            <a:prstGeom prst="rect">
              <a:avLst/>
            </a:prstGeom>
          </p:spPr>
        </p:pic>
        <p:sp>
          <p:nvSpPr>
            <p:cNvPr id="72" name="TextBox 71"/>
            <p:cNvSpPr txBox="1"/>
            <p:nvPr/>
          </p:nvSpPr>
          <p:spPr>
            <a:xfrm>
              <a:off x="6695907" y="6315075"/>
              <a:ext cx="1333466" cy="21907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076" b="1">
                  <a:solidFill>
                    <a:srgbClr val="19376D"/>
                  </a:solidFill>
                </a:rPr>
                <a:t>Download</a:t>
              </a:r>
              <a:r>
                <a:rPr sz="1076" b="0">
                  <a:solidFill>
                    <a:srgbClr val="333333"/>
                  </a:solidFill>
                </a:rPr>
                <a:t> content</a:t>
              </a:r>
            </a:p>
          </p:txBody>
        </p:sp>
        <p:pic>
          <p:nvPicPr>
            <p:cNvPr id="73" name="Picture 72" descr="image.png"/>
            <p:cNvPicPr>
              <a:picLocks noChangeAspect="1"/>
            </p:cNvPicPr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6429214" y="6659511"/>
              <a:ext cx="171445" cy="149327"/>
            </a:xfrm>
            <a:prstGeom prst="rect">
              <a:avLst/>
            </a:prstGeom>
          </p:spPr>
        </p:pic>
        <p:sp>
          <p:nvSpPr>
            <p:cNvPr id="74" name="TextBox 73"/>
            <p:cNvSpPr txBox="1"/>
            <p:nvPr/>
          </p:nvSpPr>
          <p:spPr>
            <a:xfrm>
              <a:off x="6695907" y="6629400"/>
              <a:ext cx="1628734" cy="21907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076" b="1">
                  <a:solidFill>
                    <a:srgbClr val="19376D"/>
                  </a:solidFill>
                </a:rPr>
                <a:t>Study</a:t>
              </a:r>
              <a:r>
                <a:rPr sz="1076" b="0">
                  <a:solidFill>
                    <a:srgbClr val="333333"/>
                  </a:solidFill>
                </a:rPr>
                <a:t> without internet</a:t>
              </a:r>
            </a:p>
          </p:txBody>
        </p:sp>
        <p:pic>
          <p:nvPicPr>
            <p:cNvPr id="75" name="Picture 74" descr="image.png"/>
            <p:cNvPicPr>
              <a:picLocks noChangeAspect="1"/>
            </p:cNvPicPr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6429214" y="6983361"/>
              <a:ext cx="171445" cy="149327"/>
            </a:xfrm>
            <a:prstGeom prst="rect">
              <a:avLst/>
            </a:prstGeom>
          </p:spPr>
        </p:pic>
        <p:sp>
          <p:nvSpPr>
            <p:cNvPr id="76" name="TextBox 75"/>
            <p:cNvSpPr txBox="1"/>
            <p:nvPr/>
          </p:nvSpPr>
          <p:spPr>
            <a:xfrm>
              <a:off x="6695907" y="6943725"/>
              <a:ext cx="1571585" cy="21907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076" b="1">
                  <a:solidFill>
                    <a:srgbClr val="19376D"/>
                  </a:solidFill>
                </a:rPr>
                <a:t>Sync</a:t>
              </a:r>
              <a:r>
                <a:rPr sz="1076" b="0">
                  <a:solidFill>
                    <a:srgbClr val="333333"/>
                  </a:solidFill>
                </a:rPr>
                <a:t> when connected</a:t>
              </a:r>
            </a:p>
          </p:txBody>
        </p:sp>
      </p:grpSp>
      <p:sp>
        <p:nvSpPr>
          <p:cNvPr id="77" name="Rounded Rectangle 76"/>
          <p:cNvSpPr/>
          <p:nvPr/>
        </p:nvSpPr>
        <p:spPr>
          <a:xfrm>
            <a:off x="666733" y="8286750"/>
            <a:ext cx="10858228" cy="1190625"/>
          </a:xfrm>
          <a:prstGeom prst="roundRect">
            <a:avLst>
              <a:gd name="adj" fmla="val 19200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8" name="TextBox 77"/>
          <p:cNvSpPr txBox="1"/>
          <p:nvPr/>
        </p:nvSpPr>
        <p:spPr>
          <a:xfrm>
            <a:off x="904852" y="8524875"/>
            <a:ext cx="10381990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1300"/>
              </a:spcAft>
            </a:pPr>
            <a:r>
              <a:rPr sz="1435" b="1">
                <a:solidFill>
                  <a:srgbClr val="19376D"/>
                </a:solidFill>
              </a:rPr>
              <a:t> </a:t>
            </a:r>
            <a:r>
              <a:rPr sz="1104"/>
              <a:t>  </a:t>
            </a:r>
            <a:r>
              <a:rPr sz="1435" b="1">
                <a:solidFill>
                  <a:srgbClr val="19376D"/>
                </a:solidFill>
              </a:rPr>
              <a:t> Key Benefits of Video &amp; Mobile Learning </a:t>
            </a:r>
          </a:p>
        </p:txBody>
      </p:sp>
      <p:pic>
        <p:nvPicPr>
          <p:cNvPr id="79" name="Picture 78" descr="image.png"/>
          <p:cNvPicPr>
            <a:picLocks noChangeAspect="1"/>
          </p:cNvPicPr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904852" y="8554692"/>
            <a:ext cx="266693" cy="226115"/>
          </a:xfrm>
          <a:prstGeom prst="rect">
            <a:avLst/>
          </a:prstGeom>
        </p:spPr>
      </p:pic>
      <p:pic>
        <p:nvPicPr>
          <p:cNvPr id="80" name="Picture 79" descr="image.png"/>
          <p:cNvPicPr>
            <a:picLocks noChangeAspect="1"/>
          </p:cNvPicPr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904852" y="9027794"/>
            <a:ext cx="228594" cy="194309"/>
          </a:xfrm>
          <a:prstGeom prst="rect">
            <a:avLst/>
          </a:prstGeom>
        </p:spPr>
      </p:pic>
      <p:sp>
        <p:nvSpPr>
          <p:cNvPr id="81" name="TextBox 80"/>
          <p:cNvSpPr txBox="1"/>
          <p:nvPr/>
        </p:nvSpPr>
        <p:spPr>
          <a:xfrm>
            <a:off x="1276318" y="9010650"/>
            <a:ext cx="1914477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333333"/>
                </a:solidFill>
              </a:rPr>
              <a:t>Flexible learning schedule</a:t>
            </a:r>
          </a:p>
        </p:txBody>
      </p:sp>
      <p:pic>
        <p:nvPicPr>
          <p:cNvPr id="82" name="Picture 81" descr="image.png"/>
          <p:cNvPicPr>
            <a:picLocks noChangeAspect="1"/>
          </p:cNvPicPr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4429014" y="9027794"/>
            <a:ext cx="228594" cy="194309"/>
          </a:xfrm>
          <a:prstGeom prst="rect">
            <a:avLst/>
          </a:prstGeom>
        </p:spPr>
      </p:pic>
      <p:sp>
        <p:nvSpPr>
          <p:cNvPr id="83" name="TextBox 82"/>
          <p:cNvSpPr txBox="1"/>
          <p:nvPr/>
        </p:nvSpPr>
        <p:spPr>
          <a:xfrm>
            <a:off x="4800479" y="9010650"/>
            <a:ext cx="1409664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333333"/>
                </a:solidFill>
              </a:rPr>
              <a:t>Global accessibility</a:t>
            </a:r>
          </a:p>
        </p:txBody>
      </p:sp>
      <p:pic>
        <p:nvPicPr>
          <p:cNvPr id="84" name="Picture 83" descr="image.png"/>
          <p:cNvPicPr>
            <a:picLocks noChangeAspect="1"/>
          </p:cNvPicPr>
          <p:nvPr/>
        </p:nvPicPr>
        <p:blipFill>
          <a:blip r:embed="rId14">
            <a:alphaModFix/>
          </a:blip>
          <a:stretch>
            <a:fillRect/>
          </a:stretch>
        </p:blipFill>
        <p:spPr>
          <a:xfrm>
            <a:off x="7953176" y="9027794"/>
            <a:ext cx="228594" cy="194309"/>
          </a:xfrm>
          <a:prstGeom prst="rect">
            <a:avLst/>
          </a:prstGeom>
        </p:spPr>
      </p:pic>
      <p:sp>
        <p:nvSpPr>
          <p:cNvPr id="85" name="TextBox 84"/>
          <p:cNvSpPr txBox="1"/>
          <p:nvPr/>
        </p:nvSpPr>
        <p:spPr>
          <a:xfrm>
            <a:off x="8324641" y="9010650"/>
            <a:ext cx="1562060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333333"/>
                </a:solidFill>
              </a:rPr>
              <a:t>Content replayability</a:t>
            </a:r>
          </a:p>
        </p:txBody>
      </p:sp>
      <p:sp>
        <p:nvSpPr>
          <p:cNvPr id="86" name="Rectangle 85"/>
          <p:cNvSpPr/>
          <p:nvPr/>
        </p:nvSpPr>
        <p:spPr>
          <a:xfrm>
            <a:off x="0" y="9858375"/>
            <a:ext cx="12191695" cy="571500"/>
          </a:xfrm>
          <a:prstGeom prst="rect">
            <a:avLst/>
          </a:prstGeom>
          <a:solidFill>
            <a:srgbClr val="F0F2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7" name="TextBox 86"/>
          <p:cNvSpPr txBox="1"/>
          <p:nvPr/>
        </p:nvSpPr>
        <p:spPr>
          <a:xfrm>
            <a:off x="0" y="9858375"/>
            <a:ext cx="12191695" cy="57150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666666"/>
                </a:solidFill>
              </a:rPr>
              <a:t>Digital Learning and Development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1571625"/>
          </a:xfrm>
          <a:prstGeom prst="rect">
            <a:avLst/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66733" y="47624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650"/>
              </a:spcAft>
            </a:pPr>
            <a:r>
              <a:rPr sz="2392" b="1">
                <a:solidFill>
                  <a:srgbClr val="FFFFFF"/>
                </a:solidFill>
              </a:rPr>
              <a:t>Interactive &amp; Flipped Tools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66733" y="1047749"/>
            <a:ext cx="10858228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FFFFFF"/>
                </a:solidFill>
              </a:rPr>
              <a:t>Engaging resources for active learning experiences</a:t>
            </a:r>
          </a:p>
        </p:txBody>
      </p:sp>
      <p:grpSp>
        <p:nvGrpSpPr>
          <p:cNvPr id="88" name="Group 87">
            <a:extLst>
              <a:ext uri="{FF2B5EF4-FFF2-40B4-BE49-F238E27FC236}">
                <a16:creationId xmlns:a16="http://schemas.microsoft.com/office/drawing/2014/main" id="{74BAC0A4-7851-1D98-0723-A8B34556622B}"/>
              </a:ext>
            </a:extLst>
          </p:cNvPr>
          <p:cNvGrpSpPr/>
          <p:nvPr/>
        </p:nvGrpSpPr>
        <p:grpSpPr>
          <a:xfrm>
            <a:off x="1214406" y="1737050"/>
            <a:ext cx="10239118" cy="4674238"/>
            <a:chOff x="666733" y="1952624"/>
            <a:chExt cx="10858227" cy="4953304"/>
          </a:xfrm>
        </p:grpSpPr>
        <p:sp>
          <p:nvSpPr>
            <p:cNvPr id="5" name="Rounded Rectangle 4"/>
            <p:cNvSpPr/>
            <p:nvPr/>
          </p:nvSpPr>
          <p:spPr>
            <a:xfrm>
              <a:off x="666733" y="1952624"/>
              <a:ext cx="666733" cy="666750"/>
            </a:xfrm>
            <a:prstGeom prst="roundRect">
              <a:avLst>
                <a:gd name="adj" fmla="val 50000"/>
              </a:avLst>
            </a:prstGeom>
            <a:solidFill>
              <a:srgbClr val="19376D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6" name="Picture 5" descr="image.png"/>
            <p:cNvPicPr>
              <a:picLocks noChangeAspect="1"/>
            </p:cNvPicPr>
            <p:nvPr/>
          </p:nvPicPr>
          <p:blipFill>
            <a:blip r:embed="rId2">
              <a:alphaModFix/>
            </a:blip>
            <a:stretch>
              <a:fillRect/>
            </a:stretch>
          </p:blipFill>
          <p:spPr>
            <a:xfrm>
              <a:off x="828654" y="2141154"/>
              <a:ext cx="342891" cy="289691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1523961" y="2114550"/>
              <a:ext cx="2876478" cy="342900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674" b="1">
                  <a:solidFill>
                    <a:srgbClr val="19376D"/>
                  </a:solidFill>
                </a:rPr>
                <a:t>Interactive Practice Tools</a:t>
              </a:r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666733" y="2857500"/>
              <a:ext cx="2524061" cy="1924049"/>
            </a:xfrm>
            <a:prstGeom prst="roundRect">
              <a:avLst>
                <a:gd name="adj" fmla="val 11881"/>
              </a:avLst>
            </a:prstGeom>
            <a:solidFill>
              <a:srgbClr val="FFFFFF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Rectangle 8"/>
            <p:cNvSpPr/>
            <p:nvPr/>
          </p:nvSpPr>
          <p:spPr>
            <a:xfrm>
              <a:off x="666733" y="2857500"/>
              <a:ext cx="2524061" cy="761999"/>
            </a:xfrm>
            <a:prstGeom prst="rect">
              <a:avLst/>
            </a:prstGeom>
            <a:solidFill>
              <a:srgbClr val="F0F2F5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809604" y="3000375"/>
              <a:ext cx="476238" cy="476249"/>
            </a:xfrm>
            <a:prstGeom prst="roundRect">
              <a:avLst>
                <a:gd name="adj" fmla="val 50000"/>
              </a:avLst>
            </a:prstGeom>
            <a:solidFill>
              <a:srgbClr val="19376D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11" name="Picture 10" descr="image.png"/>
            <p:cNvPicPr>
              <a:picLocks noChangeAspect="1"/>
            </p:cNvPicPr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914377" y="3154431"/>
              <a:ext cx="266693" cy="168136"/>
            </a:xfrm>
            <a:prstGeom prst="rect">
              <a:avLst/>
            </a:prstGeom>
          </p:spPr>
        </p:pic>
        <p:sp>
          <p:nvSpPr>
            <p:cNvPr id="12" name="TextBox 11"/>
            <p:cNvSpPr txBox="1"/>
            <p:nvPr/>
          </p:nvSpPr>
          <p:spPr>
            <a:xfrm>
              <a:off x="1428714" y="3105149"/>
              <a:ext cx="647683" cy="266699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315" b="1">
                  <a:solidFill>
                    <a:srgbClr val="19376D"/>
                  </a:solidFill>
                </a:rPr>
                <a:t>Kahoot</a:t>
              </a:r>
            </a:p>
          </p:txBody>
        </p:sp>
        <p:pic>
          <p:nvPicPr>
            <p:cNvPr id="13" name="Picture 12" descr="image.png"/>
            <p:cNvPicPr>
              <a:picLocks noChangeAspect="1"/>
            </p:cNvPicPr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809604" y="3802011"/>
              <a:ext cx="171445" cy="149327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1076298" y="3762374"/>
              <a:ext cx="1238219" cy="21907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076" b="1">
                  <a:solidFill>
                    <a:srgbClr val="19376D"/>
                  </a:solidFill>
                </a:rPr>
                <a:t>Gamified</a:t>
              </a:r>
              <a:r>
                <a:rPr sz="1076" b="0">
                  <a:solidFill>
                    <a:srgbClr val="333333"/>
                  </a:solidFill>
                </a:rPr>
                <a:t> quizzes</a:t>
              </a:r>
            </a:p>
          </p:txBody>
        </p:sp>
        <p:pic>
          <p:nvPicPr>
            <p:cNvPr id="15" name="Picture 14" descr="image.png"/>
            <p:cNvPicPr>
              <a:picLocks noChangeAspect="1"/>
            </p:cNvPicPr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809604" y="4106811"/>
              <a:ext cx="171445" cy="149327"/>
            </a:xfrm>
            <a:prstGeom prst="rect">
              <a:avLst/>
            </a:prstGeom>
          </p:spPr>
        </p:pic>
        <p:sp>
          <p:nvSpPr>
            <p:cNvPr id="16" name="TextBox 15"/>
            <p:cNvSpPr txBox="1"/>
            <p:nvPr/>
          </p:nvSpPr>
          <p:spPr>
            <a:xfrm>
              <a:off x="1076298" y="4076699"/>
              <a:ext cx="1523961" cy="21907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076" b="1">
                  <a:solidFill>
                    <a:srgbClr val="19376D"/>
                  </a:solidFill>
                </a:rPr>
                <a:t>Competitive</a:t>
              </a:r>
              <a:r>
                <a:rPr sz="1076" b="0">
                  <a:solidFill>
                    <a:srgbClr val="333333"/>
                  </a:solidFill>
                </a:rPr>
                <a:t> learning</a:t>
              </a:r>
            </a:p>
          </p:txBody>
        </p:sp>
        <p:pic>
          <p:nvPicPr>
            <p:cNvPr id="17" name="Picture 16" descr="image.png"/>
            <p:cNvPicPr>
              <a:picLocks noChangeAspect="1"/>
            </p:cNvPicPr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809604" y="4430661"/>
              <a:ext cx="171445" cy="149327"/>
            </a:xfrm>
            <a:prstGeom prst="rect">
              <a:avLst/>
            </a:prstGeom>
          </p:spPr>
        </p:pic>
        <p:sp>
          <p:nvSpPr>
            <p:cNvPr id="18" name="TextBox 17"/>
            <p:cNvSpPr txBox="1"/>
            <p:nvPr/>
          </p:nvSpPr>
          <p:spPr>
            <a:xfrm>
              <a:off x="1076298" y="4391025"/>
              <a:ext cx="1400139" cy="21907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076" b="1">
                  <a:solidFill>
                    <a:srgbClr val="19376D"/>
                  </a:solidFill>
                </a:rPr>
                <a:t>Real-time</a:t>
              </a:r>
              <a:r>
                <a:rPr sz="1076" b="0">
                  <a:solidFill>
                    <a:srgbClr val="333333"/>
                  </a:solidFill>
                </a:rPr>
                <a:t> feedback</a:t>
              </a:r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3381290" y="2857500"/>
              <a:ext cx="2524061" cy="1924049"/>
            </a:xfrm>
            <a:prstGeom prst="roundRect">
              <a:avLst>
                <a:gd name="adj" fmla="val 11881"/>
              </a:avLst>
            </a:prstGeom>
            <a:solidFill>
              <a:srgbClr val="FFFFFF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381290" y="2857500"/>
              <a:ext cx="2524061" cy="761999"/>
            </a:xfrm>
            <a:prstGeom prst="rect">
              <a:avLst/>
            </a:prstGeom>
            <a:solidFill>
              <a:srgbClr val="F0F2F5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1" name="Rounded Rectangle 20"/>
            <p:cNvSpPr/>
            <p:nvPr/>
          </p:nvSpPr>
          <p:spPr>
            <a:xfrm>
              <a:off x="3524161" y="3000375"/>
              <a:ext cx="476238" cy="476249"/>
            </a:xfrm>
            <a:prstGeom prst="roundRect">
              <a:avLst>
                <a:gd name="adj" fmla="val 50000"/>
              </a:avLst>
            </a:prstGeom>
            <a:solidFill>
              <a:srgbClr val="19376D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22" name="Picture 21" descr="image.png"/>
            <p:cNvPicPr>
              <a:picLocks noChangeAspect="1"/>
            </p:cNvPicPr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3628934" y="3128341"/>
              <a:ext cx="266693" cy="220317"/>
            </a:xfrm>
            <a:prstGeom prst="rect">
              <a:avLst/>
            </a:prstGeom>
          </p:spPr>
        </p:pic>
        <p:sp>
          <p:nvSpPr>
            <p:cNvPr id="23" name="TextBox 22"/>
            <p:cNvSpPr txBox="1"/>
            <p:nvPr/>
          </p:nvSpPr>
          <p:spPr>
            <a:xfrm>
              <a:off x="4143271" y="3105149"/>
              <a:ext cx="638159" cy="266699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315" b="1">
                  <a:solidFill>
                    <a:srgbClr val="19376D"/>
                  </a:solidFill>
                </a:rPr>
                <a:t>Quizlet</a:t>
              </a:r>
            </a:p>
          </p:txBody>
        </p:sp>
        <p:pic>
          <p:nvPicPr>
            <p:cNvPr id="24" name="Picture 23" descr="image.png"/>
            <p:cNvPicPr>
              <a:picLocks noChangeAspect="1"/>
            </p:cNvPicPr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3524161" y="3802011"/>
              <a:ext cx="171445" cy="149327"/>
            </a:xfrm>
            <a:prstGeom prst="rect">
              <a:avLst/>
            </a:prstGeom>
          </p:spPr>
        </p:pic>
        <p:sp>
          <p:nvSpPr>
            <p:cNvPr id="25" name="TextBox 24"/>
            <p:cNvSpPr txBox="1"/>
            <p:nvPr/>
          </p:nvSpPr>
          <p:spPr>
            <a:xfrm>
              <a:off x="3790855" y="3762374"/>
              <a:ext cx="1419189" cy="21907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076" b="1">
                  <a:solidFill>
                    <a:srgbClr val="19376D"/>
                  </a:solidFill>
                </a:rPr>
                <a:t>Flashcards</a:t>
              </a:r>
              <a:r>
                <a:rPr sz="1076" b="0">
                  <a:solidFill>
                    <a:srgbClr val="333333"/>
                  </a:solidFill>
                </a:rPr>
                <a:t> creation</a:t>
              </a:r>
            </a:p>
          </p:txBody>
        </p:sp>
        <p:pic>
          <p:nvPicPr>
            <p:cNvPr id="26" name="Picture 25" descr="image.png"/>
            <p:cNvPicPr>
              <a:picLocks noChangeAspect="1"/>
            </p:cNvPicPr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3524161" y="4106811"/>
              <a:ext cx="171445" cy="149327"/>
            </a:xfrm>
            <a:prstGeom prst="rect">
              <a:avLst/>
            </a:prstGeom>
          </p:spPr>
        </p:pic>
        <p:sp>
          <p:nvSpPr>
            <p:cNvPr id="27" name="TextBox 26"/>
            <p:cNvSpPr txBox="1"/>
            <p:nvPr/>
          </p:nvSpPr>
          <p:spPr>
            <a:xfrm>
              <a:off x="3790855" y="4076699"/>
              <a:ext cx="933426" cy="21907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076" b="1">
                  <a:solidFill>
                    <a:srgbClr val="19376D"/>
                  </a:solidFill>
                </a:rPr>
                <a:t>Study</a:t>
              </a:r>
              <a:r>
                <a:rPr sz="1076" b="0">
                  <a:solidFill>
                    <a:srgbClr val="333333"/>
                  </a:solidFill>
                </a:rPr>
                <a:t> games</a:t>
              </a:r>
            </a:p>
          </p:txBody>
        </p:sp>
        <p:pic>
          <p:nvPicPr>
            <p:cNvPr id="28" name="Picture 27" descr="image.png"/>
            <p:cNvPicPr>
              <a:picLocks noChangeAspect="1"/>
            </p:cNvPicPr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3524161" y="4430661"/>
              <a:ext cx="171445" cy="149327"/>
            </a:xfrm>
            <a:prstGeom prst="rect">
              <a:avLst/>
            </a:prstGeom>
          </p:spPr>
        </p:pic>
        <p:sp>
          <p:nvSpPr>
            <p:cNvPr id="29" name="TextBox 28"/>
            <p:cNvSpPr txBox="1"/>
            <p:nvPr/>
          </p:nvSpPr>
          <p:spPr>
            <a:xfrm>
              <a:off x="3790855" y="4391025"/>
              <a:ext cx="1609684" cy="21907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076" b="1">
                  <a:solidFill>
                    <a:srgbClr val="19376D"/>
                  </a:solidFill>
                </a:rPr>
                <a:t>Collaborative</a:t>
              </a:r>
              <a:r>
                <a:rPr sz="1076" b="0">
                  <a:solidFill>
                    <a:srgbClr val="333333"/>
                  </a:solidFill>
                </a:rPr>
                <a:t> learning</a:t>
              </a:r>
            </a:p>
          </p:txBody>
        </p:sp>
        <p:sp>
          <p:nvSpPr>
            <p:cNvPr id="30" name="Rounded Rectangle 29"/>
            <p:cNvSpPr/>
            <p:nvPr/>
          </p:nvSpPr>
          <p:spPr>
            <a:xfrm>
              <a:off x="3438439" y="4981879"/>
              <a:ext cx="2524061" cy="1924049"/>
            </a:xfrm>
            <a:prstGeom prst="roundRect">
              <a:avLst>
                <a:gd name="adj" fmla="val 11881"/>
              </a:avLst>
            </a:prstGeom>
            <a:solidFill>
              <a:srgbClr val="FFFFFF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3438439" y="4981879"/>
              <a:ext cx="2524061" cy="761998"/>
            </a:xfrm>
            <a:prstGeom prst="rect">
              <a:avLst/>
            </a:prstGeom>
            <a:solidFill>
              <a:srgbClr val="F0F2F5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32" name="Rounded Rectangle 31"/>
            <p:cNvSpPr/>
            <p:nvPr/>
          </p:nvSpPr>
          <p:spPr>
            <a:xfrm>
              <a:off x="3581310" y="5124754"/>
              <a:ext cx="476238" cy="476249"/>
            </a:xfrm>
            <a:prstGeom prst="roundRect">
              <a:avLst>
                <a:gd name="adj" fmla="val 50000"/>
              </a:avLst>
            </a:prstGeom>
            <a:solidFill>
              <a:srgbClr val="19376D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33" name="Picture 32" descr="image.png"/>
            <p:cNvPicPr>
              <a:picLocks noChangeAspect="1"/>
            </p:cNvPicPr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3686083" y="5258518"/>
              <a:ext cx="266693" cy="208721"/>
            </a:xfrm>
            <a:prstGeom prst="rect">
              <a:avLst/>
            </a:prstGeom>
          </p:spPr>
        </p:pic>
        <p:sp>
          <p:nvSpPr>
            <p:cNvPr id="34" name="TextBox 33"/>
            <p:cNvSpPr txBox="1"/>
            <p:nvPr/>
          </p:nvSpPr>
          <p:spPr>
            <a:xfrm>
              <a:off x="4200420" y="5229529"/>
              <a:ext cx="838179" cy="266699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315" b="1" dirty="0">
                  <a:solidFill>
                    <a:srgbClr val="19376D"/>
                  </a:solidFill>
                </a:rPr>
                <a:t>Socrative</a:t>
              </a:r>
            </a:p>
          </p:txBody>
        </p:sp>
        <p:pic>
          <p:nvPicPr>
            <p:cNvPr id="35" name="Picture 34" descr="image.png"/>
            <p:cNvPicPr>
              <a:picLocks noChangeAspect="1"/>
            </p:cNvPicPr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3581310" y="5926390"/>
              <a:ext cx="171445" cy="149327"/>
            </a:xfrm>
            <a:prstGeom prst="rect">
              <a:avLst/>
            </a:prstGeom>
          </p:spPr>
        </p:pic>
        <p:sp>
          <p:nvSpPr>
            <p:cNvPr id="36" name="TextBox 35"/>
            <p:cNvSpPr txBox="1"/>
            <p:nvPr/>
          </p:nvSpPr>
          <p:spPr>
            <a:xfrm>
              <a:off x="3848004" y="5886754"/>
              <a:ext cx="1238219" cy="219075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076" b="1">
                  <a:solidFill>
                    <a:srgbClr val="19376D"/>
                  </a:solidFill>
                </a:rPr>
                <a:t>Real-time</a:t>
              </a:r>
              <a:r>
                <a:rPr sz="1076" b="0">
                  <a:solidFill>
                    <a:srgbClr val="333333"/>
                  </a:solidFill>
                </a:rPr>
                <a:t> polling</a:t>
              </a:r>
            </a:p>
          </p:txBody>
        </p:sp>
        <p:pic>
          <p:nvPicPr>
            <p:cNvPr id="37" name="Picture 36" descr="image.png"/>
            <p:cNvPicPr>
              <a:picLocks noChangeAspect="1"/>
            </p:cNvPicPr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3581310" y="6231189"/>
              <a:ext cx="171445" cy="149327"/>
            </a:xfrm>
            <a:prstGeom prst="rect">
              <a:avLst/>
            </a:prstGeom>
          </p:spPr>
        </p:pic>
        <p:sp>
          <p:nvSpPr>
            <p:cNvPr id="38" name="TextBox 37"/>
            <p:cNvSpPr txBox="1"/>
            <p:nvPr/>
          </p:nvSpPr>
          <p:spPr>
            <a:xfrm>
              <a:off x="3848004" y="6201079"/>
              <a:ext cx="1619209" cy="219075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076" b="1">
                  <a:solidFill>
                    <a:srgbClr val="19376D"/>
                  </a:solidFill>
                </a:rPr>
                <a:t>Formative</a:t>
              </a:r>
              <a:r>
                <a:rPr sz="1076" b="0">
                  <a:solidFill>
                    <a:srgbClr val="333333"/>
                  </a:solidFill>
                </a:rPr>
                <a:t> assessment</a:t>
              </a:r>
            </a:p>
          </p:txBody>
        </p:sp>
        <p:pic>
          <p:nvPicPr>
            <p:cNvPr id="39" name="Picture 38" descr="image.png"/>
            <p:cNvPicPr>
              <a:picLocks noChangeAspect="1"/>
            </p:cNvPicPr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3581310" y="6555040"/>
              <a:ext cx="171445" cy="149327"/>
            </a:xfrm>
            <a:prstGeom prst="rect">
              <a:avLst/>
            </a:prstGeom>
          </p:spPr>
        </p:pic>
        <p:sp>
          <p:nvSpPr>
            <p:cNvPr id="40" name="TextBox 39"/>
            <p:cNvSpPr txBox="1"/>
            <p:nvPr/>
          </p:nvSpPr>
          <p:spPr>
            <a:xfrm>
              <a:off x="3848004" y="6515404"/>
              <a:ext cx="1038198" cy="219075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076" b="1">
                  <a:solidFill>
                    <a:srgbClr val="19376D"/>
                  </a:solidFill>
                </a:rPr>
                <a:t>Instant</a:t>
              </a:r>
              <a:r>
                <a:rPr sz="1076" b="0">
                  <a:solidFill>
                    <a:srgbClr val="333333"/>
                  </a:solidFill>
                </a:rPr>
                <a:t> results</a:t>
              </a:r>
            </a:p>
          </p:txBody>
        </p:sp>
        <p:sp>
          <p:nvSpPr>
            <p:cNvPr id="41" name="Rounded Rectangle 40"/>
            <p:cNvSpPr/>
            <p:nvPr/>
          </p:nvSpPr>
          <p:spPr>
            <a:xfrm>
              <a:off x="6286342" y="1952624"/>
              <a:ext cx="666733" cy="666750"/>
            </a:xfrm>
            <a:prstGeom prst="roundRect">
              <a:avLst>
                <a:gd name="adj" fmla="val 50000"/>
              </a:avLst>
            </a:prstGeom>
            <a:solidFill>
              <a:srgbClr val="19376D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42" name="Picture 41" descr="image.png"/>
            <p:cNvPicPr>
              <a:picLocks noChangeAspect="1"/>
            </p:cNvPicPr>
            <p:nvPr/>
          </p:nvPicPr>
          <p:blipFill>
            <a:blip r:embed="rId7">
              <a:alphaModFix/>
            </a:blip>
            <a:stretch>
              <a:fillRect/>
            </a:stretch>
          </p:blipFill>
          <p:spPr>
            <a:xfrm>
              <a:off x="6448263" y="2126374"/>
              <a:ext cx="342891" cy="319251"/>
            </a:xfrm>
            <a:prstGeom prst="rect">
              <a:avLst/>
            </a:prstGeom>
          </p:spPr>
        </p:pic>
        <p:sp>
          <p:nvSpPr>
            <p:cNvPr id="43" name="TextBox 42"/>
            <p:cNvSpPr txBox="1"/>
            <p:nvPr/>
          </p:nvSpPr>
          <p:spPr>
            <a:xfrm>
              <a:off x="7143571" y="2114550"/>
              <a:ext cx="3343191" cy="342900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674" b="1">
                  <a:solidFill>
                    <a:srgbClr val="19376D"/>
                  </a:solidFill>
                </a:rPr>
                <a:t>Flipped Classroom Resources</a:t>
              </a:r>
            </a:p>
          </p:txBody>
        </p:sp>
        <p:sp>
          <p:nvSpPr>
            <p:cNvPr id="44" name="Rounded Rectangle 43"/>
            <p:cNvSpPr/>
            <p:nvPr/>
          </p:nvSpPr>
          <p:spPr>
            <a:xfrm>
              <a:off x="6286342" y="2857500"/>
              <a:ext cx="2524061" cy="1952624"/>
            </a:xfrm>
            <a:prstGeom prst="roundRect">
              <a:avLst>
                <a:gd name="adj" fmla="val 11707"/>
              </a:avLst>
            </a:prstGeom>
            <a:solidFill>
              <a:srgbClr val="FFFFFF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6286342" y="2857500"/>
              <a:ext cx="2524061" cy="819149"/>
            </a:xfrm>
            <a:prstGeom prst="rect">
              <a:avLst/>
            </a:prstGeom>
            <a:solidFill>
              <a:srgbClr val="F0F2F5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46" name="Rounded Rectangle 45"/>
            <p:cNvSpPr/>
            <p:nvPr/>
          </p:nvSpPr>
          <p:spPr>
            <a:xfrm>
              <a:off x="6429214" y="3028950"/>
              <a:ext cx="466713" cy="476249"/>
            </a:xfrm>
            <a:prstGeom prst="roundRect">
              <a:avLst>
                <a:gd name="adj" fmla="val 50000"/>
              </a:avLst>
            </a:prstGeom>
            <a:solidFill>
              <a:srgbClr val="19376D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47" name="Picture 46" descr="image.png"/>
            <p:cNvPicPr>
              <a:picLocks noChangeAspect="1"/>
            </p:cNvPicPr>
            <p:nvPr/>
          </p:nvPicPr>
          <p:blipFill>
            <a:blip r:embed="rId8">
              <a:alphaModFix/>
            </a:blip>
            <a:stretch>
              <a:fillRect/>
            </a:stretch>
          </p:blipFill>
          <p:spPr>
            <a:xfrm>
              <a:off x="6524461" y="3154017"/>
              <a:ext cx="266693" cy="226115"/>
            </a:xfrm>
            <a:prstGeom prst="rect">
              <a:avLst/>
            </a:prstGeom>
          </p:spPr>
        </p:pic>
        <p:sp>
          <p:nvSpPr>
            <p:cNvPr id="48" name="TextBox 47"/>
            <p:cNvSpPr txBox="1"/>
            <p:nvPr/>
          </p:nvSpPr>
          <p:spPr>
            <a:xfrm>
              <a:off x="7038799" y="3000375"/>
              <a:ext cx="1628734" cy="533399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315" b="1">
                  <a:solidFill>
                    <a:srgbClr val="19376D"/>
                  </a:solidFill>
                </a:rPr>
                <a:t>Recorded Lectures</a:t>
              </a:r>
            </a:p>
          </p:txBody>
        </p:sp>
        <p:pic>
          <p:nvPicPr>
            <p:cNvPr id="49" name="Picture 48" descr="image.png"/>
            <p:cNvPicPr>
              <a:picLocks noChangeAspect="1"/>
            </p:cNvPicPr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6429214" y="3859161"/>
              <a:ext cx="171445" cy="149327"/>
            </a:xfrm>
            <a:prstGeom prst="rect">
              <a:avLst/>
            </a:prstGeom>
          </p:spPr>
        </p:pic>
        <p:sp>
          <p:nvSpPr>
            <p:cNvPr id="50" name="TextBox 49"/>
            <p:cNvSpPr txBox="1"/>
            <p:nvPr/>
          </p:nvSpPr>
          <p:spPr>
            <a:xfrm>
              <a:off x="6695907" y="3819524"/>
              <a:ext cx="1543011" cy="21907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076" b="1">
                  <a:solidFill>
                    <a:srgbClr val="19376D"/>
                  </a:solidFill>
                </a:rPr>
                <a:t>Pre-class</a:t>
              </a:r>
              <a:r>
                <a:rPr sz="1076" b="0">
                  <a:solidFill>
                    <a:srgbClr val="333333"/>
                  </a:solidFill>
                </a:rPr>
                <a:t> preparation</a:t>
              </a:r>
            </a:p>
          </p:txBody>
        </p:sp>
        <p:pic>
          <p:nvPicPr>
            <p:cNvPr id="51" name="Picture 50" descr="image.png"/>
            <p:cNvPicPr>
              <a:picLocks noChangeAspect="1"/>
            </p:cNvPicPr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6429214" y="4163961"/>
              <a:ext cx="171445" cy="149327"/>
            </a:xfrm>
            <a:prstGeom prst="rect">
              <a:avLst/>
            </a:prstGeom>
          </p:spPr>
        </p:pic>
        <p:sp>
          <p:nvSpPr>
            <p:cNvPr id="52" name="TextBox 51"/>
            <p:cNvSpPr txBox="1"/>
            <p:nvPr/>
          </p:nvSpPr>
          <p:spPr>
            <a:xfrm>
              <a:off x="6695907" y="4133849"/>
              <a:ext cx="1285842" cy="21907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076" b="1">
                  <a:solidFill>
                    <a:srgbClr val="19376D"/>
                  </a:solidFill>
                </a:rPr>
                <a:t>Self-paced</a:t>
              </a:r>
              <a:r>
                <a:rPr sz="1076" b="0">
                  <a:solidFill>
                    <a:srgbClr val="333333"/>
                  </a:solidFill>
                </a:rPr>
                <a:t> review</a:t>
              </a:r>
            </a:p>
          </p:txBody>
        </p:sp>
        <p:pic>
          <p:nvPicPr>
            <p:cNvPr id="53" name="Picture 52" descr="image.png"/>
            <p:cNvPicPr>
              <a:picLocks noChangeAspect="1"/>
            </p:cNvPicPr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6429214" y="4487811"/>
              <a:ext cx="171445" cy="149327"/>
            </a:xfrm>
            <a:prstGeom prst="rect">
              <a:avLst/>
            </a:prstGeom>
          </p:spPr>
        </p:pic>
        <p:sp>
          <p:nvSpPr>
            <p:cNvPr id="54" name="TextBox 53"/>
            <p:cNvSpPr txBox="1"/>
            <p:nvPr/>
          </p:nvSpPr>
          <p:spPr>
            <a:xfrm>
              <a:off x="6695907" y="4448175"/>
              <a:ext cx="1819229" cy="21907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076" b="1">
                  <a:solidFill>
                    <a:srgbClr val="19376D"/>
                  </a:solidFill>
                </a:rPr>
                <a:t>Replay</a:t>
              </a:r>
              <a:r>
                <a:rPr sz="1076" b="0">
                  <a:solidFill>
                    <a:srgbClr val="333333"/>
                  </a:solidFill>
                </a:rPr>
                <a:t> for understanding</a:t>
              </a:r>
            </a:p>
          </p:txBody>
        </p:sp>
        <p:sp>
          <p:nvSpPr>
            <p:cNvPr id="55" name="Rounded Rectangle 54"/>
            <p:cNvSpPr/>
            <p:nvPr/>
          </p:nvSpPr>
          <p:spPr>
            <a:xfrm>
              <a:off x="9000899" y="2857500"/>
              <a:ext cx="2524061" cy="1952624"/>
            </a:xfrm>
            <a:prstGeom prst="roundRect">
              <a:avLst>
                <a:gd name="adj" fmla="val 11707"/>
              </a:avLst>
            </a:prstGeom>
            <a:solidFill>
              <a:srgbClr val="FFFFFF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9000899" y="2857500"/>
              <a:ext cx="2524061" cy="819149"/>
            </a:xfrm>
            <a:prstGeom prst="rect">
              <a:avLst/>
            </a:prstGeom>
            <a:solidFill>
              <a:srgbClr val="F0F2F5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57" name="Rounded Rectangle 56"/>
            <p:cNvSpPr/>
            <p:nvPr/>
          </p:nvSpPr>
          <p:spPr>
            <a:xfrm>
              <a:off x="9143771" y="3028950"/>
              <a:ext cx="457188" cy="476249"/>
            </a:xfrm>
            <a:prstGeom prst="roundRect">
              <a:avLst>
                <a:gd name="adj" fmla="val 50000"/>
              </a:avLst>
            </a:prstGeom>
            <a:solidFill>
              <a:srgbClr val="19376D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58" name="Picture 57" descr="image.png"/>
            <p:cNvPicPr>
              <a:picLocks noChangeAspect="1"/>
            </p:cNvPicPr>
            <p:nvPr/>
          </p:nvPicPr>
          <p:blipFill>
            <a:blip r:embed="rId9">
              <a:alphaModFix/>
            </a:blip>
            <a:stretch>
              <a:fillRect/>
            </a:stretch>
          </p:blipFill>
          <p:spPr>
            <a:xfrm>
              <a:off x="9239019" y="3162714"/>
              <a:ext cx="266693" cy="208721"/>
            </a:xfrm>
            <a:prstGeom prst="rect">
              <a:avLst/>
            </a:prstGeom>
          </p:spPr>
        </p:pic>
        <p:sp>
          <p:nvSpPr>
            <p:cNvPr id="59" name="TextBox 58"/>
            <p:cNvSpPr txBox="1"/>
            <p:nvPr/>
          </p:nvSpPr>
          <p:spPr>
            <a:xfrm>
              <a:off x="9743831" y="3000375"/>
              <a:ext cx="1638259" cy="533399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315" b="1">
                  <a:solidFill>
                    <a:srgbClr val="19376D"/>
                  </a:solidFill>
                </a:rPr>
                <a:t>Preparatory Videos</a:t>
              </a:r>
            </a:p>
          </p:txBody>
        </p:sp>
        <p:pic>
          <p:nvPicPr>
            <p:cNvPr id="60" name="Picture 59" descr="image.png"/>
            <p:cNvPicPr>
              <a:picLocks noChangeAspect="1"/>
            </p:cNvPicPr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9143771" y="3859161"/>
              <a:ext cx="171445" cy="149327"/>
            </a:xfrm>
            <a:prstGeom prst="rect">
              <a:avLst/>
            </a:prstGeom>
          </p:spPr>
        </p:pic>
        <p:sp>
          <p:nvSpPr>
            <p:cNvPr id="61" name="TextBox 60"/>
            <p:cNvSpPr txBox="1"/>
            <p:nvPr/>
          </p:nvSpPr>
          <p:spPr>
            <a:xfrm>
              <a:off x="9410464" y="3819524"/>
              <a:ext cx="1533486" cy="21907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076" b="1">
                  <a:solidFill>
                    <a:srgbClr val="19376D"/>
                  </a:solidFill>
                </a:rPr>
                <a:t>Concept</a:t>
              </a:r>
              <a:r>
                <a:rPr sz="1076" b="0">
                  <a:solidFill>
                    <a:srgbClr val="333333"/>
                  </a:solidFill>
                </a:rPr>
                <a:t> introduction</a:t>
              </a:r>
            </a:p>
          </p:txBody>
        </p:sp>
        <p:pic>
          <p:nvPicPr>
            <p:cNvPr id="62" name="Picture 61" descr="image.png"/>
            <p:cNvPicPr>
              <a:picLocks noChangeAspect="1"/>
            </p:cNvPicPr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9143771" y="4163961"/>
              <a:ext cx="171445" cy="149327"/>
            </a:xfrm>
            <a:prstGeom prst="rect">
              <a:avLst/>
            </a:prstGeom>
          </p:spPr>
        </p:pic>
        <p:sp>
          <p:nvSpPr>
            <p:cNvPr id="63" name="TextBox 62"/>
            <p:cNvSpPr txBox="1"/>
            <p:nvPr/>
          </p:nvSpPr>
          <p:spPr>
            <a:xfrm>
              <a:off x="9410464" y="4133849"/>
              <a:ext cx="1609684" cy="21907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076" b="1">
                  <a:solidFill>
                    <a:srgbClr val="19376D"/>
                  </a:solidFill>
                </a:rPr>
                <a:t>Visual</a:t>
              </a:r>
              <a:r>
                <a:rPr sz="1076" b="0">
                  <a:solidFill>
                    <a:srgbClr val="333333"/>
                  </a:solidFill>
                </a:rPr>
                <a:t> demonstrations</a:t>
              </a:r>
            </a:p>
          </p:txBody>
        </p:sp>
        <p:pic>
          <p:nvPicPr>
            <p:cNvPr id="64" name="Picture 63" descr="image.png"/>
            <p:cNvPicPr>
              <a:picLocks noChangeAspect="1"/>
            </p:cNvPicPr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9143771" y="4487811"/>
              <a:ext cx="171445" cy="149327"/>
            </a:xfrm>
            <a:prstGeom prst="rect">
              <a:avLst/>
            </a:prstGeom>
          </p:spPr>
        </p:pic>
        <p:sp>
          <p:nvSpPr>
            <p:cNvPr id="65" name="TextBox 64"/>
            <p:cNvSpPr txBox="1"/>
            <p:nvPr/>
          </p:nvSpPr>
          <p:spPr>
            <a:xfrm>
              <a:off x="9410464" y="4448175"/>
              <a:ext cx="1495387" cy="21907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076" b="1">
                  <a:solidFill>
                    <a:srgbClr val="19376D"/>
                  </a:solidFill>
                </a:rPr>
                <a:t>Interactive</a:t>
              </a:r>
              <a:r>
                <a:rPr sz="1076" b="0">
                  <a:solidFill>
                    <a:srgbClr val="333333"/>
                  </a:solidFill>
                </a:rPr>
                <a:t> elements</a:t>
              </a:r>
            </a:p>
          </p:txBody>
        </p:sp>
        <p:sp>
          <p:nvSpPr>
            <p:cNvPr id="66" name="Rounded Rectangle 65"/>
            <p:cNvSpPr/>
            <p:nvPr/>
          </p:nvSpPr>
          <p:spPr>
            <a:xfrm>
              <a:off x="6286342" y="5000625"/>
              <a:ext cx="2524061" cy="1895474"/>
            </a:xfrm>
            <a:prstGeom prst="roundRect">
              <a:avLst>
                <a:gd name="adj" fmla="val 12060"/>
              </a:avLst>
            </a:prstGeom>
            <a:solidFill>
              <a:srgbClr val="FFFFFF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6286342" y="5000625"/>
              <a:ext cx="2524061" cy="761999"/>
            </a:xfrm>
            <a:prstGeom prst="rect">
              <a:avLst/>
            </a:prstGeom>
            <a:solidFill>
              <a:srgbClr val="F0F2F5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68" name="Rounded Rectangle 67"/>
            <p:cNvSpPr/>
            <p:nvPr/>
          </p:nvSpPr>
          <p:spPr>
            <a:xfrm>
              <a:off x="6429214" y="5143500"/>
              <a:ext cx="476238" cy="476249"/>
            </a:xfrm>
            <a:prstGeom prst="roundRect">
              <a:avLst>
                <a:gd name="adj" fmla="val 50000"/>
              </a:avLst>
            </a:prstGeom>
            <a:solidFill>
              <a:srgbClr val="19376D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69" name="Picture 68" descr="image.png"/>
            <p:cNvPicPr>
              <a:picLocks noChangeAspect="1"/>
            </p:cNvPicPr>
            <p:nvPr/>
          </p:nvPicPr>
          <p:blipFill>
            <a:blip r:embed="rId10">
              <a:alphaModFix/>
            </a:blip>
            <a:stretch>
              <a:fillRect/>
            </a:stretch>
          </p:blipFill>
          <p:spPr>
            <a:xfrm>
              <a:off x="6557798" y="5248275"/>
              <a:ext cx="219069" cy="266699"/>
            </a:xfrm>
            <a:prstGeom prst="rect">
              <a:avLst/>
            </a:prstGeom>
          </p:spPr>
        </p:pic>
        <p:sp>
          <p:nvSpPr>
            <p:cNvPr id="70" name="TextBox 69"/>
            <p:cNvSpPr txBox="1"/>
            <p:nvPr/>
          </p:nvSpPr>
          <p:spPr>
            <a:xfrm>
              <a:off x="7048323" y="5248275"/>
              <a:ext cx="1457288" cy="266699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315" b="1">
                  <a:solidFill>
                    <a:srgbClr val="19376D"/>
                  </a:solidFill>
                </a:rPr>
                <a:t>Digital Materials</a:t>
              </a:r>
            </a:p>
          </p:txBody>
        </p:sp>
        <p:pic>
          <p:nvPicPr>
            <p:cNvPr id="71" name="Picture 70" descr="image.png"/>
            <p:cNvPicPr>
              <a:picLocks noChangeAspect="1"/>
            </p:cNvPicPr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6429214" y="5935611"/>
              <a:ext cx="171445" cy="149327"/>
            </a:xfrm>
            <a:prstGeom prst="rect">
              <a:avLst/>
            </a:prstGeom>
          </p:spPr>
        </p:pic>
        <p:sp>
          <p:nvSpPr>
            <p:cNvPr id="72" name="TextBox 71"/>
            <p:cNvSpPr txBox="1"/>
            <p:nvPr/>
          </p:nvSpPr>
          <p:spPr>
            <a:xfrm>
              <a:off x="6695907" y="5905500"/>
              <a:ext cx="1647783" cy="21907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076" b="1">
                  <a:solidFill>
                    <a:srgbClr val="19376D"/>
                  </a:solidFill>
                </a:rPr>
                <a:t>Interactive</a:t>
              </a:r>
              <a:r>
                <a:rPr sz="1076" b="0">
                  <a:solidFill>
                    <a:srgbClr val="333333"/>
                  </a:solidFill>
                </a:rPr>
                <a:t> worksheets</a:t>
              </a:r>
            </a:p>
          </p:txBody>
        </p:sp>
        <p:pic>
          <p:nvPicPr>
            <p:cNvPr id="73" name="Picture 72" descr="image.png"/>
            <p:cNvPicPr>
              <a:picLocks noChangeAspect="1"/>
            </p:cNvPicPr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6429214" y="6259461"/>
              <a:ext cx="171445" cy="149327"/>
            </a:xfrm>
            <a:prstGeom prst="rect">
              <a:avLst/>
            </a:prstGeom>
          </p:spPr>
        </p:pic>
        <p:sp>
          <p:nvSpPr>
            <p:cNvPr id="74" name="TextBox 73"/>
            <p:cNvSpPr txBox="1"/>
            <p:nvPr/>
          </p:nvSpPr>
          <p:spPr>
            <a:xfrm>
              <a:off x="6695907" y="6219825"/>
              <a:ext cx="1219169" cy="21907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076" b="1">
                  <a:solidFill>
                    <a:srgbClr val="19376D"/>
                  </a:solidFill>
                </a:rPr>
                <a:t>Digital</a:t>
              </a:r>
              <a:r>
                <a:rPr sz="1076" b="0">
                  <a:solidFill>
                    <a:srgbClr val="333333"/>
                  </a:solidFill>
                </a:rPr>
                <a:t> textbooks</a:t>
              </a:r>
            </a:p>
          </p:txBody>
        </p:sp>
        <p:pic>
          <p:nvPicPr>
            <p:cNvPr id="75" name="Picture 74" descr="image.png"/>
            <p:cNvPicPr>
              <a:picLocks noChangeAspect="1"/>
            </p:cNvPicPr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6429214" y="6564261"/>
              <a:ext cx="171445" cy="149327"/>
            </a:xfrm>
            <a:prstGeom prst="rect">
              <a:avLst/>
            </a:prstGeom>
          </p:spPr>
        </p:pic>
        <p:sp>
          <p:nvSpPr>
            <p:cNvPr id="76" name="TextBox 75"/>
            <p:cNvSpPr txBox="1"/>
            <p:nvPr/>
          </p:nvSpPr>
          <p:spPr>
            <a:xfrm>
              <a:off x="6695907" y="6534150"/>
              <a:ext cx="1562060" cy="21907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076" b="1">
                  <a:solidFill>
                    <a:srgbClr val="19376D"/>
                  </a:solidFill>
                </a:rPr>
                <a:t>Multimedia</a:t>
              </a:r>
              <a:r>
                <a:rPr sz="1076" b="0">
                  <a:solidFill>
                    <a:srgbClr val="333333"/>
                  </a:solidFill>
                </a:rPr>
                <a:t> resources</a:t>
              </a:r>
            </a:p>
          </p:txBody>
        </p:sp>
      </p:grpSp>
      <p:sp>
        <p:nvSpPr>
          <p:cNvPr id="77" name="Rounded Rectangle 76"/>
          <p:cNvSpPr/>
          <p:nvPr/>
        </p:nvSpPr>
        <p:spPr>
          <a:xfrm>
            <a:off x="666733" y="7467599"/>
            <a:ext cx="10858228" cy="1190625"/>
          </a:xfrm>
          <a:prstGeom prst="roundRect">
            <a:avLst>
              <a:gd name="adj" fmla="val 19200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8" name="TextBox 77"/>
          <p:cNvSpPr txBox="1"/>
          <p:nvPr/>
        </p:nvSpPr>
        <p:spPr>
          <a:xfrm>
            <a:off x="904852" y="7705724"/>
            <a:ext cx="10381990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1300"/>
              </a:spcAft>
            </a:pPr>
            <a:r>
              <a:rPr sz="1435" b="1">
                <a:solidFill>
                  <a:srgbClr val="19376D"/>
                </a:solidFill>
              </a:rPr>
              <a:t> </a:t>
            </a:r>
            <a:r>
              <a:rPr sz="1104"/>
              <a:t>  </a:t>
            </a:r>
            <a:r>
              <a:rPr sz="1435" b="1">
                <a:solidFill>
                  <a:srgbClr val="19376D"/>
                </a:solidFill>
              </a:rPr>
              <a:t> Key Benefits of Interactive &amp; Flipped Learning </a:t>
            </a:r>
          </a:p>
        </p:txBody>
      </p:sp>
      <p:pic>
        <p:nvPicPr>
          <p:cNvPr id="79" name="Picture 78" descr="image.png"/>
          <p:cNvPicPr>
            <a:picLocks noChangeAspect="1"/>
          </p:cNvPicPr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904852" y="7744239"/>
            <a:ext cx="266693" cy="208721"/>
          </a:xfrm>
          <a:prstGeom prst="rect">
            <a:avLst/>
          </a:prstGeom>
        </p:spPr>
      </p:pic>
      <p:pic>
        <p:nvPicPr>
          <p:cNvPr id="80" name="Picture 79" descr="image.png"/>
          <p:cNvPicPr>
            <a:picLocks noChangeAspect="1"/>
          </p:cNvPicPr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924883" y="8191499"/>
            <a:ext cx="188531" cy="228600"/>
          </a:xfrm>
          <a:prstGeom prst="rect">
            <a:avLst/>
          </a:prstGeom>
        </p:spPr>
      </p:pic>
      <p:sp>
        <p:nvSpPr>
          <p:cNvPr id="81" name="TextBox 80"/>
          <p:cNvSpPr txBox="1"/>
          <p:nvPr/>
        </p:nvSpPr>
        <p:spPr>
          <a:xfrm>
            <a:off x="1276318" y="8191499"/>
            <a:ext cx="1438239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333333"/>
                </a:solidFill>
              </a:rPr>
              <a:t>Active participation</a:t>
            </a:r>
          </a:p>
        </p:txBody>
      </p:sp>
      <p:pic>
        <p:nvPicPr>
          <p:cNvPr id="82" name="Picture 81" descr="image.png"/>
          <p:cNvPicPr>
            <a:picLocks noChangeAspect="1"/>
          </p:cNvPicPr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4429014" y="8208645"/>
            <a:ext cx="228594" cy="194309"/>
          </a:xfrm>
          <a:prstGeom prst="rect">
            <a:avLst/>
          </a:prstGeom>
        </p:spPr>
      </p:pic>
      <p:sp>
        <p:nvSpPr>
          <p:cNvPr id="83" name="TextBox 82"/>
          <p:cNvSpPr txBox="1"/>
          <p:nvPr/>
        </p:nvSpPr>
        <p:spPr>
          <a:xfrm>
            <a:off x="4800479" y="8191499"/>
            <a:ext cx="1533486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333333"/>
                </a:solidFill>
              </a:rPr>
              <a:t>Optimized class time</a:t>
            </a:r>
          </a:p>
        </p:txBody>
      </p:sp>
      <p:pic>
        <p:nvPicPr>
          <p:cNvPr id="84" name="Picture 83" descr="image.png"/>
          <p:cNvPicPr>
            <a:picLocks noChangeAspect="1"/>
          </p:cNvPicPr>
          <p:nvPr/>
        </p:nvPicPr>
        <p:blipFill>
          <a:blip r:embed="rId14">
            <a:alphaModFix/>
          </a:blip>
          <a:stretch>
            <a:fillRect/>
          </a:stretch>
        </p:blipFill>
        <p:spPr>
          <a:xfrm>
            <a:off x="7953176" y="8217217"/>
            <a:ext cx="228594" cy="177164"/>
          </a:xfrm>
          <a:prstGeom prst="rect">
            <a:avLst/>
          </a:prstGeom>
        </p:spPr>
      </p:pic>
      <p:sp>
        <p:nvSpPr>
          <p:cNvPr id="85" name="TextBox 84"/>
          <p:cNvSpPr txBox="1"/>
          <p:nvPr/>
        </p:nvSpPr>
        <p:spPr>
          <a:xfrm>
            <a:off x="8324641" y="8191499"/>
            <a:ext cx="1638259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333333"/>
                </a:solidFill>
              </a:rPr>
              <a:t>Deeper understanding</a:t>
            </a:r>
          </a:p>
        </p:txBody>
      </p:sp>
      <p:sp>
        <p:nvSpPr>
          <p:cNvPr id="86" name="Rectangle 85"/>
          <p:cNvSpPr/>
          <p:nvPr/>
        </p:nvSpPr>
        <p:spPr>
          <a:xfrm>
            <a:off x="0" y="9039225"/>
            <a:ext cx="12191695" cy="571500"/>
          </a:xfrm>
          <a:prstGeom prst="rect">
            <a:avLst/>
          </a:prstGeom>
          <a:solidFill>
            <a:srgbClr val="F0F2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7" name="TextBox 86"/>
          <p:cNvSpPr txBox="1"/>
          <p:nvPr/>
        </p:nvSpPr>
        <p:spPr>
          <a:xfrm>
            <a:off x="0" y="9039225"/>
            <a:ext cx="12191695" cy="57150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666666"/>
                </a:solidFill>
              </a:rPr>
              <a:t>Digital Learning and Development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1571625"/>
          </a:xfrm>
          <a:prstGeom prst="rect">
            <a:avLst/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66733" y="47624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650"/>
              </a:spcAft>
            </a:pPr>
            <a:r>
              <a:rPr sz="2392" b="1">
                <a:solidFill>
                  <a:srgbClr val="FFFFFF"/>
                </a:solidFill>
              </a:rPr>
              <a:t>Key Takeaways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66733" y="1047749"/>
            <a:ext cx="10858228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FFFFFF"/>
                </a:solidFill>
              </a:rPr>
              <a:t>Essential insights on digital learning and development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714557" y="3162299"/>
            <a:ext cx="1142971" cy="1143000"/>
          </a:xfrm>
          <a:prstGeom prst="roundRect">
            <a:avLst>
              <a:gd name="adj" fmla="val 50000"/>
            </a:avLst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6" name="Picture 5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3000299" y="3514927"/>
            <a:ext cx="571485" cy="437744"/>
          </a:xfrm>
          <a:prstGeom prst="rect">
            <a:avLst/>
          </a:prstGeom>
        </p:spPr>
      </p:pic>
      <p:sp>
        <p:nvSpPr>
          <p:cNvPr id="7" name="Rounded Rectangle 6"/>
          <p:cNvSpPr/>
          <p:nvPr/>
        </p:nvSpPr>
        <p:spPr>
          <a:xfrm>
            <a:off x="2857428" y="2400300"/>
            <a:ext cx="857228" cy="857250"/>
          </a:xfrm>
          <a:prstGeom prst="roundRect">
            <a:avLst>
              <a:gd name="adj" fmla="val 50000"/>
            </a:avLst>
          </a:prstGeom>
          <a:solidFill>
            <a:srgbClr val="64B5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8" name="Picture 7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095547" y="2704504"/>
            <a:ext cx="380990" cy="267890"/>
          </a:xfrm>
          <a:prstGeom prst="rect">
            <a:avLst/>
          </a:prstGeom>
        </p:spPr>
      </p:pic>
      <p:sp>
        <p:nvSpPr>
          <p:cNvPr id="9" name="Rounded Rectangle 8"/>
          <p:cNvSpPr/>
          <p:nvPr/>
        </p:nvSpPr>
        <p:spPr>
          <a:xfrm>
            <a:off x="3762280" y="3314700"/>
            <a:ext cx="857228" cy="857250"/>
          </a:xfrm>
          <a:prstGeom prst="roundRect">
            <a:avLst>
              <a:gd name="adj" fmla="val 50000"/>
            </a:avLst>
          </a:prstGeom>
          <a:solidFill>
            <a:srgbClr val="64B5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000399" y="3632596"/>
            <a:ext cx="380990" cy="202406"/>
          </a:xfrm>
          <a:prstGeom prst="rect">
            <a:avLst/>
          </a:prstGeom>
        </p:spPr>
      </p:pic>
      <p:sp>
        <p:nvSpPr>
          <p:cNvPr id="11" name="Rounded Rectangle 10"/>
          <p:cNvSpPr/>
          <p:nvPr/>
        </p:nvSpPr>
        <p:spPr>
          <a:xfrm>
            <a:off x="2857428" y="4210049"/>
            <a:ext cx="857228" cy="857250"/>
          </a:xfrm>
          <a:prstGeom prst="roundRect">
            <a:avLst>
              <a:gd name="adj" fmla="val 50000"/>
            </a:avLst>
          </a:prstGeom>
          <a:solidFill>
            <a:srgbClr val="64B5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2" name="Picture 11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095547" y="4502348"/>
            <a:ext cx="380990" cy="291703"/>
          </a:xfrm>
          <a:prstGeom prst="rect">
            <a:avLst/>
          </a:prstGeom>
        </p:spPr>
      </p:pic>
      <p:sp>
        <p:nvSpPr>
          <p:cNvPr id="13" name="Rounded Rectangle 12"/>
          <p:cNvSpPr/>
          <p:nvPr/>
        </p:nvSpPr>
        <p:spPr>
          <a:xfrm>
            <a:off x="1952576" y="3314700"/>
            <a:ext cx="857228" cy="857250"/>
          </a:xfrm>
          <a:prstGeom prst="roundRect">
            <a:avLst>
              <a:gd name="adj" fmla="val 50000"/>
            </a:avLst>
          </a:prstGeom>
          <a:solidFill>
            <a:srgbClr val="64B5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4" name="Picture 13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2190695" y="3573065"/>
            <a:ext cx="380990" cy="321468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6286342" y="2171700"/>
            <a:ext cx="5238619" cy="3809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1950"/>
              </a:spcAft>
            </a:pPr>
            <a:r>
              <a:rPr sz="1913" b="1">
                <a:solidFill>
                  <a:srgbClr val="19376D"/>
                </a:solidFill>
              </a:rPr>
              <a:t>Digital Learning Impact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286342" y="2838450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F0F2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7" name="Picture 16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6391115" y="2942396"/>
            <a:ext cx="266693" cy="249306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6953076" y="2933699"/>
            <a:ext cx="3438439" cy="28575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950"/>
              </a:lnSpc>
              <a:spcBef>
                <a:spcPts val="0"/>
              </a:spcBef>
              <a:spcAft>
                <a:spcPts val="0"/>
              </a:spcAft>
            </a:pPr>
            <a:r>
              <a:rPr sz="1196" b="1">
                <a:solidFill>
                  <a:srgbClr val="19376D"/>
                </a:solidFill>
              </a:rPr>
              <a:t>Transforming</a:t>
            </a:r>
            <a:r>
              <a:rPr sz="1196" b="0">
                <a:solidFill>
                  <a:srgbClr val="333333"/>
                </a:solidFill>
              </a:rPr>
              <a:t> traditional education models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6286342" y="3505199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F0F2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0" name="Picture 19" descr="image.png"/>
          <p:cNvPicPr>
            <a:picLocks noChangeAspect="1"/>
          </p:cNvPicPr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6391115" y="3625090"/>
            <a:ext cx="266693" cy="217418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6953076" y="3600450"/>
            <a:ext cx="2800279" cy="28575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95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333333"/>
                </a:solidFill>
              </a:rPr>
              <a:t>Balancing </a:t>
            </a:r>
            <a:r>
              <a:rPr sz="1196" b="1">
                <a:solidFill>
                  <a:srgbClr val="19376D"/>
                </a:solidFill>
              </a:rPr>
              <a:t>benefits</a:t>
            </a:r>
            <a:r>
              <a:rPr sz="1196" b="0">
                <a:solidFill>
                  <a:srgbClr val="333333"/>
                </a:solidFill>
              </a:rPr>
              <a:t> with </a:t>
            </a:r>
            <a:r>
              <a:rPr sz="1196" b="1">
                <a:solidFill>
                  <a:srgbClr val="19376D"/>
                </a:solidFill>
              </a:rPr>
              <a:t>challenges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6286342" y="4171950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F0F2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3" name="Picture 22" descr="image.png"/>
          <p:cNvPicPr>
            <a:picLocks noChangeAspect="1"/>
          </p:cNvPicPr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6391115" y="4304885"/>
            <a:ext cx="266693" cy="191328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6953076" y="4267199"/>
            <a:ext cx="3667033" cy="28575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95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333333"/>
                </a:solidFill>
              </a:rPr>
              <a:t>Empowering </a:t>
            </a:r>
            <a:r>
              <a:rPr sz="1196" b="1">
                <a:solidFill>
                  <a:srgbClr val="19376D"/>
                </a:solidFill>
              </a:rPr>
              <a:t>students and educators</a:t>
            </a:r>
            <a:r>
              <a:rPr sz="1196" b="0">
                <a:solidFill>
                  <a:srgbClr val="333333"/>
                </a:solidFill>
              </a:rPr>
              <a:t> to thrive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6286342" y="4838699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F0F2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6" name="Picture 25" descr="image.png"/>
          <p:cNvPicPr>
            <a:picLocks noChangeAspect="1"/>
          </p:cNvPicPr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6391115" y="4949894"/>
            <a:ext cx="266693" cy="234811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6953076" y="4933950"/>
            <a:ext cx="3076498" cy="28575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95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333333"/>
                </a:solidFill>
              </a:rPr>
              <a:t>Supporting </a:t>
            </a:r>
            <a:r>
              <a:rPr sz="1196" b="1">
                <a:solidFill>
                  <a:srgbClr val="19376D"/>
                </a:solidFill>
              </a:rPr>
              <a:t>lifelong learning</a:t>
            </a:r>
            <a:r>
              <a:rPr sz="1196" b="0">
                <a:solidFill>
                  <a:srgbClr val="333333"/>
                </a:solidFill>
              </a:rPr>
              <a:t> pathways</a:t>
            </a:r>
          </a:p>
        </p:txBody>
      </p:sp>
      <p:sp>
        <p:nvSpPr>
          <p:cNvPr id="28" name="Rectangle 27"/>
          <p:cNvSpPr/>
          <p:nvPr/>
        </p:nvSpPr>
        <p:spPr>
          <a:xfrm>
            <a:off x="0" y="6286500"/>
            <a:ext cx="12191695" cy="571500"/>
          </a:xfrm>
          <a:prstGeom prst="rect">
            <a:avLst/>
          </a:prstGeom>
          <a:solidFill>
            <a:srgbClr val="F0F2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TextBox 28"/>
          <p:cNvSpPr txBox="1"/>
          <p:nvPr/>
        </p:nvSpPr>
        <p:spPr>
          <a:xfrm>
            <a:off x="0" y="6286500"/>
            <a:ext cx="12191695" cy="57150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666666"/>
                </a:solidFill>
              </a:rPr>
              <a:t>Digital Learning and Development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1571625"/>
          </a:xfrm>
          <a:prstGeom prst="rect">
            <a:avLst/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66733" y="47624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650"/>
              </a:spcAft>
            </a:pPr>
            <a:r>
              <a:rPr sz="2392" b="1">
                <a:solidFill>
                  <a:srgbClr val="FFFFFF"/>
                </a:solidFill>
              </a:rPr>
              <a:t>Key References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66733" y="1047749"/>
            <a:ext cx="10858228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FFFFFF"/>
                </a:solidFill>
              </a:rPr>
              <a:t>Primary sources for digital learning insights</a:t>
            </a:r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id="{BFEFDFBF-1417-5CB6-C98F-286FABF6E18C}"/>
              </a:ext>
            </a:extLst>
          </p:cNvPr>
          <p:cNvGrpSpPr/>
          <p:nvPr/>
        </p:nvGrpSpPr>
        <p:grpSpPr>
          <a:xfrm>
            <a:off x="666733" y="1656965"/>
            <a:ext cx="10858228" cy="4953001"/>
            <a:chOff x="666733" y="1952624"/>
            <a:chExt cx="10858228" cy="4953001"/>
          </a:xfrm>
        </p:grpSpPr>
        <p:sp>
          <p:nvSpPr>
            <p:cNvPr id="5" name="Rounded Rectangle 4"/>
            <p:cNvSpPr/>
            <p:nvPr/>
          </p:nvSpPr>
          <p:spPr>
            <a:xfrm>
              <a:off x="666733" y="1952624"/>
              <a:ext cx="571485" cy="571500"/>
            </a:xfrm>
            <a:prstGeom prst="roundRect">
              <a:avLst>
                <a:gd name="adj" fmla="val 50000"/>
              </a:avLst>
            </a:prstGeom>
            <a:solidFill>
              <a:srgbClr val="19376D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6" name="Picture 5" descr="image.png"/>
            <p:cNvPicPr>
              <a:picLocks noChangeAspect="1"/>
            </p:cNvPicPr>
            <p:nvPr/>
          </p:nvPicPr>
          <p:blipFill>
            <a:blip r:embed="rId2">
              <a:alphaModFix/>
            </a:blip>
            <a:stretch>
              <a:fillRect/>
            </a:stretch>
          </p:blipFill>
          <p:spPr>
            <a:xfrm>
              <a:off x="800079" y="2125540"/>
              <a:ext cx="304792" cy="225669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1428714" y="2066924"/>
              <a:ext cx="3305092" cy="342900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674" b="1">
                  <a:solidFill>
                    <a:srgbClr val="19376D"/>
                  </a:solidFill>
                </a:rPr>
                <a:t>Academic &amp; Industry Sources</a:t>
              </a:r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666733" y="2905124"/>
              <a:ext cx="5314817" cy="1171575"/>
            </a:xfrm>
            <a:prstGeom prst="roundRect">
              <a:avLst>
                <a:gd name="adj" fmla="val 19512"/>
              </a:avLst>
            </a:prstGeom>
            <a:solidFill>
              <a:srgbClr val="FFFFFF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857228" y="3162299"/>
              <a:ext cx="666733" cy="666750"/>
            </a:xfrm>
            <a:prstGeom prst="roundRect">
              <a:avLst>
                <a:gd name="adj" fmla="val 28571"/>
              </a:avLst>
            </a:prstGeom>
            <a:solidFill>
              <a:srgbClr val="F0F2F5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952476" y="3343275"/>
              <a:ext cx="485762" cy="29527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435" b="1">
                  <a:solidFill>
                    <a:srgbClr val="19376D"/>
                  </a:solidFill>
                </a:rPr>
                <a:t>2025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714457" y="3095625"/>
              <a:ext cx="4076598" cy="23812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520"/>
                </a:spcAft>
              </a:pPr>
              <a:r>
                <a:rPr sz="1196" b="1">
                  <a:solidFill>
                    <a:srgbClr val="19376D"/>
                  </a:solidFill>
                </a:rPr>
                <a:t>Frontiers in Education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714457" y="3409950"/>
              <a:ext cx="4076598" cy="476249"/>
            </a:xfrm>
            <a:prstGeom prst="rect">
              <a:avLst/>
            </a:prstGeom>
            <a:noFill/>
          </p:spPr>
          <p:txBody>
            <a:bodyPr wrap="square" lIns="73152" tIns="54864" rIns="73152" bIns="54864" anchor="ctr">
              <a:spAutoFit/>
            </a:bodyPr>
            <a:lstStyle/>
            <a:p>
              <a:pPr algn="l">
                <a:lnSpc>
                  <a:spcPts val="162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76" b="0">
                  <a:solidFill>
                    <a:srgbClr val="333333"/>
                  </a:solidFill>
                </a:rPr>
                <a:t>Digital learning in the 21st century: </a:t>
              </a:r>
              <a:r>
                <a:rPr sz="1076" b="1">
                  <a:solidFill>
                    <a:srgbClr val="64B5F6"/>
                  </a:solidFill>
                </a:rPr>
                <a:t>trends, challenges, and innovations</a:t>
              </a:r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6210144" y="2905124"/>
              <a:ext cx="5314817" cy="1171575"/>
            </a:xfrm>
            <a:prstGeom prst="roundRect">
              <a:avLst>
                <a:gd name="adj" fmla="val 19512"/>
              </a:avLst>
            </a:prstGeom>
            <a:solidFill>
              <a:srgbClr val="FFFFFF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Rounded Rectangle 13"/>
            <p:cNvSpPr/>
            <p:nvPr/>
          </p:nvSpPr>
          <p:spPr>
            <a:xfrm>
              <a:off x="6400639" y="3162299"/>
              <a:ext cx="666733" cy="666750"/>
            </a:xfrm>
            <a:prstGeom prst="roundRect">
              <a:avLst>
                <a:gd name="adj" fmla="val 28571"/>
              </a:avLst>
            </a:prstGeom>
            <a:solidFill>
              <a:srgbClr val="F0F2F5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6495887" y="3343275"/>
              <a:ext cx="485762" cy="29527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435" b="1">
                  <a:solidFill>
                    <a:srgbClr val="19376D"/>
                  </a:solidFill>
                </a:rPr>
                <a:t>2024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7257868" y="3095625"/>
              <a:ext cx="4076598" cy="23812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520"/>
                </a:spcAft>
              </a:pPr>
              <a:r>
                <a:rPr sz="1196" b="1">
                  <a:solidFill>
                    <a:srgbClr val="19376D"/>
                  </a:solidFill>
                </a:rPr>
                <a:t>University of Illinois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7257868" y="3409950"/>
              <a:ext cx="4076598" cy="476249"/>
            </a:xfrm>
            <a:prstGeom prst="rect">
              <a:avLst/>
            </a:prstGeom>
            <a:noFill/>
          </p:spPr>
          <p:txBody>
            <a:bodyPr wrap="square" lIns="73152" tIns="54864" rIns="73152" bIns="54864" anchor="ctr">
              <a:spAutoFit/>
            </a:bodyPr>
            <a:lstStyle/>
            <a:p>
              <a:pPr algn="l">
                <a:lnSpc>
                  <a:spcPts val="162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76" b="1">
                  <a:solidFill>
                    <a:srgbClr val="64B5F6"/>
                  </a:solidFill>
                </a:rPr>
                <a:t>What is digital learning?</a:t>
              </a:r>
              <a:r>
                <a:rPr sz="1076" b="0">
                  <a:solidFill>
                    <a:srgbClr val="333333"/>
                  </a:solidFill>
                </a:rPr>
                <a:t> Comprehensive guide to digital education</a:t>
              </a:r>
            </a:p>
          </p:txBody>
        </p:sp>
        <p:sp>
          <p:nvSpPr>
            <p:cNvPr id="18" name="Rounded Rectangle 17"/>
            <p:cNvSpPr/>
            <p:nvPr/>
          </p:nvSpPr>
          <p:spPr>
            <a:xfrm>
              <a:off x="666733" y="4314825"/>
              <a:ext cx="5314817" cy="1171575"/>
            </a:xfrm>
            <a:prstGeom prst="roundRect">
              <a:avLst>
                <a:gd name="adj" fmla="val 19512"/>
              </a:avLst>
            </a:prstGeom>
            <a:solidFill>
              <a:srgbClr val="FFFFFF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857228" y="4572000"/>
              <a:ext cx="666733" cy="666750"/>
            </a:xfrm>
            <a:prstGeom prst="roundRect">
              <a:avLst>
                <a:gd name="adj" fmla="val 28571"/>
              </a:avLst>
            </a:prstGeom>
            <a:solidFill>
              <a:srgbClr val="F0F2F5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952476" y="4762500"/>
              <a:ext cx="485762" cy="29527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435" b="1">
                  <a:solidFill>
                    <a:srgbClr val="19376D"/>
                  </a:solidFill>
                </a:rPr>
                <a:t>2024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1714457" y="4505325"/>
              <a:ext cx="4076598" cy="23812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520"/>
                </a:spcAft>
              </a:pPr>
              <a:r>
                <a:rPr sz="1196" b="1">
                  <a:solidFill>
                    <a:srgbClr val="19376D"/>
                  </a:solidFill>
                </a:rPr>
                <a:t>WCET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714457" y="4819650"/>
              <a:ext cx="4076598" cy="476249"/>
            </a:xfrm>
            <a:prstGeom prst="rect">
              <a:avLst/>
            </a:prstGeom>
            <a:noFill/>
          </p:spPr>
          <p:txBody>
            <a:bodyPr wrap="square" lIns="73152" tIns="54864" rIns="73152" bIns="54864" anchor="ctr">
              <a:spAutoFit/>
            </a:bodyPr>
            <a:lstStyle/>
            <a:p>
              <a:pPr algn="l">
                <a:lnSpc>
                  <a:spcPts val="162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76" b="1">
                  <a:solidFill>
                    <a:srgbClr val="64B5F6"/>
                  </a:solidFill>
                </a:rPr>
                <a:t>Digital Learning Definitions</a:t>
              </a:r>
              <a:r>
                <a:rPr sz="1076" b="0">
                  <a:solidFill>
                    <a:srgbClr val="333333"/>
                  </a:solidFill>
                </a:rPr>
                <a:t> and frameworks for implementation</a:t>
              </a:r>
            </a:p>
          </p:txBody>
        </p:sp>
        <p:sp>
          <p:nvSpPr>
            <p:cNvPr id="23" name="Rounded Rectangle 22"/>
            <p:cNvSpPr/>
            <p:nvPr/>
          </p:nvSpPr>
          <p:spPr>
            <a:xfrm>
              <a:off x="6210144" y="4314825"/>
              <a:ext cx="5314817" cy="1171575"/>
            </a:xfrm>
            <a:prstGeom prst="roundRect">
              <a:avLst>
                <a:gd name="adj" fmla="val 19512"/>
              </a:avLst>
            </a:prstGeom>
            <a:solidFill>
              <a:srgbClr val="FFFFFF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4" name="Rounded Rectangle 23"/>
            <p:cNvSpPr/>
            <p:nvPr/>
          </p:nvSpPr>
          <p:spPr>
            <a:xfrm>
              <a:off x="6400639" y="4572000"/>
              <a:ext cx="666733" cy="666750"/>
            </a:xfrm>
            <a:prstGeom prst="roundRect">
              <a:avLst>
                <a:gd name="adj" fmla="val 28571"/>
              </a:avLst>
            </a:prstGeom>
            <a:solidFill>
              <a:srgbClr val="F0F2F5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495887" y="4762500"/>
              <a:ext cx="485762" cy="29527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435" b="1">
                  <a:solidFill>
                    <a:srgbClr val="19376D"/>
                  </a:solidFill>
                </a:rPr>
                <a:t>2024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7257868" y="4505325"/>
              <a:ext cx="4076598" cy="23812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520"/>
                </a:spcAft>
              </a:pPr>
              <a:r>
                <a:rPr sz="1196" b="1">
                  <a:solidFill>
                    <a:srgbClr val="19376D"/>
                  </a:solidFill>
                </a:rPr>
                <a:t>IJPREMS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7257868" y="4819650"/>
              <a:ext cx="4076598" cy="476249"/>
            </a:xfrm>
            <a:prstGeom prst="rect">
              <a:avLst/>
            </a:prstGeom>
            <a:noFill/>
          </p:spPr>
          <p:txBody>
            <a:bodyPr wrap="square" lIns="73152" tIns="54864" rIns="73152" bIns="54864" anchor="ctr">
              <a:spAutoFit/>
            </a:bodyPr>
            <a:lstStyle/>
            <a:p>
              <a:pPr algn="l">
                <a:lnSpc>
                  <a:spcPts val="162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76" b="1">
                  <a:solidFill>
                    <a:srgbClr val="64B5F6"/>
                  </a:solidFill>
                </a:rPr>
                <a:t>Advantages and Disadvantages</a:t>
              </a:r>
              <a:r>
                <a:rPr sz="1076" b="0">
                  <a:solidFill>
                    <a:srgbClr val="333333"/>
                  </a:solidFill>
                </a:rPr>
                <a:t> of E-Learning in modern education</a:t>
              </a:r>
            </a:p>
          </p:txBody>
        </p:sp>
        <p:sp>
          <p:nvSpPr>
            <p:cNvPr id="28" name="Rounded Rectangle 27"/>
            <p:cNvSpPr/>
            <p:nvPr/>
          </p:nvSpPr>
          <p:spPr>
            <a:xfrm>
              <a:off x="666733" y="5734050"/>
              <a:ext cx="5314817" cy="1171575"/>
            </a:xfrm>
            <a:prstGeom prst="roundRect">
              <a:avLst>
                <a:gd name="adj" fmla="val 19512"/>
              </a:avLst>
            </a:prstGeom>
            <a:solidFill>
              <a:srgbClr val="FFFFFF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9" name="Rounded Rectangle 28"/>
            <p:cNvSpPr/>
            <p:nvPr/>
          </p:nvSpPr>
          <p:spPr>
            <a:xfrm>
              <a:off x="857228" y="5981699"/>
              <a:ext cx="666733" cy="666750"/>
            </a:xfrm>
            <a:prstGeom prst="roundRect">
              <a:avLst>
                <a:gd name="adj" fmla="val 28571"/>
              </a:avLst>
            </a:prstGeom>
            <a:solidFill>
              <a:srgbClr val="F0F2F5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952476" y="6172200"/>
              <a:ext cx="485762" cy="29527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435" b="1">
                  <a:solidFill>
                    <a:srgbClr val="19376D"/>
                  </a:solidFill>
                </a:rPr>
                <a:t>2025</a:t>
              </a: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1714457" y="6038849"/>
              <a:ext cx="4076598" cy="23812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520"/>
                </a:spcAft>
              </a:pPr>
              <a:r>
                <a:rPr sz="1196" b="1">
                  <a:solidFill>
                    <a:srgbClr val="19376D"/>
                  </a:solidFill>
                </a:rPr>
                <a:t>Zakir et al.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714457" y="6353174"/>
              <a:ext cx="4076598" cy="23812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lnSpc>
                  <a:spcPts val="162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76" b="1">
                  <a:solidFill>
                    <a:srgbClr val="64B5F6"/>
                  </a:solidFill>
                </a:rPr>
                <a:t>Impact of digital literacy</a:t>
              </a:r>
              <a:r>
                <a:rPr sz="1076" b="0">
                  <a:solidFill>
                    <a:srgbClr val="333333"/>
                  </a:solidFill>
                </a:rPr>
                <a:t> on academic performance</a:t>
              </a:r>
            </a:p>
          </p:txBody>
        </p:sp>
        <p:sp>
          <p:nvSpPr>
            <p:cNvPr id="33" name="Rounded Rectangle 32"/>
            <p:cNvSpPr/>
            <p:nvPr/>
          </p:nvSpPr>
          <p:spPr>
            <a:xfrm>
              <a:off x="6210144" y="5734050"/>
              <a:ext cx="5314817" cy="1171575"/>
            </a:xfrm>
            <a:prstGeom prst="roundRect">
              <a:avLst>
                <a:gd name="adj" fmla="val 19512"/>
              </a:avLst>
            </a:prstGeom>
            <a:solidFill>
              <a:srgbClr val="FFFFFF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34" name="Rounded Rectangle 33"/>
            <p:cNvSpPr/>
            <p:nvPr/>
          </p:nvSpPr>
          <p:spPr>
            <a:xfrm>
              <a:off x="6400639" y="5981699"/>
              <a:ext cx="666733" cy="666750"/>
            </a:xfrm>
            <a:prstGeom prst="roundRect">
              <a:avLst>
                <a:gd name="adj" fmla="val 28571"/>
              </a:avLst>
            </a:prstGeom>
            <a:solidFill>
              <a:srgbClr val="F0F2F5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6495887" y="6172200"/>
              <a:ext cx="485762" cy="29527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435" b="1">
                  <a:solidFill>
                    <a:srgbClr val="19376D"/>
                  </a:solidFill>
                </a:rPr>
                <a:t>2025</a:t>
              </a: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7257868" y="5924549"/>
              <a:ext cx="4076598" cy="23812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520"/>
                </a:spcAft>
              </a:pPr>
              <a:r>
                <a:rPr sz="1196" b="1">
                  <a:solidFill>
                    <a:srgbClr val="19376D"/>
                  </a:solidFill>
                </a:rPr>
                <a:t>Gyrus</a:t>
              </a: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7257868" y="6238874"/>
              <a:ext cx="4076598" cy="476249"/>
            </a:xfrm>
            <a:prstGeom prst="rect">
              <a:avLst/>
            </a:prstGeom>
            <a:noFill/>
          </p:spPr>
          <p:txBody>
            <a:bodyPr wrap="square" lIns="73152" tIns="54864" rIns="73152" bIns="54864" anchor="ctr">
              <a:spAutoFit/>
            </a:bodyPr>
            <a:lstStyle/>
            <a:p>
              <a:pPr algn="l">
                <a:lnSpc>
                  <a:spcPts val="162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76" b="1">
                  <a:solidFill>
                    <a:srgbClr val="64B5F6"/>
                  </a:solidFill>
                </a:rPr>
                <a:t>Learning Management System</a:t>
              </a:r>
              <a:r>
                <a:rPr sz="1076" b="0">
                  <a:solidFill>
                    <a:srgbClr val="333333"/>
                  </a:solidFill>
                </a:rPr>
                <a:t> Effectiveness and implementation</a:t>
              </a:r>
            </a:p>
          </p:txBody>
        </p:sp>
      </p:grpSp>
      <p:sp>
        <p:nvSpPr>
          <p:cNvPr id="38" name="Rounded Rectangle 37"/>
          <p:cNvSpPr/>
          <p:nvPr/>
        </p:nvSpPr>
        <p:spPr>
          <a:xfrm>
            <a:off x="666733" y="7143750"/>
            <a:ext cx="5314817" cy="1047749"/>
          </a:xfrm>
          <a:prstGeom prst="roundRect">
            <a:avLst>
              <a:gd name="adj" fmla="val 21818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9" name="Rounded Rectangle 38"/>
          <p:cNvSpPr/>
          <p:nvPr/>
        </p:nvSpPr>
        <p:spPr>
          <a:xfrm>
            <a:off x="857228" y="7334249"/>
            <a:ext cx="666733" cy="666750"/>
          </a:xfrm>
          <a:prstGeom prst="roundRect">
            <a:avLst>
              <a:gd name="adj" fmla="val 28571"/>
            </a:avLst>
          </a:prstGeom>
          <a:solidFill>
            <a:srgbClr val="F0F2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0" name="TextBox 39"/>
          <p:cNvSpPr txBox="1"/>
          <p:nvPr/>
        </p:nvSpPr>
        <p:spPr>
          <a:xfrm>
            <a:off x="952476" y="7524749"/>
            <a:ext cx="485762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35" b="1">
                <a:solidFill>
                  <a:srgbClr val="19376D"/>
                </a:solidFill>
              </a:rPr>
              <a:t>2022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1714457" y="7391399"/>
            <a:ext cx="4076598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520"/>
              </a:spcAft>
            </a:pPr>
            <a:r>
              <a:rPr sz="1196" b="1">
                <a:solidFill>
                  <a:srgbClr val="19376D"/>
                </a:solidFill>
              </a:rPr>
              <a:t>Stecuła et al.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714457" y="7705724"/>
            <a:ext cx="4076598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625"/>
              </a:lnSpc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64B5F6"/>
                </a:solidFill>
              </a:rPr>
              <a:t>Evaluating E-Learning</a:t>
            </a:r>
            <a:r>
              <a:rPr sz="1076" b="0">
                <a:solidFill>
                  <a:srgbClr val="333333"/>
                </a:solidFill>
              </a:rPr>
              <a:t> Innovations in Higher Education</a:t>
            </a:r>
          </a:p>
        </p:txBody>
      </p:sp>
      <p:sp>
        <p:nvSpPr>
          <p:cNvPr id="43" name="Rectangle 42"/>
          <p:cNvSpPr/>
          <p:nvPr/>
        </p:nvSpPr>
        <p:spPr>
          <a:xfrm>
            <a:off x="0" y="8572500"/>
            <a:ext cx="12191695" cy="571500"/>
          </a:xfrm>
          <a:prstGeom prst="rect">
            <a:avLst/>
          </a:prstGeom>
          <a:solidFill>
            <a:srgbClr val="F0F2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4" name="TextBox 43"/>
          <p:cNvSpPr txBox="1"/>
          <p:nvPr/>
        </p:nvSpPr>
        <p:spPr>
          <a:xfrm>
            <a:off x="0" y="8572500"/>
            <a:ext cx="12191695" cy="57150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666666"/>
                </a:solidFill>
              </a:rPr>
              <a:t>Digital Learning and Development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1571625"/>
          </a:xfrm>
          <a:prstGeom prst="rect">
            <a:avLst/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66733" y="47624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650"/>
              </a:spcAft>
            </a:pPr>
            <a:r>
              <a:rPr sz="2392" b="1">
                <a:solidFill>
                  <a:srgbClr val="FFFFFF"/>
                </a:solidFill>
              </a:rPr>
              <a:t>Overview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66733" y="1047749"/>
            <a:ext cx="10858228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FFFFFF"/>
                </a:solidFill>
              </a:rPr>
              <a:t>What we'll explore in digital learning and development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66733" y="1952624"/>
            <a:ext cx="3428914" cy="1847849"/>
          </a:xfrm>
          <a:prstGeom prst="roundRect">
            <a:avLst>
              <a:gd name="adj" fmla="val 10309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6" name="Picture 5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2152596" y="2292517"/>
            <a:ext cx="457188" cy="34891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257368" y="2886075"/>
            <a:ext cx="238119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650"/>
              </a:spcAft>
            </a:pPr>
            <a:r>
              <a:rPr sz="1435" b="1">
                <a:solidFill>
                  <a:srgbClr val="64B5F6"/>
                </a:solidFill>
              </a:rP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09644" y="3276599"/>
            <a:ext cx="2343091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196" b="1">
                <a:solidFill>
                  <a:srgbClr val="333333"/>
                </a:solidFill>
              </a:rPr>
              <a:t>Definition of Digital Learning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381390" y="1952624"/>
            <a:ext cx="3428914" cy="1847849"/>
          </a:xfrm>
          <a:prstGeom prst="roundRect">
            <a:avLst>
              <a:gd name="adj" fmla="val 10309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67253" y="2274469"/>
            <a:ext cx="457188" cy="38501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5972025" y="2886075"/>
            <a:ext cx="238119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650"/>
              </a:spcAft>
            </a:pPr>
            <a:r>
              <a:rPr sz="1435" b="1">
                <a:solidFill>
                  <a:srgbClr val="64B5F6"/>
                </a:solidFill>
              </a:rPr>
              <a:t>02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038599" y="3276599"/>
            <a:ext cx="2114497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196" b="1">
                <a:solidFill>
                  <a:srgbClr val="333333"/>
                </a:solidFill>
              </a:rPr>
              <a:t>Models of Digital Learning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8096047" y="1952624"/>
            <a:ext cx="3428914" cy="1847849"/>
          </a:xfrm>
          <a:prstGeom prst="roundRect">
            <a:avLst>
              <a:gd name="adj" fmla="val 10309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4" name="Picture 13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581910" y="2346659"/>
            <a:ext cx="457188" cy="240631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9686682" y="2886075"/>
            <a:ext cx="238119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650"/>
              </a:spcAft>
            </a:pPr>
            <a:r>
              <a:rPr sz="1435" b="1">
                <a:solidFill>
                  <a:srgbClr val="64B5F6"/>
                </a:solidFill>
              </a:rPr>
              <a:t>03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705632" y="3276599"/>
            <a:ext cx="2200219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196" b="1">
                <a:solidFill>
                  <a:srgbClr val="333333"/>
                </a:solidFill>
              </a:rPr>
              <a:t>Benefits of Digital Learning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66733" y="4086225"/>
            <a:ext cx="3428914" cy="1847849"/>
          </a:xfrm>
          <a:prstGeom prst="roundRect">
            <a:avLst>
              <a:gd name="adj" fmla="val 10309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8" name="Picture 17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152596" y="4417093"/>
            <a:ext cx="457188" cy="366963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2257368" y="5019675"/>
            <a:ext cx="238119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650"/>
              </a:spcAft>
            </a:pPr>
            <a:r>
              <a:rPr sz="1435" b="1">
                <a:solidFill>
                  <a:srgbClr val="64B5F6"/>
                </a:solidFill>
              </a:rPr>
              <a:t>04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171545" y="5410199"/>
            <a:ext cx="2428814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196" b="1">
                <a:solidFill>
                  <a:srgbClr val="333333"/>
                </a:solidFill>
              </a:rPr>
              <a:t>Challenges of Digital Learning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4381390" y="4086225"/>
            <a:ext cx="3428914" cy="1847849"/>
          </a:xfrm>
          <a:prstGeom prst="roundRect">
            <a:avLst>
              <a:gd name="adj" fmla="val 10309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2" name="Picture 21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5867253" y="4441156"/>
            <a:ext cx="457188" cy="318836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5972025" y="5019675"/>
            <a:ext cx="238119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650"/>
              </a:spcAft>
            </a:pPr>
            <a:r>
              <a:rPr sz="1435" b="1">
                <a:solidFill>
                  <a:srgbClr val="64B5F6"/>
                </a:solidFill>
              </a:rPr>
              <a:t>05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181470" y="5410199"/>
            <a:ext cx="1838279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196" b="1">
                <a:solidFill>
                  <a:srgbClr val="333333"/>
                </a:solidFill>
              </a:rPr>
              <a:t>Applications and Tools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8096047" y="4086225"/>
            <a:ext cx="3428914" cy="1847849"/>
          </a:xfrm>
          <a:prstGeom prst="roundRect">
            <a:avLst>
              <a:gd name="adj" fmla="val 10309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6" name="Picture 25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9581910" y="4408069"/>
            <a:ext cx="457188" cy="385010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9686682" y="5019675"/>
            <a:ext cx="238119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650"/>
              </a:spcAft>
            </a:pPr>
            <a:r>
              <a:rPr sz="1435" b="1">
                <a:solidFill>
                  <a:srgbClr val="64B5F6"/>
                </a:solidFill>
              </a:rPr>
              <a:t>06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353316" y="5410199"/>
            <a:ext cx="914377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196" b="1">
                <a:solidFill>
                  <a:srgbClr val="333333"/>
                </a:solidFill>
              </a:rPr>
              <a:t>Conclusion</a:t>
            </a:r>
          </a:p>
        </p:txBody>
      </p:sp>
      <p:sp>
        <p:nvSpPr>
          <p:cNvPr id="29" name="Rectangle 28"/>
          <p:cNvSpPr/>
          <p:nvPr/>
        </p:nvSpPr>
        <p:spPr>
          <a:xfrm>
            <a:off x="0" y="6315075"/>
            <a:ext cx="12191695" cy="571500"/>
          </a:xfrm>
          <a:prstGeom prst="rect">
            <a:avLst/>
          </a:prstGeom>
          <a:solidFill>
            <a:srgbClr val="F0F2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TextBox 29"/>
          <p:cNvSpPr txBox="1"/>
          <p:nvPr/>
        </p:nvSpPr>
        <p:spPr>
          <a:xfrm>
            <a:off x="0" y="6315075"/>
            <a:ext cx="12191695" cy="57150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666666"/>
                </a:solidFill>
              </a:rPr>
              <a:t>Digital Learning and Development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1571625"/>
          </a:xfrm>
          <a:prstGeom prst="rect">
            <a:avLst/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66733" y="47624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650"/>
              </a:spcAft>
            </a:pPr>
            <a:r>
              <a:rPr sz="2392" b="1">
                <a:solidFill>
                  <a:srgbClr val="FFFFFF"/>
                </a:solidFill>
              </a:rPr>
              <a:t>What is Digital Learning?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66733" y="1047749"/>
            <a:ext cx="10858228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FFFFFF"/>
                </a:solidFill>
              </a:rPr>
              <a:t>Understanding the foundation of modern education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66733" y="2247899"/>
            <a:ext cx="6981650" cy="34290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1300"/>
              </a:spcAft>
            </a:pPr>
            <a:r>
              <a:rPr sz="1674" b="1">
                <a:solidFill>
                  <a:srgbClr val="19376D"/>
                </a:solidFill>
              </a:rPr>
              <a:t>Educational practice using digital technologies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6733" y="2781300"/>
            <a:ext cx="6981650" cy="57150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950"/>
              </a:lnSpc>
              <a:spcBef>
                <a:spcPts val="0"/>
              </a:spcBef>
              <a:spcAft>
                <a:spcPts val="1300"/>
              </a:spcAft>
            </a:pPr>
            <a:r>
              <a:rPr sz="1196" b="0">
                <a:solidFill>
                  <a:srgbClr val="333333"/>
                </a:solidFill>
              </a:rPr>
              <a:t>Digital learning offers students control over their educational journey through flexible, technology-enhanced environments that break down traditional barriers.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8829454" y="2247899"/>
            <a:ext cx="1904952" cy="1904999"/>
          </a:xfrm>
          <a:prstGeom prst="roundRect">
            <a:avLst>
              <a:gd name="adj" fmla="val 50000"/>
            </a:avLst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8829454" y="2247899"/>
            <a:ext cx="1904952" cy="190499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435" b="1">
                <a:solidFill>
                  <a:srgbClr val="FFFFFF"/>
                </a:solidFill>
              </a:rPr>
              <a:t>Digital Learning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66733" y="4533900"/>
            <a:ext cx="2571685" cy="1085850"/>
          </a:xfrm>
          <a:prstGeom prst="roundRect">
            <a:avLst>
              <a:gd name="adj" fmla="val 17543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781130" y="4751004"/>
            <a:ext cx="342891" cy="289691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476338" y="5200650"/>
            <a:ext cx="962000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333333"/>
                </a:solidFill>
              </a:rPr>
              <a:t>Time Control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3428914" y="4533900"/>
            <a:ext cx="2571685" cy="1085850"/>
          </a:xfrm>
          <a:prstGeom prst="roundRect">
            <a:avLst>
              <a:gd name="adj" fmla="val 17543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3" name="Picture 12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43311" y="4751004"/>
            <a:ext cx="342891" cy="289691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4133746" y="5200650"/>
            <a:ext cx="1152496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333333"/>
                </a:solidFill>
              </a:rPr>
              <a:t>Place Flexibility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191095" y="4533900"/>
            <a:ext cx="2571685" cy="1085850"/>
          </a:xfrm>
          <a:prstGeom prst="roundRect">
            <a:avLst>
              <a:gd name="adj" fmla="val 17543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6" name="Picture 15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305492" y="4776130"/>
            <a:ext cx="342891" cy="239438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6876878" y="5200650"/>
            <a:ext cx="1190595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333333"/>
                </a:solidFill>
              </a:rPr>
              <a:t>Pace Adaptation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8953276" y="4533900"/>
            <a:ext cx="2571685" cy="1085850"/>
          </a:xfrm>
          <a:prstGeom prst="roundRect">
            <a:avLst>
              <a:gd name="adj" fmla="val 17543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9" name="Picture 18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0067673" y="4762828"/>
            <a:ext cx="342891" cy="266043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9524761" y="5200650"/>
            <a:ext cx="1428714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333333"/>
                </a:solidFill>
              </a:rPr>
              <a:t>Path Customization</a:t>
            </a:r>
          </a:p>
        </p:txBody>
      </p:sp>
      <p:sp>
        <p:nvSpPr>
          <p:cNvPr id="21" name="Rectangle 20"/>
          <p:cNvSpPr/>
          <p:nvPr/>
        </p:nvSpPr>
        <p:spPr>
          <a:xfrm>
            <a:off x="0" y="6286500"/>
            <a:ext cx="12191695" cy="571500"/>
          </a:xfrm>
          <a:prstGeom prst="rect">
            <a:avLst/>
          </a:prstGeom>
          <a:solidFill>
            <a:srgbClr val="F0F2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21"/>
          <p:cNvSpPr txBox="1"/>
          <p:nvPr/>
        </p:nvSpPr>
        <p:spPr>
          <a:xfrm>
            <a:off x="0" y="6286500"/>
            <a:ext cx="12191695" cy="57150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666666"/>
                </a:solidFill>
              </a:rPr>
              <a:t>Digital Learning and Development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1571625"/>
          </a:xfrm>
          <a:prstGeom prst="rect">
            <a:avLst/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66733" y="47624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650"/>
              </a:spcAft>
            </a:pPr>
            <a:r>
              <a:rPr sz="2392" b="1">
                <a:solidFill>
                  <a:srgbClr val="FFFFFF"/>
                </a:solidFill>
              </a:rPr>
              <a:t>Digital Learning Models: E-Learning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66733" y="1047749"/>
            <a:ext cx="10858228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FFFFFF"/>
                </a:solidFill>
              </a:rPr>
              <a:t>Exploring fully virtual learning environments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552536" y="1952624"/>
            <a:ext cx="1714457" cy="1714500"/>
          </a:xfrm>
          <a:prstGeom prst="roundRect">
            <a:avLst>
              <a:gd name="adj" fmla="val 50000"/>
            </a:avLst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6" name="Picture 5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2028774" y="2548705"/>
            <a:ext cx="761980" cy="52233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543311" y="2162174"/>
            <a:ext cx="6981650" cy="34290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1300"/>
              </a:spcAft>
            </a:pPr>
            <a:r>
              <a:rPr sz="1674" b="1">
                <a:solidFill>
                  <a:srgbClr val="19376D"/>
                </a:solidFill>
              </a:rPr>
              <a:t>Fully Virtual Learning Environments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43311" y="2695575"/>
            <a:ext cx="6981650" cy="57150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950"/>
              </a:lnSpc>
              <a:spcBef>
                <a:spcPts val="0"/>
              </a:spcBef>
              <a:spcAft>
                <a:spcPts val="1300"/>
              </a:spcAft>
            </a:pPr>
            <a:r>
              <a:rPr sz="1196" b="0">
                <a:solidFill>
                  <a:srgbClr val="333333"/>
                </a:solidFill>
              </a:rPr>
              <a:t>E-learning refers to educational experiences where instruction and interaction happen entirely online, without face-to-face components.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66733" y="4048124"/>
            <a:ext cx="5286242" cy="2133599"/>
          </a:xfrm>
          <a:prstGeom prst="roundRect">
            <a:avLst>
              <a:gd name="adj" fmla="val 8928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086022" y="4369969"/>
            <a:ext cx="457188" cy="38501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2666933" y="4981574"/>
            <a:ext cx="1285842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975"/>
              </a:spcAft>
            </a:pPr>
            <a:r>
              <a:rPr sz="1435" b="1">
                <a:solidFill>
                  <a:srgbClr val="19376D"/>
                </a:solidFill>
              </a:rPr>
              <a:t>Synchronous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52476" y="5419725"/>
            <a:ext cx="4714757" cy="47624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ctr">
              <a:lnSpc>
                <a:spcPts val="162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333333"/>
                </a:solidFill>
              </a:rPr>
              <a:t>Real-time learning with live interaction between instructors and students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238719" y="4048124"/>
            <a:ext cx="5286242" cy="2133599"/>
          </a:xfrm>
          <a:prstGeom prst="roundRect">
            <a:avLst>
              <a:gd name="adj" fmla="val 8928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4" name="Picture 13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648483" y="4369969"/>
            <a:ext cx="457188" cy="385010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8181770" y="4981574"/>
            <a:ext cx="1390615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975"/>
              </a:spcAft>
            </a:pPr>
            <a:r>
              <a:rPr sz="1435" b="1">
                <a:solidFill>
                  <a:srgbClr val="19376D"/>
                </a:solidFill>
              </a:rPr>
              <a:t>Asynchronous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638759" y="5419725"/>
            <a:ext cx="4476638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lnSpc>
                <a:spcPts val="162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333333"/>
                </a:solidFill>
              </a:rPr>
              <a:t>Self-paced learning with flexible timing and independent study</a:t>
            </a:r>
          </a:p>
        </p:txBody>
      </p:sp>
      <p:sp>
        <p:nvSpPr>
          <p:cNvPr id="17" name="Rectangle 16"/>
          <p:cNvSpPr/>
          <p:nvPr/>
        </p:nvSpPr>
        <p:spPr>
          <a:xfrm>
            <a:off x="0" y="6562725"/>
            <a:ext cx="12191695" cy="571500"/>
          </a:xfrm>
          <a:prstGeom prst="rect">
            <a:avLst/>
          </a:prstGeom>
          <a:solidFill>
            <a:srgbClr val="F0F2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0" y="6562725"/>
            <a:ext cx="12191695" cy="57150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666666"/>
                </a:solidFill>
              </a:rPr>
              <a:t>Digital Learning and Development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1571625"/>
          </a:xfrm>
          <a:prstGeom prst="rect">
            <a:avLst/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66733" y="47624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650"/>
              </a:spcAft>
            </a:pPr>
            <a:r>
              <a:rPr sz="2392" b="1">
                <a:solidFill>
                  <a:srgbClr val="FFFFFF"/>
                </a:solidFill>
              </a:rPr>
              <a:t>Digital Learning Models: Blended &amp; Online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66733" y="1047749"/>
            <a:ext cx="10858228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FFFFFF"/>
                </a:solidFill>
              </a:rPr>
              <a:t>Exploring hybrid and fully remote educational approaches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66733" y="1952624"/>
            <a:ext cx="5238619" cy="3829050"/>
          </a:xfrm>
          <a:prstGeom prst="roundRect">
            <a:avLst>
              <a:gd name="adj" fmla="val 4975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ounded Rectangle 5"/>
          <p:cNvSpPr/>
          <p:nvPr/>
        </p:nvSpPr>
        <p:spPr>
          <a:xfrm>
            <a:off x="952476" y="2238375"/>
            <a:ext cx="666733" cy="666750"/>
          </a:xfrm>
          <a:prstGeom prst="roundRect">
            <a:avLst>
              <a:gd name="adj" fmla="val 50000"/>
            </a:avLst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7" name="Picture 6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114397" y="2450552"/>
            <a:ext cx="342891" cy="24239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809704" y="2400300"/>
            <a:ext cx="2009724" cy="34290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674" b="1">
                <a:solidFill>
                  <a:srgbClr val="19376D"/>
                </a:solidFill>
              </a:rPr>
              <a:t>Blended Learning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52476" y="3095625"/>
            <a:ext cx="4667133" cy="85725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950"/>
              </a:lnSpc>
              <a:spcBef>
                <a:spcPts val="0"/>
              </a:spcBef>
              <a:spcAft>
                <a:spcPts val="1300"/>
              </a:spcAft>
            </a:pPr>
            <a:r>
              <a:rPr sz="1196" b="0">
                <a:solidFill>
                  <a:srgbClr val="333333"/>
                </a:solidFill>
              </a:rPr>
              <a:t>A hybrid method combining traditional face-to-face classroom components with digital learning activities to optimize educational outcomes.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952476" y="4143375"/>
            <a:ext cx="4667133" cy="1352549"/>
          </a:xfrm>
          <a:prstGeom prst="roundRect">
            <a:avLst>
              <a:gd name="adj" fmla="val 11267"/>
            </a:avLst>
          </a:prstGeom>
          <a:solidFill>
            <a:srgbClr val="F0F2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1" name="Picture 10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42971" y="4359592"/>
            <a:ext cx="228594" cy="177164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514437" y="4343400"/>
            <a:ext cx="1552536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333333"/>
                </a:solidFill>
              </a:rPr>
              <a:t>In-person instruction</a:t>
            </a:r>
          </a:p>
        </p:txBody>
      </p:sp>
      <p:pic>
        <p:nvPicPr>
          <p:cNvPr id="13" name="Picture 12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142971" y="4736782"/>
            <a:ext cx="228594" cy="165734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1514437" y="4705350"/>
            <a:ext cx="1428714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333333"/>
                </a:solidFill>
              </a:rPr>
              <a:t>Digital components</a:t>
            </a:r>
          </a:p>
        </p:txBody>
      </p:sp>
      <p:pic>
        <p:nvPicPr>
          <p:cNvPr id="15" name="Picture 14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142971" y="5128259"/>
            <a:ext cx="228594" cy="125729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1514437" y="5086350"/>
            <a:ext cx="2162120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333333"/>
                </a:solidFill>
              </a:rPr>
              <a:t>Optimized learning outcomes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286342" y="1952624"/>
            <a:ext cx="5238619" cy="3829050"/>
          </a:xfrm>
          <a:prstGeom prst="roundRect">
            <a:avLst>
              <a:gd name="adj" fmla="val 4975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ounded Rectangle 17"/>
          <p:cNvSpPr/>
          <p:nvPr/>
        </p:nvSpPr>
        <p:spPr>
          <a:xfrm>
            <a:off x="6572085" y="2238375"/>
            <a:ext cx="666733" cy="666750"/>
          </a:xfrm>
          <a:prstGeom prst="roundRect">
            <a:avLst>
              <a:gd name="adj" fmla="val 50000"/>
            </a:avLst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9" name="Picture 18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734006" y="2426904"/>
            <a:ext cx="342891" cy="289691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7429314" y="2400300"/>
            <a:ext cx="1962100" cy="34290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674" b="1">
                <a:solidFill>
                  <a:srgbClr val="19376D"/>
                </a:solidFill>
              </a:rPr>
              <a:t>Online Education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572085" y="3095625"/>
            <a:ext cx="4667133" cy="85725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950"/>
              </a:lnSpc>
              <a:spcBef>
                <a:spcPts val="0"/>
              </a:spcBef>
              <a:spcAft>
                <a:spcPts val="1300"/>
              </a:spcAft>
            </a:pPr>
            <a:r>
              <a:rPr sz="1196" b="0">
                <a:solidFill>
                  <a:srgbClr val="333333"/>
                </a:solidFill>
              </a:rPr>
              <a:t>Full degree or certification programs delivered remotely, providing global access to education without geographical limitations.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6572085" y="4143375"/>
            <a:ext cx="4667133" cy="1352549"/>
          </a:xfrm>
          <a:prstGeom prst="roundRect">
            <a:avLst>
              <a:gd name="adj" fmla="val 11267"/>
            </a:avLst>
          </a:prstGeom>
          <a:solidFill>
            <a:srgbClr val="F0F2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3" name="Picture 22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6762580" y="4345305"/>
            <a:ext cx="228594" cy="205739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7134046" y="4343400"/>
            <a:ext cx="1457288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333333"/>
                </a:solidFill>
              </a:rPr>
              <a:t>Complete programs</a:t>
            </a:r>
          </a:p>
        </p:txBody>
      </p:sp>
      <p:pic>
        <p:nvPicPr>
          <p:cNvPr id="25" name="Picture 24" descr="image.png"/>
          <p:cNvPicPr>
            <a:picLocks noChangeAspect="1"/>
          </p:cNvPicPr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6762580" y="4722495"/>
            <a:ext cx="228594" cy="194309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7134046" y="4705350"/>
            <a:ext cx="1409664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333333"/>
                </a:solidFill>
              </a:rPr>
              <a:t>Global accessibility</a:t>
            </a:r>
          </a:p>
        </p:txBody>
      </p:sp>
      <p:pic>
        <p:nvPicPr>
          <p:cNvPr id="27" name="Picture 26" descr="image.png"/>
          <p:cNvPicPr>
            <a:picLocks noChangeAspect="1"/>
          </p:cNvPicPr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6762580" y="5105400"/>
            <a:ext cx="228594" cy="171450"/>
          </a:xfrm>
          <a:prstGeom prst="rect">
            <a:avLst/>
          </a:prstGeom>
        </p:spPr>
      </p:pic>
      <p:sp>
        <p:nvSpPr>
          <p:cNvPr id="28" name="TextBox 27"/>
          <p:cNvSpPr txBox="1"/>
          <p:nvPr/>
        </p:nvSpPr>
        <p:spPr>
          <a:xfrm>
            <a:off x="7134046" y="5086350"/>
            <a:ext cx="1200119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333333"/>
                </a:solidFill>
              </a:rPr>
              <a:t>Remote delivery</a:t>
            </a:r>
          </a:p>
        </p:txBody>
      </p:sp>
      <p:sp>
        <p:nvSpPr>
          <p:cNvPr id="29" name="Rectangle 28"/>
          <p:cNvSpPr/>
          <p:nvPr/>
        </p:nvSpPr>
        <p:spPr>
          <a:xfrm>
            <a:off x="0" y="6543675"/>
            <a:ext cx="12191695" cy="571500"/>
          </a:xfrm>
          <a:prstGeom prst="rect">
            <a:avLst/>
          </a:prstGeom>
          <a:solidFill>
            <a:srgbClr val="F0F2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TextBox 29"/>
          <p:cNvSpPr txBox="1"/>
          <p:nvPr/>
        </p:nvSpPr>
        <p:spPr>
          <a:xfrm>
            <a:off x="0" y="6543675"/>
            <a:ext cx="12191695" cy="57150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666666"/>
                </a:solidFill>
              </a:rPr>
              <a:t>Digital Learning and Development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1571625"/>
          </a:xfrm>
          <a:prstGeom prst="rect">
            <a:avLst/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66733" y="47624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650"/>
              </a:spcAft>
            </a:pPr>
            <a:r>
              <a:rPr sz="2392" b="1">
                <a:solidFill>
                  <a:srgbClr val="FFFFFF"/>
                </a:solidFill>
              </a:rPr>
              <a:t>Benefits of Digital Learning (1)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66733" y="1047749"/>
            <a:ext cx="10858228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FFFFFF"/>
                </a:solidFill>
              </a:rPr>
              <a:t>Key advantages that transform educational experiences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66733" y="2038349"/>
            <a:ext cx="3428914" cy="3409950"/>
          </a:xfrm>
          <a:prstGeom prst="roundRect">
            <a:avLst>
              <a:gd name="adj" fmla="val 6703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666733" y="2038349"/>
            <a:ext cx="3428914" cy="1066799"/>
          </a:xfrm>
          <a:prstGeom prst="rect">
            <a:avLst/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ounded Rectangle 6"/>
          <p:cNvSpPr/>
          <p:nvPr/>
        </p:nvSpPr>
        <p:spPr>
          <a:xfrm>
            <a:off x="904852" y="2286000"/>
            <a:ext cx="542911" cy="571500"/>
          </a:xfrm>
          <a:prstGeom prst="roundRect">
            <a:avLst>
              <a:gd name="adj" fmla="val 50000"/>
            </a:avLst>
          </a:prstGeom>
          <a:solidFill>
            <a:srgbClr val="FFFFFF">
              <a:alpha val="2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8" name="Picture 7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019149" y="2442796"/>
            <a:ext cx="304792" cy="257907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638259" y="2266950"/>
            <a:ext cx="2219269" cy="5905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35" b="1">
                <a:solidFill>
                  <a:srgbClr val="FFFFFF"/>
                </a:solidFill>
              </a:rPr>
              <a:t>Accessibility &amp; Inclusion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04852" y="3333749"/>
            <a:ext cx="2952676" cy="57150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950"/>
              </a:lnSpc>
              <a:spcBef>
                <a:spcPts val="0"/>
              </a:spcBef>
              <a:spcAft>
                <a:spcPts val="1300"/>
              </a:spcAft>
            </a:pPr>
            <a:r>
              <a:rPr sz="1196" b="0">
                <a:solidFill>
                  <a:srgbClr val="333333"/>
                </a:solidFill>
              </a:rPr>
              <a:t>Learning opportunities beyond geographic and temporal constraints</a:t>
            </a:r>
          </a:p>
        </p:txBody>
      </p:sp>
      <p:pic>
        <p:nvPicPr>
          <p:cNvPr id="11" name="Picture 10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04852" y="4347882"/>
            <a:ext cx="190495" cy="162485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209644" y="4324349"/>
            <a:ext cx="1924001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333333"/>
                </a:solidFill>
              </a:rPr>
              <a:t>Supports </a:t>
            </a:r>
            <a:r>
              <a:rPr sz="1076" b="1">
                <a:solidFill>
                  <a:srgbClr val="19376D"/>
                </a:solidFill>
              </a:rPr>
              <a:t>diverse learners</a:t>
            </a:r>
          </a:p>
        </p:txBody>
      </p:sp>
      <p:pic>
        <p:nvPicPr>
          <p:cNvPr id="13" name="Picture 12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04852" y="4681257"/>
            <a:ext cx="190495" cy="162485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1209644" y="4648200"/>
            <a:ext cx="1990675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333333"/>
                </a:solidFill>
              </a:rPr>
              <a:t>Accommodates </a:t>
            </a:r>
            <a:r>
              <a:rPr sz="1076" b="1">
                <a:solidFill>
                  <a:srgbClr val="19376D"/>
                </a:solidFill>
              </a:rPr>
              <a:t>disabilities</a:t>
            </a:r>
          </a:p>
        </p:txBody>
      </p:sp>
      <p:pic>
        <p:nvPicPr>
          <p:cNvPr id="15" name="Picture 14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04852" y="5014632"/>
            <a:ext cx="190495" cy="162485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1209644" y="4991100"/>
            <a:ext cx="1857328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333333"/>
                </a:solidFill>
              </a:rPr>
              <a:t>Enables </a:t>
            </a:r>
            <a:r>
              <a:rPr sz="1076" b="1">
                <a:solidFill>
                  <a:srgbClr val="19376D"/>
                </a:solidFill>
              </a:rPr>
              <a:t>lifelong learning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4381390" y="2038349"/>
            <a:ext cx="3428914" cy="3409950"/>
          </a:xfrm>
          <a:prstGeom prst="roundRect">
            <a:avLst>
              <a:gd name="adj" fmla="val 6703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7"/>
          <p:cNvSpPr/>
          <p:nvPr/>
        </p:nvSpPr>
        <p:spPr>
          <a:xfrm>
            <a:off x="4381390" y="2038349"/>
            <a:ext cx="3428914" cy="1066799"/>
          </a:xfrm>
          <a:prstGeom prst="rect">
            <a:avLst/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ounded Rectangle 18"/>
          <p:cNvSpPr/>
          <p:nvPr/>
        </p:nvSpPr>
        <p:spPr>
          <a:xfrm>
            <a:off x="4619509" y="2286000"/>
            <a:ext cx="552436" cy="571500"/>
          </a:xfrm>
          <a:prstGeom prst="roundRect">
            <a:avLst>
              <a:gd name="adj" fmla="val 50000"/>
            </a:avLst>
          </a:prstGeom>
          <a:solidFill>
            <a:srgbClr val="FFFFFF">
              <a:alpha val="2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0" name="Picture 19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743331" y="2442796"/>
            <a:ext cx="304792" cy="257907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5362440" y="2266950"/>
            <a:ext cx="2209744" cy="5905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35" b="1">
                <a:solidFill>
                  <a:srgbClr val="FFFFFF"/>
                </a:solidFill>
              </a:rPr>
              <a:t>Flexibility &amp; Self-Pacing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619509" y="3333749"/>
            <a:ext cx="2952676" cy="57150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950"/>
              </a:lnSpc>
              <a:spcBef>
                <a:spcPts val="0"/>
              </a:spcBef>
              <a:spcAft>
                <a:spcPts val="1300"/>
              </a:spcAft>
            </a:pPr>
            <a:r>
              <a:rPr sz="1196" b="0">
                <a:solidFill>
                  <a:srgbClr val="333333"/>
                </a:solidFill>
              </a:rPr>
              <a:t>Learners manage their schedules and learning pace</a:t>
            </a:r>
          </a:p>
        </p:txBody>
      </p:sp>
      <p:pic>
        <p:nvPicPr>
          <p:cNvPr id="23" name="Picture 22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19509" y="4243107"/>
            <a:ext cx="190495" cy="162485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4924301" y="4095749"/>
            <a:ext cx="2647883" cy="4381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19376D"/>
                </a:solidFill>
              </a:rPr>
              <a:t>Balance</a:t>
            </a:r>
            <a:r>
              <a:rPr sz="1076" b="1">
                <a:solidFill>
                  <a:srgbClr val="333333"/>
                </a:solidFill>
              </a:rPr>
              <a:t> education with responsibilities</a:t>
            </a:r>
          </a:p>
        </p:txBody>
      </p:sp>
      <p:pic>
        <p:nvPicPr>
          <p:cNvPr id="25" name="Picture 24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19509" y="4681257"/>
            <a:ext cx="190495" cy="162485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4924301" y="4648200"/>
            <a:ext cx="1676358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333333"/>
                </a:solidFill>
              </a:rPr>
              <a:t>Learn at </a:t>
            </a:r>
            <a:r>
              <a:rPr sz="1076" b="1">
                <a:solidFill>
                  <a:srgbClr val="19376D"/>
                </a:solidFill>
              </a:rPr>
              <a:t>optimal times</a:t>
            </a:r>
          </a:p>
        </p:txBody>
      </p:sp>
      <p:pic>
        <p:nvPicPr>
          <p:cNvPr id="27" name="Picture 26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19509" y="5014632"/>
            <a:ext cx="190495" cy="162485"/>
          </a:xfrm>
          <a:prstGeom prst="rect">
            <a:avLst/>
          </a:prstGeom>
        </p:spPr>
      </p:pic>
      <p:sp>
        <p:nvSpPr>
          <p:cNvPr id="28" name="TextBox 27"/>
          <p:cNvSpPr txBox="1"/>
          <p:nvPr/>
        </p:nvSpPr>
        <p:spPr>
          <a:xfrm>
            <a:off x="4924301" y="4991100"/>
            <a:ext cx="1924001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333333"/>
                </a:solidFill>
              </a:rPr>
              <a:t>Review content as </a:t>
            </a:r>
            <a:r>
              <a:rPr sz="1076" b="1">
                <a:solidFill>
                  <a:srgbClr val="19376D"/>
                </a:solidFill>
              </a:rPr>
              <a:t>needed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8096047" y="2038349"/>
            <a:ext cx="3428914" cy="3409950"/>
          </a:xfrm>
          <a:prstGeom prst="roundRect">
            <a:avLst>
              <a:gd name="adj" fmla="val 6703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Rectangle 29"/>
          <p:cNvSpPr/>
          <p:nvPr/>
        </p:nvSpPr>
        <p:spPr>
          <a:xfrm>
            <a:off x="8096047" y="2038349"/>
            <a:ext cx="3428914" cy="1047749"/>
          </a:xfrm>
          <a:prstGeom prst="rect">
            <a:avLst/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Rounded Rectangle 30"/>
          <p:cNvSpPr/>
          <p:nvPr/>
        </p:nvSpPr>
        <p:spPr>
          <a:xfrm>
            <a:off x="8334166" y="2266950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FFFFFF">
              <a:alpha val="2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32" name="Picture 31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467513" y="2444261"/>
            <a:ext cx="304792" cy="216876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9096147" y="2409825"/>
            <a:ext cx="2171645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35" b="1">
                <a:solidFill>
                  <a:srgbClr val="FFFFFF"/>
                </a:solidFill>
              </a:rPr>
              <a:t>Personalized Learning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334166" y="3314700"/>
            <a:ext cx="2952676" cy="57150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950"/>
              </a:lnSpc>
              <a:spcBef>
                <a:spcPts val="0"/>
              </a:spcBef>
              <a:spcAft>
                <a:spcPts val="1300"/>
              </a:spcAft>
            </a:pPr>
            <a:r>
              <a:rPr sz="1196" b="0">
                <a:solidFill>
                  <a:srgbClr val="333333"/>
                </a:solidFill>
              </a:rPr>
              <a:t>Adaptive technologies tailor content to individual needs</a:t>
            </a:r>
          </a:p>
        </p:txBody>
      </p:sp>
      <p:pic>
        <p:nvPicPr>
          <p:cNvPr id="35" name="Picture 34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334166" y="4347882"/>
            <a:ext cx="190495" cy="162485"/>
          </a:xfrm>
          <a:prstGeom prst="rect">
            <a:avLst/>
          </a:prstGeom>
        </p:spPr>
      </p:pic>
      <p:sp>
        <p:nvSpPr>
          <p:cNvPr id="36" name="TextBox 35"/>
          <p:cNvSpPr txBox="1"/>
          <p:nvPr/>
        </p:nvSpPr>
        <p:spPr>
          <a:xfrm>
            <a:off x="8638959" y="4324349"/>
            <a:ext cx="2124021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19376D"/>
                </a:solidFill>
              </a:rPr>
              <a:t>Customized</a:t>
            </a:r>
            <a:r>
              <a:rPr sz="1076" b="1">
                <a:solidFill>
                  <a:srgbClr val="333333"/>
                </a:solidFill>
              </a:rPr>
              <a:t> content delivery</a:t>
            </a:r>
          </a:p>
        </p:txBody>
      </p:sp>
      <p:pic>
        <p:nvPicPr>
          <p:cNvPr id="37" name="Picture 36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334166" y="4681257"/>
            <a:ext cx="190495" cy="162485"/>
          </a:xfrm>
          <a:prstGeom prst="rect">
            <a:avLst/>
          </a:prstGeom>
        </p:spPr>
      </p:pic>
      <p:sp>
        <p:nvSpPr>
          <p:cNvPr id="38" name="TextBox 37"/>
          <p:cNvSpPr txBox="1"/>
          <p:nvPr/>
        </p:nvSpPr>
        <p:spPr>
          <a:xfrm>
            <a:off x="8638959" y="4648200"/>
            <a:ext cx="2047823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19376D"/>
                </a:solidFill>
              </a:rPr>
              <a:t>Individualized</a:t>
            </a:r>
            <a:r>
              <a:rPr sz="1076" b="1">
                <a:solidFill>
                  <a:srgbClr val="333333"/>
                </a:solidFill>
              </a:rPr>
              <a:t> assessments</a:t>
            </a:r>
          </a:p>
        </p:txBody>
      </p:sp>
      <p:pic>
        <p:nvPicPr>
          <p:cNvPr id="39" name="Picture 38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334166" y="5014632"/>
            <a:ext cx="190495" cy="162485"/>
          </a:xfrm>
          <a:prstGeom prst="rect">
            <a:avLst/>
          </a:prstGeom>
        </p:spPr>
      </p:pic>
      <p:sp>
        <p:nvSpPr>
          <p:cNvPr id="40" name="TextBox 39"/>
          <p:cNvSpPr txBox="1"/>
          <p:nvPr/>
        </p:nvSpPr>
        <p:spPr>
          <a:xfrm>
            <a:off x="8638959" y="4991100"/>
            <a:ext cx="2047823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333333"/>
                </a:solidFill>
              </a:rPr>
              <a:t>Adapts to </a:t>
            </a:r>
            <a:r>
              <a:rPr sz="1076" b="1">
                <a:solidFill>
                  <a:srgbClr val="19376D"/>
                </a:solidFill>
              </a:rPr>
              <a:t>learning progress</a:t>
            </a:r>
          </a:p>
        </p:txBody>
      </p:sp>
      <p:sp>
        <p:nvSpPr>
          <p:cNvPr id="41" name="Rectangle 40"/>
          <p:cNvSpPr/>
          <p:nvPr/>
        </p:nvSpPr>
        <p:spPr>
          <a:xfrm>
            <a:off x="0" y="6286500"/>
            <a:ext cx="12191695" cy="571500"/>
          </a:xfrm>
          <a:prstGeom prst="rect">
            <a:avLst/>
          </a:prstGeom>
          <a:solidFill>
            <a:srgbClr val="F0F2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2" name="TextBox 41"/>
          <p:cNvSpPr txBox="1"/>
          <p:nvPr/>
        </p:nvSpPr>
        <p:spPr>
          <a:xfrm>
            <a:off x="0" y="6286500"/>
            <a:ext cx="12191695" cy="57150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666666"/>
                </a:solidFill>
              </a:rPr>
              <a:t>Digital Learning and Development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1571625"/>
          </a:xfrm>
          <a:prstGeom prst="rect">
            <a:avLst/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66733" y="47624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650"/>
              </a:spcAft>
            </a:pPr>
            <a:r>
              <a:rPr sz="2392" b="1">
                <a:solidFill>
                  <a:srgbClr val="FFFFFF"/>
                </a:solidFill>
              </a:rPr>
              <a:t>Benefits of Digital Learning (2)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66733" y="1047749"/>
            <a:ext cx="10858228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FFFFFF"/>
                </a:solidFill>
              </a:rPr>
              <a:t>Additional advantages that enhance educational outcomes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66733" y="2143125"/>
            <a:ext cx="3428914" cy="3190874"/>
          </a:xfrm>
          <a:prstGeom prst="roundRect">
            <a:avLst>
              <a:gd name="adj" fmla="val 7164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666733" y="2143125"/>
            <a:ext cx="3428914" cy="1047749"/>
          </a:xfrm>
          <a:prstGeom prst="rect">
            <a:avLst/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ounded Rectangle 6"/>
          <p:cNvSpPr/>
          <p:nvPr/>
        </p:nvSpPr>
        <p:spPr>
          <a:xfrm>
            <a:off x="904852" y="2381250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FFFFFF">
              <a:alpha val="2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8" name="Picture 7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038199" y="2554165"/>
            <a:ext cx="304792" cy="225669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666833" y="2514600"/>
            <a:ext cx="1581110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35" b="1">
                <a:solidFill>
                  <a:srgbClr val="FFFFFF"/>
                </a:solidFill>
              </a:rPr>
              <a:t>Resource Access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04852" y="3429000"/>
            <a:ext cx="2952676" cy="57150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950"/>
              </a:lnSpc>
              <a:spcBef>
                <a:spcPts val="0"/>
              </a:spcBef>
              <a:spcAft>
                <a:spcPts val="1300"/>
              </a:spcAft>
            </a:pPr>
            <a:r>
              <a:rPr sz="1196" b="0">
                <a:solidFill>
                  <a:srgbClr val="333333"/>
                </a:solidFill>
              </a:rPr>
              <a:t>Digital platforms provide vast and varied learning materials</a:t>
            </a:r>
          </a:p>
        </p:txBody>
      </p:sp>
      <p:pic>
        <p:nvPicPr>
          <p:cNvPr id="11" name="Picture 10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04852" y="4243107"/>
            <a:ext cx="190495" cy="162485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209644" y="4210049"/>
            <a:ext cx="2257368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19376D"/>
                </a:solidFill>
              </a:rPr>
              <a:t>Multimodal</a:t>
            </a:r>
            <a:r>
              <a:rPr sz="1076" b="1">
                <a:solidFill>
                  <a:srgbClr val="333333"/>
                </a:solidFill>
              </a:rPr>
              <a:t> learning resources</a:t>
            </a:r>
          </a:p>
        </p:txBody>
      </p:sp>
      <p:pic>
        <p:nvPicPr>
          <p:cNvPr id="13" name="Picture 12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04852" y="4566957"/>
            <a:ext cx="190495" cy="162485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1209644" y="4543425"/>
            <a:ext cx="2247843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19376D"/>
                </a:solidFill>
              </a:rPr>
              <a:t>Global</a:t>
            </a:r>
            <a:r>
              <a:rPr sz="1076" b="1">
                <a:solidFill>
                  <a:srgbClr val="333333"/>
                </a:solidFill>
              </a:rPr>
              <a:t> knowledge repositories</a:t>
            </a:r>
          </a:p>
        </p:txBody>
      </p:sp>
      <p:pic>
        <p:nvPicPr>
          <p:cNvPr id="15" name="Picture 14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04852" y="4909857"/>
            <a:ext cx="190495" cy="162485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1209644" y="4876800"/>
            <a:ext cx="2352616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333333"/>
                </a:solidFill>
              </a:rPr>
              <a:t>Content for </a:t>
            </a:r>
            <a:r>
              <a:rPr sz="1076" b="1">
                <a:solidFill>
                  <a:srgbClr val="19376D"/>
                </a:solidFill>
              </a:rPr>
              <a:t>diverse preferences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4381390" y="2143125"/>
            <a:ext cx="3428914" cy="3190874"/>
          </a:xfrm>
          <a:prstGeom prst="roundRect">
            <a:avLst>
              <a:gd name="adj" fmla="val 7164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7"/>
          <p:cNvSpPr/>
          <p:nvPr/>
        </p:nvSpPr>
        <p:spPr>
          <a:xfrm>
            <a:off x="4381390" y="2143125"/>
            <a:ext cx="3428914" cy="1047749"/>
          </a:xfrm>
          <a:prstGeom prst="rect">
            <a:avLst/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ounded Rectangle 18"/>
          <p:cNvSpPr/>
          <p:nvPr/>
        </p:nvSpPr>
        <p:spPr>
          <a:xfrm>
            <a:off x="4619509" y="2381250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FFFFFF">
              <a:alpha val="2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0" name="Picture 19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752856" y="2543907"/>
            <a:ext cx="304792" cy="246184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5381490" y="2514600"/>
            <a:ext cx="1352516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35" b="1">
                <a:solidFill>
                  <a:srgbClr val="FFFFFF"/>
                </a:solidFill>
              </a:rPr>
              <a:t>Cost-Effective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619509" y="3429000"/>
            <a:ext cx="2952676" cy="57150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950"/>
              </a:lnSpc>
              <a:spcBef>
                <a:spcPts val="0"/>
              </a:spcBef>
              <a:spcAft>
                <a:spcPts val="1300"/>
              </a:spcAft>
            </a:pPr>
            <a:r>
              <a:rPr sz="1196" b="0">
                <a:solidFill>
                  <a:srgbClr val="333333"/>
                </a:solidFill>
              </a:rPr>
              <a:t>Reduces costs related to traditional education infrastructure</a:t>
            </a:r>
          </a:p>
        </p:txBody>
      </p:sp>
      <p:pic>
        <p:nvPicPr>
          <p:cNvPr id="23" name="Picture 22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19509" y="4243107"/>
            <a:ext cx="190495" cy="162485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4924301" y="4210049"/>
            <a:ext cx="1400139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333333"/>
                </a:solidFill>
              </a:rPr>
              <a:t>No </a:t>
            </a:r>
            <a:r>
              <a:rPr sz="1076" b="1">
                <a:solidFill>
                  <a:srgbClr val="19376D"/>
                </a:solidFill>
              </a:rPr>
              <a:t>travel</a:t>
            </a:r>
            <a:r>
              <a:rPr sz="1076" b="1">
                <a:solidFill>
                  <a:srgbClr val="333333"/>
                </a:solidFill>
              </a:rPr>
              <a:t> expenses</a:t>
            </a:r>
          </a:p>
        </p:txBody>
      </p:sp>
      <p:pic>
        <p:nvPicPr>
          <p:cNvPr id="25" name="Picture 24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19509" y="4566957"/>
            <a:ext cx="190495" cy="162485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4924301" y="4543425"/>
            <a:ext cx="2047823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333333"/>
                </a:solidFill>
              </a:rPr>
              <a:t>Reduced </a:t>
            </a:r>
            <a:r>
              <a:rPr sz="1076" b="1">
                <a:solidFill>
                  <a:srgbClr val="19376D"/>
                </a:solidFill>
              </a:rPr>
              <a:t>physical materials</a:t>
            </a:r>
          </a:p>
        </p:txBody>
      </p:sp>
      <p:pic>
        <p:nvPicPr>
          <p:cNvPr id="27" name="Picture 26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19509" y="4909857"/>
            <a:ext cx="190495" cy="162485"/>
          </a:xfrm>
          <a:prstGeom prst="rect">
            <a:avLst/>
          </a:prstGeom>
        </p:spPr>
      </p:pic>
      <p:sp>
        <p:nvSpPr>
          <p:cNvPr id="28" name="TextBox 27"/>
          <p:cNvSpPr txBox="1"/>
          <p:nvPr/>
        </p:nvSpPr>
        <p:spPr>
          <a:xfrm>
            <a:off x="4924301" y="4876800"/>
            <a:ext cx="1800179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333333"/>
                </a:solidFill>
              </a:rPr>
              <a:t>More </a:t>
            </a:r>
            <a:r>
              <a:rPr sz="1076" b="1">
                <a:solidFill>
                  <a:srgbClr val="19376D"/>
                </a:solidFill>
              </a:rPr>
              <a:t>scalable</a:t>
            </a:r>
            <a:r>
              <a:rPr sz="1076" b="1">
                <a:solidFill>
                  <a:srgbClr val="333333"/>
                </a:solidFill>
              </a:rPr>
              <a:t> education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8096047" y="2143125"/>
            <a:ext cx="3428914" cy="3190874"/>
          </a:xfrm>
          <a:prstGeom prst="roundRect">
            <a:avLst>
              <a:gd name="adj" fmla="val 7164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Rectangle 29"/>
          <p:cNvSpPr/>
          <p:nvPr/>
        </p:nvSpPr>
        <p:spPr>
          <a:xfrm>
            <a:off x="8096047" y="2143125"/>
            <a:ext cx="3428914" cy="1066799"/>
          </a:xfrm>
          <a:prstGeom prst="rect">
            <a:avLst/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Rounded Rectangle 30"/>
          <p:cNvSpPr/>
          <p:nvPr/>
        </p:nvSpPr>
        <p:spPr>
          <a:xfrm>
            <a:off x="8334166" y="2390774"/>
            <a:ext cx="561960" cy="571500"/>
          </a:xfrm>
          <a:prstGeom prst="roundRect">
            <a:avLst>
              <a:gd name="adj" fmla="val 50000"/>
            </a:avLst>
          </a:prstGeom>
          <a:solidFill>
            <a:srgbClr val="FFFFFF">
              <a:alpha val="2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32" name="Picture 31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457988" y="2559294"/>
            <a:ext cx="304792" cy="234461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9086622" y="2381250"/>
            <a:ext cx="2200219" cy="5905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35" b="1">
                <a:solidFill>
                  <a:srgbClr val="FFFFFF"/>
                </a:solidFill>
              </a:rPr>
              <a:t>Enhanced Engagement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334166" y="3448049"/>
            <a:ext cx="2952676" cy="57150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950"/>
              </a:lnSpc>
              <a:spcBef>
                <a:spcPts val="0"/>
              </a:spcBef>
              <a:spcAft>
                <a:spcPts val="1300"/>
              </a:spcAft>
            </a:pPr>
            <a:r>
              <a:rPr sz="1196" b="0">
                <a:solidFill>
                  <a:srgbClr val="333333"/>
                </a:solidFill>
              </a:rPr>
              <a:t>Interactive tools help maintain learner motivation</a:t>
            </a:r>
          </a:p>
        </p:txBody>
      </p:sp>
      <p:pic>
        <p:nvPicPr>
          <p:cNvPr id="35" name="Picture 34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334166" y="4243107"/>
            <a:ext cx="190495" cy="162485"/>
          </a:xfrm>
          <a:prstGeom prst="rect">
            <a:avLst/>
          </a:prstGeom>
        </p:spPr>
      </p:pic>
      <p:sp>
        <p:nvSpPr>
          <p:cNvPr id="36" name="TextBox 35"/>
          <p:cNvSpPr txBox="1"/>
          <p:nvPr/>
        </p:nvSpPr>
        <p:spPr>
          <a:xfrm>
            <a:off x="8638959" y="4210049"/>
            <a:ext cx="1685882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19376D"/>
                </a:solidFill>
              </a:rPr>
              <a:t>Gamification</a:t>
            </a:r>
            <a:r>
              <a:rPr sz="1076" b="1">
                <a:solidFill>
                  <a:srgbClr val="333333"/>
                </a:solidFill>
              </a:rPr>
              <a:t> elements</a:t>
            </a:r>
          </a:p>
        </p:txBody>
      </p:sp>
      <p:pic>
        <p:nvPicPr>
          <p:cNvPr id="37" name="Picture 36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334166" y="4566957"/>
            <a:ext cx="190495" cy="162485"/>
          </a:xfrm>
          <a:prstGeom prst="rect">
            <a:avLst/>
          </a:prstGeom>
        </p:spPr>
      </p:pic>
      <p:sp>
        <p:nvSpPr>
          <p:cNvPr id="38" name="TextBox 37"/>
          <p:cNvSpPr txBox="1"/>
          <p:nvPr/>
        </p:nvSpPr>
        <p:spPr>
          <a:xfrm>
            <a:off x="8638959" y="4543425"/>
            <a:ext cx="1466813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19376D"/>
                </a:solidFill>
              </a:rPr>
              <a:t>Multimedia</a:t>
            </a:r>
            <a:r>
              <a:rPr sz="1076" b="1">
                <a:solidFill>
                  <a:srgbClr val="333333"/>
                </a:solidFill>
              </a:rPr>
              <a:t> content</a:t>
            </a:r>
          </a:p>
        </p:txBody>
      </p:sp>
      <p:pic>
        <p:nvPicPr>
          <p:cNvPr id="39" name="Picture 38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334166" y="4909857"/>
            <a:ext cx="190495" cy="162485"/>
          </a:xfrm>
          <a:prstGeom prst="rect">
            <a:avLst/>
          </a:prstGeom>
        </p:spPr>
      </p:pic>
      <p:sp>
        <p:nvSpPr>
          <p:cNvPr id="40" name="TextBox 39"/>
          <p:cNvSpPr txBox="1"/>
          <p:nvPr/>
        </p:nvSpPr>
        <p:spPr>
          <a:xfrm>
            <a:off x="8638959" y="4876800"/>
            <a:ext cx="1866853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19376D"/>
                </a:solidFill>
              </a:rPr>
              <a:t>Interactive</a:t>
            </a:r>
            <a:r>
              <a:rPr sz="1076" b="1">
                <a:solidFill>
                  <a:srgbClr val="333333"/>
                </a:solidFill>
              </a:rPr>
              <a:t> learning tools</a:t>
            </a:r>
          </a:p>
        </p:txBody>
      </p:sp>
      <p:sp>
        <p:nvSpPr>
          <p:cNvPr id="41" name="Rectangle 40"/>
          <p:cNvSpPr/>
          <p:nvPr/>
        </p:nvSpPr>
        <p:spPr>
          <a:xfrm>
            <a:off x="0" y="6286500"/>
            <a:ext cx="12191695" cy="571500"/>
          </a:xfrm>
          <a:prstGeom prst="rect">
            <a:avLst/>
          </a:prstGeom>
          <a:solidFill>
            <a:srgbClr val="F0F2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2" name="TextBox 41"/>
          <p:cNvSpPr txBox="1"/>
          <p:nvPr/>
        </p:nvSpPr>
        <p:spPr>
          <a:xfrm>
            <a:off x="0" y="6286500"/>
            <a:ext cx="12191695" cy="57150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666666"/>
                </a:solidFill>
              </a:rPr>
              <a:t>Digital Learning and Development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1571625"/>
          </a:xfrm>
          <a:prstGeom prst="rect">
            <a:avLst/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66733" y="47624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650"/>
              </a:spcAft>
            </a:pPr>
            <a:r>
              <a:rPr sz="2392" b="1">
                <a:solidFill>
                  <a:srgbClr val="FFFFFF"/>
                </a:solidFill>
              </a:rPr>
              <a:t>Challenges of Digital Learning (1)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66733" y="1047749"/>
            <a:ext cx="10858228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FFFFFF"/>
                </a:solidFill>
              </a:rPr>
              <a:t>Key barriers that need to be addressed for effective digital education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66733" y="2152650"/>
            <a:ext cx="5238619" cy="3171825"/>
          </a:xfrm>
          <a:prstGeom prst="roundRect">
            <a:avLst>
              <a:gd name="adj" fmla="val 7207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666733" y="2152650"/>
            <a:ext cx="5238619" cy="1047749"/>
          </a:xfrm>
          <a:prstGeom prst="rect">
            <a:avLst/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ounded Rectangle 6"/>
          <p:cNvSpPr/>
          <p:nvPr/>
        </p:nvSpPr>
        <p:spPr>
          <a:xfrm>
            <a:off x="904852" y="2390774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FFFFFF">
              <a:alpha val="2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8" name="Picture 7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038199" y="2546105"/>
            <a:ext cx="304792" cy="260838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666833" y="2533649"/>
            <a:ext cx="1304892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35" b="1">
                <a:solidFill>
                  <a:srgbClr val="FFFFFF"/>
                </a:solidFill>
              </a:rPr>
              <a:t>Digital Divide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04852" y="3438525"/>
            <a:ext cx="4762380" cy="57150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950"/>
              </a:lnSpc>
              <a:spcBef>
                <a:spcPts val="0"/>
              </a:spcBef>
              <a:spcAft>
                <a:spcPts val="1300"/>
              </a:spcAft>
            </a:pPr>
            <a:r>
              <a:rPr sz="1196" b="0">
                <a:solidFill>
                  <a:srgbClr val="333333"/>
                </a:solidFill>
              </a:rPr>
              <a:t>Economic, geographic, and social disparities affect access to reliable internet and devices</a:t>
            </a:r>
          </a:p>
        </p:txBody>
      </p:sp>
      <p:pic>
        <p:nvPicPr>
          <p:cNvPr id="11" name="Picture 10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04852" y="4226858"/>
            <a:ext cx="190495" cy="156882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209644" y="4200525"/>
            <a:ext cx="2390715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19376D"/>
                </a:solidFill>
              </a:rPr>
              <a:t>Economic</a:t>
            </a:r>
            <a:r>
              <a:rPr sz="1076" b="1">
                <a:solidFill>
                  <a:srgbClr val="333333"/>
                </a:solidFill>
              </a:rPr>
              <a:t> barriers to technology</a:t>
            </a:r>
          </a:p>
        </p:txBody>
      </p:sp>
      <p:pic>
        <p:nvPicPr>
          <p:cNvPr id="13" name="Picture 12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04852" y="4569758"/>
            <a:ext cx="190495" cy="156882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1209644" y="4533900"/>
            <a:ext cx="2181170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19376D"/>
                </a:solidFill>
              </a:rPr>
              <a:t>Geographic</a:t>
            </a:r>
            <a:r>
              <a:rPr sz="1076" b="1">
                <a:solidFill>
                  <a:srgbClr val="333333"/>
                </a:solidFill>
              </a:rPr>
              <a:t> connectivity gaps</a:t>
            </a:r>
          </a:p>
        </p:txBody>
      </p:sp>
      <p:pic>
        <p:nvPicPr>
          <p:cNvPr id="15" name="Picture 14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04852" y="4893608"/>
            <a:ext cx="190495" cy="156882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1209644" y="4867274"/>
            <a:ext cx="1924001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19376D"/>
                </a:solidFill>
              </a:rPr>
              <a:t>Social</a:t>
            </a:r>
            <a:r>
              <a:rPr sz="1076" b="1">
                <a:solidFill>
                  <a:srgbClr val="333333"/>
                </a:solidFill>
              </a:rPr>
              <a:t> inequality in access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286342" y="2152650"/>
            <a:ext cx="5238619" cy="3171825"/>
          </a:xfrm>
          <a:prstGeom prst="roundRect">
            <a:avLst>
              <a:gd name="adj" fmla="val 7207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7"/>
          <p:cNvSpPr/>
          <p:nvPr/>
        </p:nvSpPr>
        <p:spPr>
          <a:xfrm>
            <a:off x="6286342" y="2152650"/>
            <a:ext cx="5238619" cy="1047749"/>
          </a:xfrm>
          <a:prstGeom prst="rect">
            <a:avLst/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ounded Rectangle 18"/>
          <p:cNvSpPr/>
          <p:nvPr/>
        </p:nvSpPr>
        <p:spPr>
          <a:xfrm>
            <a:off x="6524461" y="2390774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FFFFFF">
              <a:alpha val="2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0" name="Picture 19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657808" y="2559294"/>
            <a:ext cx="304792" cy="234461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7286442" y="2533649"/>
            <a:ext cx="2009724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35" b="1">
                <a:solidFill>
                  <a:srgbClr val="FFFFFF"/>
                </a:solidFill>
              </a:rPr>
              <a:t>Digital Literacy Gaps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524461" y="3438525"/>
            <a:ext cx="4762380" cy="57150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950"/>
              </a:lnSpc>
              <a:spcBef>
                <a:spcPts val="0"/>
              </a:spcBef>
              <a:spcAft>
                <a:spcPts val="1300"/>
              </a:spcAft>
            </a:pPr>
            <a:r>
              <a:rPr sz="1196" b="0">
                <a:solidFill>
                  <a:srgbClr val="333333"/>
                </a:solidFill>
              </a:rPr>
              <a:t>Both students and educators may lack skills to effectively use digital tools</a:t>
            </a:r>
          </a:p>
        </p:txBody>
      </p:sp>
      <p:pic>
        <p:nvPicPr>
          <p:cNvPr id="23" name="Picture 22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524461" y="4226858"/>
            <a:ext cx="190495" cy="156882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6829254" y="4200525"/>
            <a:ext cx="2247843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19376D"/>
                </a:solidFill>
              </a:rPr>
              <a:t>Student</a:t>
            </a:r>
            <a:r>
              <a:rPr sz="1076" b="1">
                <a:solidFill>
                  <a:srgbClr val="333333"/>
                </a:solidFill>
              </a:rPr>
              <a:t> technical competency</a:t>
            </a:r>
          </a:p>
        </p:txBody>
      </p:sp>
      <p:pic>
        <p:nvPicPr>
          <p:cNvPr id="25" name="Picture 24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524461" y="4569758"/>
            <a:ext cx="190495" cy="156882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6829254" y="4533900"/>
            <a:ext cx="1943051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19376D"/>
                </a:solidFill>
              </a:rPr>
              <a:t>Educator</a:t>
            </a:r>
            <a:r>
              <a:rPr sz="1076" b="1">
                <a:solidFill>
                  <a:srgbClr val="333333"/>
                </a:solidFill>
              </a:rPr>
              <a:t> digital pedagogy</a:t>
            </a:r>
          </a:p>
        </p:txBody>
      </p:sp>
      <p:pic>
        <p:nvPicPr>
          <p:cNvPr id="27" name="Picture 26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524461" y="4893608"/>
            <a:ext cx="190495" cy="156882"/>
          </a:xfrm>
          <a:prstGeom prst="rect">
            <a:avLst/>
          </a:prstGeom>
        </p:spPr>
      </p:pic>
      <p:sp>
        <p:nvSpPr>
          <p:cNvPr id="28" name="TextBox 27"/>
          <p:cNvSpPr txBox="1"/>
          <p:nvPr/>
        </p:nvSpPr>
        <p:spPr>
          <a:xfrm>
            <a:off x="6829254" y="4867274"/>
            <a:ext cx="1666833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19376D"/>
                </a:solidFill>
              </a:rPr>
              <a:t>Tool-specific</a:t>
            </a:r>
            <a:r>
              <a:rPr sz="1076" b="1">
                <a:solidFill>
                  <a:srgbClr val="333333"/>
                </a:solidFill>
              </a:rPr>
              <a:t> skill gaps</a:t>
            </a:r>
          </a:p>
        </p:txBody>
      </p:sp>
      <p:sp>
        <p:nvSpPr>
          <p:cNvPr id="29" name="Rectangle 28"/>
          <p:cNvSpPr/>
          <p:nvPr/>
        </p:nvSpPr>
        <p:spPr>
          <a:xfrm>
            <a:off x="0" y="6286500"/>
            <a:ext cx="12191695" cy="571500"/>
          </a:xfrm>
          <a:prstGeom prst="rect">
            <a:avLst/>
          </a:prstGeom>
          <a:solidFill>
            <a:srgbClr val="F0F2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TextBox 29"/>
          <p:cNvSpPr txBox="1"/>
          <p:nvPr/>
        </p:nvSpPr>
        <p:spPr>
          <a:xfrm>
            <a:off x="0" y="6286500"/>
            <a:ext cx="12191695" cy="57150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666666"/>
                </a:solidFill>
              </a:rPr>
              <a:t>Digital Learning and Development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1571625"/>
          </a:xfrm>
          <a:prstGeom prst="rect">
            <a:avLst/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66733" y="47624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650"/>
              </a:spcAft>
            </a:pPr>
            <a:r>
              <a:rPr sz="2392" b="1">
                <a:solidFill>
                  <a:srgbClr val="FFFFFF"/>
                </a:solidFill>
              </a:rPr>
              <a:t>Challenges of Digital Learning (2)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66733" y="1047749"/>
            <a:ext cx="10858228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FFFFFF"/>
                </a:solidFill>
              </a:rPr>
              <a:t>Additional barriers that impact digital education effectiveness</a:t>
            </a:r>
          </a:p>
        </p:txBody>
      </p:sp>
      <p:grpSp>
        <p:nvGrpSpPr>
          <p:cNvPr id="57" name="Group 56">
            <a:extLst>
              <a:ext uri="{FF2B5EF4-FFF2-40B4-BE49-F238E27FC236}">
                <a16:creationId xmlns:a16="http://schemas.microsoft.com/office/drawing/2014/main" id="{ACC42284-8D46-671B-56BD-D8734ACD6CB9}"/>
              </a:ext>
            </a:extLst>
          </p:cNvPr>
          <p:cNvGrpSpPr/>
          <p:nvPr/>
        </p:nvGrpSpPr>
        <p:grpSpPr>
          <a:xfrm>
            <a:off x="666733" y="1706118"/>
            <a:ext cx="10858228" cy="4905374"/>
            <a:chOff x="666733" y="1952624"/>
            <a:chExt cx="10858228" cy="4905374"/>
          </a:xfrm>
        </p:grpSpPr>
        <p:sp>
          <p:nvSpPr>
            <p:cNvPr id="5" name="Rounded Rectangle 4"/>
            <p:cNvSpPr/>
            <p:nvPr/>
          </p:nvSpPr>
          <p:spPr>
            <a:xfrm>
              <a:off x="666733" y="1952624"/>
              <a:ext cx="3457488" cy="2333624"/>
            </a:xfrm>
            <a:prstGeom prst="roundRect">
              <a:avLst>
                <a:gd name="adj" fmla="val 9795"/>
              </a:avLst>
            </a:prstGeom>
            <a:solidFill>
              <a:srgbClr val="FFFFFF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6" name="Rectangle 5"/>
            <p:cNvSpPr/>
            <p:nvPr/>
          </p:nvSpPr>
          <p:spPr>
            <a:xfrm>
              <a:off x="666733" y="1952624"/>
              <a:ext cx="3457488" cy="857250"/>
            </a:xfrm>
            <a:prstGeom prst="rect">
              <a:avLst/>
            </a:prstGeom>
            <a:solidFill>
              <a:srgbClr val="19376D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857228" y="2143125"/>
              <a:ext cx="476238" cy="476249"/>
            </a:xfrm>
            <a:prstGeom prst="roundRect">
              <a:avLst>
                <a:gd name="adj" fmla="val 50000"/>
              </a:avLst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8" name="Picture 7" descr="image.png"/>
            <p:cNvPicPr>
              <a:picLocks noChangeAspect="1"/>
            </p:cNvPicPr>
            <p:nvPr/>
          </p:nvPicPr>
          <p:blipFill>
            <a:blip r:embed="rId2">
              <a:alphaModFix/>
            </a:blip>
            <a:stretch>
              <a:fillRect/>
            </a:stretch>
          </p:blipFill>
          <p:spPr>
            <a:xfrm>
              <a:off x="962000" y="2266742"/>
              <a:ext cx="266693" cy="229014"/>
            </a:xfrm>
            <a:prstGeom prst="rect">
              <a:avLst/>
            </a:prstGeom>
          </p:spPr>
        </p:pic>
        <p:sp>
          <p:nvSpPr>
            <p:cNvPr id="9" name="TextBox 8"/>
            <p:cNvSpPr txBox="1"/>
            <p:nvPr/>
          </p:nvSpPr>
          <p:spPr>
            <a:xfrm>
              <a:off x="1476338" y="2247899"/>
              <a:ext cx="790555" cy="266699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315" b="1">
                  <a:solidFill>
                    <a:srgbClr val="FFFFFF"/>
                  </a:solidFill>
                </a:rPr>
                <a:t>Isolation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857228" y="3000375"/>
              <a:ext cx="3076498" cy="476249"/>
            </a:xfrm>
            <a:prstGeom prst="rect">
              <a:avLst/>
            </a:prstGeom>
            <a:noFill/>
          </p:spPr>
          <p:txBody>
            <a:bodyPr wrap="square" lIns="73152" tIns="54864" rIns="73152" bIns="54864" anchor="ctr">
              <a:spAutoFit/>
            </a:bodyPr>
            <a:lstStyle/>
            <a:p>
              <a:pPr algn="l">
                <a:lnSpc>
                  <a:spcPts val="1625"/>
                </a:lnSpc>
                <a:spcBef>
                  <a:spcPts val="0"/>
                </a:spcBef>
                <a:spcAft>
                  <a:spcPts val="975"/>
                </a:spcAft>
              </a:pPr>
              <a:r>
                <a:rPr sz="1076" b="0">
                  <a:solidFill>
                    <a:srgbClr val="333333"/>
                  </a:solidFill>
                </a:rPr>
                <a:t>Lack of face-to-face interaction reduces peer connection</a:t>
              </a:r>
            </a:p>
          </p:txBody>
        </p:sp>
        <p:pic>
          <p:nvPicPr>
            <p:cNvPr id="11" name="Picture 10" descr="image.png"/>
            <p:cNvPicPr>
              <a:picLocks noChangeAspect="1"/>
            </p:cNvPicPr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857228" y="3642851"/>
              <a:ext cx="171445" cy="143796"/>
            </a:xfrm>
            <a:prstGeom prst="rect">
              <a:avLst/>
            </a:prstGeom>
          </p:spPr>
        </p:pic>
        <p:sp>
          <p:nvSpPr>
            <p:cNvPr id="12" name="TextBox 11"/>
            <p:cNvSpPr txBox="1"/>
            <p:nvPr/>
          </p:nvSpPr>
          <p:spPr>
            <a:xfrm>
              <a:off x="1123921" y="3619499"/>
              <a:ext cx="1838279" cy="190499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956" b="1">
                  <a:solidFill>
                    <a:srgbClr val="19376D"/>
                  </a:solidFill>
                </a:rPr>
                <a:t>Reduced</a:t>
              </a:r>
              <a:r>
                <a:rPr sz="956" b="1">
                  <a:solidFill>
                    <a:srgbClr val="333333"/>
                  </a:solidFill>
                </a:rPr>
                <a:t> social engagement</a:t>
              </a:r>
            </a:p>
          </p:txBody>
        </p:sp>
        <p:pic>
          <p:nvPicPr>
            <p:cNvPr id="13" name="Picture 12" descr="image.png"/>
            <p:cNvPicPr>
              <a:picLocks noChangeAspect="1"/>
            </p:cNvPicPr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857228" y="3928601"/>
              <a:ext cx="171445" cy="143796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1123921" y="3905249"/>
              <a:ext cx="1162020" cy="190499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956" b="1">
                  <a:solidFill>
                    <a:srgbClr val="19376D"/>
                  </a:solidFill>
                </a:rPr>
                <a:t>Lower</a:t>
              </a:r>
              <a:r>
                <a:rPr sz="956" b="1">
                  <a:solidFill>
                    <a:srgbClr val="333333"/>
                  </a:solidFill>
                </a:rPr>
                <a:t> motivation</a:t>
              </a:r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4362340" y="1952624"/>
              <a:ext cx="3457488" cy="2333624"/>
            </a:xfrm>
            <a:prstGeom prst="roundRect">
              <a:avLst>
                <a:gd name="adj" fmla="val 9795"/>
              </a:avLst>
            </a:prstGeom>
            <a:solidFill>
              <a:srgbClr val="FFFFFF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362340" y="1952624"/>
              <a:ext cx="3457488" cy="857250"/>
            </a:xfrm>
            <a:prstGeom prst="rect">
              <a:avLst/>
            </a:prstGeom>
            <a:solidFill>
              <a:srgbClr val="19376D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7" name="Rounded Rectangle 16"/>
            <p:cNvSpPr/>
            <p:nvPr/>
          </p:nvSpPr>
          <p:spPr>
            <a:xfrm>
              <a:off x="4552836" y="2143125"/>
              <a:ext cx="476238" cy="476249"/>
            </a:xfrm>
            <a:prstGeom prst="roundRect">
              <a:avLst>
                <a:gd name="adj" fmla="val 50000"/>
              </a:avLst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18" name="Picture 17" descr="image.png"/>
            <p:cNvPicPr>
              <a:picLocks noChangeAspect="1"/>
            </p:cNvPicPr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4657608" y="2262394"/>
              <a:ext cx="266693" cy="237710"/>
            </a:xfrm>
            <a:prstGeom prst="rect">
              <a:avLst/>
            </a:prstGeom>
          </p:spPr>
        </p:pic>
        <p:sp>
          <p:nvSpPr>
            <p:cNvPr id="19" name="TextBox 18"/>
            <p:cNvSpPr txBox="1"/>
            <p:nvPr/>
          </p:nvSpPr>
          <p:spPr>
            <a:xfrm>
              <a:off x="5171945" y="2247899"/>
              <a:ext cx="1609684" cy="266699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315" b="1">
                  <a:solidFill>
                    <a:srgbClr val="FFFFFF"/>
                  </a:solidFill>
                </a:rPr>
                <a:t>Quality Assurance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4552836" y="3000375"/>
              <a:ext cx="3076498" cy="476249"/>
            </a:xfrm>
            <a:prstGeom prst="rect">
              <a:avLst/>
            </a:prstGeom>
            <a:noFill/>
          </p:spPr>
          <p:txBody>
            <a:bodyPr wrap="square" lIns="73152" tIns="54864" rIns="73152" bIns="54864" anchor="ctr">
              <a:spAutoFit/>
            </a:bodyPr>
            <a:lstStyle/>
            <a:p>
              <a:pPr algn="l">
                <a:lnSpc>
                  <a:spcPts val="1625"/>
                </a:lnSpc>
                <a:spcBef>
                  <a:spcPts val="0"/>
                </a:spcBef>
                <a:spcAft>
                  <a:spcPts val="975"/>
                </a:spcAft>
              </a:pPr>
              <a:r>
                <a:rPr sz="1076" b="0">
                  <a:solidFill>
                    <a:srgbClr val="333333"/>
                  </a:solidFill>
                </a:rPr>
                <a:t>Maintaining academic rigor and integrity online</a:t>
              </a:r>
            </a:p>
          </p:txBody>
        </p:sp>
        <p:pic>
          <p:nvPicPr>
            <p:cNvPr id="21" name="Picture 20" descr="image.png"/>
            <p:cNvPicPr>
              <a:picLocks noChangeAspect="1"/>
            </p:cNvPicPr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4552836" y="3642851"/>
              <a:ext cx="171445" cy="143796"/>
            </a:xfrm>
            <a:prstGeom prst="rect">
              <a:avLst/>
            </a:prstGeom>
          </p:spPr>
        </p:pic>
        <p:sp>
          <p:nvSpPr>
            <p:cNvPr id="22" name="TextBox 21"/>
            <p:cNvSpPr txBox="1"/>
            <p:nvPr/>
          </p:nvSpPr>
          <p:spPr>
            <a:xfrm>
              <a:off x="4819529" y="3619499"/>
              <a:ext cx="1352516" cy="190499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956" b="1">
                  <a:solidFill>
                    <a:srgbClr val="19376D"/>
                  </a:solidFill>
                </a:rPr>
                <a:t>Assessment</a:t>
              </a:r>
              <a:r>
                <a:rPr sz="956" b="1">
                  <a:solidFill>
                    <a:srgbClr val="333333"/>
                  </a:solidFill>
                </a:rPr>
                <a:t> security</a:t>
              </a:r>
            </a:p>
          </p:txBody>
        </p:sp>
        <p:pic>
          <p:nvPicPr>
            <p:cNvPr id="23" name="Picture 22" descr="image.png"/>
            <p:cNvPicPr>
              <a:picLocks noChangeAspect="1"/>
            </p:cNvPicPr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4552836" y="3928601"/>
              <a:ext cx="171445" cy="143796"/>
            </a:xfrm>
            <a:prstGeom prst="rect">
              <a:avLst/>
            </a:prstGeom>
          </p:spPr>
        </p:pic>
        <p:sp>
          <p:nvSpPr>
            <p:cNvPr id="24" name="TextBox 23"/>
            <p:cNvSpPr txBox="1"/>
            <p:nvPr/>
          </p:nvSpPr>
          <p:spPr>
            <a:xfrm>
              <a:off x="4819529" y="3905249"/>
              <a:ext cx="1200119" cy="190499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956" b="1">
                  <a:solidFill>
                    <a:srgbClr val="19376D"/>
                  </a:solidFill>
                </a:rPr>
                <a:t>Academic</a:t>
              </a:r>
              <a:r>
                <a:rPr sz="956" b="1">
                  <a:solidFill>
                    <a:srgbClr val="333333"/>
                  </a:solidFill>
                </a:rPr>
                <a:t> honesty</a:t>
              </a:r>
            </a:p>
          </p:txBody>
        </p:sp>
        <p:sp>
          <p:nvSpPr>
            <p:cNvPr id="25" name="Rounded Rectangle 24"/>
            <p:cNvSpPr/>
            <p:nvPr/>
          </p:nvSpPr>
          <p:spPr>
            <a:xfrm>
              <a:off x="8067473" y="1952624"/>
              <a:ext cx="3457488" cy="2333624"/>
            </a:xfrm>
            <a:prstGeom prst="roundRect">
              <a:avLst>
                <a:gd name="adj" fmla="val 9795"/>
              </a:avLst>
            </a:prstGeom>
            <a:solidFill>
              <a:srgbClr val="FFFFFF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8067473" y="1952624"/>
              <a:ext cx="3457488" cy="857250"/>
            </a:xfrm>
            <a:prstGeom prst="rect">
              <a:avLst/>
            </a:prstGeom>
            <a:solidFill>
              <a:srgbClr val="19376D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7" name="Rounded Rectangle 26"/>
            <p:cNvSpPr/>
            <p:nvPr/>
          </p:nvSpPr>
          <p:spPr>
            <a:xfrm>
              <a:off x="8257968" y="2143125"/>
              <a:ext cx="476238" cy="476249"/>
            </a:xfrm>
            <a:prstGeom prst="roundRect">
              <a:avLst>
                <a:gd name="adj" fmla="val 50000"/>
              </a:avLst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28" name="Picture 27" descr="image.png"/>
            <p:cNvPicPr>
              <a:picLocks noChangeAspect="1"/>
            </p:cNvPicPr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8362740" y="2276889"/>
              <a:ext cx="266693" cy="208721"/>
            </a:xfrm>
            <a:prstGeom prst="rect">
              <a:avLst/>
            </a:prstGeom>
          </p:spPr>
        </p:pic>
        <p:sp>
          <p:nvSpPr>
            <p:cNvPr id="29" name="TextBox 28"/>
            <p:cNvSpPr txBox="1"/>
            <p:nvPr/>
          </p:nvSpPr>
          <p:spPr>
            <a:xfrm>
              <a:off x="8877078" y="2247899"/>
              <a:ext cx="1447763" cy="266699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315" b="1">
                  <a:solidFill>
                    <a:srgbClr val="FFFFFF"/>
                  </a:solidFill>
                </a:rPr>
                <a:t>Technical Issues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8257968" y="3000375"/>
              <a:ext cx="3076498" cy="476249"/>
            </a:xfrm>
            <a:prstGeom prst="rect">
              <a:avLst/>
            </a:prstGeom>
            <a:noFill/>
          </p:spPr>
          <p:txBody>
            <a:bodyPr wrap="square" lIns="73152" tIns="54864" rIns="73152" bIns="54864" anchor="ctr">
              <a:spAutoFit/>
            </a:bodyPr>
            <a:lstStyle/>
            <a:p>
              <a:pPr algn="l">
                <a:lnSpc>
                  <a:spcPts val="1625"/>
                </a:lnSpc>
                <a:spcBef>
                  <a:spcPts val="0"/>
                </a:spcBef>
                <a:spcAft>
                  <a:spcPts val="975"/>
                </a:spcAft>
              </a:pPr>
              <a:r>
                <a:rPr sz="1076" b="0">
                  <a:solidFill>
                    <a:srgbClr val="333333"/>
                  </a:solidFill>
                </a:rPr>
                <a:t>Interruptions that hinder smooth learning experiences</a:t>
              </a:r>
            </a:p>
          </p:txBody>
        </p:sp>
        <p:pic>
          <p:nvPicPr>
            <p:cNvPr id="31" name="Picture 30" descr="image.png"/>
            <p:cNvPicPr>
              <a:picLocks noChangeAspect="1"/>
            </p:cNvPicPr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8257968" y="3642851"/>
              <a:ext cx="171445" cy="143796"/>
            </a:xfrm>
            <a:prstGeom prst="rect">
              <a:avLst/>
            </a:prstGeom>
          </p:spPr>
        </p:pic>
        <p:sp>
          <p:nvSpPr>
            <p:cNvPr id="32" name="TextBox 31"/>
            <p:cNvSpPr txBox="1"/>
            <p:nvPr/>
          </p:nvSpPr>
          <p:spPr>
            <a:xfrm>
              <a:off x="8524661" y="3619499"/>
              <a:ext cx="1514437" cy="190499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956" b="1">
                  <a:solidFill>
                    <a:srgbClr val="19376D"/>
                  </a:solidFill>
                </a:rPr>
                <a:t>Connectivity</a:t>
              </a:r>
              <a:r>
                <a:rPr sz="956" b="1">
                  <a:solidFill>
                    <a:srgbClr val="333333"/>
                  </a:solidFill>
                </a:rPr>
                <a:t> problems</a:t>
              </a:r>
            </a:p>
          </p:txBody>
        </p:sp>
        <p:pic>
          <p:nvPicPr>
            <p:cNvPr id="33" name="Picture 32" descr="image.png"/>
            <p:cNvPicPr>
              <a:picLocks noChangeAspect="1"/>
            </p:cNvPicPr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8257968" y="3928601"/>
              <a:ext cx="171445" cy="143796"/>
            </a:xfrm>
            <a:prstGeom prst="rect">
              <a:avLst/>
            </a:prstGeom>
          </p:spPr>
        </p:pic>
        <p:sp>
          <p:nvSpPr>
            <p:cNvPr id="34" name="TextBox 33"/>
            <p:cNvSpPr txBox="1"/>
            <p:nvPr/>
          </p:nvSpPr>
          <p:spPr>
            <a:xfrm>
              <a:off x="8524661" y="3905249"/>
              <a:ext cx="1152496" cy="190499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956" b="1">
                  <a:solidFill>
                    <a:srgbClr val="19376D"/>
                  </a:solidFill>
                </a:rPr>
                <a:t>Software</a:t>
              </a:r>
              <a:r>
                <a:rPr sz="956" b="1">
                  <a:solidFill>
                    <a:srgbClr val="333333"/>
                  </a:solidFill>
                </a:rPr>
                <a:t> glitches</a:t>
              </a:r>
            </a:p>
          </p:txBody>
        </p:sp>
        <p:sp>
          <p:nvSpPr>
            <p:cNvPr id="35" name="Rounded Rectangle 34"/>
            <p:cNvSpPr/>
            <p:nvPr/>
          </p:nvSpPr>
          <p:spPr>
            <a:xfrm>
              <a:off x="666733" y="4524374"/>
              <a:ext cx="3457488" cy="2333624"/>
            </a:xfrm>
            <a:prstGeom prst="roundRect">
              <a:avLst>
                <a:gd name="adj" fmla="val 9795"/>
              </a:avLst>
            </a:prstGeom>
            <a:solidFill>
              <a:srgbClr val="FFFFFF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666733" y="4524374"/>
              <a:ext cx="3457488" cy="857250"/>
            </a:xfrm>
            <a:prstGeom prst="rect">
              <a:avLst/>
            </a:prstGeom>
            <a:solidFill>
              <a:srgbClr val="19376D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37" name="Rounded Rectangle 36"/>
            <p:cNvSpPr/>
            <p:nvPr/>
          </p:nvSpPr>
          <p:spPr>
            <a:xfrm>
              <a:off x="857228" y="4714875"/>
              <a:ext cx="476238" cy="476249"/>
            </a:xfrm>
            <a:prstGeom prst="roundRect">
              <a:avLst>
                <a:gd name="adj" fmla="val 50000"/>
              </a:avLst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38" name="Picture 37" descr="image.png"/>
            <p:cNvPicPr>
              <a:picLocks noChangeAspect="1"/>
            </p:cNvPicPr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962000" y="4839942"/>
              <a:ext cx="266693" cy="226115"/>
            </a:xfrm>
            <a:prstGeom prst="rect">
              <a:avLst/>
            </a:prstGeom>
          </p:spPr>
        </p:pic>
        <p:sp>
          <p:nvSpPr>
            <p:cNvPr id="39" name="TextBox 38"/>
            <p:cNvSpPr txBox="1"/>
            <p:nvPr/>
          </p:nvSpPr>
          <p:spPr>
            <a:xfrm>
              <a:off x="1476338" y="4819650"/>
              <a:ext cx="1362040" cy="266699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315" b="1">
                  <a:solidFill>
                    <a:srgbClr val="FFFFFF"/>
                  </a:solidFill>
                </a:rPr>
                <a:t>Health Impacts</a:t>
              </a: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857228" y="5572125"/>
              <a:ext cx="3076498" cy="476249"/>
            </a:xfrm>
            <a:prstGeom prst="rect">
              <a:avLst/>
            </a:prstGeom>
            <a:noFill/>
          </p:spPr>
          <p:txBody>
            <a:bodyPr wrap="square" lIns="73152" tIns="54864" rIns="73152" bIns="54864" anchor="ctr">
              <a:spAutoFit/>
            </a:bodyPr>
            <a:lstStyle/>
            <a:p>
              <a:pPr algn="l">
                <a:lnSpc>
                  <a:spcPts val="1625"/>
                </a:lnSpc>
                <a:spcBef>
                  <a:spcPts val="0"/>
                </a:spcBef>
                <a:spcAft>
                  <a:spcPts val="975"/>
                </a:spcAft>
              </a:pPr>
              <a:r>
                <a:rPr sz="1076" b="0">
                  <a:solidFill>
                    <a:srgbClr val="333333"/>
                  </a:solidFill>
                </a:rPr>
                <a:t>Prolonged screen time raises health concerns</a:t>
              </a:r>
            </a:p>
          </p:txBody>
        </p:sp>
        <p:pic>
          <p:nvPicPr>
            <p:cNvPr id="41" name="Picture 40" descr="image.png"/>
            <p:cNvPicPr>
              <a:picLocks noChangeAspect="1"/>
            </p:cNvPicPr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857228" y="6224126"/>
              <a:ext cx="171445" cy="143796"/>
            </a:xfrm>
            <a:prstGeom prst="rect">
              <a:avLst/>
            </a:prstGeom>
          </p:spPr>
        </p:pic>
        <p:sp>
          <p:nvSpPr>
            <p:cNvPr id="42" name="TextBox 41"/>
            <p:cNvSpPr txBox="1"/>
            <p:nvPr/>
          </p:nvSpPr>
          <p:spPr>
            <a:xfrm>
              <a:off x="1123921" y="6200775"/>
              <a:ext cx="657208" cy="190499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956" b="1">
                  <a:solidFill>
                    <a:srgbClr val="333333"/>
                  </a:solidFill>
                </a:rPr>
                <a:t>Eye strain</a:t>
              </a:r>
            </a:p>
          </p:txBody>
        </p:sp>
        <p:pic>
          <p:nvPicPr>
            <p:cNvPr id="43" name="Picture 42" descr="image.png"/>
            <p:cNvPicPr>
              <a:picLocks noChangeAspect="1"/>
            </p:cNvPicPr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857228" y="6509876"/>
              <a:ext cx="171445" cy="143796"/>
            </a:xfrm>
            <a:prstGeom prst="rect">
              <a:avLst/>
            </a:prstGeom>
          </p:spPr>
        </p:pic>
        <p:sp>
          <p:nvSpPr>
            <p:cNvPr id="44" name="TextBox 43"/>
            <p:cNvSpPr txBox="1"/>
            <p:nvPr/>
          </p:nvSpPr>
          <p:spPr>
            <a:xfrm>
              <a:off x="1123921" y="6486525"/>
              <a:ext cx="1200119" cy="190499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956" b="1">
                  <a:solidFill>
                    <a:srgbClr val="19376D"/>
                  </a:solidFill>
                </a:rPr>
                <a:t>Physical</a:t>
              </a:r>
              <a:r>
                <a:rPr sz="956" b="1">
                  <a:solidFill>
                    <a:srgbClr val="333333"/>
                  </a:solidFill>
                </a:rPr>
                <a:t> inactivity</a:t>
              </a:r>
            </a:p>
          </p:txBody>
        </p:sp>
        <p:sp>
          <p:nvSpPr>
            <p:cNvPr id="45" name="Rounded Rectangle 44"/>
            <p:cNvSpPr/>
            <p:nvPr/>
          </p:nvSpPr>
          <p:spPr>
            <a:xfrm>
              <a:off x="4362340" y="4524374"/>
              <a:ext cx="3457488" cy="2333624"/>
            </a:xfrm>
            <a:prstGeom prst="roundRect">
              <a:avLst>
                <a:gd name="adj" fmla="val 9795"/>
              </a:avLst>
            </a:prstGeom>
            <a:solidFill>
              <a:srgbClr val="FFFFFF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4362340" y="4524374"/>
              <a:ext cx="3457488" cy="857250"/>
            </a:xfrm>
            <a:prstGeom prst="rect">
              <a:avLst/>
            </a:prstGeom>
            <a:solidFill>
              <a:srgbClr val="19376D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47" name="Rounded Rectangle 46"/>
            <p:cNvSpPr/>
            <p:nvPr/>
          </p:nvSpPr>
          <p:spPr>
            <a:xfrm>
              <a:off x="4552836" y="4714875"/>
              <a:ext cx="476238" cy="476249"/>
            </a:xfrm>
            <a:prstGeom prst="roundRect">
              <a:avLst>
                <a:gd name="adj" fmla="val 50000"/>
              </a:avLst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48" name="Picture 47" descr="image.png"/>
            <p:cNvPicPr>
              <a:picLocks noChangeAspect="1"/>
            </p:cNvPicPr>
            <p:nvPr/>
          </p:nvPicPr>
          <p:blipFill>
            <a:blip r:embed="rId7">
              <a:alphaModFix/>
            </a:blip>
            <a:stretch>
              <a:fillRect/>
            </a:stretch>
          </p:blipFill>
          <p:spPr>
            <a:xfrm>
              <a:off x="4657608" y="4848639"/>
              <a:ext cx="266693" cy="208721"/>
            </a:xfrm>
            <a:prstGeom prst="rect">
              <a:avLst/>
            </a:prstGeom>
          </p:spPr>
        </p:pic>
        <p:sp>
          <p:nvSpPr>
            <p:cNvPr id="49" name="TextBox 48"/>
            <p:cNvSpPr txBox="1"/>
            <p:nvPr/>
          </p:nvSpPr>
          <p:spPr>
            <a:xfrm>
              <a:off x="5171945" y="4819650"/>
              <a:ext cx="1933526" cy="266699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315" b="1">
                  <a:solidFill>
                    <a:srgbClr val="FFFFFF"/>
                  </a:solidFill>
                </a:rPr>
                <a:t>Faculty Preparedness</a:t>
              </a: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4552836" y="5572125"/>
              <a:ext cx="3076498" cy="476249"/>
            </a:xfrm>
            <a:prstGeom prst="rect">
              <a:avLst/>
            </a:prstGeom>
            <a:noFill/>
          </p:spPr>
          <p:txBody>
            <a:bodyPr wrap="square" lIns="73152" tIns="54864" rIns="73152" bIns="54864" anchor="ctr">
              <a:spAutoFit/>
            </a:bodyPr>
            <a:lstStyle/>
            <a:p>
              <a:pPr algn="l">
                <a:lnSpc>
                  <a:spcPts val="1625"/>
                </a:lnSpc>
                <a:spcBef>
                  <a:spcPts val="0"/>
                </a:spcBef>
                <a:spcAft>
                  <a:spcPts val="975"/>
                </a:spcAft>
              </a:pPr>
              <a:r>
                <a:rPr sz="1076" b="0">
                  <a:solidFill>
                    <a:srgbClr val="333333"/>
                  </a:solidFill>
                </a:rPr>
                <a:t>Educators need training in digital pedagogy</a:t>
              </a:r>
            </a:p>
          </p:txBody>
        </p:sp>
        <p:pic>
          <p:nvPicPr>
            <p:cNvPr id="51" name="Picture 50" descr="image.png"/>
            <p:cNvPicPr>
              <a:picLocks noChangeAspect="1"/>
            </p:cNvPicPr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4552836" y="6224126"/>
              <a:ext cx="171445" cy="143796"/>
            </a:xfrm>
            <a:prstGeom prst="rect">
              <a:avLst/>
            </a:prstGeom>
          </p:spPr>
        </p:pic>
        <p:sp>
          <p:nvSpPr>
            <p:cNvPr id="52" name="TextBox 51"/>
            <p:cNvSpPr txBox="1"/>
            <p:nvPr/>
          </p:nvSpPr>
          <p:spPr>
            <a:xfrm>
              <a:off x="4819529" y="6200775"/>
              <a:ext cx="1047723" cy="190499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956" b="1">
                  <a:solidFill>
                    <a:srgbClr val="19376D"/>
                  </a:solidFill>
                </a:rPr>
                <a:t>Tool</a:t>
              </a:r>
              <a:r>
                <a:rPr sz="956" b="1">
                  <a:solidFill>
                    <a:srgbClr val="333333"/>
                  </a:solidFill>
                </a:rPr>
                <a:t> proficiency</a:t>
              </a:r>
            </a:p>
          </p:txBody>
        </p:sp>
        <p:pic>
          <p:nvPicPr>
            <p:cNvPr id="53" name="Picture 52" descr="image.png"/>
            <p:cNvPicPr>
              <a:picLocks noChangeAspect="1"/>
            </p:cNvPicPr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4552836" y="6509876"/>
              <a:ext cx="171445" cy="143796"/>
            </a:xfrm>
            <a:prstGeom prst="rect">
              <a:avLst/>
            </a:prstGeom>
          </p:spPr>
        </p:pic>
        <p:sp>
          <p:nvSpPr>
            <p:cNvPr id="54" name="TextBox 53"/>
            <p:cNvSpPr txBox="1"/>
            <p:nvPr/>
          </p:nvSpPr>
          <p:spPr>
            <a:xfrm>
              <a:off x="4819529" y="6486525"/>
              <a:ext cx="1647783" cy="190499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956" b="1">
                  <a:solidFill>
                    <a:srgbClr val="19376D"/>
                  </a:solidFill>
                </a:rPr>
                <a:t>Online</a:t>
              </a:r>
              <a:r>
                <a:rPr sz="956" b="1">
                  <a:solidFill>
                    <a:srgbClr val="333333"/>
                  </a:solidFill>
                </a:rPr>
                <a:t> teaching methods</a:t>
              </a:r>
            </a:p>
          </p:txBody>
        </p:sp>
      </p:grpSp>
      <p:sp>
        <p:nvSpPr>
          <p:cNvPr id="55" name="Rectangle 54"/>
          <p:cNvSpPr/>
          <p:nvPr/>
        </p:nvSpPr>
        <p:spPr>
          <a:xfrm>
            <a:off x="0" y="7248525"/>
            <a:ext cx="12191695" cy="571500"/>
          </a:xfrm>
          <a:prstGeom prst="rect">
            <a:avLst/>
          </a:prstGeom>
          <a:solidFill>
            <a:srgbClr val="F0F2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6" name="TextBox 55"/>
          <p:cNvSpPr txBox="1"/>
          <p:nvPr/>
        </p:nvSpPr>
        <p:spPr>
          <a:xfrm>
            <a:off x="0" y="7248525"/>
            <a:ext cx="12191695" cy="57150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666666"/>
                </a:solidFill>
              </a:rPr>
              <a:t>Digital Learning and Development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914</Words>
  <Application>Microsoft Office PowerPoint</Application>
  <PresentationFormat>Widescreen</PresentationFormat>
  <Paragraphs>246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venom t98</cp:lastModifiedBy>
  <cp:revision>5</cp:revision>
  <dcterms:created xsi:type="dcterms:W3CDTF">2013-01-27T09:14:16Z</dcterms:created>
  <dcterms:modified xsi:type="dcterms:W3CDTF">2025-11-28T17:40:15Z</dcterms:modified>
  <cp:category/>
</cp:coreProperties>
</file>