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6" r:id="rId1"/>
  </p:sldMasterIdLst>
  <p:notesMasterIdLst>
    <p:notesMasterId r:id="rId63"/>
  </p:notesMasterIdLst>
  <p:sldIdLst>
    <p:sldId id="257" r:id="rId2"/>
    <p:sldId id="290" r:id="rId3"/>
    <p:sldId id="308" r:id="rId4"/>
    <p:sldId id="317" r:id="rId5"/>
    <p:sldId id="300" r:id="rId6"/>
    <p:sldId id="318" r:id="rId7"/>
    <p:sldId id="319" r:id="rId8"/>
    <p:sldId id="320" r:id="rId9"/>
    <p:sldId id="284" r:id="rId10"/>
    <p:sldId id="321" r:id="rId11"/>
    <p:sldId id="291" r:id="rId12"/>
    <p:sldId id="323" r:id="rId13"/>
    <p:sldId id="324" r:id="rId14"/>
    <p:sldId id="325" r:id="rId15"/>
    <p:sldId id="258" r:id="rId16"/>
    <p:sldId id="305" r:id="rId17"/>
    <p:sldId id="301" r:id="rId18"/>
    <p:sldId id="302" r:id="rId19"/>
    <p:sldId id="303" r:id="rId20"/>
    <p:sldId id="307" r:id="rId21"/>
    <p:sldId id="304" r:id="rId22"/>
    <p:sldId id="299" r:id="rId23"/>
    <p:sldId id="287" r:id="rId24"/>
    <p:sldId id="289" r:id="rId25"/>
    <p:sldId id="288" r:id="rId26"/>
    <p:sldId id="259" r:id="rId27"/>
    <p:sldId id="260" r:id="rId28"/>
    <p:sldId id="261" r:id="rId29"/>
    <p:sldId id="262" r:id="rId30"/>
    <p:sldId id="263" r:id="rId31"/>
    <p:sldId id="264" r:id="rId32"/>
    <p:sldId id="265" r:id="rId33"/>
    <p:sldId id="266" r:id="rId34"/>
    <p:sldId id="267" r:id="rId35"/>
    <p:sldId id="268" r:id="rId36"/>
    <p:sldId id="322" r:id="rId37"/>
    <p:sldId id="269" r:id="rId38"/>
    <p:sldId id="270" r:id="rId39"/>
    <p:sldId id="271" r:id="rId40"/>
    <p:sldId id="272" r:id="rId41"/>
    <p:sldId id="273" r:id="rId42"/>
    <p:sldId id="274" r:id="rId43"/>
    <p:sldId id="275" r:id="rId44"/>
    <p:sldId id="276" r:id="rId45"/>
    <p:sldId id="277" r:id="rId46"/>
    <p:sldId id="278" r:id="rId47"/>
    <p:sldId id="279" r:id="rId48"/>
    <p:sldId id="280" r:id="rId49"/>
    <p:sldId id="281" r:id="rId50"/>
    <p:sldId id="282" r:id="rId51"/>
    <p:sldId id="296" r:id="rId52"/>
    <p:sldId id="283" r:id="rId53"/>
    <p:sldId id="310" r:id="rId54"/>
    <p:sldId id="311" r:id="rId55"/>
    <p:sldId id="312" r:id="rId56"/>
    <p:sldId id="313" r:id="rId57"/>
    <p:sldId id="314" r:id="rId58"/>
    <p:sldId id="315" r:id="rId59"/>
    <p:sldId id="316" r:id="rId60"/>
    <p:sldId id="298" r:id="rId61"/>
    <p:sldId id="309" r:id="rId6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76" autoAdjust="0"/>
    <p:restoredTop sz="94660"/>
  </p:normalViewPr>
  <p:slideViewPr>
    <p:cSldViewPr snapToGrid="0">
      <p:cViewPr varScale="1">
        <p:scale>
          <a:sx n="78" d="100"/>
          <a:sy n="78" d="100"/>
        </p:scale>
        <p:origin x="370"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D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07FF51-2620-4203-BAC5-1492F16641BC}" type="datetimeFigureOut">
              <a:rPr lang="fr-DZ" smtClean="0"/>
              <a:t>09/12/2025</a:t>
            </a:fld>
            <a:endParaRPr lang="fr-DZ"/>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D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D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D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FC5C07-5E88-4E90-A39C-E48D0FA8DBAB}" type="slidenum">
              <a:rPr lang="fr-DZ" smtClean="0"/>
              <a:t>‹#›</a:t>
            </a:fld>
            <a:endParaRPr lang="fr-DZ"/>
          </a:p>
        </p:txBody>
      </p:sp>
    </p:spTree>
    <p:extLst>
      <p:ext uri="{BB962C8B-B14F-4D97-AF65-F5344CB8AC3E}">
        <p14:creationId xmlns:p14="http://schemas.microsoft.com/office/powerpoint/2010/main" val="2870904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DZ" dirty="0"/>
          </a:p>
        </p:txBody>
      </p:sp>
      <p:sp>
        <p:nvSpPr>
          <p:cNvPr id="4" name="Slide Number Placeholder 3"/>
          <p:cNvSpPr>
            <a:spLocks noGrp="1"/>
          </p:cNvSpPr>
          <p:nvPr>
            <p:ph type="sldNum" sz="quarter" idx="5"/>
          </p:nvPr>
        </p:nvSpPr>
        <p:spPr/>
        <p:txBody>
          <a:bodyPr/>
          <a:lstStyle/>
          <a:p>
            <a:fld id="{06FC5C07-5E88-4E90-A39C-E48D0FA8DBAB}" type="slidenum">
              <a:rPr lang="fr-DZ" smtClean="0"/>
              <a:t>1</a:t>
            </a:fld>
            <a:endParaRPr lang="fr-DZ"/>
          </a:p>
        </p:txBody>
      </p:sp>
    </p:spTree>
    <p:extLst>
      <p:ext uri="{BB962C8B-B14F-4D97-AF65-F5344CB8AC3E}">
        <p14:creationId xmlns:p14="http://schemas.microsoft.com/office/powerpoint/2010/main" val="3302056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DZ" dirty="0"/>
          </a:p>
        </p:txBody>
      </p:sp>
      <p:sp>
        <p:nvSpPr>
          <p:cNvPr id="4" name="Slide Number Placeholder 3"/>
          <p:cNvSpPr>
            <a:spLocks noGrp="1"/>
          </p:cNvSpPr>
          <p:nvPr>
            <p:ph type="sldNum" sz="quarter" idx="5"/>
          </p:nvPr>
        </p:nvSpPr>
        <p:spPr/>
        <p:txBody>
          <a:bodyPr/>
          <a:lstStyle/>
          <a:p>
            <a:fld id="{06FC5C07-5E88-4E90-A39C-E48D0FA8DBAB}" type="slidenum">
              <a:rPr lang="fr-DZ" smtClean="0"/>
              <a:t>6</a:t>
            </a:fld>
            <a:endParaRPr lang="fr-DZ"/>
          </a:p>
        </p:txBody>
      </p:sp>
    </p:spTree>
    <p:extLst>
      <p:ext uri="{BB962C8B-B14F-4D97-AF65-F5344CB8AC3E}">
        <p14:creationId xmlns:p14="http://schemas.microsoft.com/office/powerpoint/2010/main" val="772778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DZ" dirty="0"/>
          </a:p>
        </p:txBody>
      </p:sp>
      <p:sp>
        <p:nvSpPr>
          <p:cNvPr id="4" name="Slide Number Placeholder 3"/>
          <p:cNvSpPr>
            <a:spLocks noGrp="1"/>
          </p:cNvSpPr>
          <p:nvPr>
            <p:ph type="sldNum" sz="quarter" idx="5"/>
          </p:nvPr>
        </p:nvSpPr>
        <p:spPr/>
        <p:txBody>
          <a:bodyPr/>
          <a:lstStyle/>
          <a:p>
            <a:fld id="{06FC5C07-5E88-4E90-A39C-E48D0FA8DBAB}" type="slidenum">
              <a:rPr lang="fr-DZ" smtClean="0"/>
              <a:t>15</a:t>
            </a:fld>
            <a:endParaRPr lang="fr-DZ"/>
          </a:p>
        </p:txBody>
      </p:sp>
    </p:spTree>
    <p:extLst>
      <p:ext uri="{BB962C8B-B14F-4D97-AF65-F5344CB8AC3E}">
        <p14:creationId xmlns:p14="http://schemas.microsoft.com/office/powerpoint/2010/main" val="4503024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DZ" dirty="0"/>
          </a:p>
        </p:txBody>
      </p:sp>
      <p:sp>
        <p:nvSpPr>
          <p:cNvPr id="4" name="Slide Number Placeholder 3"/>
          <p:cNvSpPr>
            <a:spLocks noGrp="1"/>
          </p:cNvSpPr>
          <p:nvPr>
            <p:ph type="sldNum" sz="quarter" idx="5"/>
          </p:nvPr>
        </p:nvSpPr>
        <p:spPr/>
        <p:txBody>
          <a:bodyPr/>
          <a:lstStyle/>
          <a:p>
            <a:fld id="{06FC5C07-5E88-4E90-A39C-E48D0FA8DBAB}" type="slidenum">
              <a:rPr lang="fr-DZ" smtClean="0"/>
              <a:t>21</a:t>
            </a:fld>
            <a:endParaRPr lang="fr-DZ"/>
          </a:p>
        </p:txBody>
      </p:sp>
    </p:spTree>
    <p:extLst>
      <p:ext uri="{BB962C8B-B14F-4D97-AF65-F5344CB8AC3E}">
        <p14:creationId xmlns:p14="http://schemas.microsoft.com/office/powerpoint/2010/main" val="1301532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DZ" dirty="0"/>
          </a:p>
        </p:txBody>
      </p:sp>
      <p:sp>
        <p:nvSpPr>
          <p:cNvPr id="4" name="Slide Number Placeholder 3"/>
          <p:cNvSpPr>
            <a:spLocks noGrp="1"/>
          </p:cNvSpPr>
          <p:nvPr>
            <p:ph type="sldNum" sz="quarter" idx="5"/>
          </p:nvPr>
        </p:nvSpPr>
        <p:spPr/>
        <p:txBody>
          <a:bodyPr/>
          <a:lstStyle/>
          <a:p>
            <a:fld id="{06FC5C07-5E88-4E90-A39C-E48D0FA8DBAB}" type="slidenum">
              <a:rPr lang="fr-DZ" smtClean="0"/>
              <a:t>27</a:t>
            </a:fld>
            <a:endParaRPr lang="fr-DZ"/>
          </a:p>
        </p:txBody>
      </p:sp>
    </p:spTree>
    <p:extLst>
      <p:ext uri="{BB962C8B-B14F-4D97-AF65-F5344CB8AC3E}">
        <p14:creationId xmlns:p14="http://schemas.microsoft.com/office/powerpoint/2010/main" val="37016400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AFBC535B-2C7F-4FB9-8A83-69B64CF6A92D}" type="datetimeFigureOut">
              <a:rPr lang="fr-DZ" smtClean="0"/>
              <a:t>09/12/2025</a:t>
            </a:fld>
            <a:endParaRPr lang="fr-DZ"/>
          </a:p>
        </p:txBody>
      </p:sp>
      <p:sp>
        <p:nvSpPr>
          <p:cNvPr id="5" name="Footer Placeholder 4"/>
          <p:cNvSpPr>
            <a:spLocks noGrp="1"/>
          </p:cNvSpPr>
          <p:nvPr>
            <p:ph type="ftr" sz="quarter" idx="11"/>
          </p:nvPr>
        </p:nvSpPr>
        <p:spPr>
          <a:xfrm>
            <a:off x="1876424" y="5410201"/>
            <a:ext cx="5124886" cy="365125"/>
          </a:xfrm>
        </p:spPr>
        <p:txBody>
          <a:bodyPr/>
          <a:lstStyle/>
          <a:p>
            <a:endParaRPr lang="fr-DZ"/>
          </a:p>
        </p:txBody>
      </p:sp>
      <p:sp>
        <p:nvSpPr>
          <p:cNvPr id="6" name="Slide Number Placeholder 5"/>
          <p:cNvSpPr>
            <a:spLocks noGrp="1"/>
          </p:cNvSpPr>
          <p:nvPr>
            <p:ph type="sldNum" sz="quarter" idx="12"/>
          </p:nvPr>
        </p:nvSpPr>
        <p:spPr>
          <a:xfrm>
            <a:off x="9896911" y="5410199"/>
            <a:ext cx="771089" cy="365125"/>
          </a:xfrm>
        </p:spPr>
        <p:txBody>
          <a:bodyPr/>
          <a:lstStyle/>
          <a:p>
            <a:fld id="{49DF0395-4198-41BF-8313-DDF294DDDA00}" type="slidenum">
              <a:rPr lang="fr-DZ" smtClean="0"/>
              <a:t>‹#›</a:t>
            </a:fld>
            <a:endParaRPr lang="fr-DZ"/>
          </a:p>
        </p:txBody>
      </p:sp>
    </p:spTree>
    <p:extLst>
      <p:ext uri="{BB962C8B-B14F-4D97-AF65-F5344CB8AC3E}">
        <p14:creationId xmlns:p14="http://schemas.microsoft.com/office/powerpoint/2010/main" val="1503609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BC535B-2C7F-4FB9-8A83-69B64CF6A92D}" type="datetimeFigureOut">
              <a:rPr lang="fr-DZ" smtClean="0"/>
              <a:t>09/12/2025</a:t>
            </a:fld>
            <a:endParaRPr lang="fr-DZ"/>
          </a:p>
        </p:txBody>
      </p:sp>
      <p:sp>
        <p:nvSpPr>
          <p:cNvPr id="6" name="Footer Placeholder 5"/>
          <p:cNvSpPr>
            <a:spLocks noGrp="1"/>
          </p:cNvSpPr>
          <p:nvPr>
            <p:ph type="ftr" sz="quarter" idx="11"/>
          </p:nvPr>
        </p:nvSpPr>
        <p:spPr/>
        <p:txBody>
          <a:bodyPr/>
          <a:lstStyle/>
          <a:p>
            <a:endParaRPr lang="fr-DZ"/>
          </a:p>
        </p:txBody>
      </p:sp>
      <p:sp>
        <p:nvSpPr>
          <p:cNvPr id="7" name="Slide Number Placeholder 6"/>
          <p:cNvSpPr>
            <a:spLocks noGrp="1"/>
          </p:cNvSpPr>
          <p:nvPr>
            <p:ph type="sldNum" sz="quarter" idx="12"/>
          </p:nvPr>
        </p:nvSpPr>
        <p:spPr/>
        <p:txBody>
          <a:bodyPr/>
          <a:lstStyle/>
          <a:p>
            <a:fld id="{49DF0395-4198-41BF-8313-DDF294DDDA00}" type="slidenum">
              <a:rPr lang="fr-DZ" smtClean="0"/>
              <a:t>‹#›</a:t>
            </a:fld>
            <a:endParaRPr lang="fr-DZ"/>
          </a:p>
        </p:txBody>
      </p:sp>
    </p:spTree>
    <p:extLst>
      <p:ext uri="{BB962C8B-B14F-4D97-AF65-F5344CB8AC3E}">
        <p14:creationId xmlns:p14="http://schemas.microsoft.com/office/powerpoint/2010/main" val="2961262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BC535B-2C7F-4FB9-8A83-69B64CF6A92D}" type="datetimeFigureOut">
              <a:rPr lang="fr-DZ" smtClean="0"/>
              <a:t>09/12/2025</a:t>
            </a:fld>
            <a:endParaRPr lang="fr-DZ"/>
          </a:p>
        </p:txBody>
      </p:sp>
      <p:sp>
        <p:nvSpPr>
          <p:cNvPr id="6" name="Footer Placeholder 5"/>
          <p:cNvSpPr>
            <a:spLocks noGrp="1"/>
          </p:cNvSpPr>
          <p:nvPr>
            <p:ph type="ftr" sz="quarter" idx="11"/>
          </p:nvPr>
        </p:nvSpPr>
        <p:spPr/>
        <p:txBody>
          <a:bodyPr/>
          <a:lstStyle/>
          <a:p>
            <a:endParaRPr lang="fr-DZ"/>
          </a:p>
        </p:txBody>
      </p:sp>
      <p:sp>
        <p:nvSpPr>
          <p:cNvPr id="7" name="Slide Number Placeholder 6"/>
          <p:cNvSpPr>
            <a:spLocks noGrp="1"/>
          </p:cNvSpPr>
          <p:nvPr>
            <p:ph type="sldNum" sz="quarter" idx="12"/>
          </p:nvPr>
        </p:nvSpPr>
        <p:spPr/>
        <p:txBody>
          <a:bodyPr/>
          <a:lstStyle/>
          <a:p>
            <a:fld id="{49DF0395-4198-41BF-8313-DDF294DDDA00}" type="slidenum">
              <a:rPr lang="fr-DZ" smtClean="0"/>
              <a:t>‹#›</a:t>
            </a:fld>
            <a:endParaRPr lang="fr-DZ"/>
          </a:p>
        </p:txBody>
      </p:sp>
    </p:spTree>
    <p:extLst>
      <p:ext uri="{BB962C8B-B14F-4D97-AF65-F5344CB8AC3E}">
        <p14:creationId xmlns:p14="http://schemas.microsoft.com/office/powerpoint/2010/main" val="22850153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BC535B-2C7F-4FB9-8A83-69B64CF6A92D}" type="datetimeFigureOut">
              <a:rPr lang="fr-DZ" smtClean="0"/>
              <a:t>09/12/2025</a:t>
            </a:fld>
            <a:endParaRPr lang="fr-DZ"/>
          </a:p>
        </p:txBody>
      </p:sp>
      <p:sp>
        <p:nvSpPr>
          <p:cNvPr id="6" name="Footer Placeholder 5"/>
          <p:cNvSpPr>
            <a:spLocks noGrp="1"/>
          </p:cNvSpPr>
          <p:nvPr>
            <p:ph type="ftr" sz="quarter" idx="11"/>
          </p:nvPr>
        </p:nvSpPr>
        <p:spPr/>
        <p:txBody>
          <a:bodyPr/>
          <a:lstStyle/>
          <a:p>
            <a:endParaRPr lang="fr-DZ"/>
          </a:p>
        </p:txBody>
      </p:sp>
      <p:sp>
        <p:nvSpPr>
          <p:cNvPr id="7" name="Slide Number Placeholder 6"/>
          <p:cNvSpPr>
            <a:spLocks noGrp="1"/>
          </p:cNvSpPr>
          <p:nvPr>
            <p:ph type="sldNum" sz="quarter" idx="12"/>
          </p:nvPr>
        </p:nvSpPr>
        <p:spPr/>
        <p:txBody>
          <a:bodyPr/>
          <a:lstStyle/>
          <a:p>
            <a:fld id="{49DF0395-4198-41BF-8313-DDF294DDDA00}" type="slidenum">
              <a:rPr lang="fr-DZ" smtClean="0"/>
              <a:t>‹#›</a:t>
            </a:fld>
            <a:endParaRPr lang="fr-DZ"/>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3259608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BC535B-2C7F-4FB9-8A83-69B64CF6A92D}" type="datetimeFigureOut">
              <a:rPr lang="fr-DZ" smtClean="0"/>
              <a:t>09/12/2025</a:t>
            </a:fld>
            <a:endParaRPr lang="fr-DZ"/>
          </a:p>
        </p:txBody>
      </p:sp>
      <p:sp>
        <p:nvSpPr>
          <p:cNvPr id="6" name="Footer Placeholder 5"/>
          <p:cNvSpPr>
            <a:spLocks noGrp="1"/>
          </p:cNvSpPr>
          <p:nvPr>
            <p:ph type="ftr" sz="quarter" idx="11"/>
          </p:nvPr>
        </p:nvSpPr>
        <p:spPr/>
        <p:txBody>
          <a:bodyPr/>
          <a:lstStyle/>
          <a:p>
            <a:endParaRPr lang="fr-DZ"/>
          </a:p>
        </p:txBody>
      </p:sp>
      <p:sp>
        <p:nvSpPr>
          <p:cNvPr id="7" name="Slide Number Placeholder 6"/>
          <p:cNvSpPr>
            <a:spLocks noGrp="1"/>
          </p:cNvSpPr>
          <p:nvPr>
            <p:ph type="sldNum" sz="quarter" idx="12"/>
          </p:nvPr>
        </p:nvSpPr>
        <p:spPr/>
        <p:txBody>
          <a:bodyPr/>
          <a:lstStyle/>
          <a:p>
            <a:fld id="{49DF0395-4198-41BF-8313-DDF294DDDA00}" type="slidenum">
              <a:rPr lang="fr-DZ" smtClean="0"/>
              <a:t>‹#›</a:t>
            </a:fld>
            <a:endParaRPr lang="fr-DZ"/>
          </a:p>
        </p:txBody>
      </p:sp>
    </p:spTree>
    <p:extLst>
      <p:ext uri="{BB962C8B-B14F-4D97-AF65-F5344CB8AC3E}">
        <p14:creationId xmlns:p14="http://schemas.microsoft.com/office/powerpoint/2010/main" val="22949299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AFBC535B-2C7F-4FB9-8A83-69B64CF6A92D}" type="datetimeFigureOut">
              <a:rPr lang="fr-DZ" smtClean="0"/>
              <a:t>09/12/2025</a:t>
            </a:fld>
            <a:endParaRPr lang="fr-DZ"/>
          </a:p>
        </p:txBody>
      </p:sp>
      <p:sp>
        <p:nvSpPr>
          <p:cNvPr id="4" name="Footer Placeholder 3"/>
          <p:cNvSpPr>
            <a:spLocks noGrp="1"/>
          </p:cNvSpPr>
          <p:nvPr>
            <p:ph type="ftr" sz="quarter" idx="11"/>
          </p:nvPr>
        </p:nvSpPr>
        <p:spPr/>
        <p:txBody>
          <a:bodyPr/>
          <a:lstStyle/>
          <a:p>
            <a:endParaRPr lang="fr-DZ"/>
          </a:p>
        </p:txBody>
      </p:sp>
      <p:sp>
        <p:nvSpPr>
          <p:cNvPr id="5" name="Slide Number Placeholder 4"/>
          <p:cNvSpPr>
            <a:spLocks noGrp="1"/>
          </p:cNvSpPr>
          <p:nvPr>
            <p:ph type="sldNum" sz="quarter" idx="12"/>
          </p:nvPr>
        </p:nvSpPr>
        <p:spPr/>
        <p:txBody>
          <a:bodyPr/>
          <a:lstStyle/>
          <a:p>
            <a:fld id="{49DF0395-4198-41BF-8313-DDF294DDDA00}" type="slidenum">
              <a:rPr lang="fr-DZ" smtClean="0"/>
              <a:t>‹#›</a:t>
            </a:fld>
            <a:endParaRPr lang="fr-DZ"/>
          </a:p>
        </p:txBody>
      </p:sp>
    </p:spTree>
    <p:extLst>
      <p:ext uri="{BB962C8B-B14F-4D97-AF65-F5344CB8AC3E}">
        <p14:creationId xmlns:p14="http://schemas.microsoft.com/office/powerpoint/2010/main" val="31136328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AFBC535B-2C7F-4FB9-8A83-69B64CF6A92D}" type="datetimeFigureOut">
              <a:rPr lang="fr-DZ" smtClean="0"/>
              <a:t>09/12/2025</a:t>
            </a:fld>
            <a:endParaRPr lang="fr-DZ"/>
          </a:p>
        </p:txBody>
      </p:sp>
      <p:sp>
        <p:nvSpPr>
          <p:cNvPr id="4" name="Footer Placeholder 3"/>
          <p:cNvSpPr>
            <a:spLocks noGrp="1"/>
          </p:cNvSpPr>
          <p:nvPr>
            <p:ph type="ftr" sz="quarter" idx="11"/>
          </p:nvPr>
        </p:nvSpPr>
        <p:spPr/>
        <p:txBody>
          <a:bodyPr/>
          <a:lstStyle/>
          <a:p>
            <a:endParaRPr lang="fr-DZ"/>
          </a:p>
        </p:txBody>
      </p:sp>
      <p:sp>
        <p:nvSpPr>
          <p:cNvPr id="5" name="Slide Number Placeholder 4"/>
          <p:cNvSpPr>
            <a:spLocks noGrp="1"/>
          </p:cNvSpPr>
          <p:nvPr>
            <p:ph type="sldNum" sz="quarter" idx="12"/>
          </p:nvPr>
        </p:nvSpPr>
        <p:spPr/>
        <p:txBody>
          <a:bodyPr/>
          <a:lstStyle/>
          <a:p>
            <a:fld id="{49DF0395-4198-41BF-8313-DDF294DDDA00}" type="slidenum">
              <a:rPr lang="fr-DZ" smtClean="0"/>
              <a:t>‹#›</a:t>
            </a:fld>
            <a:endParaRPr lang="fr-DZ"/>
          </a:p>
        </p:txBody>
      </p:sp>
    </p:spTree>
    <p:extLst>
      <p:ext uri="{BB962C8B-B14F-4D97-AF65-F5344CB8AC3E}">
        <p14:creationId xmlns:p14="http://schemas.microsoft.com/office/powerpoint/2010/main" val="38042765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FBC535B-2C7F-4FB9-8A83-69B64CF6A92D}" type="datetimeFigureOut">
              <a:rPr lang="fr-DZ" smtClean="0"/>
              <a:t>09/12/2025</a:t>
            </a:fld>
            <a:endParaRPr lang="fr-DZ"/>
          </a:p>
        </p:txBody>
      </p:sp>
      <p:sp>
        <p:nvSpPr>
          <p:cNvPr id="5" name="Footer Placeholder 4"/>
          <p:cNvSpPr>
            <a:spLocks noGrp="1"/>
          </p:cNvSpPr>
          <p:nvPr>
            <p:ph type="ftr" sz="quarter" idx="11"/>
          </p:nvPr>
        </p:nvSpPr>
        <p:spPr/>
        <p:txBody>
          <a:bodyPr/>
          <a:lstStyle/>
          <a:p>
            <a:endParaRPr lang="fr-DZ"/>
          </a:p>
        </p:txBody>
      </p:sp>
      <p:sp>
        <p:nvSpPr>
          <p:cNvPr id="6" name="Slide Number Placeholder 5"/>
          <p:cNvSpPr>
            <a:spLocks noGrp="1"/>
          </p:cNvSpPr>
          <p:nvPr>
            <p:ph type="sldNum" sz="quarter" idx="12"/>
          </p:nvPr>
        </p:nvSpPr>
        <p:spPr/>
        <p:txBody>
          <a:bodyPr/>
          <a:lstStyle/>
          <a:p>
            <a:fld id="{49DF0395-4198-41BF-8313-DDF294DDDA00}" type="slidenum">
              <a:rPr lang="fr-DZ" smtClean="0"/>
              <a:t>‹#›</a:t>
            </a:fld>
            <a:endParaRPr lang="fr-DZ"/>
          </a:p>
        </p:txBody>
      </p:sp>
    </p:spTree>
    <p:extLst>
      <p:ext uri="{BB962C8B-B14F-4D97-AF65-F5344CB8AC3E}">
        <p14:creationId xmlns:p14="http://schemas.microsoft.com/office/powerpoint/2010/main" val="23020760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FBC535B-2C7F-4FB9-8A83-69B64CF6A92D}" type="datetimeFigureOut">
              <a:rPr lang="fr-DZ" smtClean="0"/>
              <a:t>09/12/2025</a:t>
            </a:fld>
            <a:endParaRPr lang="fr-DZ"/>
          </a:p>
        </p:txBody>
      </p:sp>
      <p:sp>
        <p:nvSpPr>
          <p:cNvPr id="5" name="Footer Placeholder 4"/>
          <p:cNvSpPr>
            <a:spLocks noGrp="1"/>
          </p:cNvSpPr>
          <p:nvPr>
            <p:ph type="ftr" sz="quarter" idx="11"/>
          </p:nvPr>
        </p:nvSpPr>
        <p:spPr/>
        <p:txBody>
          <a:bodyPr/>
          <a:lstStyle/>
          <a:p>
            <a:endParaRPr lang="fr-DZ"/>
          </a:p>
        </p:txBody>
      </p:sp>
      <p:sp>
        <p:nvSpPr>
          <p:cNvPr id="6" name="Slide Number Placeholder 5"/>
          <p:cNvSpPr>
            <a:spLocks noGrp="1"/>
          </p:cNvSpPr>
          <p:nvPr>
            <p:ph type="sldNum" sz="quarter" idx="12"/>
          </p:nvPr>
        </p:nvSpPr>
        <p:spPr/>
        <p:txBody>
          <a:bodyPr/>
          <a:lstStyle/>
          <a:p>
            <a:fld id="{49DF0395-4198-41BF-8313-DDF294DDDA00}" type="slidenum">
              <a:rPr lang="fr-DZ" smtClean="0"/>
              <a:t>‹#›</a:t>
            </a:fld>
            <a:endParaRPr lang="fr-DZ"/>
          </a:p>
        </p:txBody>
      </p:sp>
    </p:spTree>
    <p:extLst>
      <p:ext uri="{BB962C8B-B14F-4D97-AF65-F5344CB8AC3E}">
        <p14:creationId xmlns:p14="http://schemas.microsoft.com/office/powerpoint/2010/main" val="515955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FBC535B-2C7F-4FB9-8A83-69B64CF6A92D}" type="datetimeFigureOut">
              <a:rPr lang="fr-DZ" smtClean="0"/>
              <a:t>09/12/2025</a:t>
            </a:fld>
            <a:endParaRPr lang="fr-DZ"/>
          </a:p>
        </p:txBody>
      </p:sp>
      <p:sp>
        <p:nvSpPr>
          <p:cNvPr id="5" name="Footer Placeholder 4"/>
          <p:cNvSpPr>
            <a:spLocks noGrp="1"/>
          </p:cNvSpPr>
          <p:nvPr>
            <p:ph type="ftr" sz="quarter" idx="11"/>
          </p:nvPr>
        </p:nvSpPr>
        <p:spPr/>
        <p:txBody>
          <a:bodyPr/>
          <a:lstStyle/>
          <a:p>
            <a:endParaRPr lang="fr-DZ"/>
          </a:p>
        </p:txBody>
      </p:sp>
      <p:sp>
        <p:nvSpPr>
          <p:cNvPr id="6" name="Slide Number Placeholder 5"/>
          <p:cNvSpPr>
            <a:spLocks noGrp="1"/>
          </p:cNvSpPr>
          <p:nvPr>
            <p:ph type="sldNum" sz="quarter" idx="12"/>
          </p:nvPr>
        </p:nvSpPr>
        <p:spPr/>
        <p:txBody>
          <a:bodyPr/>
          <a:lstStyle/>
          <a:p>
            <a:fld id="{49DF0395-4198-41BF-8313-DDF294DDDA00}" type="slidenum">
              <a:rPr lang="fr-DZ" smtClean="0"/>
              <a:t>‹#›</a:t>
            </a:fld>
            <a:endParaRPr lang="fr-DZ"/>
          </a:p>
        </p:txBody>
      </p:sp>
    </p:spTree>
    <p:extLst>
      <p:ext uri="{BB962C8B-B14F-4D97-AF65-F5344CB8AC3E}">
        <p14:creationId xmlns:p14="http://schemas.microsoft.com/office/powerpoint/2010/main" val="2136225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FBC535B-2C7F-4FB9-8A83-69B64CF6A92D}" type="datetimeFigureOut">
              <a:rPr lang="fr-DZ" smtClean="0"/>
              <a:t>09/12/2025</a:t>
            </a:fld>
            <a:endParaRPr lang="fr-DZ"/>
          </a:p>
        </p:txBody>
      </p:sp>
      <p:sp>
        <p:nvSpPr>
          <p:cNvPr id="5" name="Footer Placeholder 4"/>
          <p:cNvSpPr>
            <a:spLocks noGrp="1"/>
          </p:cNvSpPr>
          <p:nvPr>
            <p:ph type="ftr" sz="quarter" idx="11"/>
          </p:nvPr>
        </p:nvSpPr>
        <p:spPr/>
        <p:txBody>
          <a:bodyPr/>
          <a:lstStyle/>
          <a:p>
            <a:endParaRPr lang="fr-DZ"/>
          </a:p>
        </p:txBody>
      </p:sp>
      <p:sp>
        <p:nvSpPr>
          <p:cNvPr id="6" name="Slide Number Placeholder 5"/>
          <p:cNvSpPr>
            <a:spLocks noGrp="1"/>
          </p:cNvSpPr>
          <p:nvPr>
            <p:ph type="sldNum" sz="quarter" idx="12"/>
          </p:nvPr>
        </p:nvSpPr>
        <p:spPr/>
        <p:txBody>
          <a:bodyPr/>
          <a:lstStyle/>
          <a:p>
            <a:fld id="{49DF0395-4198-41BF-8313-DDF294DDDA00}" type="slidenum">
              <a:rPr lang="fr-DZ" smtClean="0"/>
              <a:t>‹#›</a:t>
            </a:fld>
            <a:endParaRPr lang="fr-DZ"/>
          </a:p>
        </p:txBody>
      </p:sp>
    </p:spTree>
    <p:extLst>
      <p:ext uri="{BB962C8B-B14F-4D97-AF65-F5344CB8AC3E}">
        <p14:creationId xmlns:p14="http://schemas.microsoft.com/office/powerpoint/2010/main" val="8116125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FBC535B-2C7F-4FB9-8A83-69B64CF6A92D}" type="datetimeFigureOut">
              <a:rPr lang="fr-DZ" smtClean="0"/>
              <a:t>09/12/2025</a:t>
            </a:fld>
            <a:endParaRPr lang="fr-DZ"/>
          </a:p>
        </p:txBody>
      </p:sp>
      <p:sp>
        <p:nvSpPr>
          <p:cNvPr id="6" name="Footer Placeholder 5"/>
          <p:cNvSpPr>
            <a:spLocks noGrp="1"/>
          </p:cNvSpPr>
          <p:nvPr>
            <p:ph type="ftr" sz="quarter" idx="11"/>
          </p:nvPr>
        </p:nvSpPr>
        <p:spPr/>
        <p:txBody>
          <a:bodyPr/>
          <a:lstStyle/>
          <a:p>
            <a:endParaRPr lang="fr-DZ"/>
          </a:p>
        </p:txBody>
      </p:sp>
      <p:sp>
        <p:nvSpPr>
          <p:cNvPr id="7" name="Slide Number Placeholder 6"/>
          <p:cNvSpPr>
            <a:spLocks noGrp="1"/>
          </p:cNvSpPr>
          <p:nvPr>
            <p:ph type="sldNum" sz="quarter" idx="12"/>
          </p:nvPr>
        </p:nvSpPr>
        <p:spPr/>
        <p:txBody>
          <a:bodyPr/>
          <a:lstStyle/>
          <a:p>
            <a:fld id="{49DF0395-4198-41BF-8313-DDF294DDDA00}" type="slidenum">
              <a:rPr lang="fr-DZ" smtClean="0"/>
              <a:t>‹#›</a:t>
            </a:fld>
            <a:endParaRPr lang="fr-DZ"/>
          </a:p>
        </p:txBody>
      </p:sp>
    </p:spTree>
    <p:extLst>
      <p:ext uri="{BB962C8B-B14F-4D97-AF65-F5344CB8AC3E}">
        <p14:creationId xmlns:p14="http://schemas.microsoft.com/office/powerpoint/2010/main" val="40607094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FBC535B-2C7F-4FB9-8A83-69B64CF6A92D}" type="datetimeFigureOut">
              <a:rPr lang="fr-DZ" smtClean="0"/>
              <a:t>09/12/2025</a:t>
            </a:fld>
            <a:endParaRPr lang="fr-DZ"/>
          </a:p>
        </p:txBody>
      </p:sp>
      <p:sp>
        <p:nvSpPr>
          <p:cNvPr id="8" name="Footer Placeholder 7"/>
          <p:cNvSpPr>
            <a:spLocks noGrp="1"/>
          </p:cNvSpPr>
          <p:nvPr>
            <p:ph type="ftr" sz="quarter" idx="11"/>
          </p:nvPr>
        </p:nvSpPr>
        <p:spPr/>
        <p:txBody>
          <a:bodyPr/>
          <a:lstStyle/>
          <a:p>
            <a:endParaRPr lang="fr-DZ"/>
          </a:p>
        </p:txBody>
      </p:sp>
      <p:sp>
        <p:nvSpPr>
          <p:cNvPr id="9" name="Slide Number Placeholder 8"/>
          <p:cNvSpPr>
            <a:spLocks noGrp="1"/>
          </p:cNvSpPr>
          <p:nvPr>
            <p:ph type="sldNum" sz="quarter" idx="12"/>
          </p:nvPr>
        </p:nvSpPr>
        <p:spPr/>
        <p:txBody>
          <a:bodyPr/>
          <a:lstStyle/>
          <a:p>
            <a:fld id="{49DF0395-4198-41BF-8313-DDF294DDDA00}" type="slidenum">
              <a:rPr lang="fr-DZ" smtClean="0"/>
              <a:t>‹#›</a:t>
            </a:fld>
            <a:endParaRPr lang="fr-DZ"/>
          </a:p>
        </p:txBody>
      </p:sp>
    </p:spTree>
    <p:extLst>
      <p:ext uri="{BB962C8B-B14F-4D97-AF65-F5344CB8AC3E}">
        <p14:creationId xmlns:p14="http://schemas.microsoft.com/office/powerpoint/2010/main" val="2361983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FBC535B-2C7F-4FB9-8A83-69B64CF6A92D}" type="datetimeFigureOut">
              <a:rPr lang="fr-DZ" smtClean="0"/>
              <a:t>09/12/2025</a:t>
            </a:fld>
            <a:endParaRPr lang="fr-DZ"/>
          </a:p>
        </p:txBody>
      </p:sp>
      <p:sp>
        <p:nvSpPr>
          <p:cNvPr id="4" name="Footer Placeholder 3"/>
          <p:cNvSpPr>
            <a:spLocks noGrp="1"/>
          </p:cNvSpPr>
          <p:nvPr>
            <p:ph type="ftr" sz="quarter" idx="11"/>
          </p:nvPr>
        </p:nvSpPr>
        <p:spPr/>
        <p:txBody>
          <a:bodyPr/>
          <a:lstStyle/>
          <a:p>
            <a:endParaRPr lang="fr-DZ"/>
          </a:p>
        </p:txBody>
      </p:sp>
      <p:sp>
        <p:nvSpPr>
          <p:cNvPr id="5" name="Slide Number Placeholder 4"/>
          <p:cNvSpPr>
            <a:spLocks noGrp="1"/>
          </p:cNvSpPr>
          <p:nvPr>
            <p:ph type="sldNum" sz="quarter" idx="12"/>
          </p:nvPr>
        </p:nvSpPr>
        <p:spPr/>
        <p:txBody>
          <a:bodyPr/>
          <a:lstStyle/>
          <a:p>
            <a:fld id="{49DF0395-4198-41BF-8313-DDF294DDDA00}" type="slidenum">
              <a:rPr lang="fr-DZ" smtClean="0"/>
              <a:t>‹#›</a:t>
            </a:fld>
            <a:endParaRPr lang="fr-DZ"/>
          </a:p>
        </p:txBody>
      </p:sp>
    </p:spTree>
    <p:extLst>
      <p:ext uri="{BB962C8B-B14F-4D97-AF65-F5344CB8AC3E}">
        <p14:creationId xmlns:p14="http://schemas.microsoft.com/office/powerpoint/2010/main" val="2405882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BC535B-2C7F-4FB9-8A83-69B64CF6A92D}" type="datetimeFigureOut">
              <a:rPr lang="fr-DZ" smtClean="0"/>
              <a:t>09/12/2025</a:t>
            </a:fld>
            <a:endParaRPr lang="fr-DZ"/>
          </a:p>
        </p:txBody>
      </p:sp>
      <p:sp>
        <p:nvSpPr>
          <p:cNvPr id="3" name="Footer Placeholder 2"/>
          <p:cNvSpPr>
            <a:spLocks noGrp="1"/>
          </p:cNvSpPr>
          <p:nvPr>
            <p:ph type="ftr" sz="quarter" idx="11"/>
          </p:nvPr>
        </p:nvSpPr>
        <p:spPr/>
        <p:txBody>
          <a:bodyPr/>
          <a:lstStyle/>
          <a:p>
            <a:endParaRPr lang="fr-DZ"/>
          </a:p>
        </p:txBody>
      </p:sp>
      <p:sp>
        <p:nvSpPr>
          <p:cNvPr id="4" name="Slide Number Placeholder 3"/>
          <p:cNvSpPr>
            <a:spLocks noGrp="1"/>
          </p:cNvSpPr>
          <p:nvPr>
            <p:ph type="sldNum" sz="quarter" idx="12"/>
          </p:nvPr>
        </p:nvSpPr>
        <p:spPr/>
        <p:txBody>
          <a:bodyPr/>
          <a:lstStyle/>
          <a:p>
            <a:fld id="{49DF0395-4198-41BF-8313-DDF294DDDA00}" type="slidenum">
              <a:rPr lang="fr-DZ" smtClean="0"/>
              <a:t>‹#›</a:t>
            </a:fld>
            <a:endParaRPr lang="fr-DZ"/>
          </a:p>
        </p:txBody>
      </p:sp>
    </p:spTree>
    <p:extLst>
      <p:ext uri="{BB962C8B-B14F-4D97-AF65-F5344CB8AC3E}">
        <p14:creationId xmlns:p14="http://schemas.microsoft.com/office/powerpoint/2010/main" val="1927128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BC535B-2C7F-4FB9-8A83-69B64CF6A92D}" type="datetimeFigureOut">
              <a:rPr lang="fr-DZ" smtClean="0"/>
              <a:t>09/12/2025</a:t>
            </a:fld>
            <a:endParaRPr lang="fr-DZ"/>
          </a:p>
        </p:txBody>
      </p:sp>
      <p:sp>
        <p:nvSpPr>
          <p:cNvPr id="6" name="Footer Placeholder 5"/>
          <p:cNvSpPr>
            <a:spLocks noGrp="1"/>
          </p:cNvSpPr>
          <p:nvPr>
            <p:ph type="ftr" sz="quarter" idx="11"/>
          </p:nvPr>
        </p:nvSpPr>
        <p:spPr/>
        <p:txBody>
          <a:bodyPr/>
          <a:lstStyle/>
          <a:p>
            <a:endParaRPr lang="fr-DZ"/>
          </a:p>
        </p:txBody>
      </p:sp>
      <p:sp>
        <p:nvSpPr>
          <p:cNvPr id="7" name="Slide Number Placeholder 6"/>
          <p:cNvSpPr>
            <a:spLocks noGrp="1"/>
          </p:cNvSpPr>
          <p:nvPr>
            <p:ph type="sldNum" sz="quarter" idx="12"/>
          </p:nvPr>
        </p:nvSpPr>
        <p:spPr/>
        <p:txBody>
          <a:bodyPr/>
          <a:lstStyle/>
          <a:p>
            <a:fld id="{49DF0395-4198-41BF-8313-DDF294DDDA00}" type="slidenum">
              <a:rPr lang="fr-DZ" smtClean="0"/>
              <a:t>‹#›</a:t>
            </a:fld>
            <a:endParaRPr lang="fr-DZ"/>
          </a:p>
        </p:txBody>
      </p:sp>
    </p:spTree>
    <p:extLst>
      <p:ext uri="{BB962C8B-B14F-4D97-AF65-F5344CB8AC3E}">
        <p14:creationId xmlns:p14="http://schemas.microsoft.com/office/powerpoint/2010/main" val="317846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BC535B-2C7F-4FB9-8A83-69B64CF6A92D}" type="datetimeFigureOut">
              <a:rPr lang="fr-DZ" smtClean="0"/>
              <a:t>09/12/2025</a:t>
            </a:fld>
            <a:endParaRPr lang="fr-DZ"/>
          </a:p>
        </p:txBody>
      </p:sp>
      <p:sp>
        <p:nvSpPr>
          <p:cNvPr id="6" name="Footer Placeholder 5"/>
          <p:cNvSpPr>
            <a:spLocks noGrp="1"/>
          </p:cNvSpPr>
          <p:nvPr>
            <p:ph type="ftr" sz="quarter" idx="11"/>
          </p:nvPr>
        </p:nvSpPr>
        <p:spPr/>
        <p:txBody>
          <a:bodyPr/>
          <a:lstStyle/>
          <a:p>
            <a:endParaRPr lang="fr-DZ"/>
          </a:p>
        </p:txBody>
      </p:sp>
      <p:sp>
        <p:nvSpPr>
          <p:cNvPr id="7" name="Slide Number Placeholder 6"/>
          <p:cNvSpPr>
            <a:spLocks noGrp="1"/>
          </p:cNvSpPr>
          <p:nvPr>
            <p:ph type="sldNum" sz="quarter" idx="12"/>
          </p:nvPr>
        </p:nvSpPr>
        <p:spPr/>
        <p:txBody>
          <a:bodyPr/>
          <a:lstStyle/>
          <a:p>
            <a:fld id="{49DF0395-4198-41BF-8313-DDF294DDDA00}" type="slidenum">
              <a:rPr lang="fr-DZ" smtClean="0"/>
              <a:t>‹#›</a:t>
            </a:fld>
            <a:endParaRPr lang="fr-DZ"/>
          </a:p>
        </p:txBody>
      </p:sp>
    </p:spTree>
    <p:extLst>
      <p:ext uri="{BB962C8B-B14F-4D97-AF65-F5344CB8AC3E}">
        <p14:creationId xmlns:p14="http://schemas.microsoft.com/office/powerpoint/2010/main" val="2730598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AFBC535B-2C7F-4FB9-8A83-69B64CF6A92D}" type="datetimeFigureOut">
              <a:rPr lang="fr-DZ" smtClean="0"/>
              <a:t>09/12/2025</a:t>
            </a:fld>
            <a:endParaRPr lang="fr-DZ"/>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fr-DZ"/>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9DF0395-4198-41BF-8313-DDF294DDDA00}" type="slidenum">
              <a:rPr lang="fr-DZ" smtClean="0"/>
              <a:t>‹#›</a:t>
            </a:fld>
            <a:endParaRPr lang="fr-DZ"/>
          </a:p>
        </p:txBody>
      </p:sp>
    </p:spTree>
    <p:extLst>
      <p:ext uri="{BB962C8B-B14F-4D97-AF65-F5344CB8AC3E}">
        <p14:creationId xmlns:p14="http://schemas.microsoft.com/office/powerpoint/2010/main" val="2904027889"/>
      </p:ext>
    </p:extLst>
  </p:cSld>
  <p:clrMap bg1="dk1" tx1="lt1" bg2="dk2" tx2="lt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 id="2147483914" r:id="rId8"/>
    <p:sldLayoutId id="2147483915" r:id="rId9"/>
    <p:sldLayoutId id="2147483916" r:id="rId10"/>
    <p:sldLayoutId id="2147483917" r:id="rId11"/>
    <p:sldLayoutId id="2147483918" r:id="rId12"/>
    <p:sldLayoutId id="2147483919" r:id="rId13"/>
    <p:sldLayoutId id="2147483920" r:id="rId14"/>
    <p:sldLayoutId id="2147483921" r:id="rId15"/>
    <p:sldLayoutId id="2147483922" r:id="rId16"/>
    <p:sldLayoutId id="2147483923"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slide" Target="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hyperlink" Target="https://www.technobio.fr/un-labo-francais-transforme-le-plastique-en-paracetamol-cette-revolution-ecologique-intrigue-tout-le-monde/" TargetMode="External"/><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hyperlink" Target="https://app.grow.me/register?callback=https%3A%2F%2Fwww.technobio.fr%2Fun-labo-francais-transforme-le-plastique-en-paracetamol-cette-revolution-ecologique-intrigue-tout-le-monde%2F&amp;siteId=U2l0ZToxMzc5MzBkOC03MGIyLTRlMGMtODEzNS04Y2JiYzk0Zjg2OTE%3D&amp;snowplowSessionId=d41d11cb-99ca-4f19-a0e6-6e4dd2123e1f&amp;utm_source=grow_ads&amp;utm_campaign=grow_house_ads&amp;utm_medium=3.24.40" TargetMode="Externa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image" Target="../media/image47.png"/><Relationship Id="rId5" Type="http://schemas.microsoft.com/office/2007/relationships/hdphoto" Target="../media/hdphoto3.wdp"/><Relationship Id="rId4" Type="http://schemas.openxmlformats.org/officeDocument/2006/relationships/image" Target="../media/image4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78000"/>
                    </a14:imgEffect>
                  </a14:imgLayer>
                </a14:imgProps>
              </a:ext>
            </a:extLst>
          </a:blip>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0997F0C-255E-2341-C015-63CC37227BE3}"/>
              </a:ext>
            </a:extLst>
          </p:cNvPr>
          <p:cNvPicPr>
            <a:picLocks noChangeAspect="1"/>
          </p:cNvPicPr>
          <p:nvPr/>
        </p:nvPicPr>
        <p:blipFill>
          <a:blip r:embed="rId5"/>
          <a:stretch>
            <a:fillRect/>
          </a:stretch>
        </p:blipFill>
        <p:spPr>
          <a:xfrm>
            <a:off x="95860" y="239631"/>
            <a:ext cx="12000279" cy="55417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a:extLst>
              <a:ext uri="{FF2B5EF4-FFF2-40B4-BE49-F238E27FC236}">
                <a16:creationId xmlns:a16="http://schemas.microsoft.com/office/drawing/2014/main" id="{51D98D5C-DF72-FD81-A78C-5500FB60DAD2}"/>
              </a:ext>
            </a:extLst>
          </p:cNvPr>
          <p:cNvSpPr/>
          <p:nvPr/>
        </p:nvSpPr>
        <p:spPr>
          <a:xfrm>
            <a:off x="1607575" y="1979447"/>
            <a:ext cx="9796335" cy="2062103"/>
          </a:xfrm>
          <a:prstGeom prst="rect">
            <a:avLst/>
          </a:prstGeom>
          <a:noFill/>
        </p:spPr>
        <p:txBody>
          <a:bodyPr wrap="square" lIns="91440" tIns="45720" rIns="91440" bIns="45720">
            <a:spAutoFit/>
            <a:scene3d>
              <a:camera prst="orthographicFront"/>
              <a:lightRig rig="threePt" dir="t"/>
            </a:scene3d>
            <a:sp3d extrusionH="57150">
              <a:bevelT w="69850" h="69850" prst="divot"/>
            </a:sp3d>
          </a:bodyPr>
          <a:lstStyle/>
          <a:p>
            <a:pPr algn="ctr"/>
            <a:r>
              <a:rPr lang="en-US" sz="4800" b="1" dirty="0" err="1">
                <a:ln w="9525">
                  <a:solidFill>
                    <a:schemeClr val="bg1"/>
                  </a:solidFill>
                  <a:prstDash val="solid"/>
                </a:ln>
                <a:solidFill>
                  <a:srgbClr val="FF0000"/>
                </a:solidFill>
                <a:effectLst>
                  <a:outerShdw blurRad="12700" dist="38100" dir="2700000" algn="tl" rotWithShape="0">
                    <a:schemeClr val="bg1">
                      <a:lumMod val="50000"/>
                    </a:schemeClr>
                  </a:outerShdw>
                </a:effectLst>
                <a:latin typeface="Bodoni MT Black" panose="02070A03080606020203" pitchFamily="18" charset="0"/>
              </a:rPr>
              <a:t>Biotechnologie</a:t>
            </a:r>
            <a:r>
              <a:rPr lang="en-US" sz="48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Bodoni MT Black" panose="02070A03080606020203" pitchFamily="18" charset="0"/>
              </a:rPr>
              <a:t> </a:t>
            </a:r>
            <a:r>
              <a:rPr lang="en-US" sz="4800" b="1" dirty="0" err="1">
                <a:ln w="9525">
                  <a:solidFill>
                    <a:schemeClr val="bg1"/>
                  </a:solidFill>
                  <a:prstDash val="solid"/>
                </a:ln>
                <a:solidFill>
                  <a:srgbClr val="FF0000"/>
                </a:solidFill>
                <a:effectLst>
                  <a:outerShdw blurRad="12700" dist="38100" dir="2700000" algn="tl" rotWithShape="0">
                    <a:schemeClr val="bg1">
                      <a:lumMod val="50000"/>
                    </a:schemeClr>
                  </a:outerShdw>
                </a:effectLst>
                <a:latin typeface="Bodoni MT Black" panose="02070A03080606020203" pitchFamily="18" charset="0"/>
              </a:rPr>
              <a:t>Microbienne</a:t>
            </a:r>
            <a:endParaRPr lang="en-US" sz="48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Bodoni MT Black" panose="02070A03080606020203" pitchFamily="18" charset="0"/>
            </a:endParaRPr>
          </a:p>
          <a:p>
            <a:pPr algn="ctr"/>
            <a:endParaRPr lang="en-US" sz="4000" b="1" dirty="0">
              <a:ln w="9525">
                <a:solidFill>
                  <a:schemeClr val="bg2">
                    <a:lumMod val="50000"/>
                  </a:schemeClr>
                </a:solidFill>
                <a:prstDash val="solid"/>
              </a:ln>
              <a:solidFill>
                <a:srgbClr val="C00000"/>
              </a:solidFill>
              <a:effectLst>
                <a:glow rad="228600">
                  <a:schemeClr val="accent6">
                    <a:satMod val="175000"/>
                    <a:alpha val="40000"/>
                  </a:schemeClr>
                </a:glow>
              </a:effectLst>
              <a:latin typeface="Bodoni MT Black" panose="02070A03080606020203" pitchFamily="18" charset="0"/>
            </a:endParaRPr>
          </a:p>
          <a:p>
            <a:pPr algn="ctr"/>
            <a:r>
              <a:rPr lang="en-US" sz="4000" b="1" dirty="0">
                <a:ln w="9525">
                  <a:solidFill>
                    <a:schemeClr val="bg2">
                      <a:lumMod val="50000"/>
                    </a:schemeClr>
                  </a:solidFill>
                  <a:prstDash val="solid"/>
                </a:ln>
                <a:solidFill>
                  <a:schemeClr val="tx2">
                    <a:lumMod val="60000"/>
                    <a:lumOff val="40000"/>
                  </a:schemeClr>
                </a:solidFill>
                <a:effectLst>
                  <a:glow rad="228600">
                    <a:schemeClr val="accent6">
                      <a:satMod val="175000"/>
                      <a:alpha val="40000"/>
                    </a:schemeClr>
                  </a:glow>
                  <a:outerShdw blurRad="50800" dist="38100" algn="l" rotWithShape="0">
                    <a:prstClr val="black">
                      <a:alpha val="40000"/>
                    </a:prstClr>
                  </a:outerShdw>
                </a:effectLst>
                <a:latin typeface="Bodoni MT Black" panose="02070A03080606020203" pitchFamily="18" charset="0"/>
              </a:rPr>
              <a:t>Master 1 BPM</a:t>
            </a:r>
          </a:p>
        </p:txBody>
      </p:sp>
      <p:pic>
        <p:nvPicPr>
          <p:cNvPr id="5" name="Picture 4">
            <a:extLst>
              <a:ext uri="{FF2B5EF4-FFF2-40B4-BE49-F238E27FC236}">
                <a16:creationId xmlns:a16="http://schemas.microsoft.com/office/drawing/2014/main" id="{B23271DB-7F1E-5B46-1A44-2F4F3D135F1E}"/>
              </a:ext>
            </a:extLst>
          </p:cNvPr>
          <p:cNvPicPr>
            <a:picLocks noChangeAspect="1"/>
          </p:cNvPicPr>
          <p:nvPr/>
        </p:nvPicPr>
        <p:blipFill>
          <a:blip r:embed="rId6"/>
          <a:stretch>
            <a:fillRect/>
          </a:stretch>
        </p:blipFill>
        <p:spPr>
          <a:xfrm>
            <a:off x="95860" y="38801"/>
            <a:ext cx="1811598" cy="1125767"/>
          </a:xfrm>
          <a:prstGeom prst="rect">
            <a:avLst/>
          </a:prstGeom>
          <a:ln>
            <a:solidFill>
              <a:schemeClr val="accent1"/>
            </a:solidFill>
          </a:ln>
          <a:effectLst>
            <a:softEdge rad="112500"/>
          </a:effectLst>
        </p:spPr>
      </p:pic>
      <p:pic>
        <p:nvPicPr>
          <p:cNvPr id="6" name="Picture 5">
            <a:extLst>
              <a:ext uri="{FF2B5EF4-FFF2-40B4-BE49-F238E27FC236}">
                <a16:creationId xmlns:a16="http://schemas.microsoft.com/office/drawing/2014/main" id="{06773501-E9E7-7B69-1689-FF0685FF98D5}"/>
              </a:ext>
            </a:extLst>
          </p:cNvPr>
          <p:cNvPicPr>
            <a:picLocks noChangeAspect="1"/>
          </p:cNvPicPr>
          <p:nvPr/>
        </p:nvPicPr>
        <p:blipFill>
          <a:blip r:embed="rId7"/>
          <a:stretch>
            <a:fillRect/>
          </a:stretch>
        </p:blipFill>
        <p:spPr>
          <a:xfrm>
            <a:off x="10162118" y="5665473"/>
            <a:ext cx="2029882" cy="1105462"/>
          </a:xfrm>
          <a:prstGeom prst="rect">
            <a:avLst/>
          </a:prstGeom>
          <a:ln>
            <a:solidFill>
              <a:schemeClr val="accent1"/>
            </a:solidFill>
          </a:ln>
          <a:effectLst>
            <a:softEdge rad="112500"/>
          </a:effectLst>
        </p:spPr>
      </p:pic>
      <p:sp>
        <p:nvSpPr>
          <p:cNvPr id="4" name="TextBox 3">
            <a:extLst>
              <a:ext uri="{FF2B5EF4-FFF2-40B4-BE49-F238E27FC236}">
                <a16:creationId xmlns:a16="http://schemas.microsoft.com/office/drawing/2014/main" id="{0092842A-95A5-4D92-5DC6-C11C47D0116C}"/>
              </a:ext>
            </a:extLst>
          </p:cNvPr>
          <p:cNvSpPr txBox="1"/>
          <p:nvPr/>
        </p:nvSpPr>
        <p:spPr>
          <a:xfrm>
            <a:off x="344130" y="6108440"/>
            <a:ext cx="11995354" cy="461665"/>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fr-FR" sz="2400" b="1" dirty="0">
                <a:ln/>
                <a:solidFill>
                  <a:schemeClr val="accent3"/>
                </a:solidFill>
                <a:latin typeface="Bodoni MT Black" panose="02070A03080606020203" pitchFamily="18" charset="0"/>
              </a:rPr>
              <a:t>Présenté par: Dr, MANALLAH Ahlem</a:t>
            </a:r>
            <a:endParaRPr lang="fr-DZ" sz="2400" b="1" dirty="0">
              <a:ln/>
              <a:solidFill>
                <a:schemeClr val="accent3"/>
              </a:solidFill>
              <a:latin typeface="Bodoni MT Black" panose="02070A03080606020203" pitchFamily="18" charset="0"/>
            </a:endParaRPr>
          </a:p>
        </p:txBody>
      </p:sp>
    </p:spTree>
    <p:extLst>
      <p:ext uri="{BB962C8B-B14F-4D97-AF65-F5344CB8AC3E}">
        <p14:creationId xmlns:p14="http://schemas.microsoft.com/office/powerpoint/2010/main" val="19355266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4904E51-B6A7-DD6C-3097-98F267DDF9F2}"/>
              </a:ext>
            </a:extLst>
          </p:cNvPr>
          <p:cNvSpPr txBox="1"/>
          <p:nvPr/>
        </p:nvSpPr>
        <p:spPr>
          <a:xfrm>
            <a:off x="1238865" y="540775"/>
            <a:ext cx="10146889" cy="5016758"/>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sz="3200" dirty="0"/>
              <a:t>La biotechnologie microbienne peut également impliquer l'utilisation d'organismes génétiquement modifiés (OGM) pour effectuer des tâches spécifiques, telles que le développement de cultures plus résistantes aux parasites ou capables de pousser dans des environnements difficiles. La biotechnologie microbienne est un domaine bien établi qui contribue depuis longtemps au développement de nouveaux produits et de nouvelles technologies. Il s'agit d'un domaine de recherche et de développement actif, qui offre de nombreuses possibilités passionnantes pour l'avenir.</a:t>
            </a:r>
            <a:endParaRPr lang="fr-DZ" sz="3200" dirty="0"/>
          </a:p>
        </p:txBody>
      </p:sp>
    </p:spTree>
    <p:extLst>
      <p:ext uri="{BB962C8B-B14F-4D97-AF65-F5344CB8AC3E}">
        <p14:creationId xmlns:p14="http://schemas.microsoft.com/office/powerpoint/2010/main" val="6090634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7EFF5D0-96D4-C920-2B10-D070446343C9}"/>
              </a:ext>
            </a:extLst>
          </p:cNvPr>
          <p:cNvPicPr>
            <a:picLocks noChangeAspect="1"/>
          </p:cNvPicPr>
          <p:nvPr/>
        </p:nvPicPr>
        <p:blipFill>
          <a:blip r:embed="rId2"/>
          <a:stretch>
            <a:fillRect/>
          </a:stretch>
        </p:blipFill>
        <p:spPr>
          <a:xfrm>
            <a:off x="1504335" y="425553"/>
            <a:ext cx="4591664" cy="3155847"/>
          </a:xfrm>
          <a:prstGeom prst="rect">
            <a:avLst/>
          </a:prstGeom>
        </p:spPr>
      </p:pic>
      <p:sp>
        <p:nvSpPr>
          <p:cNvPr id="3" name="AutoShape 2" descr="Travailleur de laboratoire prélevant un échantillon avec pipette dans une boîte de Pétri à la table lumineuse, gros plan">
            <a:extLst>
              <a:ext uri="{FF2B5EF4-FFF2-40B4-BE49-F238E27FC236}">
                <a16:creationId xmlns:a16="http://schemas.microsoft.com/office/drawing/2014/main" id="{2A88E6AB-A249-1AB3-E13D-62E1B9123DB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DZ"/>
          </a:p>
        </p:txBody>
      </p:sp>
      <p:pic>
        <p:nvPicPr>
          <p:cNvPr id="4" name="Picture 3">
            <a:extLst>
              <a:ext uri="{FF2B5EF4-FFF2-40B4-BE49-F238E27FC236}">
                <a16:creationId xmlns:a16="http://schemas.microsoft.com/office/drawing/2014/main" id="{0D5122F5-5AAA-A44A-A4BA-600EDBB90071}"/>
              </a:ext>
            </a:extLst>
          </p:cNvPr>
          <p:cNvPicPr>
            <a:picLocks noChangeAspect="1"/>
          </p:cNvPicPr>
          <p:nvPr/>
        </p:nvPicPr>
        <p:blipFill>
          <a:blip r:embed="rId3"/>
          <a:stretch>
            <a:fillRect/>
          </a:stretch>
        </p:blipFill>
        <p:spPr>
          <a:xfrm>
            <a:off x="6248400" y="425553"/>
            <a:ext cx="5029200" cy="3155847"/>
          </a:xfrm>
          <a:prstGeom prst="rect">
            <a:avLst/>
          </a:prstGeom>
        </p:spPr>
      </p:pic>
      <p:pic>
        <p:nvPicPr>
          <p:cNvPr id="5" name="Picture 4">
            <a:extLst>
              <a:ext uri="{FF2B5EF4-FFF2-40B4-BE49-F238E27FC236}">
                <a16:creationId xmlns:a16="http://schemas.microsoft.com/office/drawing/2014/main" id="{65A84027-9082-49C8-32D0-8677B81ACA1B}"/>
              </a:ext>
            </a:extLst>
          </p:cNvPr>
          <p:cNvPicPr>
            <a:picLocks noChangeAspect="1"/>
          </p:cNvPicPr>
          <p:nvPr/>
        </p:nvPicPr>
        <p:blipFill>
          <a:blip r:embed="rId4"/>
          <a:stretch>
            <a:fillRect/>
          </a:stretch>
        </p:blipFill>
        <p:spPr>
          <a:xfrm>
            <a:off x="6248400" y="3716595"/>
            <a:ext cx="5029199" cy="2804343"/>
          </a:xfrm>
          <a:prstGeom prst="rect">
            <a:avLst/>
          </a:prstGeom>
        </p:spPr>
      </p:pic>
      <p:pic>
        <p:nvPicPr>
          <p:cNvPr id="6" name="Picture 5">
            <a:extLst>
              <a:ext uri="{FF2B5EF4-FFF2-40B4-BE49-F238E27FC236}">
                <a16:creationId xmlns:a16="http://schemas.microsoft.com/office/drawing/2014/main" id="{1CE4C443-537E-88BC-2FF8-4B459C875243}"/>
              </a:ext>
            </a:extLst>
          </p:cNvPr>
          <p:cNvPicPr>
            <a:picLocks noChangeAspect="1"/>
          </p:cNvPicPr>
          <p:nvPr/>
        </p:nvPicPr>
        <p:blipFill>
          <a:blip r:embed="rId5"/>
          <a:stretch>
            <a:fillRect/>
          </a:stretch>
        </p:blipFill>
        <p:spPr>
          <a:xfrm>
            <a:off x="1467965" y="3716594"/>
            <a:ext cx="4780435" cy="2804344"/>
          </a:xfrm>
          <a:prstGeom prst="rect">
            <a:avLst/>
          </a:prstGeom>
        </p:spPr>
      </p:pic>
    </p:spTree>
    <p:extLst>
      <p:ext uri="{BB962C8B-B14F-4D97-AF65-F5344CB8AC3E}">
        <p14:creationId xmlns:p14="http://schemas.microsoft.com/office/powerpoint/2010/main" val="20568706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B9E4856-4CF4-9F53-7403-723192F6AB8F}"/>
              </a:ext>
            </a:extLst>
          </p:cNvPr>
          <p:cNvPicPr>
            <a:picLocks noChangeAspect="1"/>
          </p:cNvPicPr>
          <p:nvPr/>
        </p:nvPicPr>
        <p:blipFill>
          <a:blip r:embed="rId2"/>
          <a:stretch>
            <a:fillRect/>
          </a:stretch>
        </p:blipFill>
        <p:spPr>
          <a:xfrm>
            <a:off x="2222090" y="737419"/>
            <a:ext cx="8436077" cy="489646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5301632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A04E2E-CE11-BE87-4130-089FEF51252C}"/>
              </a:ext>
            </a:extLst>
          </p:cNvPr>
          <p:cNvPicPr>
            <a:picLocks noChangeAspect="1"/>
          </p:cNvPicPr>
          <p:nvPr/>
        </p:nvPicPr>
        <p:blipFill>
          <a:blip r:embed="rId2"/>
          <a:stretch>
            <a:fillRect/>
          </a:stretch>
        </p:blipFill>
        <p:spPr>
          <a:xfrm>
            <a:off x="1848465" y="393290"/>
            <a:ext cx="7993625" cy="6037007"/>
          </a:xfrm>
          <a:prstGeom prst="rect">
            <a:avLst/>
          </a:prstGeom>
        </p:spPr>
      </p:pic>
    </p:spTree>
    <p:extLst>
      <p:ext uri="{BB962C8B-B14F-4D97-AF65-F5344CB8AC3E}">
        <p14:creationId xmlns:p14="http://schemas.microsoft.com/office/powerpoint/2010/main" val="2943135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C1E610D-5339-C156-5206-0326896C652E}"/>
              </a:ext>
            </a:extLst>
          </p:cNvPr>
          <p:cNvPicPr>
            <a:picLocks noChangeAspect="1"/>
          </p:cNvPicPr>
          <p:nvPr/>
        </p:nvPicPr>
        <p:blipFill>
          <a:blip r:embed="rId2"/>
          <a:stretch>
            <a:fillRect/>
          </a:stretch>
        </p:blipFill>
        <p:spPr>
          <a:xfrm>
            <a:off x="1366684" y="544615"/>
            <a:ext cx="9891251" cy="5139730"/>
          </a:xfrm>
          <a:prstGeom prst="rect">
            <a:avLst/>
          </a:prstGeom>
        </p:spPr>
      </p:pic>
      <p:sp>
        <p:nvSpPr>
          <p:cNvPr id="3" name="TextBox 2">
            <a:extLst>
              <a:ext uri="{FF2B5EF4-FFF2-40B4-BE49-F238E27FC236}">
                <a16:creationId xmlns:a16="http://schemas.microsoft.com/office/drawing/2014/main" id="{3D84936B-7ACD-A0E2-524B-393416519D53}"/>
              </a:ext>
            </a:extLst>
          </p:cNvPr>
          <p:cNvSpPr txBox="1"/>
          <p:nvPr/>
        </p:nvSpPr>
        <p:spPr>
          <a:xfrm>
            <a:off x="1366684" y="5841661"/>
            <a:ext cx="9989574" cy="369332"/>
          </a:xfrm>
          <a:prstGeom prst="rect">
            <a:avLst/>
          </a:prstGeom>
          <a:solidFill>
            <a:schemeClr val="tx2"/>
          </a:solidFill>
        </p:spPr>
        <p:style>
          <a:lnRef idx="2">
            <a:schemeClr val="accent2"/>
          </a:lnRef>
          <a:fillRef idx="1">
            <a:schemeClr val="lt1"/>
          </a:fillRef>
          <a:effectRef idx="0">
            <a:schemeClr val="accent2"/>
          </a:effectRef>
          <a:fontRef idx="minor">
            <a:schemeClr val="dk1"/>
          </a:fontRef>
        </p:style>
        <p:txBody>
          <a:bodyPr wrap="square">
            <a:spAutoFit/>
          </a:bodyPr>
          <a:lstStyle/>
          <a:p>
            <a:r>
              <a:rPr lang="fr-FR" sz="1800" dirty="0">
                <a:solidFill>
                  <a:schemeClr val="bg1"/>
                </a:solidFill>
              </a:rPr>
              <a:t>Fig. Diagramme montrant le rôle important que jouent les microbes dans l'industrie et la vie quotidienne</a:t>
            </a:r>
            <a:r>
              <a:rPr lang="fr-FR" dirty="0">
                <a:solidFill>
                  <a:schemeClr val="bg1"/>
                </a:solidFill>
              </a:rPr>
              <a:t>.</a:t>
            </a:r>
            <a:endParaRPr lang="fr-DZ" dirty="0">
              <a:solidFill>
                <a:schemeClr val="bg1"/>
              </a:solidFill>
            </a:endParaRPr>
          </a:p>
        </p:txBody>
      </p:sp>
    </p:spTree>
    <p:extLst>
      <p:ext uri="{BB962C8B-B14F-4D97-AF65-F5344CB8AC3E}">
        <p14:creationId xmlns:p14="http://schemas.microsoft.com/office/powerpoint/2010/main" val="21035457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duotone>
              <a:schemeClr val="accent5">
                <a:shade val="45000"/>
                <a:satMod val="135000"/>
              </a:schemeClr>
              <a:prstClr val="white"/>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61EF5-E488-A677-BFA4-6E6ED8FC058A}"/>
              </a:ext>
            </a:extLst>
          </p:cNvPr>
          <p:cNvSpPr>
            <a:spLocks noGrp="1"/>
          </p:cNvSpPr>
          <p:nvPr>
            <p:ph type="title"/>
          </p:nvPr>
        </p:nvSpPr>
        <p:spPr>
          <a:xfrm>
            <a:off x="783688" y="353046"/>
            <a:ext cx="10624624" cy="1780553"/>
          </a:xfrm>
          <a:solidFill>
            <a:schemeClr val="tx2">
              <a:lumMod val="40000"/>
              <a:lumOff val="60000"/>
            </a:schemeClr>
          </a:solidFill>
          <a:ln>
            <a:solidFill>
              <a:srgbClr val="FF0000"/>
            </a:solidFill>
          </a:ln>
        </p:spPr>
        <p:style>
          <a:lnRef idx="0">
            <a:scrgbClr r="0" g="0" b="0"/>
          </a:lnRef>
          <a:fillRef idx="0">
            <a:scrgbClr r="0" g="0" b="0"/>
          </a:fillRef>
          <a:effectRef idx="0">
            <a:scrgbClr r="0" g="0" b="0"/>
          </a:effectRef>
          <a:fontRef idx="minor">
            <a:schemeClr val="accent5"/>
          </a:fontRef>
        </p:style>
        <p:txBody>
          <a:bodyPr>
            <a:scene3d>
              <a:camera prst="orthographicFront"/>
              <a:lightRig rig="harsh" dir="t"/>
            </a:scene3d>
            <a:sp3d extrusionH="57150" prstMaterial="matte">
              <a:bevelT w="63500" h="12700" prst="angle"/>
              <a:contourClr>
                <a:schemeClr val="bg1">
                  <a:lumMod val="65000"/>
                </a:schemeClr>
              </a:contourClr>
            </a:sp3d>
          </a:bodyPr>
          <a:lstStyle/>
          <a:p>
            <a:r>
              <a:rPr lang="fr-FR" b="1" cap="none" dirty="0">
                <a:ln/>
                <a:solidFill>
                  <a:schemeClr val="accent3"/>
                </a:solidFill>
              </a:rPr>
              <a:t>	Les </a:t>
            </a:r>
            <a:r>
              <a:rPr lang="fr-FR" b="1" cap="none" dirty="0" err="1">
                <a:ln/>
                <a:solidFill>
                  <a:schemeClr val="accent3"/>
                </a:solidFill>
              </a:rPr>
              <a:t>micro-rganismes</a:t>
            </a:r>
            <a:r>
              <a:rPr lang="fr-FR" b="1" cap="none" dirty="0">
                <a:ln/>
                <a:solidFill>
                  <a:schemeClr val="accent3"/>
                </a:solidFill>
              </a:rPr>
              <a:t> en biotechnologie</a:t>
            </a:r>
            <a:endParaRPr lang="fr-DZ" b="1" cap="none" dirty="0">
              <a:ln/>
              <a:solidFill>
                <a:schemeClr val="accent3"/>
              </a:solidFill>
            </a:endParaRPr>
          </a:p>
        </p:txBody>
      </p:sp>
      <p:pic>
        <p:nvPicPr>
          <p:cNvPr id="3" name="Picture 2">
            <a:extLst>
              <a:ext uri="{FF2B5EF4-FFF2-40B4-BE49-F238E27FC236}">
                <a16:creationId xmlns:a16="http://schemas.microsoft.com/office/drawing/2014/main" id="{C93BE7D1-3185-9AA1-87DC-ED9D634A35FC}"/>
              </a:ext>
            </a:extLst>
          </p:cNvPr>
          <p:cNvPicPr>
            <a:picLocks noChangeAspect="1"/>
          </p:cNvPicPr>
          <p:nvPr/>
        </p:nvPicPr>
        <p:blipFill>
          <a:blip r:embed="rId4"/>
          <a:stretch>
            <a:fillRect/>
          </a:stretch>
        </p:blipFill>
        <p:spPr>
          <a:xfrm>
            <a:off x="1235972" y="2782530"/>
            <a:ext cx="4095750" cy="3435146"/>
          </a:xfrm>
          <a:prstGeom prst="rect">
            <a:avLst/>
          </a:prstGeom>
        </p:spPr>
      </p:pic>
      <p:pic>
        <p:nvPicPr>
          <p:cNvPr id="4" name="Picture 3">
            <a:extLst>
              <a:ext uri="{FF2B5EF4-FFF2-40B4-BE49-F238E27FC236}">
                <a16:creationId xmlns:a16="http://schemas.microsoft.com/office/drawing/2014/main" id="{AEA520E8-F59D-6145-B83C-42BA34CC7E11}"/>
              </a:ext>
            </a:extLst>
          </p:cNvPr>
          <p:cNvPicPr>
            <a:picLocks noChangeAspect="1"/>
          </p:cNvPicPr>
          <p:nvPr/>
        </p:nvPicPr>
        <p:blipFill>
          <a:blip r:embed="rId5"/>
          <a:stretch>
            <a:fillRect/>
          </a:stretch>
        </p:blipFill>
        <p:spPr>
          <a:xfrm>
            <a:off x="5827254" y="2689122"/>
            <a:ext cx="4329469" cy="3435145"/>
          </a:xfrm>
          <a:prstGeom prst="rect">
            <a:avLst/>
          </a:prstGeom>
        </p:spPr>
      </p:pic>
    </p:spTree>
    <p:extLst>
      <p:ext uri="{BB962C8B-B14F-4D97-AF65-F5344CB8AC3E}">
        <p14:creationId xmlns:p14="http://schemas.microsoft.com/office/powerpoint/2010/main" val="3213250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C280301-9177-699D-260A-82791BE7C79A}"/>
              </a:ext>
            </a:extLst>
          </p:cNvPr>
          <p:cNvPicPr>
            <a:picLocks noChangeAspect="1"/>
          </p:cNvPicPr>
          <p:nvPr/>
        </p:nvPicPr>
        <p:blipFill>
          <a:blip r:embed="rId2"/>
          <a:stretch>
            <a:fillRect/>
          </a:stretch>
        </p:blipFill>
        <p:spPr>
          <a:xfrm>
            <a:off x="442452" y="314632"/>
            <a:ext cx="11356257" cy="5919019"/>
          </a:xfrm>
          <a:prstGeom prst="rect">
            <a:avLst/>
          </a:prstGeom>
        </p:spPr>
      </p:pic>
    </p:spTree>
    <p:extLst>
      <p:ext uri="{BB962C8B-B14F-4D97-AF65-F5344CB8AC3E}">
        <p14:creationId xmlns:p14="http://schemas.microsoft.com/office/powerpoint/2010/main" val="30437753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800CDDA-1C6A-8447-0327-8E67EB6D148A}"/>
              </a:ext>
            </a:extLst>
          </p:cNvPr>
          <p:cNvPicPr>
            <a:picLocks noChangeAspect="1"/>
          </p:cNvPicPr>
          <p:nvPr/>
        </p:nvPicPr>
        <p:blipFill>
          <a:blip r:embed="rId2"/>
          <a:stretch>
            <a:fillRect/>
          </a:stretch>
        </p:blipFill>
        <p:spPr>
          <a:xfrm>
            <a:off x="747252" y="511277"/>
            <a:ext cx="10304205" cy="5997677"/>
          </a:xfrm>
          <a:prstGeom prst="rect">
            <a:avLst/>
          </a:prstGeom>
        </p:spPr>
      </p:pic>
    </p:spTree>
    <p:extLst>
      <p:ext uri="{BB962C8B-B14F-4D97-AF65-F5344CB8AC3E}">
        <p14:creationId xmlns:p14="http://schemas.microsoft.com/office/powerpoint/2010/main" val="30172136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26FA697-6D2E-7695-4206-AC720BC98442}"/>
              </a:ext>
            </a:extLst>
          </p:cNvPr>
          <p:cNvPicPr>
            <a:picLocks noChangeAspect="1"/>
          </p:cNvPicPr>
          <p:nvPr/>
        </p:nvPicPr>
        <p:blipFill>
          <a:blip r:embed="rId2"/>
          <a:stretch>
            <a:fillRect/>
          </a:stretch>
        </p:blipFill>
        <p:spPr>
          <a:xfrm>
            <a:off x="1297857" y="167149"/>
            <a:ext cx="10097730" cy="6076335"/>
          </a:xfrm>
          <a:prstGeom prst="rect">
            <a:avLst/>
          </a:prstGeom>
        </p:spPr>
      </p:pic>
    </p:spTree>
    <p:extLst>
      <p:ext uri="{BB962C8B-B14F-4D97-AF65-F5344CB8AC3E}">
        <p14:creationId xmlns:p14="http://schemas.microsoft.com/office/powerpoint/2010/main" val="34186606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2EF7F30-0B4D-6C17-9D91-6710835BFD68}"/>
              </a:ext>
            </a:extLst>
          </p:cNvPr>
          <p:cNvPicPr>
            <a:picLocks noChangeAspect="1"/>
          </p:cNvPicPr>
          <p:nvPr/>
        </p:nvPicPr>
        <p:blipFill>
          <a:blip r:embed="rId2"/>
          <a:stretch>
            <a:fillRect/>
          </a:stretch>
        </p:blipFill>
        <p:spPr>
          <a:xfrm>
            <a:off x="137651" y="186811"/>
            <a:ext cx="8426245" cy="6272981"/>
          </a:xfrm>
          <a:prstGeom prst="rect">
            <a:avLst/>
          </a:prstGeom>
        </p:spPr>
      </p:pic>
      <p:pic>
        <p:nvPicPr>
          <p:cNvPr id="3" name="Picture 2">
            <a:extLst>
              <a:ext uri="{FF2B5EF4-FFF2-40B4-BE49-F238E27FC236}">
                <a16:creationId xmlns:a16="http://schemas.microsoft.com/office/drawing/2014/main" id="{B446D85B-C2B5-C011-B7FD-9612AA8EB023}"/>
              </a:ext>
            </a:extLst>
          </p:cNvPr>
          <p:cNvPicPr>
            <a:picLocks noChangeAspect="1"/>
          </p:cNvPicPr>
          <p:nvPr/>
        </p:nvPicPr>
        <p:blipFill>
          <a:blip r:embed="rId3"/>
          <a:stretch>
            <a:fillRect/>
          </a:stretch>
        </p:blipFill>
        <p:spPr>
          <a:xfrm>
            <a:off x="5653548" y="766916"/>
            <a:ext cx="6263149" cy="5132439"/>
          </a:xfrm>
          <a:prstGeom prst="rect">
            <a:avLst/>
          </a:prstGeom>
        </p:spPr>
      </p:pic>
    </p:spTree>
    <p:extLst>
      <p:ext uri="{BB962C8B-B14F-4D97-AF65-F5344CB8AC3E}">
        <p14:creationId xmlns:p14="http://schemas.microsoft.com/office/powerpoint/2010/main" val="13092708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A86DA5-F850-EA09-6792-22316AE8C472}"/>
              </a:ext>
            </a:extLst>
          </p:cNvPr>
          <p:cNvPicPr>
            <a:picLocks noChangeAspect="1"/>
          </p:cNvPicPr>
          <p:nvPr/>
        </p:nvPicPr>
        <p:blipFill>
          <a:blip r:embed="rId2"/>
          <a:stretch>
            <a:fillRect/>
          </a:stretch>
        </p:blipFill>
        <p:spPr>
          <a:xfrm>
            <a:off x="3136489" y="4660528"/>
            <a:ext cx="7728155" cy="1956582"/>
          </a:xfrm>
          <a:prstGeom prst="rect">
            <a:avLst/>
          </a:prstGeom>
          <a:solidFill>
            <a:srgbClr val="FFFFFF">
              <a:shade val="85000"/>
            </a:srgbClr>
          </a:solidFill>
          <a:ln w="190500" cap="rnd">
            <a:solidFill>
              <a:schemeClr val="tx2">
                <a:lumMod val="60000"/>
                <a:lumOff val="40000"/>
              </a:schemeClr>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4" name="Picture 3">
            <a:extLst>
              <a:ext uri="{FF2B5EF4-FFF2-40B4-BE49-F238E27FC236}">
                <a16:creationId xmlns:a16="http://schemas.microsoft.com/office/drawing/2014/main" id="{3B955459-8701-0173-BF8C-74E4B4179994}"/>
              </a:ext>
            </a:extLst>
          </p:cNvPr>
          <p:cNvPicPr>
            <a:picLocks noChangeAspect="1"/>
          </p:cNvPicPr>
          <p:nvPr/>
        </p:nvPicPr>
        <p:blipFill>
          <a:blip r:embed="rId3"/>
          <a:stretch>
            <a:fillRect/>
          </a:stretch>
        </p:blipFill>
        <p:spPr>
          <a:xfrm>
            <a:off x="941204" y="4572037"/>
            <a:ext cx="2087131" cy="1745299"/>
          </a:xfrm>
          <a:prstGeom prst="ellipse">
            <a:avLst/>
          </a:prstGeom>
          <a:ln>
            <a:solidFill>
              <a:schemeClr val="accent1"/>
            </a:solidFill>
          </a:ln>
          <a:effectLst>
            <a:softEdge rad="112500"/>
          </a:effectLst>
        </p:spPr>
      </p:pic>
      <p:sp>
        <p:nvSpPr>
          <p:cNvPr id="2" name="TextBox 1">
            <a:extLst>
              <a:ext uri="{FF2B5EF4-FFF2-40B4-BE49-F238E27FC236}">
                <a16:creationId xmlns:a16="http://schemas.microsoft.com/office/drawing/2014/main" id="{B22B92E1-1262-4F30-DBBF-C4F2F8D96E98}"/>
              </a:ext>
            </a:extLst>
          </p:cNvPr>
          <p:cNvSpPr txBox="1"/>
          <p:nvPr/>
        </p:nvSpPr>
        <p:spPr>
          <a:xfrm>
            <a:off x="816078" y="889929"/>
            <a:ext cx="10709382" cy="3539430"/>
          </a:xfrm>
          <a:prstGeom prst="rect">
            <a:avLst/>
          </a:prstGeom>
          <a:solidFill>
            <a:schemeClr val="tx2"/>
          </a:solidFill>
          <a:ln>
            <a:solidFill>
              <a:srgbClr val="FF0000"/>
            </a:solidFill>
          </a:ln>
        </p:spPr>
        <p:style>
          <a:lnRef idx="0">
            <a:scrgbClr r="0" g="0" b="0"/>
          </a:lnRef>
          <a:fillRef idx="0">
            <a:scrgbClr r="0" g="0" b="0"/>
          </a:fillRef>
          <a:effectRef idx="0">
            <a:scrgbClr r="0" g="0" b="0"/>
          </a:effectRef>
          <a:fontRef idx="minor">
            <a:schemeClr val="lt1"/>
          </a:fontRef>
        </p:style>
        <p:txBody>
          <a:bodyPr wrap="square" rtlCol="0">
            <a:spAutoFit/>
          </a:bodyPr>
          <a:lstStyle/>
          <a:p>
            <a:pPr marL="457200" indent="-457200">
              <a:buFont typeface="Wingdings" panose="05000000000000000000" pitchFamily="2" charset="2"/>
              <a:buChar char="v"/>
            </a:pPr>
            <a:r>
              <a:rPr lang="fr-FR" sz="3200" dirty="0">
                <a:solidFill>
                  <a:srgbClr val="C00000"/>
                </a:solidFill>
              </a:rPr>
              <a:t>Introduction</a:t>
            </a:r>
          </a:p>
          <a:p>
            <a:pPr marL="457200" indent="-457200">
              <a:buFont typeface="Wingdings" panose="05000000000000000000" pitchFamily="2" charset="2"/>
              <a:buChar char="v"/>
            </a:pPr>
            <a:r>
              <a:rPr lang="fr-FR" sz="3200" dirty="0">
                <a:solidFill>
                  <a:srgbClr val="C00000"/>
                </a:solidFill>
              </a:rPr>
              <a:t>Généralités</a:t>
            </a:r>
          </a:p>
          <a:p>
            <a:pPr marL="457200" indent="-457200">
              <a:buFont typeface="Wingdings" panose="05000000000000000000" pitchFamily="2" charset="2"/>
              <a:buChar char="v"/>
            </a:pPr>
            <a:r>
              <a:rPr lang="fr-FR" sz="3200" dirty="0">
                <a:solidFill>
                  <a:srgbClr val="C00000"/>
                </a:solidFill>
              </a:rPr>
              <a:t>Applications des microorganismes en Biotechnologie: Biotechnologie rouge ‘</a:t>
            </a:r>
            <a:r>
              <a:rPr lang="fr-FR" sz="3200" dirty="0">
                <a:solidFill>
                  <a:schemeClr val="bg1"/>
                </a:solidFill>
                <a:highlight>
                  <a:srgbClr val="FF0000"/>
                </a:highlight>
              </a:rPr>
              <a:t>Santé</a:t>
            </a:r>
            <a:r>
              <a:rPr lang="fr-FR" sz="3200" dirty="0">
                <a:solidFill>
                  <a:srgbClr val="C00000"/>
                </a:solidFill>
              </a:rPr>
              <a:t>’, Biotechnologie jaune ’</a:t>
            </a:r>
            <a:r>
              <a:rPr lang="fr-FR" sz="3200" dirty="0" err="1">
                <a:solidFill>
                  <a:schemeClr val="bg1"/>
                </a:solidFill>
                <a:highlight>
                  <a:srgbClr val="FFFF00"/>
                </a:highlight>
              </a:rPr>
              <a:t>Environementale</a:t>
            </a:r>
            <a:r>
              <a:rPr lang="fr-FR" sz="3200" dirty="0">
                <a:solidFill>
                  <a:srgbClr val="C00000"/>
                </a:solidFill>
              </a:rPr>
              <a:t>’, Biotechnologie Verte ’</a:t>
            </a:r>
            <a:r>
              <a:rPr lang="fr-FR" sz="3200" dirty="0">
                <a:solidFill>
                  <a:schemeClr val="bg1"/>
                </a:solidFill>
                <a:highlight>
                  <a:srgbClr val="00FF00"/>
                </a:highlight>
              </a:rPr>
              <a:t>Agroalimentaire</a:t>
            </a:r>
            <a:r>
              <a:rPr lang="fr-FR" sz="3200" dirty="0">
                <a:solidFill>
                  <a:srgbClr val="C00000"/>
                </a:solidFill>
              </a:rPr>
              <a:t>’  Biotechnologie blanche ’</a:t>
            </a:r>
            <a:r>
              <a:rPr lang="fr-FR" sz="3200" dirty="0">
                <a:solidFill>
                  <a:schemeClr val="tx1"/>
                </a:solidFill>
                <a:highlight>
                  <a:srgbClr val="C0C0C0"/>
                </a:highlight>
              </a:rPr>
              <a:t>Industrielle</a:t>
            </a:r>
            <a:r>
              <a:rPr lang="fr-FR" sz="3200" dirty="0">
                <a:solidFill>
                  <a:srgbClr val="C00000"/>
                </a:solidFill>
              </a:rPr>
              <a:t>’  et Biotechnologie bleue ’</a:t>
            </a:r>
            <a:r>
              <a:rPr lang="fr-FR" sz="3200" b="1" dirty="0">
                <a:solidFill>
                  <a:schemeClr val="bg1"/>
                </a:solidFill>
                <a:highlight>
                  <a:srgbClr val="0000FF"/>
                </a:highlight>
              </a:rPr>
              <a:t>Marine</a:t>
            </a:r>
            <a:r>
              <a:rPr lang="fr-FR" sz="3200" dirty="0">
                <a:solidFill>
                  <a:srgbClr val="C00000"/>
                </a:solidFill>
              </a:rPr>
              <a:t>’</a:t>
            </a:r>
            <a:endParaRPr lang="fr-DZ" sz="3200" dirty="0">
              <a:solidFill>
                <a:srgbClr val="C00000"/>
              </a:solidFill>
            </a:endParaRPr>
          </a:p>
        </p:txBody>
      </p:sp>
      <p:sp>
        <p:nvSpPr>
          <p:cNvPr id="6" name="TextBox 5">
            <a:extLst>
              <a:ext uri="{FF2B5EF4-FFF2-40B4-BE49-F238E27FC236}">
                <a16:creationId xmlns:a16="http://schemas.microsoft.com/office/drawing/2014/main" id="{420FC444-7A0E-C17F-8A62-1CF49684A13E}"/>
              </a:ext>
            </a:extLst>
          </p:cNvPr>
          <p:cNvSpPr txBox="1"/>
          <p:nvPr/>
        </p:nvSpPr>
        <p:spPr>
          <a:xfrm>
            <a:off x="1191350" y="162476"/>
            <a:ext cx="10066585" cy="584775"/>
          </a:xfrm>
          <a:prstGeom prst="rect">
            <a:avLst/>
          </a:prstGeom>
          <a:solidFill>
            <a:schemeClr val="tx2"/>
          </a:solid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wrap="square">
            <a:spAutoFit/>
          </a:bodyPr>
          <a:lstStyle/>
          <a:p>
            <a:r>
              <a:rPr lang="fr-FR" sz="3200" b="1" dirty="0">
                <a:solidFill>
                  <a:srgbClr val="FF0000"/>
                </a:solidFill>
                <a:latin typeface="Arial Rounded MT Bold" panose="020F0704030504030204" pitchFamily="34" charset="0"/>
              </a:rPr>
              <a:t>PLAN DE COURS</a:t>
            </a:r>
          </a:p>
        </p:txBody>
      </p:sp>
    </p:spTree>
    <p:extLst>
      <p:ext uri="{BB962C8B-B14F-4D97-AF65-F5344CB8AC3E}">
        <p14:creationId xmlns:p14="http://schemas.microsoft.com/office/powerpoint/2010/main" val="39275695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5F4395-0808-D0D7-8670-9CA5AE79CA1D}"/>
              </a:ext>
            </a:extLst>
          </p:cNvPr>
          <p:cNvPicPr>
            <a:picLocks noChangeAspect="1"/>
          </p:cNvPicPr>
          <p:nvPr/>
        </p:nvPicPr>
        <p:blipFill>
          <a:blip r:embed="rId2"/>
          <a:stretch>
            <a:fillRect/>
          </a:stretch>
        </p:blipFill>
        <p:spPr>
          <a:xfrm>
            <a:off x="68826" y="117987"/>
            <a:ext cx="7487264" cy="4675239"/>
          </a:xfrm>
          <a:prstGeom prst="rect">
            <a:avLst/>
          </a:prstGeom>
        </p:spPr>
      </p:pic>
      <p:pic>
        <p:nvPicPr>
          <p:cNvPr id="3" name="Picture 2">
            <a:extLst>
              <a:ext uri="{FF2B5EF4-FFF2-40B4-BE49-F238E27FC236}">
                <a16:creationId xmlns:a16="http://schemas.microsoft.com/office/drawing/2014/main" id="{4596750C-5EFB-6655-AA8F-565BB9D2998E}"/>
              </a:ext>
            </a:extLst>
          </p:cNvPr>
          <p:cNvPicPr>
            <a:picLocks noChangeAspect="1"/>
          </p:cNvPicPr>
          <p:nvPr/>
        </p:nvPicPr>
        <p:blipFill>
          <a:blip r:embed="rId3"/>
          <a:stretch>
            <a:fillRect/>
          </a:stretch>
        </p:blipFill>
        <p:spPr>
          <a:xfrm>
            <a:off x="5551999" y="2064774"/>
            <a:ext cx="6571175" cy="4675239"/>
          </a:xfrm>
          <a:prstGeom prst="rect">
            <a:avLst/>
          </a:prstGeom>
        </p:spPr>
      </p:pic>
      <p:pic>
        <p:nvPicPr>
          <p:cNvPr id="4" name="Picture 3">
            <a:extLst>
              <a:ext uri="{FF2B5EF4-FFF2-40B4-BE49-F238E27FC236}">
                <a16:creationId xmlns:a16="http://schemas.microsoft.com/office/drawing/2014/main" id="{B5F32CBE-A852-EE36-B0CF-51D8E5E70CD0}"/>
              </a:ext>
            </a:extLst>
          </p:cNvPr>
          <p:cNvPicPr>
            <a:picLocks noChangeAspect="1"/>
          </p:cNvPicPr>
          <p:nvPr/>
        </p:nvPicPr>
        <p:blipFill>
          <a:blip r:embed="rId4"/>
          <a:stretch>
            <a:fillRect/>
          </a:stretch>
        </p:blipFill>
        <p:spPr>
          <a:xfrm>
            <a:off x="1199534" y="3857113"/>
            <a:ext cx="4237703" cy="3354848"/>
          </a:xfrm>
          <a:prstGeom prst="rect">
            <a:avLst/>
          </a:prstGeom>
        </p:spPr>
      </p:pic>
    </p:spTree>
    <p:extLst>
      <p:ext uri="{BB962C8B-B14F-4D97-AF65-F5344CB8AC3E}">
        <p14:creationId xmlns:p14="http://schemas.microsoft.com/office/powerpoint/2010/main" val="15783770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D31842C-3F5D-8702-4FEE-8391102683BF}"/>
              </a:ext>
            </a:extLst>
          </p:cNvPr>
          <p:cNvPicPr>
            <a:picLocks noChangeAspect="1"/>
          </p:cNvPicPr>
          <p:nvPr/>
        </p:nvPicPr>
        <p:blipFill>
          <a:blip r:embed="rId3"/>
          <a:stretch>
            <a:fillRect/>
          </a:stretch>
        </p:blipFill>
        <p:spPr>
          <a:xfrm>
            <a:off x="743578" y="512466"/>
            <a:ext cx="6923313" cy="4391129"/>
          </a:xfrm>
          <a:prstGeom prst="rect">
            <a:avLst/>
          </a:prstGeom>
        </p:spPr>
      </p:pic>
      <p:pic>
        <p:nvPicPr>
          <p:cNvPr id="3" name="Picture 2">
            <a:extLst>
              <a:ext uri="{FF2B5EF4-FFF2-40B4-BE49-F238E27FC236}">
                <a16:creationId xmlns:a16="http://schemas.microsoft.com/office/drawing/2014/main" id="{0F084AA8-4B76-D6A2-07AA-F9A0E6683E1D}"/>
              </a:ext>
            </a:extLst>
          </p:cNvPr>
          <p:cNvPicPr>
            <a:picLocks noChangeAspect="1"/>
          </p:cNvPicPr>
          <p:nvPr/>
        </p:nvPicPr>
        <p:blipFill>
          <a:blip r:embed="rId4"/>
          <a:stretch>
            <a:fillRect/>
          </a:stretch>
        </p:blipFill>
        <p:spPr>
          <a:xfrm>
            <a:off x="7445828" y="2155267"/>
            <a:ext cx="4545414" cy="4476750"/>
          </a:xfrm>
          <a:prstGeom prst="rect">
            <a:avLst/>
          </a:prstGeom>
        </p:spPr>
      </p:pic>
      <p:pic>
        <p:nvPicPr>
          <p:cNvPr id="4" name="Picture 3">
            <a:extLst>
              <a:ext uri="{FF2B5EF4-FFF2-40B4-BE49-F238E27FC236}">
                <a16:creationId xmlns:a16="http://schemas.microsoft.com/office/drawing/2014/main" id="{D46DA6A1-C9E3-5AA7-863D-ED59E75B4030}"/>
              </a:ext>
            </a:extLst>
          </p:cNvPr>
          <p:cNvPicPr>
            <a:picLocks noChangeAspect="1"/>
          </p:cNvPicPr>
          <p:nvPr/>
        </p:nvPicPr>
        <p:blipFill>
          <a:blip r:embed="rId5"/>
          <a:stretch>
            <a:fillRect/>
          </a:stretch>
        </p:blipFill>
        <p:spPr>
          <a:xfrm>
            <a:off x="1165609" y="3734689"/>
            <a:ext cx="8430567" cy="2977610"/>
          </a:xfrm>
          <a:prstGeom prst="rect">
            <a:avLst/>
          </a:prstGeom>
        </p:spPr>
      </p:pic>
    </p:spTree>
    <p:extLst>
      <p:ext uri="{BB962C8B-B14F-4D97-AF65-F5344CB8AC3E}">
        <p14:creationId xmlns:p14="http://schemas.microsoft.com/office/powerpoint/2010/main" val="13138358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435D3D-51BF-B2E0-D8E7-313359B4142F}"/>
              </a:ext>
            </a:extLst>
          </p:cNvPr>
          <p:cNvPicPr>
            <a:picLocks noChangeAspect="1"/>
          </p:cNvPicPr>
          <p:nvPr/>
        </p:nvPicPr>
        <p:blipFill>
          <a:blip r:embed="rId2"/>
          <a:stretch>
            <a:fillRect/>
          </a:stretch>
        </p:blipFill>
        <p:spPr>
          <a:xfrm>
            <a:off x="383459" y="193923"/>
            <a:ext cx="4650658" cy="5557486"/>
          </a:xfrm>
          <a:prstGeom prst="rect">
            <a:avLst/>
          </a:prstGeom>
        </p:spPr>
      </p:pic>
      <p:sp>
        <p:nvSpPr>
          <p:cNvPr id="4" name="TextBox 3">
            <a:extLst>
              <a:ext uri="{FF2B5EF4-FFF2-40B4-BE49-F238E27FC236}">
                <a16:creationId xmlns:a16="http://schemas.microsoft.com/office/drawing/2014/main" id="{F6B0975F-4A2F-A16A-E8C2-A6FFB067E049}"/>
              </a:ext>
            </a:extLst>
          </p:cNvPr>
          <p:cNvSpPr txBox="1"/>
          <p:nvPr/>
        </p:nvSpPr>
        <p:spPr>
          <a:xfrm>
            <a:off x="127819" y="5977115"/>
            <a:ext cx="5860026"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fr-FR" dirty="0">
                <a:ln w="0"/>
                <a:solidFill>
                  <a:schemeClr val="accent1"/>
                </a:solidFill>
                <a:effectLst>
                  <a:outerShdw blurRad="38100" dist="25400" dir="5400000" algn="ctr" rotWithShape="0">
                    <a:srgbClr val="6E747A">
                      <a:alpha val="43000"/>
                    </a:srgbClr>
                  </a:outerShdw>
                </a:effectLst>
              </a:rPr>
              <a:t>Applications biotechnologiques des enzymes microbiennes</a:t>
            </a:r>
            <a:endParaRPr lang="fr-DZ" dirty="0">
              <a:ln w="0"/>
              <a:solidFill>
                <a:schemeClr val="accent1"/>
              </a:solidFill>
              <a:effectLst>
                <a:outerShdw blurRad="38100" dist="25400" dir="5400000" algn="ctr" rotWithShape="0">
                  <a:srgbClr val="6E747A">
                    <a:alpha val="43000"/>
                  </a:srgbClr>
                </a:outerShdw>
              </a:effectLst>
            </a:endParaRPr>
          </a:p>
        </p:txBody>
      </p:sp>
      <p:sp>
        <p:nvSpPr>
          <p:cNvPr id="6" name="TextBox 5">
            <a:extLst>
              <a:ext uri="{FF2B5EF4-FFF2-40B4-BE49-F238E27FC236}">
                <a16:creationId xmlns:a16="http://schemas.microsoft.com/office/drawing/2014/main" id="{A78826A6-F6E8-37EE-3021-8BF7202A05D4}"/>
              </a:ext>
            </a:extLst>
          </p:cNvPr>
          <p:cNvSpPr txBox="1"/>
          <p:nvPr/>
        </p:nvSpPr>
        <p:spPr>
          <a:xfrm>
            <a:off x="5289756" y="193923"/>
            <a:ext cx="6823587" cy="5632311"/>
          </a:xfrm>
          <a:prstGeom prst="rect">
            <a:avLst/>
          </a:prstGeom>
          <a:solidFill>
            <a:schemeClr val="tx2">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a:spAutoFit/>
          </a:bodyPr>
          <a:lstStyle/>
          <a:p>
            <a:r>
              <a:rPr lang="fr-FR" sz="2000" dirty="0">
                <a:highlight>
                  <a:srgbClr val="00FF00"/>
                </a:highlight>
              </a:rPr>
              <a:t>Les enzymes microbiennes </a:t>
            </a:r>
            <a:r>
              <a:rPr lang="fr-FR" sz="2000" dirty="0"/>
              <a:t>peuvent provenir de bactéries, d'actinomycètes, de champignons, de levures, de microalgues et de cyanobactéries. La classe des micro-organismes extrêmophiles est une source d'enzymes intéressantes qui permettent de résoudre divers problèmes technologiques. Globalement, ces enzymes sont produites industriellement par fermentation à l'aide de deux techniques : la fermentation submergée (</a:t>
            </a:r>
            <a:r>
              <a:rPr lang="fr-FR" sz="2000" dirty="0" err="1"/>
              <a:t>SmF</a:t>
            </a:r>
            <a:r>
              <a:rPr lang="fr-FR" sz="2000" dirty="0"/>
              <a:t>) et la fermentation en milieu solide (SSF). Actuellement, les enzymes microbiennes constituent probablement le secteur le plus important de la biotechnologie. Ce domaine trouve différentes applications dans divers secteurs industriels, notamment les produits chimiques et pharmaceutiques, l'alimentation humaine et animale, le textile, l'agriculture, le biodiesel, etc. La présente étude passe en revue les enzymes microbiennes et leurs principales caractéristiques, leur sécurité, leur nature chimique et leur classification, les sources microbiennes d'enzymes, les aspects de la production, les applications biotechnologiques, l'aperçu commercial, les perspectives et les perspectives d'avenir.</a:t>
            </a:r>
            <a:endParaRPr lang="fr-DZ" sz="2000" dirty="0"/>
          </a:p>
        </p:txBody>
      </p:sp>
    </p:spTree>
    <p:extLst>
      <p:ext uri="{BB962C8B-B14F-4D97-AF65-F5344CB8AC3E}">
        <p14:creationId xmlns:p14="http://schemas.microsoft.com/office/powerpoint/2010/main" val="40750609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569C31-3743-6758-C31C-F09154E26872}"/>
              </a:ext>
            </a:extLst>
          </p:cNvPr>
          <p:cNvSpPr txBox="1"/>
          <p:nvPr/>
        </p:nvSpPr>
        <p:spPr>
          <a:xfrm>
            <a:off x="137652" y="2249237"/>
            <a:ext cx="11936361" cy="3785652"/>
          </a:xfrm>
          <a:prstGeom prst="rect">
            <a:avLst/>
          </a:prstGeom>
          <a:solidFill>
            <a:schemeClr val="tx2">
              <a:lumMod val="40000"/>
              <a:lumOff val="60000"/>
            </a:schemeClr>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sz="2400" dirty="0"/>
              <a:t>La production alimentaire durable est essentielle pour résoudre les problèmes complexes et interdépendants de la surpopulation, du changement climatique, de l'environnement et de la durabilité. Les micro-organismes, qui sont couramment consommés sous forme d'aliments fermentés et, plus récemment, sous forme de compléments alimentaires probiotiques, peuvent être réaffectés à notre alimentation afin de présenter une solution durable au système actuel de production alimentaire. Ce document commence par trois instantanés de notre vie future avec des aliments microbiens. Ensuite, l'importance, les formes possibles et les matières premières (c'est-à-dire les micro-organismes et leurs sources de carbone et d'énergie) des aliments microbiens sont discutées. Les stratégies de production, les applications futures et les limites actuelles des aliments microbiens sont également abordées.</a:t>
            </a:r>
            <a:endParaRPr lang="fr-DZ" sz="2400" dirty="0"/>
          </a:p>
        </p:txBody>
      </p:sp>
      <p:sp>
        <p:nvSpPr>
          <p:cNvPr id="5" name="TextBox 4">
            <a:extLst>
              <a:ext uri="{FF2B5EF4-FFF2-40B4-BE49-F238E27FC236}">
                <a16:creationId xmlns:a16="http://schemas.microsoft.com/office/drawing/2014/main" id="{418009FD-6F9A-706B-157A-41413AC81450}"/>
              </a:ext>
            </a:extLst>
          </p:cNvPr>
          <p:cNvSpPr txBox="1"/>
          <p:nvPr/>
        </p:nvSpPr>
        <p:spPr>
          <a:xfrm>
            <a:off x="1270819" y="351234"/>
            <a:ext cx="9977283" cy="954107"/>
          </a:xfrm>
          <a:prstGeom prst="rect">
            <a:avLst/>
          </a:prstGeom>
          <a:solidFill>
            <a:schemeClr val="tx2">
              <a:lumMod val="40000"/>
              <a:lumOff val="60000"/>
            </a:schemeClr>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fr-FR" sz="2800" dirty="0"/>
              <a:t>Aliments microbiens : des micro-organismes réutilisés pour notre alimentation</a:t>
            </a:r>
            <a:endParaRPr lang="fr-DZ" sz="2800" dirty="0"/>
          </a:p>
        </p:txBody>
      </p:sp>
      <p:sp>
        <p:nvSpPr>
          <p:cNvPr id="7" name="TextBox 6">
            <a:extLst>
              <a:ext uri="{FF2B5EF4-FFF2-40B4-BE49-F238E27FC236}">
                <a16:creationId xmlns:a16="http://schemas.microsoft.com/office/drawing/2014/main" id="{D78FB40C-CBDA-F881-5475-0861F2630E7D}"/>
              </a:ext>
            </a:extLst>
          </p:cNvPr>
          <p:cNvSpPr txBox="1"/>
          <p:nvPr/>
        </p:nvSpPr>
        <p:spPr>
          <a:xfrm>
            <a:off x="1791930" y="1425281"/>
            <a:ext cx="8109154" cy="923330"/>
          </a:xfrm>
          <a:prstGeom prst="rect">
            <a:avLst/>
          </a:prstGeom>
          <a:noFill/>
        </p:spPr>
        <p:txBody>
          <a:bodyPr wrap="square">
            <a:spAutoFit/>
          </a:bodyPr>
          <a:lstStyle/>
          <a:p>
            <a:r>
              <a:rPr lang="fr-FR" dirty="0" err="1">
                <a:highlight>
                  <a:srgbClr val="0000FF"/>
                </a:highlight>
              </a:rPr>
              <a:t>Microbial</a:t>
            </a:r>
            <a:r>
              <a:rPr lang="fr-FR" dirty="0">
                <a:highlight>
                  <a:srgbClr val="0000FF"/>
                </a:highlight>
              </a:rPr>
              <a:t> </a:t>
            </a:r>
            <a:r>
              <a:rPr lang="fr-FR" dirty="0" err="1">
                <a:highlight>
                  <a:srgbClr val="0000FF"/>
                </a:highlight>
              </a:rPr>
              <a:t>food</a:t>
            </a:r>
            <a:r>
              <a:rPr lang="fr-FR" dirty="0">
                <a:highlight>
                  <a:srgbClr val="0000FF"/>
                </a:highlight>
              </a:rPr>
              <a:t>: </a:t>
            </a:r>
            <a:r>
              <a:rPr lang="fr-FR" dirty="0" err="1">
                <a:highlight>
                  <a:srgbClr val="0000FF"/>
                </a:highlight>
              </a:rPr>
              <a:t>microorganisms</a:t>
            </a:r>
            <a:r>
              <a:rPr lang="fr-FR" dirty="0">
                <a:highlight>
                  <a:srgbClr val="0000FF"/>
                </a:highlight>
              </a:rPr>
              <a:t> </a:t>
            </a:r>
            <a:r>
              <a:rPr lang="fr-FR" dirty="0" err="1">
                <a:highlight>
                  <a:srgbClr val="0000FF"/>
                </a:highlight>
              </a:rPr>
              <a:t>repurposed</a:t>
            </a:r>
            <a:r>
              <a:rPr lang="fr-FR" dirty="0">
                <a:highlight>
                  <a:srgbClr val="0000FF"/>
                </a:highlight>
              </a:rPr>
              <a:t> for </a:t>
            </a:r>
            <a:r>
              <a:rPr lang="fr-FR" dirty="0" err="1">
                <a:highlight>
                  <a:srgbClr val="0000FF"/>
                </a:highlight>
              </a:rPr>
              <a:t>our</a:t>
            </a:r>
            <a:r>
              <a:rPr lang="fr-FR" dirty="0">
                <a:highlight>
                  <a:srgbClr val="0000FF"/>
                </a:highlight>
              </a:rPr>
              <a:t> </a:t>
            </a:r>
            <a:r>
              <a:rPr lang="fr-FR" dirty="0" err="1">
                <a:highlight>
                  <a:srgbClr val="0000FF"/>
                </a:highlight>
              </a:rPr>
              <a:t>food</a:t>
            </a:r>
            <a:endParaRPr lang="fr-FR" dirty="0">
              <a:highlight>
                <a:srgbClr val="0000FF"/>
              </a:highlight>
            </a:endParaRPr>
          </a:p>
          <a:p>
            <a:r>
              <a:rPr lang="fr-FR" dirty="0" err="1">
                <a:highlight>
                  <a:srgbClr val="0000FF"/>
                </a:highlight>
              </a:rPr>
              <a:t>Kyeong</a:t>
            </a:r>
            <a:r>
              <a:rPr lang="fr-FR" dirty="0">
                <a:highlight>
                  <a:srgbClr val="0000FF"/>
                </a:highlight>
              </a:rPr>
              <a:t> </a:t>
            </a:r>
            <a:r>
              <a:rPr lang="fr-FR" dirty="0" err="1">
                <a:highlight>
                  <a:srgbClr val="0000FF"/>
                </a:highlight>
              </a:rPr>
              <a:t>Rok</a:t>
            </a:r>
            <a:r>
              <a:rPr lang="fr-FR" dirty="0">
                <a:highlight>
                  <a:srgbClr val="0000FF"/>
                </a:highlight>
              </a:rPr>
              <a:t> Choi, </a:t>
            </a:r>
            <a:r>
              <a:rPr lang="fr-FR" dirty="0" err="1">
                <a:highlight>
                  <a:srgbClr val="0000FF"/>
                </a:highlight>
              </a:rPr>
              <a:t>Hye</a:t>
            </a:r>
            <a:r>
              <a:rPr lang="fr-FR" dirty="0">
                <a:highlight>
                  <a:srgbClr val="0000FF"/>
                </a:highlight>
              </a:rPr>
              <a:t> </a:t>
            </a:r>
            <a:r>
              <a:rPr lang="fr-FR" dirty="0" err="1">
                <a:highlight>
                  <a:srgbClr val="0000FF"/>
                </a:highlight>
              </a:rPr>
              <a:t>Eun</a:t>
            </a:r>
            <a:r>
              <a:rPr lang="fr-FR" dirty="0">
                <a:highlight>
                  <a:srgbClr val="0000FF"/>
                </a:highlight>
              </a:rPr>
              <a:t> Yu, Sang </a:t>
            </a:r>
            <a:r>
              <a:rPr lang="fr-FR" dirty="0" err="1">
                <a:highlight>
                  <a:srgbClr val="0000FF"/>
                </a:highlight>
              </a:rPr>
              <a:t>Yup</a:t>
            </a:r>
            <a:r>
              <a:rPr lang="fr-FR" dirty="0">
                <a:highlight>
                  <a:srgbClr val="0000FF"/>
                </a:highlight>
              </a:rPr>
              <a:t> Lee</a:t>
            </a:r>
          </a:p>
          <a:p>
            <a:r>
              <a:rPr lang="fr-FR" dirty="0">
                <a:highlight>
                  <a:srgbClr val="0000FF"/>
                </a:highlight>
              </a:rPr>
              <a:t>First </a:t>
            </a:r>
            <a:r>
              <a:rPr lang="fr-FR" dirty="0" err="1">
                <a:highlight>
                  <a:srgbClr val="0000FF"/>
                </a:highlight>
              </a:rPr>
              <a:t>published</a:t>
            </a:r>
            <a:r>
              <a:rPr lang="fr-FR" dirty="0">
                <a:highlight>
                  <a:srgbClr val="0000FF"/>
                </a:highlight>
              </a:rPr>
              <a:t>: 13 August 2021 https://doi.org/10.1111/1751-7915.1391</a:t>
            </a:r>
            <a:endParaRPr lang="fr-DZ" dirty="0">
              <a:highlight>
                <a:srgbClr val="0000FF"/>
              </a:highlight>
            </a:endParaRPr>
          </a:p>
        </p:txBody>
      </p:sp>
    </p:spTree>
    <p:extLst>
      <p:ext uri="{BB962C8B-B14F-4D97-AF65-F5344CB8AC3E}">
        <p14:creationId xmlns:p14="http://schemas.microsoft.com/office/powerpoint/2010/main" val="37819518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033D08A-929C-BD16-7D86-587886DD7538}"/>
              </a:ext>
            </a:extLst>
          </p:cNvPr>
          <p:cNvSpPr txBox="1"/>
          <p:nvPr/>
        </p:nvSpPr>
        <p:spPr>
          <a:xfrm>
            <a:off x="1229033" y="328813"/>
            <a:ext cx="10058400" cy="5016758"/>
          </a:xfrm>
          <a:prstGeom prst="rect">
            <a:avLst/>
          </a:prstGeom>
          <a:solidFill>
            <a:schemeClr val="tx2">
              <a:lumMod val="40000"/>
              <a:lumOff val="60000"/>
            </a:schemeClr>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sz="3200" dirty="0"/>
              <a:t>Les micro-organismes constitueront une ressource alimentaire précieuse et durable à l'avenir. La biomasse comestible et non comestible, les déchets, le dioxyde de carbone et l'énergie renouvelable seront consommés par les microbes alimentaires pour produire des aliments microbiens. Au-delà de leur application en tant que ressources alimentaires, les microbes alimentaires seront exploités pour l'alimentation animale, les engrais, les probiotiques, la médecine à cellules vivantes, l'assainissement de l'environnement et la production de produits chimiques de valeur.</a:t>
            </a:r>
            <a:endParaRPr lang="fr-DZ" sz="3200" dirty="0"/>
          </a:p>
        </p:txBody>
      </p:sp>
    </p:spTree>
    <p:extLst>
      <p:ext uri="{BB962C8B-B14F-4D97-AF65-F5344CB8AC3E}">
        <p14:creationId xmlns:p14="http://schemas.microsoft.com/office/powerpoint/2010/main" val="38084122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5AE81D5-E221-658F-84E1-C4CB4D5AF5EA}"/>
              </a:ext>
            </a:extLst>
          </p:cNvPr>
          <p:cNvPicPr>
            <a:picLocks noChangeAspect="1"/>
          </p:cNvPicPr>
          <p:nvPr/>
        </p:nvPicPr>
        <p:blipFill>
          <a:blip r:embed="rId2"/>
          <a:stretch>
            <a:fillRect/>
          </a:stretch>
        </p:blipFill>
        <p:spPr>
          <a:xfrm>
            <a:off x="2836293" y="285135"/>
            <a:ext cx="7792378" cy="4355691"/>
          </a:xfrm>
          <a:prstGeom prst="rect">
            <a:avLst/>
          </a:prstGeom>
          <a:ln>
            <a:solidFill>
              <a:srgbClr val="00B0F0"/>
            </a:solidFill>
          </a:ln>
        </p:spPr>
      </p:pic>
      <p:sp>
        <p:nvSpPr>
          <p:cNvPr id="4" name="TextBox 3">
            <a:extLst>
              <a:ext uri="{FF2B5EF4-FFF2-40B4-BE49-F238E27FC236}">
                <a16:creationId xmlns:a16="http://schemas.microsoft.com/office/drawing/2014/main" id="{9FC656F9-C4D0-AA33-C581-C52BD9EEFA77}"/>
              </a:ext>
            </a:extLst>
          </p:cNvPr>
          <p:cNvSpPr txBox="1"/>
          <p:nvPr/>
        </p:nvSpPr>
        <p:spPr>
          <a:xfrm>
            <a:off x="973394" y="4818539"/>
            <a:ext cx="10815483" cy="1815882"/>
          </a:xfrm>
          <a:prstGeom prst="rect">
            <a:avLst/>
          </a:prstGeom>
          <a:solidFill>
            <a:schemeClr val="tx2">
              <a:lumMod val="40000"/>
              <a:lumOff val="60000"/>
            </a:schemeClr>
          </a:solidFill>
          <a:ln>
            <a:solidFill>
              <a:srgbClr val="FF0000"/>
            </a:solidFill>
          </a:ln>
        </p:spPr>
        <p:style>
          <a:lnRef idx="2">
            <a:schemeClr val="accent5"/>
          </a:lnRef>
          <a:fillRef idx="1">
            <a:schemeClr val="lt1"/>
          </a:fillRef>
          <a:effectRef idx="0">
            <a:schemeClr val="accent5"/>
          </a:effectRef>
          <a:fontRef idx="minor">
            <a:schemeClr val="dk1"/>
          </a:fontRef>
        </p:style>
        <p:txBody>
          <a:bodyPr wrap="square">
            <a:spAutoFit/>
          </a:bodyPr>
          <a:lstStyle/>
          <a:p>
            <a:r>
              <a:rPr lang="fr-FR" dirty="0"/>
              <a:t>Autres applications des micro-organismes alimentaires au-delà de la production d'aliments microbiens. Au-delà de la production d'aliments microbiens, les micro-organismes </a:t>
            </a:r>
            <a:r>
              <a:rPr lang="fr-FR" sz="2000" dirty="0"/>
              <a:t>alimentaires vivants peuvent être exploités comme probiotiques et médicaments vivants. En outre, les micro-organismes </a:t>
            </a:r>
            <a:r>
              <a:rPr lang="fr-FR" dirty="0"/>
              <a:t>alimentaires peuvent être conçus pour être utilisés comme aliments pour animaux et comme engrais. En outre, les micro-organismes alimentaires qui sont sans danger pour l'homme et l'environnement peuvent être exploités pour dégrader les polluants environnementaux et produire des produits chimiques précieux dans le respect de l'environnement.</a:t>
            </a:r>
            <a:endParaRPr lang="fr-DZ" dirty="0"/>
          </a:p>
        </p:txBody>
      </p:sp>
    </p:spTree>
    <p:extLst>
      <p:ext uri="{BB962C8B-B14F-4D97-AF65-F5344CB8AC3E}">
        <p14:creationId xmlns:p14="http://schemas.microsoft.com/office/powerpoint/2010/main" val="30629770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FF27774-1201-C941-C6E9-846161A7AD95}"/>
              </a:ext>
            </a:extLst>
          </p:cNvPr>
          <p:cNvPicPr>
            <a:picLocks noChangeAspect="1"/>
          </p:cNvPicPr>
          <p:nvPr/>
        </p:nvPicPr>
        <p:blipFill>
          <a:blip r:embed="rId2"/>
          <a:stretch>
            <a:fillRect/>
          </a:stretch>
        </p:blipFill>
        <p:spPr>
          <a:xfrm>
            <a:off x="1219200" y="871537"/>
            <a:ext cx="9753600" cy="5114925"/>
          </a:xfrm>
          <a:prstGeom prst="rect">
            <a:avLst/>
          </a:prstGeom>
        </p:spPr>
      </p:pic>
    </p:spTree>
    <p:extLst>
      <p:ext uri="{BB962C8B-B14F-4D97-AF65-F5344CB8AC3E}">
        <p14:creationId xmlns:p14="http://schemas.microsoft.com/office/powerpoint/2010/main" val="9217878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A83D97E-44F3-7102-DAA8-F83D62041216}"/>
              </a:ext>
            </a:extLst>
          </p:cNvPr>
          <p:cNvSpPr txBox="1"/>
          <p:nvPr/>
        </p:nvSpPr>
        <p:spPr>
          <a:xfrm>
            <a:off x="845576" y="523087"/>
            <a:ext cx="10471354" cy="523220"/>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sz="2800" b="1" dirty="0"/>
              <a:t>Biotechnologie microbienne dans les applications environnementales</a:t>
            </a:r>
            <a:endParaRPr lang="fr-DZ" sz="2800" b="1" dirty="0"/>
          </a:p>
        </p:txBody>
      </p:sp>
      <p:sp>
        <p:nvSpPr>
          <p:cNvPr id="5" name="TextBox 4">
            <a:extLst>
              <a:ext uri="{FF2B5EF4-FFF2-40B4-BE49-F238E27FC236}">
                <a16:creationId xmlns:a16="http://schemas.microsoft.com/office/drawing/2014/main" id="{1F160E10-4741-53AB-FA27-62806DC7A2A0}"/>
              </a:ext>
            </a:extLst>
          </p:cNvPr>
          <p:cNvSpPr txBox="1"/>
          <p:nvPr/>
        </p:nvSpPr>
        <p:spPr>
          <a:xfrm>
            <a:off x="1575618" y="1553100"/>
            <a:ext cx="9158749" cy="2062103"/>
          </a:xfrm>
          <a:prstGeom prst="rect">
            <a:avLst/>
          </a:prstGeom>
          <a:solidFill>
            <a:schemeClr val="tx2">
              <a:lumMod val="40000"/>
              <a:lumOff val="60000"/>
            </a:schemeClr>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sz="3200" dirty="0"/>
              <a:t>La biotechnologie microbienne est largement utilisée pour assainir les environnements contaminés, dégrader les polluants et produire de l'énergie verte et durable à l'aide de micro-organismes.</a:t>
            </a:r>
            <a:endParaRPr lang="fr-DZ" sz="3200" dirty="0"/>
          </a:p>
        </p:txBody>
      </p:sp>
      <p:sp>
        <p:nvSpPr>
          <p:cNvPr id="7" name="TextBox 6">
            <a:extLst>
              <a:ext uri="{FF2B5EF4-FFF2-40B4-BE49-F238E27FC236}">
                <a16:creationId xmlns:a16="http://schemas.microsoft.com/office/drawing/2014/main" id="{9BFBA14E-B44C-1937-553A-A17124865A01}"/>
              </a:ext>
            </a:extLst>
          </p:cNvPr>
          <p:cNvSpPr txBox="1"/>
          <p:nvPr/>
        </p:nvSpPr>
        <p:spPr>
          <a:xfrm>
            <a:off x="1425677" y="3920905"/>
            <a:ext cx="10078065" cy="1077218"/>
          </a:xfrm>
          <a:prstGeom prst="rect">
            <a:avLst/>
          </a:prstGeom>
          <a:solidFill>
            <a:schemeClr val="tx2">
              <a:lumMod val="40000"/>
              <a:lumOff val="60000"/>
            </a:schemeClr>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sz="3200" dirty="0"/>
              <a:t>Les diverses applications environnementales de la biotechnologie microbienne sont abordées ci-dessous :</a:t>
            </a:r>
            <a:endParaRPr lang="fr-DZ" sz="3200" dirty="0"/>
          </a:p>
        </p:txBody>
      </p:sp>
      <mc:AlternateContent xmlns:mc="http://schemas.openxmlformats.org/markup-compatibility/2006">
        <mc:Choice xmlns:pslz="http://schemas.microsoft.com/office/powerpoint/2016/slidezoom" Requires="pslz">
          <p:graphicFrame>
            <p:nvGraphicFramePr>
              <p:cNvPr id="4" name="Slide Zoom 3">
                <a:extLst>
                  <a:ext uri="{FF2B5EF4-FFF2-40B4-BE49-F238E27FC236}">
                    <a16:creationId xmlns:a16="http://schemas.microsoft.com/office/drawing/2014/main" id="{051EC388-9BE9-98BB-837F-55D4339072F9}"/>
                  </a:ext>
                </a:extLst>
              </p:cNvPr>
              <p:cNvGraphicFramePr>
                <a:graphicFrameLocks noChangeAspect="1"/>
              </p:cNvGraphicFramePr>
              <p:nvPr>
                <p:extLst>
                  <p:ext uri="{D42A27DB-BD31-4B8C-83A1-F6EECF244321}">
                    <p14:modId xmlns:p14="http://schemas.microsoft.com/office/powerpoint/2010/main" val="25856484"/>
                  </p:ext>
                </p:extLst>
              </p:nvPr>
            </p:nvGraphicFramePr>
            <p:xfrm>
              <a:off x="6538452" y="-867075"/>
              <a:ext cx="3048000" cy="1714500"/>
            </p:xfrm>
            <a:graphic>
              <a:graphicData uri="http://schemas.microsoft.com/office/powerpoint/2016/slidezoom">
                <pslz:sldZm>
                  <pslz:sldZmObj sldId="260" cId="2342644779">
                    <pslz:zmPr id="{2F6D9958-D4F1-4FE6-816B-3BF50E8176E8}" returnToParent="0" transitionDur="1000">
                      <p166:blipFill xmlns:p166="http://schemas.microsoft.com/office/powerpoint/2016/6/main">
                        <a:blip r:embed="rId3"/>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p:pic>
            <p:nvPicPr>
              <p:cNvPr id="4" name="Slide Zoom 3">
                <a:hlinkClick r:id="rId4" action="ppaction://hlinksldjump"/>
                <a:extLst>
                  <a:ext uri="{FF2B5EF4-FFF2-40B4-BE49-F238E27FC236}">
                    <a16:creationId xmlns:a16="http://schemas.microsoft.com/office/drawing/2014/main" id="{051EC388-9BE9-98BB-837F-55D4339072F9}"/>
                  </a:ext>
                </a:extLst>
              </p:cNvPr>
              <p:cNvPicPr>
                <a:picLocks noGrp="1" noRot="1" noChangeAspect="1" noMove="1" noResize="1" noEditPoints="1" noAdjustHandles="1" noChangeArrowheads="1" noChangeShapeType="1"/>
              </p:cNvPicPr>
              <p:nvPr/>
            </p:nvPicPr>
            <p:blipFill>
              <a:blip r:embed="rId3"/>
              <a:stretch>
                <a:fillRect/>
              </a:stretch>
            </p:blipFill>
            <p:spPr>
              <a:xfrm>
                <a:off x="6538452" y="-867075"/>
                <a:ext cx="3048000" cy="1714500"/>
              </a:xfrm>
              <a:prstGeom prst="rect">
                <a:avLst/>
              </a:prstGeom>
              <a:ln w="3175">
                <a:solidFill>
                  <a:prstClr val="ltGray"/>
                </a:solidFill>
              </a:ln>
            </p:spPr>
          </p:pic>
        </mc:Fallback>
      </mc:AlternateContent>
    </p:spTree>
    <p:extLst>
      <p:ext uri="{BB962C8B-B14F-4D97-AF65-F5344CB8AC3E}">
        <p14:creationId xmlns:p14="http://schemas.microsoft.com/office/powerpoint/2010/main" val="23426447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F2989F6-5F67-7D2A-6FC1-579138ECE20F}"/>
              </a:ext>
            </a:extLst>
          </p:cNvPr>
          <p:cNvSpPr txBox="1"/>
          <p:nvPr/>
        </p:nvSpPr>
        <p:spPr>
          <a:xfrm>
            <a:off x="1506793" y="398487"/>
            <a:ext cx="9760975" cy="5509200"/>
          </a:xfrm>
          <a:prstGeom prst="rect">
            <a:avLst/>
          </a:prstGeom>
          <a:noFill/>
        </p:spPr>
        <p:txBody>
          <a:bodyPr wrap="square">
            <a:spAutoFit/>
          </a:bodyPr>
          <a:lstStyle/>
          <a:p>
            <a:pPr marL="342900" indent="-342900">
              <a:buAutoNum type="arabicPeriod"/>
            </a:pPr>
            <a:r>
              <a:rPr lang="fr-FR" sz="3200" dirty="0" err="1"/>
              <a:t>Biorémédiation</a:t>
            </a:r>
            <a:endParaRPr lang="fr-FR" sz="3200" dirty="0"/>
          </a:p>
          <a:p>
            <a:r>
              <a:rPr lang="fr-FR" sz="3200" dirty="0"/>
              <a:t> Le terme </a:t>
            </a:r>
            <a:r>
              <a:rPr lang="fr-FR" sz="3200" dirty="0" err="1"/>
              <a:t>biorémédiation</a:t>
            </a:r>
            <a:r>
              <a:rPr lang="fr-FR" sz="3200" dirty="0"/>
              <a:t> décrit le processus d'utilisation de micro-organismes pour éliminer ou dégrader les contaminants ou les polluants de l'air, de l'eau et du sol contaminés.  Les micro-organismes fréquemment utilisés dans la biorestauration sont les algues, les champignons et les bactéries. Par exemple : L'application de micro-organismes tels que les bactéries pour décomposer les déversements de pétrole, les champignons pour décomposer les pesticides, et les algues pour décomposer les métaux lourds des eaux usées.</a:t>
            </a:r>
            <a:endParaRPr lang="fr-DZ" sz="3200" dirty="0"/>
          </a:p>
        </p:txBody>
      </p:sp>
    </p:spTree>
    <p:extLst>
      <p:ext uri="{BB962C8B-B14F-4D97-AF65-F5344CB8AC3E}">
        <p14:creationId xmlns:p14="http://schemas.microsoft.com/office/powerpoint/2010/main" val="34886913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0BCDF49-9229-9DB2-7294-6FEE27A25C79}"/>
              </a:ext>
            </a:extLst>
          </p:cNvPr>
          <p:cNvPicPr>
            <a:picLocks noChangeAspect="1"/>
          </p:cNvPicPr>
          <p:nvPr/>
        </p:nvPicPr>
        <p:blipFill>
          <a:blip r:embed="rId2"/>
          <a:stretch>
            <a:fillRect/>
          </a:stretch>
        </p:blipFill>
        <p:spPr>
          <a:xfrm>
            <a:off x="152400" y="0"/>
            <a:ext cx="11887200" cy="6371303"/>
          </a:xfrm>
          <a:prstGeom prst="rect">
            <a:avLst/>
          </a:prstGeom>
        </p:spPr>
      </p:pic>
      <p:sp>
        <p:nvSpPr>
          <p:cNvPr id="4" name="TextBox 3">
            <a:extLst>
              <a:ext uri="{FF2B5EF4-FFF2-40B4-BE49-F238E27FC236}">
                <a16:creationId xmlns:a16="http://schemas.microsoft.com/office/drawing/2014/main" id="{D37B6A1C-D704-F8D5-D4FE-85C60B61BB96}"/>
              </a:ext>
            </a:extLst>
          </p:cNvPr>
          <p:cNvSpPr txBox="1"/>
          <p:nvPr/>
        </p:nvSpPr>
        <p:spPr>
          <a:xfrm>
            <a:off x="3148780" y="6420464"/>
            <a:ext cx="7145593" cy="369332"/>
          </a:xfrm>
          <a:prstGeom prst="rect">
            <a:avLst/>
          </a:prstGeom>
          <a:noFill/>
        </p:spPr>
        <p:txBody>
          <a:bodyPr wrap="square">
            <a:spAutoFit/>
          </a:bodyPr>
          <a:lstStyle/>
          <a:p>
            <a:r>
              <a:rPr lang="fr-FR" dirty="0"/>
              <a:t>Figure : Stratégies de biorestauration faisant appel à divers organismes.</a:t>
            </a:r>
            <a:endParaRPr lang="fr-DZ" dirty="0"/>
          </a:p>
        </p:txBody>
      </p:sp>
    </p:spTree>
    <p:extLst>
      <p:ext uri="{BB962C8B-B14F-4D97-AF65-F5344CB8AC3E}">
        <p14:creationId xmlns:p14="http://schemas.microsoft.com/office/powerpoint/2010/main" val="1243647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E9735CB-862F-40A1-6D46-EA4A91F91D20}"/>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1042219" y="1641712"/>
            <a:ext cx="10323871" cy="4434622"/>
          </a:xfrm>
          <a:prstGeom prst="rect">
            <a:avLst/>
          </a:prstGeom>
          <a:ln w="19050">
            <a:solidFill>
              <a:srgbClr val="FF0000"/>
            </a:solidFill>
          </a:ln>
        </p:spPr>
      </p:pic>
      <p:sp>
        <p:nvSpPr>
          <p:cNvPr id="4" name="TextBox 3">
            <a:extLst>
              <a:ext uri="{FF2B5EF4-FFF2-40B4-BE49-F238E27FC236}">
                <a16:creationId xmlns:a16="http://schemas.microsoft.com/office/drawing/2014/main" id="{EF061F8D-F961-7381-E1B2-9E12B0496478}"/>
              </a:ext>
            </a:extLst>
          </p:cNvPr>
          <p:cNvSpPr txBox="1"/>
          <p:nvPr/>
        </p:nvSpPr>
        <p:spPr>
          <a:xfrm>
            <a:off x="1565149" y="427723"/>
            <a:ext cx="9328992" cy="707886"/>
          </a:xfrm>
          <a:prstGeom prst="rect">
            <a:avLst/>
          </a:prstGeom>
          <a:noFill/>
        </p:spPr>
        <p:txBody>
          <a:bodyPr wrap="square">
            <a:spAutoFit/>
          </a:bodyPr>
          <a:lstStyle/>
          <a:p>
            <a:pPr algn="ctr" fontAlgn="base">
              <a:spcAft>
                <a:spcPts val="1125"/>
              </a:spcAft>
              <a:buNone/>
            </a:pPr>
            <a:r>
              <a:rPr lang="fr-FR" sz="4000" b="1" i="1" dirty="0">
                <a:solidFill>
                  <a:srgbClr val="FF0000"/>
                </a:solidFill>
                <a:effectLst/>
                <a:latin typeface="Franklin Gothic Heavy" panose="020B0903020102020204" pitchFamily="34" charset="0"/>
                <a:cs typeface="Times New Roman" panose="02020603050405020304" pitchFamily="18" charset="0"/>
              </a:rPr>
              <a:t>INTRODUCTION</a:t>
            </a:r>
          </a:p>
        </p:txBody>
      </p:sp>
      <p:pic>
        <p:nvPicPr>
          <p:cNvPr id="3074" name="Picture 2" descr="Presentation Generic Outline Color icon | Freepik">
            <a:extLst>
              <a:ext uri="{FF2B5EF4-FFF2-40B4-BE49-F238E27FC236}">
                <a16:creationId xmlns:a16="http://schemas.microsoft.com/office/drawing/2014/main" id="{7AF2F1FB-28EE-1E85-FCE7-98D36511A8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5988" y="62086"/>
            <a:ext cx="1851378" cy="178865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B0EAE59-8E0B-B578-25E4-93CCC9DFDB15}"/>
              </a:ext>
            </a:extLst>
          </p:cNvPr>
          <p:cNvSpPr txBox="1"/>
          <p:nvPr/>
        </p:nvSpPr>
        <p:spPr>
          <a:xfrm>
            <a:off x="1199535" y="1740311"/>
            <a:ext cx="9950246" cy="4031873"/>
          </a:xfrm>
          <a:prstGeom prst="rect">
            <a:avLst/>
          </a:prstGeom>
          <a:noFill/>
        </p:spPr>
        <p:txBody>
          <a:bodyPr wrap="square">
            <a:spAutoFit/>
          </a:bodyPr>
          <a:lstStyle/>
          <a:p>
            <a:pPr fontAlgn="base">
              <a:spcAft>
                <a:spcPts val="1125"/>
              </a:spcAft>
              <a:buNone/>
            </a:pPr>
            <a:r>
              <a:rPr lang="fr-FR" sz="3200" b="1" i="0" dirty="0">
                <a:solidFill>
                  <a:srgbClr val="FF0000"/>
                </a:solidFill>
                <a:effectLst/>
                <a:latin typeface="Times New Roman" panose="02020603050405020304" pitchFamily="18" charset="0"/>
                <a:cs typeface="Times New Roman" panose="02020603050405020304" pitchFamily="18" charset="0"/>
              </a:rPr>
              <a:t>La biotechnologie </a:t>
            </a:r>
            <a:r>
              <a:rPr lang="fr-FR" sz="3200" b="1" i="0" dirty="0">
                <a:effectLst/>
                <a:latin typeface="Times New Roman" panose="02020603050405020304" pitchFamily="18" charset="0"/>
                <a:cs typeface="Times New Roman" panose="02020603050405020304" pitchFamily="18" charset="0"/>
              </a:rPr>
              <a:t>est une discipline scientifique qui utilise des organismes vivants, des cellules ou leurs composants pour développer des produits, des procédés et des technologies ayant des applications concrètes pour la société. Elle englobe divers types de biotechnologies. Ce domaine s'étend de la production alimentaire et pharmaceutique aux solutions environnementales et industrielles.</a:t>
            </a:r>
          </a:p>
        </p:txBody>
      </p:sp>
    </p:spTree>
    <p:extLst>
      <p:ext uri="{BB962C8B-B14F-4D97-AF65-F5344CB8AC3E}">
        <p14:creationId xmlns:p14="http://schemas.microsoft.com/office/powerpoint/2010/main" val="18863697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259235-8058-4287-B7E1-0FEB0881058A}"/>
              </a:ext>
            </a:extLst>
          </p:cNvPr>
          <p:cNvSpPr txBox="1"/>
          <p:nvPr/>
        </p:nvSpPr>
        <p:spPr>
          <a:xfrm>
            <a:off x="1555954" y="408320"/>
            <a:ext cx="9023555" cy="5016758"/>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sz="3200" dirty="0"/>
              <a:t>2. Biodégradation</a:t>
            </a:r>
          </a:p>
          <a:p>
            <a:r>
              <a:rPr lang="fr-FR" sz="3200" dirty="0"/>
              <a:t>Le processus par lequel les micro-organismes décomposent les composés organiques complexes en substances plus simples et moins nocives est appelé biodégradation. Elle est utilisée pour traiter divers polluants, notamment les déchets industriels, les boues d'épuration et les déchets agricoles. Par exemple, l'application de bactéries permet de décomposer les plastiques, de champignons de dégrader la cellulose et d'algues de produire des biocarburants.</a:t>
            </a:r>
            <a:endParaRPr lang="fr-DZ" sz="3200" dirty="0"/>
          </a:p>
        </p:txBody>
      </p:sp>
    </p:spTree>
    <p:extLst>
      <p:ext uri="{BB962C8B-B14F-4D97-AF65-F5344CB8AC3E}">
        <p14:creationId xmlns:p14="http://schemas.microsoft.com/office/powerpoint/2010/main" val="7436344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2C063FF-4B3E-24CD-5FD9-916A900480F6}"/>
              </a:ext>
            </a:extLst>
          </p:cNvPr>
          <p:cNvPicPr>
            <a:picLocks noChangeAspect="1"/>
          </p:cNvPicPr>
          <p:nvPr/>
        </p:nvPicPr>
        <p:blipFill>
          <a:blip r:embed="rId2"/>
          <a:stretch>
            <a:fillRect/>
          </a:stretch>
        </p:blipFill>
        <p:spPr>
          <a:xfrm>
            <a:off x="1617434" y="223683"/>
            <a:ext cx="9212770" cy="6130413"/>
          </a:xfrm>
          <a:prstGeom prst="rect">
            <a:avLst/>
          </a:prstGeom>
        </p:spPr>
      </p:pic>
      <p:sp>
        <p:nvSpPr>
          <p:cNvPr id="6" name="TextBox 5">
            <a:extLst>
              <a:ext uri="{FF2B5EF4-FFF2-40B4-BE49-F238E27FC236}">
                <a16:creationId xmlns:a16="http://schemas.microsoft.com/office/drawing/2014/main" id="{459ED483-711D-8430-8C47-933A5E14A305}"/>
              </a:ext>
            </a:extLst>
          </p:cNvPr>
          <p:cNvSpPr txBox="1"/>
          <p:nvPr/>
        </p:nvSpPr>
        <p:spPr>
          <a:xfrm>
            <a:off x="1445343" y="6354096"/>
            <a:ext cx="9763432" cy="369332"/>
          </a:xfrm>
          <a:prstGeom prst="rect">
            <a:avLst/>
          </a:prstGeom>
          <a:noFill/>
        </p:spPr>
        <p:txBody>
          <a:bodyPr wrap="square">
            <a:spAutoFit/>
          </a:bodyPr>
          <a:lstStyle/>
          <a:p>
            <a:r>
              <a:rPr lang="fr-FR" dirty="0"/>
              <a:t>Figure : Biodégradation des algues pour les biocarburants. Source : </a:t>
            </a:r>
            <a:r>
              <a:rPr lang="fr-FR" dirty="0" err="1"/>
              <a:t>Touliabah</a:t>
            </a:r>
            <a:r>
              <a:rPr lang="fr-FR" dirty="0"/>
              <a:t> et al., 2022</a:t>
            </a:r>
            <a:endParaRPr lang="fr-DZ" dirty="0"/>
          </a:p>
        </p:txBody>
      </p:sp>
    </p:spTree>
    <p:extLst>
      <p:ext uri="{BB962C8B-B14F-4D97-AF65-F5344CB8AC3E}">
        <p14:creationId xmlns:p14="http://schemas.microsoft.com/office/powerpoint/2010/main" val="33701210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1B0B180-F368-BFC8-0604-6D06C532FA18}"/>
              </a:ext>
            </a:extLst>
          </p:cNvPr>
          <p:cNvSpPr txBox="1"/>
          <p:nvPr/>
        </p:nvSpPr>
        <p:spPr>
          <a:xfrm>
            <a:off x="1526458" y="358310"/>
            <a:ext cx="9593825" cy="5293757"/>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sz="3200" dirty="0"/>
              <a:t>3. </a:t>
            </a:r>
            <a:r>
              <a:rPr lang="fr-FR" sz="3200" dirty="0" err="1"/>
              <a:t>Biosorption</a:t>
            </a:r>
            <a:endParaRPr lang="fr-FR" sz="3200" dirty="0"/>
          </a:p>
          <a:p>
            <a:r>
              <a:rPr lang="fr-FR" sz="3200" dirty="0"/>
              <a:t>Le processus par lequel les micro-organismes éliminent les contaminants du sol ou de l'eau en les fixant dans leurs parois cellulaires est appelé </a:t>
            </a:r>
            <a:r>
              <a:rPr lang="fr-FR" sz="3200" dirty="0" err="1"/>
              <a:t>biosorption</a:t>
            </a:r>
            <a:r>
              <a:rPr lang="fr-FR" sz="3200" dirty="0"/>
              <a:t>. Il permet d'éliminer divers polluants comme les métaux lourds, les colorants et les pesticides. Par exemple, l'application de bactéries permet d'éliminer le cuivre, le zinc, le plomb, etc. des eaux usées, l'utilisation de champignons pour les éliminer du sol et l'utilisation d'algues pour éliminer le mercure de l'eau. </a:t>
            </a:r>
          </a:p>
          <a:p>
            <a:endParaRPr lang="fr-FR" dirty="0"/>
          </a:p>
        </p:txBody>
      </p:sp>
    </p:spTree>
    <p:extLst>
      <p:ext uri="{BB962C8B-B14F-4D97-AF65-F5344CB8AC3E}">
        <p14:creationId xmlns:p14="http://schemas.microsoft.com/office/powerpoint/2010/main" val="28941424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414B9AF-85D8-55C8-2BA1-CAB2056B8943}"/>
              </a:ext>
            </a:extLst>
          </p:cNvPr>
          <p:cNvSpPr txBox="1"/>
          <p:nvPr/>
        </p:nvSpPr>
        <p:spPr>
          <a:xfrm>
            <a:off x="1337187" y="363915"/>
            <a:ext cx="10156723" cy="6001643"/>
          </a:xfrm>
          <a:prstGeom prst="rect">
            <a:avLst/>
          </a:prstGeom>
          <a:solidFill>
            <a:schemeClr val="tx2"/>
          </a:solidFill>
          <a:ln>
            <a:solidFill>
              <a:srgbClr val="FF0000"/>
            </a:solidFill>
          </a:ln>
        </p:spPr>
        <p:txBody>
          <a:bodyPr wrap="square">
            <a:spAutoFit/>
          </a:bodyPr>
          <a:lstStyle/>
          <a:p>
            <a:r>
              <a:rPr lang="fr-FR" sz="3200" dirty="0">
                <a:solidFill>
                  <a:schemeClr val="bg1"/>
                </a:solidFill>
              </a:rPr>
              <a:t>4. Biocarburants</a:t>
            </a:r>
          </a:p>
          <a:p>
            <a:r>
              <a:rPr lang="fr-FR" sz="3200" dirty="0">
                <a:solidFill>
                  <a:schemeClr val="bg1"/>
                </a:solidFill>
              </a:rPr>
              <a:t>Les carburants liquides ou gazeux, composés de sources renouvelables comme des extraits de plantes (produits forestiers, sous-produits agricoles, déchets municipaux et résidus de culture), sont appelés biocarburants. Ils peuvent remplacer les carburants traditionnels à base de pétrole utilisés dans les véhicules et réduire les émissions de gaz à effet de serre (GES). Grâce à la réduction des émissions liées à la combustion des biocarburants, ils contribuent à la durabilité de l'écosystème. Ils peuvent également être utilisés pour produire de l'électricité. Par exemple : l'éthanol, le biodiesel et le biogaz.</a:t>
            </a:r>
            <a:endParaRPr lang="fr-DZ" sz="3200" dirty="0">
              <a:solidFill>
                <a:schemeClr val="bg1"/>
              </a:solidFill>
            </a:endParaRPr>
          </a:p>
        </p:txBody>
      </p:sp>
    </p:spTree>
    <p:extLst>
      <p:ext uri="{BB962C8B-B14F-4D97-AF65-F5344CB8AC3E}">
        <p14:creationId xmlns:p14="http://schemas.microsoft.com/office/powerpoint/2010/main" val="5174819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8E4BE1-0D91-CF49-53F6-8FD6E6E729D7}"/>
              </a:ext>
            </a:extLst>
          </p:cNvPr>
          <p:cNvPicPr>
            <a:picLocks noChangeAspect="1"/>
          </p:cNvPicPr>
          <p:nvPr/>
        </p:nvPicPr>
        <p:blipFill>
          <a:blip r:embed="rId2"/>
          <a:stretch>
            <a:fillRect/>
          </a:stretch>
        </p:blipFill>
        <p:spPr>
          <a:xfrm>
            <a:off x="963560" y="497443"/>
            <a:ext cx="10176387" cy="5124450"/>
          </a:xfrm>
          <a:prstGeom prst="rect">
            <a:avLst/>
          </a:prstGeom>
        </p:spPr>
      </p:pic>
      <p:sp>
        <p:nvSpPr>
          <p:cNvPr id="4" name="TextBox 3">
            <a:extLst>
              <a:ext uri="{FF2B5EF4-FFF2-40B4-BE49-F238E27FC236}">
                <a16:creationId xmlns:a16="http://schemas.microsoft.com/office/drawing/2014/main" id="{52BB4537-E14B-48F8-8CED-9AC0ADF1FCBD}"/>
              </a:ext>
            </a:extLst>
          </p:cNvPr>
          <p:cNvSpPr txBox="1"/>
          <p:nvPr/>
        </p:nvSpPr>
        <p:spPr>
          <a:xfrm>
            <a:off x="1455174" y="5991225"/>
            <a:ext cx="9497961" cy="369332"/>
          </a:xfrm>
          <a:prstGeom prst="rect">
            <a:avLst/>
          </a:prstGeom>
          <a:noFill/>
        </p:spPr>
        <p:txBody>
          <a:bodyPr wrap="square">
            <a:spAutoFit/>
          </a:bodyPr>
          <a:lstStyle/>
          <a:p>
            <a:r>
              <a:rPr lang="fr-FR" dirty="0"/>
              <a:t>Figure : Processus de production de biocarburants. Source : </a:t>
            </a:r>
            <a:r>
              <a:rPr lang="fr-FR" dirty="0" err="1"/>
              <a:t>Vidyant</a:t>
            </a:r>
            <a:r>
              <a:rPr lang="fr-FR" dirty="0"/>
              <a:t> et al., 2024.</a:t>
            </a:r>
          </a:p>
        </p:txBody>
      </p:sp>
    </p:spTree>
    <p:extLst>
      <p:ext uri="{BB962C8B-B14F-4D97-AF65-F5344CB8AC3E}">
        <p14:creationId xmlns:p14="http://schemas.microsoft.com/office/powerpoint/2010/main" val="35913809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BBF4BA5-53D3-E687-5C0E-6DBFE8E972E5}"/>
              </a:ext>
            </a:extLst>
          </p:cNvPr>
          <p:cNvSpPr txBox="1"/>
          <p:nvPr/>
        </p:nvSpPr>
        <p:spPr>
          <a:xfrm>
            <a:off x="707923" y="880432"/>
            <a:ext cx="10540180" cy="5293757"/>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sz="3200" dirty="0"/>
              <a:t>5. Biofertilisants</a:t>
            </a:r>
          </a:p>
          <a:p>
            <a:r>
              <a:rPr lang="fr-FR" sz="3200" dirty="0"/>
              <a:t>Le processus d'utilisation de micro-organismes présents dans le sol , à la surface des plantes ou dans les semences, qui colonisent la rhizosphère (la partie la plus interne de la plante) et stimulent sa croissance en lui fournissant des nutriments, est appelé biofertilisant. Les biofertilisants favorisent une agriculture durable et réduisent la dépendance aux engrais chimiques. Ils peuvent également améliorer la fertilité des sols, accroître la production agricole et réduire la pollution environnementale. Par exemple :  </a:t>
            </a:r>
          </a:p>
          <a:p>
            <a:endParaRPr lang="fr-FR" dirty="0"/>
          </a:p>
        </p:txBody>
      </p:sp>
    </p:spTree>
    <p:extLst>
      <p:ext uri="{BB962C8B-B14F-4D97-AF65-F5344CB8AC3E}">
        <p14:creationId xmlns:p14="http://schemas.microsoft.com/office/powerpoint/2010/main" val="37051074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C1C59C7-E12C-AECC-EDA9-9D8B7E1DAF87}"/>
              </a:ext>
            </a:extLst>
          </p:cNvPr>
          <p:cNvSpPr txBox="1"/>
          <p:nvPr/>
        </p:nvSpPr>
        <p:spPr>
          <a:xfrm>
            <a:off x="1268361" y="348983"/>
            <a:ext cx="10048568" cy="4247317"/>
          </a:xfrm>
          <a:prstGeom prst="rect">
            <a:avLst/>
          </a:prstGeom>
          <a:solidFill>
            <a:schemeClr val="tx2"/>
          </a:solidFill>
        </p:spPr>
        <p:style>
          <a:lnRef idx="2">
            <a:schemeClr val="accent2"/>
          </a:lnRef>
          <a:fillRef idx="1">
            <a:schemeClr val="lt1"/>
          </a:fillRef>
          <a:effectRef idx="0">
            <a:schemeClr val="accent2"/>
          </a:effectRef>
          <a:fontRef idx="minor">
            <a:schemeClr val="dk1"/>
          </a:fontRef>
        </p:style>
        <p:txBody>
          <a:bodyPr wrap="square">
            <a:spAutoFit/>
          </a:bodyPr>
          <a:lstStyle/>
          <a:p>
            <a:r>
              <a:rPr lang="fr-FR" dirty="0"/>
              <a:t>Les fixateurs d’azote microbiens (par exemple, Rhizobium , Azospirillum , Azotobacter ) convertissent l’azote atmosphérique en une forme que les plantes peuvent absorber.</a:t>
            </a:r>
          </a:p>
          <a:p>
            <a:r>
              <a:rPr lang="fr-FR" dirty="0"/>
              <a:t>Les micro-organismes solubilisant le phosphate (PSM) convertissent le phosphore insoluble en une forme soluble que les plantes peuvent utiliser.</a:t>
            </a:r>
          </a:p>
          <a:p>
            <a:endParaRPr lang="fr-FR" dirty="0"/>
          </a:p>
          <a:p>
            <a:r>
              <a:rPr lang="fr-FR" dirty="0"/>
              <a:t>Les bactéries et les champignons solubilisant le potassium libèrent le potassium à partir de formes minérales, le rendant ainsi disponible pour les plantes.</a:t>
            </a:r>
          </a:p>
          <a:p>
            <a:r>
              <a:rPr lang="fr-FR" dirty="0"/>
              <a:t>Les champignons mycorhiziens forment des associations symbiotiques avec les racines des plantes, améliorant l’absorption des nutriments (en particulier le phosphore, le zinc, le manganèse et le cuivre) et l’absorption d’eau.</a:t>
            </a:r>
          </a:p>
          <a:p>
            <a:endParaRPr lang="fr-FR" dirty="0"/>
          </a:p>
          <a:p>
            <a:r>
              <a:rPr lang="fr-FR" dirty="0"/>
              <a:t>Les </a:t>
            </a:r>
            <a:r>
              <a:rPr lang="fr-FR" dirty="0" err="1"/>
              <a:t>rhizobactéries</a:t>
            </a:r>
            <a:r>
              <a:rPr lang="fr-FR" dirty="0"/>
              <a:t> favorisant la croissance des plantes (PGPR) produisent des hormones de croissance des plantes et d’autres composés bénéfiques qui favorisent la croissance et la santé des plantes.</a:t>
            </a:r>
          </a:p>
          <a:p>
            <a:r>
              <a:rPr lang="fr-FR" dirty="0"/>
              <a:t>Les cyanobactéries sont des micro-organismes photosynthétiques capables de fixer l’azote atmosphérique et d’enrichir le sol en matière organique, ce qui en fait de précieux biofertilisants dans les rizières.</a:t>
            </a:r>
            <a:endParaRPr lang="fr-DZ" dirty="0"/>
          </a:p>
        </p:txBody>
      </p:sp>
    </p:spTree>
    <p:extLst>
      <p:ext uri="{BB962C8B-B14F-4D97-AF65-F5344CB8AC3E}">
        <p14:creationId xmlns:p14="http://schemas.microsoft.com/office/powerpoint/2010/main" val="9088930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34FD1DD-A4AE-67DF-6637-785EEE0DAFF2}"/>
              </a:ext>
            </a:extLst>
          </p:cNvPr>
          <p:cNvSpPr txBox="1"/>
          <p:nvPr/>
        </p:nvSpPr>
        <p:spPr>
          <a:xfrm>
            <a:off x="393290" y="751344"/>
            <a:ext cx="11798710" cy="5355312"/>
          </a:xfrm>
          <a:prstGeom prst="rect">
            <a:avLst/>
          </a:prstGeom>
          <a:solidFill>
            <a:schemeClr val="tx2"/>
          </a:solidFill>
          <a:ln>
            <a:solidFill>
              <a:srgbClr val="FF0000"/>
            </a:solidFill>
          </a:ln>
        </p:spPr>
        <p:style>
          <a:lnRef idx="2">
            <a:schemeClr val="dk1"/>
          </a:lnRef>
          <a:fillRef idx="1">
            <a:schemeClr val="lt1"/>
          </a:fillRef>
          <a:effectRef idx="0">
            <a:schemeClr val="dk1"/>
          </a:effectRef>
          <a:fontRef idx="minor">
            <a:schemeClr val="dk1"/>
          </a:fontRef>
        </p:style>
        <p:txBody>
          <a:bodyPr wrap="square">
            <a:spAutoFit/>
          </a:bodyPr>
          <a:lstStyle/>
          <a:p>
            <a:r>
              <a:rPr lang="fr-FR" dirty="0"/>
              <a:t>6. Biopesticides</a:t>
            </a:r>
          </a:p>
          <a:p>
            <a:r>
              <a:rPr lang="fr-FR" dirty="0"/>
              <a:t>Le procédé consistant à utiliser des organismes vivants ou issus de matières naturelles telles que des animaux, des plantes, des bactéries et d'autres minéraux pour stopper la croissance de nuisibles </a:t>
            </a:r>
            <a:r>
              <a:rPr lang="fr-FR" dirty="0" err="1"/>
              <a:t>nuisibles</a:t>
            </a:r>
            <a:r>
              <a:rPr lang="fr-FR" dirty="0"/>
              <a:t> à la santé humaine ou à l'agriculture est appelé biopesticide. Il peut entraîner des effets indésirables modestes, contrairement aux insecticides chimiques. Par exemple : </a:t>
            </a:r>
          </a:p>
          <a:p>
            <a:endParaRPr lang="fr-FR" dirty="0"/>
          </a:p>
          <a:p>
            <a:r>
              <a:rPr lang="fr-FR" dirty="0"/>
              <a:t>Les biopesticides bactériens (par exemple, Bacillus thuringiensis ) produisent des toxines nocives pour des insectes nuisibles spécifiques.</a:t>
            </a:r>
          </a:p>
          <a:p>
            <a:r>
              <a:rPr lang="fr-FR" dirty="0"/>
              <a:t>Les biopesticides fongiques (par exemple, </a:t>
            </a:r>
            <a:r>
              <a:rPr lang="fr-FR" dirty="0" err="1"/>
              <a:t>Beauveria</a:t>
            </a:r>
            <a:r>
              <a:rPr lang="fr-FR" dirty="0"/>
              <a:t> </a:t>
            </a:r>
            <a:r>
              <a:rPr lang="fr-FR" dirty="0" err="1"/>
              <a:t>bassiana</a:t>
            </a:r>
            <a:r>
              <a:rPr lang="fr-FR" dirty="0"/>
              <a:t> , </a:t>
            </a:r>
            <a:r>
              <a:rPr lang="fr-FR" dirty="0" err="1"/>
              <a:t>Trichoderma</a:t>
            </a:r>
            <a:r>
              <a:rPr lang="fr-FR" dirty="0"/>
              <a:t> </a:t>
            </a:r>
            <a:r>
              <a:rPr lang="fr-FR" dirty="0" err="1"/>
              <a:t>spp</a:t>
            </a:r>
            <a:r>
              <a:rPr lang="fr-FR" dirty="0"/>
              <a:t>. ) parasitent et tuent les insectes nuisibles.</a:t>
            </a:r>
          </a:p>
          <a:p>
            <a:r>
              <a:rPr lang="fr-FR" dirty="0"/>
              <a:t>Les biopesticides viraux (par exemple, les </a:t>
            </a:r>
            <a:r>
              <a:rPr lang="fr-FR" dirty="0" err="1"/>
              <a:t>baculovirus</a:t>
            </a:r>
            <a:r>
              <a:rPr lang="fr-FR" dirty="0"/>
              <a:t>) infectent et tuent des insectes nuisibles spécifiques.</a:t>
            </a:r>
          </a:p>
          <a:p>
            <a:r>
              <a:rPr lang="fr-FR" dirty="0"/>
              <a:t>Les biopesticides à base de nématodes utilisent des nématodes bénéfiques pour parasiter et tuer les insectes nuisibles.</a:t>
            </a:r>
          </a:p>
          <a:p>
            <a:r>
              <a:rPr lang="fr-FR" dirty="0"/>
              <a:t>Mécanismes de lutte contre les ravageurs et les agents pathogènes : Les biopesticides peuvent lutter contre les ravageurs et les agents pathogènes par le biais de divers mécanismes, notamment la production de toxines, le parasitisme, la compétition et la résistance induite des plantes.</a:t>
            </a:r>
          </a:p>
          <a:p>
            <a:r>
              <a:rPr lang="fr-FR" dirty="0"/>
              <a:t>Méthodes de formulation et d'application des biopesticides : Les biopesticides sont disponibles sous diverses formulations (par exemple, poudres, liquides, granulés) et peuvent être appliqués par différentes méthodes (par exemple, pulvérisation, poudrage, trempage).</a:t>
            </a:r>
          </a:p>
          <a:p>
            <a:r>
              <a:rPr lang="fr-FR" dirty="0"/>
              <a:t>Considérations réglementaires et sécurité des biopesticides microbiens : Les biopesticides microbiens sont généralement considérés comme plus sûrs que les pesticides chimiques, mais ils nécessitent néanmoins une réglementation et une évaluation des risques minutieuses pour garantir leur utilisation en toute sécurité.</a:t>
            </a:r>
            <a:endParaRPr lang="fr-DZ" dirty="0"/>
          </a:p>
        </p:txBody>
      </p:sp>
    </p:spTree>
    <p:extLst>
      <p:ext uri="{BB962C8B-B14F-4D97-AF65-F5344CB8AC3E}">
        <p14:creationId xmlns:p14="http://schemas.microsoft.com/office/powerpoint/2010/main" val="24990124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978CB5D-5F83-EF40-5FE9-E0566E61C481}"/>
              </a:ext>
            </a:extLst>
          </p:cNvPr>
          <p:cNvSpPr txBox="1"/>
          <p:nvPr/>
        </p:nvSpPr>
        <p:spPr>
          <a:xfrm>
            <a:off x="3040626" y="2277296"/>
            <a:ext cx="6100916" cy="2308324"/>
          </a:xfrm>
          <a:prstGeom prst="rect">
            <a:avLst/>
          </a:prstGeom>
          <a:solidFill>
            <a:schemeClr val="tx2"/>
          </a:solidFill>
        </p:spPr>
        <p:style>
          <a:lnRef idx="2">
            <a:schemeClr val="accent2"/>
          </a:lnRef>
          <a:fillRef idx="1">
            <a:schemeClr val="lt1"/>
          </a:fillRef>
          <a:effectRef idx="0">
            <a:schemeClr val="accent2"/>
          </a:effectRef>
          <a:fontRef idx="minor">
            <a:schemeClr val="dk1"/>
          </a:fontRef>
        </p:style>
        <p:txBody>
          <a:bodyPr wrap="square">
            <a:spAutoFit/>
          </a:bodyPr>
          <a:lstStyle/>
          <a:p>
            <a:r>
              <a:rPr lang="fr-FR" dirty="0"/>
              <a:t>7. Production de bioénergie</a:t>
            </a:r>
          </a:p>
          <a:p>
            <a:r>
              <a:rPr lang="fr-FR" dirty="0"/>
              <a:t>La matière organique (biomasse) présente dans les plantes (matières carbonées) est utilisée pour produire de l'énergie lors de la combustion, ce qui libère ensuite du dioxyde de carbone (CO₂ ) dans l'atmosphère. C'est ce qu'on appelle la production de bioénergie. C'est une source d'énergie renouvelable à émissions quasi nulles, qui contribue à réduire les émissions de gaz à effet de serre. Par exemple :</a:t>
            </a:r>
            <a:endParaRPr lang="fr-DZ" dirty="0"/>
          </a:p>
        </p:txBody>
      </p:sp>
    </p:spTree>
    <p:extLst>
      <p:ext uri="{BB962C8B-B14F-4D97-AF65-F5344CB8AC3E}">
        <p14:creationId xmlns:p14="http://schemas.microsoft.com/office/powerpoint/2010/main" val="18211678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497FE8E-BBF9-003D-28A8-156C833C2808}"/>
              </a:ext>
            </a:extLst>
          </p:cNvPr>
          <p:cNvSpPr txBox="1"/>
          <p:nvPr/>
        </p:nvSpPr>
        <p:spPr>
          <a:xfrm>
            <a:off x="1573161" y="1030801"/>
            <a:ext cx="9478297" cy="3416320"/>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dirty="0"/>
              <a:t>Les bactéries et les algues productrices d’hydrogène peuvent produire de l’hydrogène gazeux par diverses voies métaboliques.</a:t>
            </a:r>
          </a:p>
          <a:p>
            <a:r>
              <a:rPr lang="fr-FR" dirty="0"/>
              <a:t>Production d'hydrogène fermentaire (fermentation sombre) : les composés organiques sont fermentés par des bactéries anaérobies pour produire de l'hydrogène.</a:t>
            </a:r>
          </a:p>
          <a:p>
            <a:r>
              <a:rPr lang="fr-FR" dirty="0"/>
              <a:t>Production </a:t>
            </a:r>
            <a:r>
              <a:rPr lang="fr-FR" dirty="0" err="1"/>
              <a:t>photobiologique</a:t>
            </a:r>
            <a:r>
              <a:rPr lang="fr-FR" dirty="0"/>
              <a:t> d’hydrogène (à l’aide de micro-organismes photosynthétiques) : les organismes photosynthétiques peuvent produire de l’hydrogène en utilisant l’énergie lumineuse et l’eau.</a:t>
            </a:r>
          </a:p>
          <a:p>
            <a:r>
              <a:rPr lang="fr-FR" dirty="0"/>
              <a:t>Bioréacteurs pour la production d’hydrogène à grande échelle : Les bioréacteurs sont utilisés pour cultiver des micro-organismes producteurs d’hydrogène à grande échelle.</a:t>
            </a:r>
          </a:p>
          <a:p>
            <a:r>
              <a:rPr lang="fr-FR" dirty="0"/>
              <a:t>Le génie génétique pour améliorer les voies de production d’hydrogène : Le génie génétique peut être utilisé pour modifier les micro-organismes afin d’améliorer leur efficacité de production d’hydrogène.</a:t>
            </a:r>
          </a:p>
        </p:txBody>
      </p:sp>
    </p:spTree>
    <p:extLst>
      <p:ext uri="{BB962C8B-B14F-4D97-AF65-F5344CB8AC3E}">
        <p14:creationId xmlns:p14="http://schemas.microsoft.com/office/powerpoint/2010/main" val="372583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619E98B-BE2D-2C00-7CEC-6893E99DA308}"/>
              </a:ext>
            </a:extLst>
          </p:cNvPr>
          <p:cNvSpPr txBox="1"/>
          <p:nvPr/>
        </p:nvSpPr>
        <p:spPr>
          <a:xfrm>
            <a:off x="1259622" y="1929306"/>
            <a:ext cx="9880326" cy="4031873"/>
          </a:xfrm>
          <a:prstGeom prst="rect">
            <a:avLst/>
          </a:prstGeom>
          <a:solidFill>
            <a:schemeClr val="tx2"/>
          </a:solidFill>
          <a:ln>
            <a:solidFill>
              <a:srgbClr val="FF0000"/>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just" fontAlgn="base">
              <a:spcAft>
                <a:spcPts val="1125"/>
              </a:spcAft>
              <a:buNone/>
            </a:pPr>
            <a:r>
              <a:rPr lang="fr-FR" sz="3200" b="0" i="0" dirty="0">
                <a:effectLst/>
                <a:latin typeface="Times New Roman" panose="02020603050405020304" pitchFamily="18" charset="0"/>
                <a:cs typeface="Times New Roman" panose="02020603050405020304" pitchFamily="18" charset="0"/>
              </a:rPr>
              <a:t>Pour une meilleure compréhension, les biotechnologies sont classées en différents domaines selon leurs objectifs et leurs applications, souvent représentées par des couleurs. Cette classification permet d'identifier les secteurs d'application des biotechnologies : </a:t>
            </a:r>
            <a:r>
              <a:rPr lang="fr-FR" sz="3200" i="0" u="sng" dirty="0">
                <a:effectLst/>
                <a:latin typeface="Times New Roman" panose="02020603050405020304" pitchFamily="18" charset="0"/>
                <a:cs typeface="Times New Roman" panose="02020603050405020304" pitchFamily="18" charset="0"/>
              </a:rPr>
              <a:t>santé, alimentation, agriculture, environnement, industrie</a:t>
            </a:r>
            <a:r>
              <a:rPr lang="fr-FR" sz="3200" b="0" i="0" dirty="0">
                <a:effectLst/>
                <a:latin typeface="Times New Roman" panose="02020603050405020304" pitchFamily="18" charset="0"/>
                <a:cs typeface="Times New Roman" panose="02020603050405020304" pitchFamily="18" charset="0"/>
              </a:rPr>
              <a:t>. </a:t>
            </a:r>
            <a:r>
              <a:rPr lang="fr-FR" sz="3200" b="0" i="0" dirty="0" err="1">
                <a:effectLst/>
                <a:latin typeface="Times New Roman" panose="02020603050405020304" pitchFamily="18" charset="0"/>
                <a:cs typeface="Times New Roman" panose="02020603050405020304" pitchFamily="18" charset="0"/>
              </a:rPr>
              <a:t>infotechnologies</a:t>
            </a:r>
            <a:r>
              <a:rPr lang="fr-FR" sz="3200" b="0" i="0" dirty="0">
                <a:effectLst/>
                <a:latin typeface="Times New Roman" panose="02020603050405020304" pitchFamily="18" charset="0"/>
                <a:cs typeface="Times New Roman" panose="02020603050405020304" pitchFamily="18" charset="0"/>
              </a:rPr>
              <a:t> de l'information ou éthique. Chaque type répond à des défis spécifiques et propose des solutions adaptées au contexte.</a:t>
            </a:r>
          </a:p>
        </p:txBody>
      </p:sp>
      <p:pic>
        <p:nvPicPr>
          <p:cNvPr id="4" name="Picture 3">
            <a:extLst>
              <a:ext uri="{FF2B5EF4-FFF2-40B4-BE49-F238E27FC236}">
                <a16:creationId xmlns:a16="http://schemas.microsoft.com/office/drawing/2014/main" id="{D1E37118-D694-E5AE-EBC3-C6B43EE6E876}"/>
              </a:ext>
            </a:extLst>
          </p:cNvPr>
          <p:cNvPicPr>
            <a:picLocks noChangeAspect="1"/>
          </p:cNvPicPr>
          <p:nvPr/>
        </p:nvPicPr>
        <p:blipFill>
          <a:blip r:embed="rId2"/>
          <a:stretch>
            <a:fillRect/>
          </a:stretch>
        </p:blipFill>
        <p:spPr>
          <a:xfrm>
            <a:off x="1227734" y="176981"/>
            <a:ext cx="2162210" cy="1641987"/>
          </a:xfrm>
          <a:prstGeom prst="rect">
            <a:avLst/>
          </a:prstGeom>
        </p:spPr>
      </p:pic>
    </p:spTree>
    <p:extLst>
      <p:ext uri="{BB962C8B-B14F-4D97-AF65-F5344CB8AC3E}">
        <p14:creationId xmlns:p14="http://schemas.microsoft.com/office/powerpoint/2010/main" val="16491841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B2A90CA-C88E-3B35-F14C-FAA08D3711F4}"/>
              </a:ext>
            </a:extLst>
          </p:cNvPr>
          <p:cNvSpPr txBox="1"/>
          <p:nvPr/>
        </p:nvSpPr>
        <p:spPr>
          <a:xfrm>
            <a:off x="3040626" y="2000297"/>
            <a:ext cx="6100916" cy="2862322"/>
          </a:xfrm>
          <a:prstGeom prst="rect">
            <a:avLst/>
          </a:prstGeom>
          <a:solidFill>
            <a:schemeClr val="tx2"/>
          </a:solidFill>
        </p:spPr>
        <p:style>
          <a:lnRef idx="2">
            <a:schemeClr val="accent2"/>
          </a:lnRef>
          <a:fillRef idx="1">
            <a:schemeClr val="lt1"/>
          </a:fillRef>
          <a:effectRef idx="0">
            <a:schemeClr val="accent2"/>
          </a:effectRef>
          <a:fontRef idx="minor">
            <a:schemeClr val="dk1"/>
          </a:fontRef>
        </p:style>
        <p:txBody>
          <a:bodyPr wrap="square">
            <a:spAutoFit/>
          </a:bodyPr>
          <a:lstStyle/>
          <a:p>
            <a:r>
              <a:rPr lang="fr-FR" dirty="0"/>
              <a:t>8. Production de bioéthanol</a:t>
            </a:r>
          </a:p>
          <a:p>
            <a:r>
              <a:rPr lang="fr-FR" dirty="0"/>
              <a:t>La production de bioéthanol est une forme d'énergie renouvelable produite à partir de diverses sources (cultures vivrières, biomasse et algues) et convertie en carburant. C'est une technologie écologique et durable qui contribue à réduire les émissions de gaz à effet de serre et qui est devenue une solution de rechange aux crises environnementales. Utilisé comme additif à l'essence, il s'agit d'un procédé de fermentation microbienne des glucides pour produire de l'éthanol. Par exemple : </a:t>
            </a:r>
            <a:endParaRPr lang="fr-DZ" dirty="0"/>
          </a:p>
        </p:txBody>
      </p:sp>
    </p:spTree>
    <p:extLst>
      <p:ext uri="{BB962C8B-B14F-4D97-AF65-F5344CB8AC3E}">
        <p14:creationId xmlns:p14="http://schemas.microsoft.com/office/powerpoint/2010/main" val="15542495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0EBED3B-60C4-4E62-9835-467F00F920EF}"/>
              </a:ext>
            </a:extLst>
          </p:cNvPr>
          <p:cNvSpPr txBox="1"/>
          <p:nvPr/>
        </p:nvSpPr>
        <p:spPr>
          <a:xfrm>
            <a:off x="3040626" y="1584799"/>
            <a:ext cx="6100916" cy="3693319"/>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dirty="0"/>
              <a:t>Fermentation microbienne des sucres en éthanol : Les sucres provenant de diverses sources (par exemple, le maïs, la canne à sucre, les déchets agricoles) sont fermentés par des micro-organismes (par exemple, Saccharomyces cerevisiae , </a:t>
            </a:r>
            <a:r>
              <a:rPr lang="fr-FR" dirty="0" err="1"/>
              <a:t>Zymomonas</a:t>
            </a:r>
            <a:r>
              <a:rPr lang="fr-FR" dirty="0"/>
              <a:t> </a:t>
            </a:r>
            <a:r>
              <a:rPr lang="fr-FR" dirty="0" err="1"/>
              <a:t>mobilis</a:t>
            </a:r>
            <a:r>
              <a:rPr lang="fr-FR" dirty="0"/>
              <a:t> ) pour produire de l'éthanol.</a:t>
            </a:r>
          </a:p>
          <a:p>
            <a:r>
              <a:rPr lang="fr-FR" dirty="0"/>
              <a:t>Production d'éthanol cellulosique : la biomasse lignocellulosique (par exemple, le bois, les résidus agricoles) est décomposée en sucres à l'aide d'enzymes, puis fermentée pour produire de l'éthanol.</a:t>
            </a:r>
          </a:p>
          <a:p>
            <a:r>
              <a:rPr lang="fr-FR" dirty="0"/>
              <a:t>Méthodes de prétraitement de la biomasse lignocellulosique : Les méthodes de prétraitement sont utilisées pour décomposer la structure complexe de la biomasse lignocellulosique et rendre les sucres accessibles aux micro-organismes.</a:t>
            </a:r>
            <a:endParaRPr lang="fr-DZ" dirty="0"/>
          </a:p>
        </p:txBody>
      </p:sp>
    </p:spTree>
    <p:extLst>
      <p:ext uri="{BB962C8B-B14F-4D97-AF65-F5344CB8AC3E}">
        <p14:creationId xmlns:p14="http://schemas.microsoft.com/office/powerpoint/2010/main" val="2626304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00DCC10-2717-74E7-35B2-2CF77C62868C}"/>
              </a:ext>
            </a:extLst>
          </p:cNvPr>
          <p:cNvSpPr txBox="1"/>
          <p:nvPr/>
        </p:nvSpPr>
        <p:spPr>
          <a:xfrm>
            <a:off x="3040626" y="2277296"/>
            <a:ext cx="6100916" cy="2308324"/>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dirty="0"/>
              <a:t>Biotraitement consolidé (CBP) : Le CBP implique l’utilisation de souches microbiennes modifiées qui peuvent à la fois dégrader la biomasse lignocellulosique et fermenter les sucres en éthanol.</a:t>
            </a:r>
          </a:p>
          <a:p>
            <a:r>
              <a:rPr lang="fr-FR" dirty="0"/>
              <a:t>Optimisation des conditions de fermentation microbienne pour un rendement en éthanol plus élevé : Les conditions de fermentation (par exemple, température, pH, concentration du substrat) peuvent être optimisées pour augmenter le rendement en éthanol.</a:t>
            </a:r>
            <a:endParaRPr lang="fr-DZ" dirty="0"/>
          </a:p>
        </p:txBody>
      </p:sp>
    </p:spTree>
    <p:extLst>
      <p:ext uri="{BB962C8B-B14F-4D97-AF65-F5344CB8AC3E}">
        <p14:creationId xmlns:p14="http://schemas.microsoft.com/office/powerpoint/2010/main" val="30157200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8A26603-5E41-3CE7-4F19-4B864990274F}"/>
              </a:ext>
            </a:extLst>
          </p:cNvPr>
          <p:cNvSpPr txBox="1"/>
          <p:nvPr/>
        </p:nvSpPr>
        <p:spPr>
          <a:xfrm>
            <a:off x="3040626" y="1584799"/>
            <a:ext cx="6100916" cy="3693319"/>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dirty="0"/>
              <a:t>9. Production de biogaz et de méthane</a:t>
            </a:r>
          </a:p>
          <a:p>
            <a:r>
              <a:rPr lang="fr-FR" dirty="0"/>
              <a:t>L'énergie renouvelable, également appelée source d'énergie secondaire, produite à partir de matières organiques biodégradables (extraits végétaux, résidus de culture, déjections animales et excréments humains) par digestion anaérobie est appelée production de biogaz et de méthane. Elle est principalement composée de méthane (CH₄ ) , de dioxyde de carbone (CO₂ ) et d'une faible quantité de sulfure d'hydrogène (H₂S ) gazeux, légèrement humide. La production de biogaz peut servir à la production d'électricité et de chaleur renouvelables. De même, les matières résiduelles issues de la digestion anaérobie peuvent être utilisées comme biofertilisant. Par exemple :</a:t>
            </a:r>
            <a:endParaRPr lang="fr-DZ" dirty="0"/>
          </a:p>
        </p:txBody>
      </p:sp>
    </p:spTree>
    <p:extLst>
      <p:ext uri="{BB962C8B-B14F-4D97-AF65-F5344CB8AC3E}">
        <p14:creationId xmlns:p14="http://schemas.microsoft.com/office/powerpoint/2010/main" val="33534850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A39149-2E59-EE83-A671-A8DF8591789E}"/>
              </a:ext>
            </a:extLst>
          </p:cNvPr>
          <p:cNvSpPr txBox="1"/>
          <p:nvPr/>
        </p:nvSpPr>
        <p:spPr>
          <a:xfrm>
            <a:off x="3040626" y="2277296"/>
            <a:ext cx="6100916" cy="2308324"/>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dirty="0"/>
              <a:t>Digestion anaérobie : les consortiums microbiens (dont les archées méthanogènes) décomposent la matière organique en l'absence d'oxygène pour produire du biogaz, principalement composé de méthane.</a:t>
            </a:r>
          </a:p>
          <a:p>
            <a:r>
              <a:rPr lang="fr-FR" dirty="0"/>
              <a:t>Les archées méthanogènes et leur rôle dans la production de méthane : Les archées méthanogènes sont les principaux micro-organismes responsables de la production de méthane dans la digestion anaérobie.</a:t>
            </a:r>
            <a:endParaRPr lang="fr-DZ" dirty="0"/>
          </a:p>
        </p:txBody>
      </p:sp>
    </p:spTree>
    <p:extLst>
      <p:ext uri="{BB962C8B-B14F-4D97-AF65-F5344CB8AC3E}">
        <p14:creationId xmlns:p14="http://schemas.microsoft.com/office/powerpoint/2010/main" val="40549666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6C84F04-5754-2B59-0C34-3DB62535E649}"/>
              </a:ext>
            </a:extLst>
          </p:cNvPr>
          <p:cNvSpPr txBox="1"/>
          <p:nvPr/>
        </p:nvSpPr>
        <p:spPr>
          <a:xfrm>
            <a:off x="3040626" y="1030801"/>
            <a:ext cx="6100916" cy="4801314"/>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dirty="0"/>
              <a:t>10. Production de bioélectricité</a:t>
            </a:r>
          </a:p>
          <a:p>
            <a:r>
              <a:rPr lang="fr-FR" dirty="0"/>
              <a:t>Le processus de production d'électricité par l'utilisation de micro-organismes produisant des électrons comme sous-produit de leur métabolisme est appelé bioélectricité. Il s'agit d'une source d'énergie durable pouvant être produite à partir de déchets. Elle peut également être utilisée pour traiter les eaux usées. Par exemple :</a:t>
            </a:r>
          </a:p>
          <a:p>
            <a:endParaRPr lang="fr-FR" dirty="0"/>
          </a:p>
          <a:p>
            <a:r>
              <a:rPr lang="fr-FR" dirty="0"/>
              <a:t>Piles à combustible microbiennes (MFC) : les MFC sont des dispositifs qui utilisent des micro-organismes pour convertir la matière organique en électricité.</a:t>
            </a:r>
          </a:p>
          <a:p>
            <a:r>
              <a:rPr lang="fr-FR" dirty="0"/>
              <a:t>Mécanismes de transfert d'électrons dans les MFC : Les micro-organismes présents dans les MFC transfèrent des électrons à une anode, générant ainsi un courant électrique.</a:t>
            </a:r>
          </a:p>
          <a:p>
            <a:r>
              <a:rPr lang="fr-FR" dirty="0"/>
              <a:t>Micro-organismes électrogènes : Micro-organismes capables de générer de l'électricité dans les MFC (par exemple, </a:t>
            </a:r>
            <a:r>
              <a:rPr lang="fr-FR" dirty="0" err="1"/>
              <a:t>Geobacter</a:t>
            </a:r>
            <a:r>
              <a:rPr lang="fr-FR" dirty="0"/>
              <a:t> , </a:t>
            </a:r>
            <a:r>
              <a:rPr lang="fr-FR" dirty="0" err="1"/>
              <a:t>Shewanella</a:t>
            </a:r>
            <a:r>
              <a:rPr lang="fr-FR" dirty="0"/>
              <a:t> </a:t>
            </a:r>
            <a:r>
              <a:rPr lang="fr-FR" dirty="0" err="1"/>
              <a:t>spp</a:t>
            </a:r>
            <a:r>
              <a:rPr lang="fr-FR" dirty="0"/>
              <a:t>. )</a:t>
            </a:r>
            <a:endParaRPr lang="fr-DZ" dirty="0"/>
          </a:p>
        </p:txBody>
      </p:sp>
    </p:spTree>
    <p:extLst>
      <p:ext uri="{BB962C8B-B14F-4D97-AF65-F5344CB8AC3E}">
        <p14:creationId xmlns:p14="http://schemas.microsoft.com/office/powerpoint/2010/main" val="32476102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63A4A9-7D58-F57D-ED7C-46C2EDCDA1FC}"/>
              </a:ext>
            </a:extLst>
          </p:cNvPr>
          <p:cNvSpPr txBox="1"/>
          <p:nvPr/>
        </p:nvSpPr>
        <p:spPr>
          <a:xfrm>
            <a:off x="3040626" y="1446299"/>
            <a:ext cx="6100916" cy="3970318"/>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dirty="0"/>
              <a:t>1. Plastiques biodégradables et produits microbiens</a:t>
            </a:r>
          </a:p>
          <a:p>
            <a:r>
              <a:rPr lang="fr-FR" dirty="0"/>
              <a:t>Les plastiques qui peuvent se décomposer en eau, dioxyde de carbone et biomasse grâce à des micro-organismes sont appelés plastiques biodégradables. Ces plastiques sont des mélanges de produits pétrochimiques, de micro-organismes (bactéries, champignons et algues) et de mélanges renouvelables. Par exemple : </a:t>
            </a:r>
          </a:p>
          <a:p>
            <a:endParaRPr lang="fr-FR" dirty="0"/>
          </a:p>
          <a:p>
            <a:r>
              <a:rPr lang="fr-FR" dirty="0"/>
              <a:t>Polyhydroxyalcanoates (PHA) : les PHA sont une classe de plastiques biodégradables produits par des bactéries (par exemple, </a:t>
            </a:r>
            <a:r>
              <a:rPr lang="fr-FR" dirty="0" err="1"/>
              <a:t>Ralstonia</a:t>
            </a:r>
            <a:r>
              <a:rPr lang="fr-FR" dirty="0"/>
              <a:t> </a:t>
            </a:r>
            <a:r>
              <a:rPr lang="fr-FR" dirty="0" err="1"/>
              <a:t>eutropha</a:t>
            </a:r>
            <a:r>
              <a:rPr lang="fr-FR" dirty="0"/>
              <a:t> ).</a:t>
            </a:r>
          </a:p>
          <a:p>
            <a:r>
              <a:rPr lang="fr-FR" dirty="0"/>
              <a:t>Synthèse microbienne de l’acide </a:t>
            </a:r>
            <a:r>
              <a:rPr lang="fr-FR" dirty="0" err="1"/>
              <a:t>polylactique</a:t>
            </a:r>
            <a:r>
              <a:rPr lang="fr-FR" dirty="0"/>
              <a:t> (PLA) : Le PLA est un autre plastique biodégradable qui peut être produit par des micro-organismes.</a:t>
            </a:r>
            <a:endParaRPr lang="fr-DZ" dirty="0"/>
          </a:p>
        </p:txBody>
      </p:sp>
    </p:spTree>
    <p:extLst>
      <p:ext uri="{BB962C8B-B14F-4D97-AF65-F5344CB8AC3E}">
        <p14:creationId xmlns:p14="http://schemas.microsoft.com/office/powerpoint/2010/main" val="27492795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7005E85-3C76-C99D-CD4A-37A6AAA4A4DD}"/>
              </a:ext>
            </a:extLst>
          </p:cNvPr>
          <p:cNvSpPr txBox="1"/>
          <p:nvPr/>
        </p:nvSpPr>
        <p:spPr>
          <a:xfrm>
            <a:off x="835741" y="1030801"/>
            <a:ext cx="10166555" cy="3416320"/>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dirty="0"/>
              <a:t>Résumé des applications de la biotechnologie environnementale</a:t>
            </a:r>
          </a:p>
          <a:p>
            <a:endParaRPr lang="fr-FR" dirty="0"/>
          </a:p>
          <a:p>
            <a:r>
              <a:rPr lang="fr-FR" dirty="0"/>
              <a:t>Traitement des eaux usées : les micro-organismes peuvent être utilisés pour traiter les eaux usées en décomposant la matière organique, en éliminant les contaminants et en produisant de l’eau propre.</a:t>
            </a:r>
          </a:p>
          <a:p>
            <a:r>
              <a:rPr lang="fr-FR" dirty="0"/>
              <a:t>Assainissement des sols : les micro-organismes peuvent être utilisés pour nettoyer les sols contaminés en décomposant les polluants ou en les immobilisant.</a:t>
            </a:r>
          </a:p>
          <a:p>
            <a:r>
              <a:rPr lang="fr-FR" dirty="0"/>
              <a:t>Contrôle de la pollution de l’air : les micro-organismes peuvent être utilisés pour éliminer les polluants de l’air, tels que les composés organiques volatils (COV) et les gaz à effet de serre.</a:t>
            </a:r>
          </a:p>
          <a:p>
            <a:r>
              <a:rPr lang="fr-FR" dirty="0"/>
              <a:t>Biorestauration des déchets dangereux : les micro-organismes peuvent être utilisés pour dégrader des polluants dangereux tels que les </a:t>
            </a:r>
            <a:r>
              <a:rPr lang="fr-FR" dirty="0" err="1"/>
              <a:t>biphényles</a:t>
            </a:r>
            <a:r>
              <a:rPr lang="fr-FR" dirty="0"/>
              <a:t> </a:t>
            </a:r>
            <a:r>
              <a:rPr lang="fr-FR" dirty="0" err="1"/>
              <a:t>polychlorés</a:t>
            </a:r>
            <a:r>
              <a:rPr lang="fr-FR" dirty="0"/>
              <a:t> (PCB) et les dioxines.</a:t>
            </a:r>
          </a:p>
          <a:p>
            <a:r>
              <a:rPr lang="fr-FR" dirty="0"/>
              <a:t>Production de bioproduits : Les micro-organismes peuvent être utilisés pour produire une variété de bioproduits, tels que des enzymes, des antibiotiques et des biocarburants.</a:t>
            </a:r>
            <a:endParaRPr lang="fr-DZ" dirty="0"/>
          </a:p>
        </p:txBody>
      </p:sp>
    </p:spTree>
    <p:extLst>
      <p:ext uri="{BB962C8B-B14F-4D97-AF65-F5344CB8AC3E}">
        <p14:creationId xmlns:p14="http://schemas.microsoft.com/office/powerpoint/2010/main" val="5993989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BFAADC5-6B7D-C6CF-09BC-FEBF44FBF0F9}"/>
              </a:ext>
            </a:extLst>
          </p:cNvPr>
          <p:cNvPicPr>
            <a:picLocks noChangeAspect="1"/>
          </p:cNvPicPr>
          <p:nvPr/>
        </p:nvPicPr>
        <p:blipFill>
          <a:blip r:embed="rId2"/>
          <a:stretch>
            <a:fillRect/>
          </a:stretch>
        </p:blipFill>
        <p:spPr>
          <a:xfrm>
            <a:off x="1052051" y="189828"/>
            <a:ext cx="9802761" cy="6109012"/>
          </a:xfrm>
          <a:prstGeom prst="rect">
            <a:avLst/>
          </a:prstGeom>
        </p:spPr>
      </p:pic>
      <p:sp>
        <p:nvSpPr>
          <p:cNvPr id="4" name="TextBox 3">
            <a:extLst>
              <a:ext uri="{FF2B5EF4-FFF2-40B4-BE49-F238E27FC236}">
                <a16:creationId xmlns:a16="http://schemas.microsoft.com/office/drawing/2014/main" id="{675FDADC-A459-386D-694E-05EA0CA35BE6}"/>
              </a:ext>
            </a:extLst>
          </p:cNvPr>
          <p:cNvSpPr txBox="1"/>
          <p:nvPr/>
        </p:nvSpPr>
        <p:spPr>
          <a:xfrm>
            <a:off x="2349910" y="6298840"/>
            <a:ext cx="9141542" cy="369332"/>
          </a:xfrm>
          <a:prstGeom prst="rect">
            <a:avLst/>
          </a:prstGeom>
          <a:noFill/>
        </p:spPr>
        <p:txBody>
          <a:bodyPr wrap="square">
            <a:spAutoFit/>
          </a:bodyPr>
          <a:lstStyle/>
          <a:p>
            <a:r>
              <a:rPr lang="fr-FR" dirty="0"/>
              <a:t>Biotechnologie microbienne dans les applications environnementales</a:t>
            </a:r>
            <a:endParaRPr lang="fr-DZ" dirty="0"/>
          </a:p>
        </p:txBody>
      </p:sp>
    </p:spTree>
    <p:extLst>
      <p:ext uri="{BB962C8B-B14F-4D97-AF65-F5344CB8AC3E}">
        <p14:creationId xmlns:p14="http://schemas.microsoft.com/office/powerpoint/2010/main" val="36526191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24403EA-1149-19C4-EE5C-CFD13EB77829}"/>
              </a:ext>
            </a:extLst>
          </p:cNvPr>
          <p:cNvSpPr txBox="1"/>
          <p:nvPr/>
        </p:nvSpPr>
        <p:spPr>
          <a:xfrm>
            <a:off x="1130710" y="2277296"/>
            <a:ext cx="9773264" cy="1754326"/>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dirty="0"/>
              <a:t>Défis et orientations futures de la biotechnologie microbienne</a:t>
            </a:r>
          </a:p>
          <a:p>
            <a:r>
              <a:rPr lang="fr-FR" dirty="0"/>
              <a:t>Défis</a:t>
            </a:r>
          </a:p>
          <a:p>
            <a:r>
              <a:rPr lang="fr-FR" dirty="0"/>
              <a:t>Il est nécessaire de développer des technologies de biorestauration plus efficaces et plus rentables pour les pays en développement comme le Népal. </a:t>
            </a:r>
          </a:p>
          <a:p>
            <a:r>
              <a:rPr lang="fr-FR" dirty="0"/>
              <a:t>Il est préférable de comprendre le mécanisme de dégradation microbienne pour assurer la sécurité et la durabilité de ces technologies. </a:t>
            </a:r>
            <a:endParaRPr lang="fr-DZ" dirty="0"/>
          </a:p>
        </p:txBody>
      </p:sp>
    </p:spTree>
    <p:extLst>
      <p:ext uri="{BB962C8B-B14F-4D97-AF65-F5344CB8AC3E}">
        <p14:creationId xmlns:p14="http://schemas.microsoft.com/office/powerpoint/2010/main" val="1877743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4EC82AD-A02C-C8ED-A90C-20F8ADFDBB1D}"/>
              </a:ext>
            </a:extLst>
          </p:cNvPr>
          <p:cNvPicPr>
            <a:picLocks noChangeAspect="1"/>
          </p:cNvPicPr>
          <p:nvPr/>
        </p:nvPicPr>
        <p:blipFill>
          <a:blip r:embed="rId2"/>
          <a:stretch>
            <a:fillRect/>
          </a:stretch>
        </p:blipFill>
        <p:spPr>
          <a:xfrm>
            <a:off x="1932039" y="1055277"/>
            <a:ext cx="8327922" cy="4314825"/>
          </a:xfrm>
          <a:prstGeom prst="rect">
            <a:avLst/>
          </a:prstGeom>
        </p:spPr>
      </p:pic>
      <p:sp>
        <p:nvSpPr>
          <p:cNvPr id="4" name="TextBox 3">
            <a:extLst>
              <a:ext uri="{FF2B5EF4-FFF2-40B4-BE49-F238E27FC236}">
                <a16:creationId xmlns:a16="http://schemas.microsoft.com/office/drawing/2014/main" id="{3C1705A6-7BE0-410D-072D-FFBF767A9D25}"/>
              </a:ext>
            </a:extLst>
          </p:cNvPr>
          <p:cNvSpPr txBox="1"/>
          <p:nvPr/>
        </p:nvSpPr>
        <p:spPr>
          <a:xfrm>
            <a:off x="1932039" y="5618057"/>
            <a:ext cx="8487697"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fr-FR" sz="2800" dirty="0"/>
              <a:t>Les 5 couleurs des Biotechnologies</a:t>
            </a:r>
            <a:endParaRPr lang="fr-DZ" sz="2800" dirty="0"/>
          </a:p>
        </p:txBody>
      </p:sp>
    </p:spTree>
    <p:extLst>
      <p:ext uri="{BB962C8B-B14F-4D97-AF65-F5344CB8AC3E}">
        <p14:creationId xmlns:p14="http://schemas.microsoft.com/office/powerpoint/2010/main" val="7843646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D05D650-62C3-546A-B3F2-A94152B1B56E}"/>
              </a:ext>
            </a:extLst>
          </p:cNvPr>
          <p:cNvSpPr txBox="1"/>
          <p:nvPr/>
        </p:nvSpPr>
        <p:spPr>
          <a:xfrm>
            <a:off x="3040626" y="1584799"/>
            <a:ext cx="6100916" cy="3693319"/>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dirty="0"/>
              <a:t>Orientations futures</a:t>
            </a:r>
          </a:p>
          <a:p>
            <a:r>
              <a:rPr lang="fr-FR" dirty="0"/>
              <a:t>Le développement de nouvelles souches microbiennes pour la bioremédiation, </a:t>
            </a:r>
          </a:p>
          <a:p>
            <a:r>
              <a:rPr lang="fr-FR" dirty="0"/>
              <a:t>L’utilisation du génie génétique pour améliorer la capacité microbienne de biorestauration, et </a:t>
            </a:r>
          </a:p>
          <a:p>
            <a:r>
              <a:rPr lang="fr-FR" dirty="0"/>
              <a:t>L’intégration de la biotechnologie microbienne avec d’autres technologies, comme la nanotechnologie et la biotechnologie.</a:t>
            </a:r>
          </a:p>
          <a:p>
            <a:r>
              <a:rPr lang="fr-FR" dirty="0"/>
              <a:t>Conclusion</a:t>
            </a:r>
          </a:p>
          <a:p>
            <a:r>
              <a:rPr lang="fr-FR" dirty="0"/>
              <a:t>Ainsi, dans le contexte actuel de contamination de l’environnement, y compris du sol, de l’eau et de l’air, l’application biotechnologique peut être le moyen le plus efficace et le plus efficace pour y remédier et éliminer la pollution. </a:t>
            </a:r>
            <a:endParaRPr lang="fr-DZ" dirty="0"/>
          </a:p>
        </p:txBody>
      </p:sp>
    </p:spTree>
    <p:extLst>
      <p:ext uri="{BB962C8B-B14F-4D97-AF65-F5344CB8AC3E}">
        <p14:creationId xmlns:p14="http://schemas.microsoft.com/office/powerpoint/2010/main" val="20068648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EB794A3-CB69-E61B-A14F-04665EDADA33}"/>
              </a:ext>
            </a:extLst>
          </p:cNvPr>
          <p:cNvPicPr>
            <a:picLocks noChangeAspect="1"/>
          </p:cNvPicPr>
          <p:nvPr/>
        </p:nvPicPr>
        <p:blipFill>
          <a:blip r:embed="rId2"/>
          <a:stretch>
            <a:fillRect/>
          </a:stretch>
        </p:blipFill>
        <p:spPr>
          <a:xfrm>
            <a:off x="639097" y="314633"/>
            <a:ext cx="10854813" cy="4090220"/>
          </a:xfrm>
          <a:prstGeom prst="rect">
            <a:avLst/>
          </a:prstGeom>
        </p:spPr>
      </p:pic>
      <p:sp>
        <p:nvSpPr>
          <p:cNvPr id="4" name="TextBox 3">
            <a:extLst>
              <a:ext uri="{FF2B5EF4-FFF2-40B4-BE49-F238E27FC236}">
                <a16:creationId xmlns:a16="http://schemas.microsoft.com/office/drawing/2014/main" id="{6A4CAFAC-C9E0-9E8A-A7A3-BA6647318FB3}"/>
              </a:ext>
            </a:extLst>
          </p:cNvPr>
          <p:cNvSpPr txBox="1"/>
          <p:nvPr/>
        </p:nvSpPr>
        <p:spPr>
          <a:xfrm>
            <a:off x="1445342" y="4595165"/>
            <a:ext cx="9881420" cy="1754326"/>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dirty="0"/>
              <a:t>Applications biotechnologiques des bactéries marines. Les environnements marins contiennent une grande diversité de bactéries et certaines d'entre elles jouent un rôle essentiel dans les cycles biogéochimiques du carbone, de l'oxygène, de l'azote, du phosphore, du soufre et du fer. Parmi les potentialités biotechnologiques des bactéries marines figurent la </a:t>
            </a:r>
            <a:r>
              <a:rPr lang="fr-FR" dirty="0" err="1"/>
              <a:t>biorémédiation</a:t>
            </a:r>
            <a:r>
              <a:rPr lang="fr-FR" dirty="0"/>
              <a:t> des environnements pollués par les hydrocarbures et le plastique, ainsi que la découverte et la production de nouveaux biosurfactants, des composés naturels qui améliorent la solubilisation des molécules hydrophobes (par exemple, l'</a:t>
            </a:r>
            <a:r>
              <a:rPr lang="fr-FR" dirty="0" err="1"/>
              <a:t>hydrocétone</a:t>
            </a:r>
            <a:r>
              <a:rPr lang="fr-FR" dirty="0"/>
              <a:t>).</a:t>
            </a:r>
            <a:endParaRPr lang="fr-DZ" dirty="0"/>
          </a:p>
        </p:txBody>
      </p:sp>
    </p:spTree>
    <p:extLst>
      <p:ext uri="{BB962C8B-B14F-4D97-AF65-F5344CB8AC3E}">
        <p14:creationId xmlns:p14="http://schemas.microsoft.com/office/powerpoint/2010/main" val="16303997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920A83-2A62-E652-F418-A78AF22324BF}"/>
              </a:ext>
            </a:extLst>
          </p:cNvPr>
          <p:cNvSpPr txBox="1"/>
          <p:nvPr/>
        </p:nvSpPr>
        <p:spPr>
          <a:xfrm>
            <a:off x="113071" y="412789"/>
            <a:ext cx="11965858" cy="6032421"/>
          </a:xfrm>
          <a:prstGeom prst="rect">
            <a:avLst/>
          </a:prstGeom>
          <a:solidFill>
            <a:schemeClr val="tx2"/>
          </a:solidFill>
          <a:ln>
            <a:solidFill>
              <a:srgbClr val="FF0000"/>
            </a:solidFill>
          </a:ln>
        </p:spPr>
        <p:style>
          <a:lnRef idx="2">
            <a:schemeClr val="accent5"/>
          </a:lnRef>
          <a:fillRef idx="1">
            <a:schemeClr val="lt1"/>
          </a:fillRef>
          <a:effectRef idx="0">
            <a:schemeClr val="accent5"/>
          </a:effectRef>
          <a:fontRef idx="minor">
            <a:schemeClr val="dk1"/>
          </a:fontRef>
        </p:style>
        <p:txBody>
          <a:bodyPr wrap="square">
            <a:spAutoFit/>
          </a:bodyPr>
          <a:lstStyle/>
          <a:p>
            <a:r>
              <a:rPr lang="fr-FR" dirty="0"/>
              <a:t>Références</a:t>
            </a:r>
          </a:p>
          <a:p>
            <a:r>
              <a:rPr lang="fr-FR" sz="1600" dirty="0" err="1"/>
              <a:t>Abd</a:t>
            </a:r>
            <a:r>
              <a:rPr lang="fr-FR" sz="1600" dirty="0"/>
              <a:t> </a:t>
            </a:r>
            <a:r>
              <a:rPr lang="fr-FR" sz="1600" dirty="0" err="1"/>
              <a:t>Manan</a:t>
            </a:r>
            <a:r>
              <a:rPr lang="fr-FR" sz="1600" dirty="0"/>
              <a:t>, TSB, Khan, T., Wan </a:t>
            </a:r>
            <a:r>
              <a:rPr lang="fr-FR" sz="1600" dirty="0" err="1"/>
              <a:t>Mohtar</a:t>
            </a:r>
            <a:r>
              <a:rPr lang="fr-FR" sz="1600" dirty="0"/>
              <a:t>, WHM, </a:t>
            </a:r>
            <a:r>
              <a:rPr lang="fr-FR" sz="1600" dirty="0" err="1"/>
              <a:t>Machmudah</a:t>
            </a:r>
            <a:r>
              <a:rPr lang="fr-FR" sz="1600" dirty="0"/>
              <a:t>, A., </a:t>
            </a:r>
            <a:r>
              <a:rPr lang="fr-FR" sz="1600" dirty="0" err="1"/>
              <a:t>Dutykh</a:t>
            </a:r>
            <a:r>
              <a:rPr lang="fr-FR" sz="1600" dirty="0"/>
              <a:t>, D., </a:t>
            </a:r>
            <a:r>
              <a:rPr lang="fr-FR" sz="1600" dirty="0" err="1"/>
              <a:t>Qazi</a:t>
            </a:r>
            <a:r>
              <a:rPr lang="fr-FR" sz="1600" dirty="0"/>
              <a:t>, S., Ahmad, A. et Wan </a:t>
            </a:r>
            <a:r>
              <a:rPr lang="fr-FR" sz="1600" dirty="0" err="1"/>
              <a:t>Rasdi</a:t>
            </a:r>
            <a:r>
              <a:rPr lang="fr-FR" sz="1600" dirty="0"/>
              <a:t>, N. (2022). Bioremédiation des eaux usées à l'aide d'algues pour une potentielle cogénération de bioénergie renouvelable . Biotechnologie des algues, 47–62. https://doi.org/10.1016/b978-0-323-90476-6.00019-4</a:t>
            </a:r>
          </a:p>
          <a:p>
            <a:r>
              <a:rPr lang="fr-FR" sz="1600" dirty="0" err="1"/>
              <a:t>Chisti</a:t>
            </a:r>
            <a:r>
              <a:rPr lang="fr-FR" sz="1600" dirty="0"/>
              <a:t>, Y., et </a:t>
            </a:r>
            <a:r>
              <a:rPr lang="fr-FR" sz="1600" dirty="0" err="1"/>
              <a:t>Karimi</a:t>
            </a:r>
            <a:r>
              <a:rPr lang="fr-FR" sz="1600" dirty="0"/>
              <a:t>, K. (2024). Production de bioéthanol. Encyclopédie des technologies durables, 279–294. https://doi.org/10.1016/b978-0-323-90386-8.00017-6</a:t>
            </a:r>
          </a:p>
          <a:p>
            <a:r>
              <a:rPr lang="fr-FR" sz="1600" dirty="0" err="1"/>
              <a:t>Nuruzzaman</a:t>
            </a:r>
            <a:r>
              <a:rPr lang="fr-FR" sz="1600" dirty="0"/>
              <a:t>, M., Liu, Y., Rahman, MM, </a:t>
            </a:r>
            <a:r>
              <a:rPr lang="fr-FR" sz="1600" dirty="0" err="1"/>
              <a:t>Dharmarajan</a:t>
            </a:r>
            <a:r>
              <a:rPr lang="fr-FR" sz="1600" dirty="0"/>
              <a:t>, R., Duan, L., </a:t>
            </a:r>
            <a:r>
              <a:rPr lang="fr-FR" sz="1600" dirty="0" err="1"/>
              <a:t>Uddin</a:t>
            </a:r>
            <a:r>
              <a:rPr lang="fr-FR" sz="1600" dirty="0"/>
              <a:t>, AFMJ, et Naidu, R. (2019). </a:t>
            </a:r>
            <a:r>
              <a:rPr lang="fr-FR" sz="1600" dirty="0" err="1"/>
              <a:t>Nanobiopesticides</a:t>
            </a:r>
            <a:r>
              <a:rPr lang="fr-FR" sz="1600" dirty="0"/>
              <a:t> : composition et méthodes de préparation. Nano-biopesticides aujourd'hui et perspectives d'avenir, 69–131. https://doi.org/10.1016/b978-0-12-815829-6.00004-8</a:t>
            </a:r>
          </a:p>
          <a:p>
            <a:r>
              <a:rPr lang="fr-FR" sz="1600" dirty="0" err="1"/>
              <a:t>Pattanaik</a:t>
            </a:r>
            <a:r>
              <a:rPr lang="fr-FR" sz="1600" dirty="0"/>
              <a:t>, BP et Misra, RD (2017). Effet de la voie réactionnelle et des paramètres opératoires sur la désoxygénation des huiles végétales pour la production de carburants hydrocarbonés de la gamme diesel : une revue. Revue des énergies renouvelables et durables, 73, p. 545–557. https://doi.org/10.1016/j.rser.2017.01.018</a:t>
            </a:r>
          </a:p>
          <a:p>
            <a:r>
              <a:rPr lang="fr-FR" sz="1600" dirty="0" err="1"/>
              <a:t>Skoczinski</a:t>
            </a:r>
            <a:r>
              <a:rPr lang="fr-FR" sz="1600" dirty="0"/>
              <a:t>, P., Krause, L., </a:t>
            </a:r>
            <a:r>
              <a:rPr lang="fr-FR" sz="1600" dirty="0" err="1"/>
              <a:t>Raschka</a:t>
            </a:r>
            <a:r>
              <a:rPr lang="fr-FR" sz="1600" dirty="0"/>
              <a:t>, A., </a:t>
            </a:r>
            <a:r>
              <a:rPr lang="fr-FR" sz="1600" dirty="0" err="1"/>
              <a:t>Dammer</a:t>
            </a:r>
            <a:r>
              <a:rPr lang="fr-FR" sz="1600" dirty="0"/>
              <a:t>, L., &amp; Carus, M. (2021). État actuel et développement futur des plastiques : Solutions pour une économie circulaire et limites de la dégradation environnementale. Dégradation enzymatique des plastiques, 1–26. https://doi.org/10.1016/bs.mie.2020.11.001</a:t>
            </a:r>
          </a:p>
          <a:p>
            <a:r>
              <a:rPr lang="fr-FR" sz="1600" dirty="0" err="1"/>
              <a:t>Touliabah</a:t>
            </a:r>
            <a:r>
              <a:rPr lang="fr-FR" sz="1600" dirty="0"/>
              <a:t>, HE-S., El-</a:t>
            </a:r>
            <a:r>
              <a:rPr lang="fr-FR" sz="1600" dirty="0" err="1"/>
              <a:t>Sheekh</a:t>
            </a:r>
            <a:r>
              <a:rPr lang="fr-FR" sz="1600" dirty="0"/>
              <a:t>, MM, Ismail, MM, et El-Kassas, H. (2022). Revue de la biodégradation des polluants organiques par les microalgues et les cyanobactéries. </a:t>
            </a:r>
            <a:r>
              <a:rPr lang="fr-FR" sz="1600" dirty="0" err="1"/>
              <a:t>Molecules</a:t>
            </a:r>
            <a:r>
              <a:rPr lang="fr-FR" sz="1600" dirty="0"/>
              <a:t>, 27(3), 1141. https://doi.org/10.3390/molecules27031141</a:t>
            </a:r>
          </a:p>
          <a:p>
            <a:r>
              <a:rPr lang="fr-FR" sz="1600" dirty="0" err="1"/>
              <a:t>Vidyant</a:t>
            </a:r>
            <a:r>
              <a:rPr lang="fr-FR" sz="1600" dirty="0"/>
              <a:t>, S., Sharma, P., Chaudhary, H., et Dwivedi, S. (2024). Biocarburants végétaux : une solution durable pour l'industrie des carburants. Technologies durables émergentes pour la production de biocarburants, 187–216. https://doi.org/10.1007/978-3-031-52167-6_8</a:t>
            </a:r>
          </a:p>
          <a:p>
            <a:r>
              <a:rPr lang="fr-FR" sz="1600" dirty="0"/>
              <a:t>Wu, Y., Li, T. et Yang, L. (2012). Mécanismes d'élimination des polluants des solutions aqueuses par les micro-organismes et leurs agrégats : une revue. </a:t>
            </a:r>
            <a:r>
              <a:rPr lang="fr-FR" sz="1600" dirty="0" err="1"/>
              <a:t>Bioresource</a:t>
            </a:r>
            <a:r>
              <a:rPr lang="fr-FR" sz="1600" dirty="0"/>
              <a:t> </a:t>
            </a:r>
            <a:r>
              <a:rPr lang="fr-FR" sz="1600" dirty="0" err="1"/>
              <a:t>Technology</a:t>
            </a:r>
            <a:r>
              <a:rPr lang="fr-FR" sz="1600" dirty="0"/>
              <a:t>, 107, 10–18. https://doi.org/10.1016/j.biortech.2011.12.088</a:t>
            </a:r>
          </a:p>
          <a:p>
            <a:r>
              <a:rPr lang="fr-FR" sz="1600" dirty="0"/>
              <a:t>Wu, Y., Xia, L., Yu, Z., </a:t>
            </a:r>
            <a:r>
              <a:rPr lang="fr-FR" sz="1600" dirty="0" err="1"/>
              <a:t>Shabbir</a:t>
            </a:r>
            <a:r>
              <a:rPr lang="fr-FR" sz="1600" dirty="0"/>
              <a:t>, S., et Kerr, PG (2014). Bioremédiation in situ des eaux de surface par les périphytons. </a:t>
            </a:r>
            <a:r>
              <a:rPr lang="fr-FR" sz="1600" dirty="0" err="1"/>
              <a:t>Bioresource</a:t>
            </a:r>
            <a:r>
              <a:rPr lang="fr-FR" sz="1600" dirty="0"/>
              <a:t> </a:t>
            </a:r>
            <a:r>
              <a:rPr lang="fr-FR" sz="1600" dirty="0" err="1"/>
              <a:t>Technology</a:t>
            </a:r>
            <a:r>
              <a:rPr lang="fr-FR" sz="1600" dirty="0"/>
              <a:t>, 151, 367–372. https://doi.org/10.1016/j.biortech.2013.10.088</a:t>
            </a:r>
          </a:p>
          <a:p>
            <a:r>
              <a:rPr lang="fr-FR" sz="1600" dirty="0" err="1"/>
              <a:t>Yashavantha</a:t>
            </a:r>
            <a:r>
              <a:rPr lang="fr-FR" sz="1600" dirty="0"/>
              <a:t> Rao, HC, Chandra </a:t>
            </a:r>
            <a:r>
              <a:rPr lang="fr-FR" sz="1600" dirty="0" err="1"/>
              <a:t>Mohana</a:t>
            </a:r>
            <a:r>
              <a:rPr lang="fr-FR" sz="1600" dirty="0"/>
              <a:t>, N., et Satish, S. (2020). Aspects </a:t>
            </a:r>
            <a:r>
              <a:rPr lang="fr-FR" sz="1600" dirty="0" err="1"/>
              <a:t>biocommerciaux</a:t>
            </a:r>
            <a:r>
              <a:rPr lang="fr-FR" sz="1600" dirty="0"/>
              <a:t> des endophytes microbiens pour une agriculture durable. Endophytes microbiens, 323–347. https://doi.org/10.1016/b978-0-12-819654-0.00013-2</a:t>
            </a:r>
          </a:p>
        </p:txBody>
      </p:sp>
    </p:spTree>
    <p:extLst>
      <p:ext uri="{BB962C8B-B14F-4D97-AF65-F5344CB8AC3E}">
        <p14:creationId xmlns:p14="http://schemas.microsoft.com/office/powerpoint/2010/main" val="9247169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3D1EF64-22E7-E7B2-ADDD-66807A1392FA}"/>
              </a:ext>
            </a:extLst>
          </p:cNvPr>
          <p:cNvPicPr>
            <a:picLocks noChangeAspect="1"/>
          </p:cNvPicPr>
          <p:nvPr/>
        </p:nvPicPr>
        <p:blipFill>
          <a:blip r:embed="rId2"/>
          <a:stretch>
            <a:fillRect/>
          </a:stretch>
        </p:blipFill>
        <p:spPr>
          <a:xfrm>
            <a:off x="2369574" y="373627"/>
            <a:ext cx="7452851" cy="3743631"/>
          </a:xfrm>
          <a:prstGeom prst="rect">
            <a:avLst/>
          </a:prstGeom>
          <a:ln>
            <a:solidFill>
              <a:srgbClr val="FF0000"/>
            </a:solidFill>
          </a:ln>
        </p:spPr>
      </p:pic>
      <p:sp>
        <p:nvSpPr>
          <p:cNvPr id="4" name="TextBox 3">
            <a:extLst>
              <a:ext uri="{FF2B5EF4-FFF2-40B4-BE49-F238E27FC236}">
                <a16:creationId xmlns:a16="http://schemas.microsoft.com/office/drawing/2014/main" id="{065CBF7B-BE37-D774-1285-D24C7BA0B495}"/>
              </a:ext>
            </a:extLst>
          </p:cNvPr>
          <p:cNvSpPr txBox="1"/>
          <p:nvPr/>
        </p:nvSpPr>
        <p:spPr>
          <a:xfrm>
            <a:off x="2765322" y="4386486"/>
            <a:ext cx="7135761" cy="646331"/>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buNone/>
            </a:pPr>
            <a:r>
              <a:rPr lang="fr-FR" b="1" i="0" dirty="0">
                <a:solidFill>
                  <a:srgbClr val="1A202C"/>
                </a:solidFill>
                <a:effectLst/>
                <a:latin typeface="-apple-system"/>
              </a:rPr>
              <a:t>Cette transformation de la bactérie </a:t>
            </a:r>
            <a:r>
              <a:rPr lang="fr-FR" b="1" i="0" dirty="0" err="1">
                <a:solidFill>
                  <a:srgbClr val="1A202C"/>
                </a:solidFill>
                <a:effectLst/>
                <a:latin typeface="-apple-system"/>
              </a:rPr>
              <a:t>E.Coli</a:t>
            </a:r>
            <a:r>
              <a:rPr lang="fr-FR" b="1" i="0" dirty="0">
                <a:solidFill>
                  <a:srgbClr val="1A202C"/>
                </a:solidFill>
                <a:effectLst/>
                <a:latin typeface="-apple-system"/>
              </a:rPr>
              <a:t> pourrait changer le monde : elle recycle les plastiques et crée du paracétamol</a:t>
            </a:r>
          </a:p>
        </p:txBody>
      </p:sp>
      <p:sp>
        <p:nvSpPr>
          <p:cNvPr id="6" name="TextBox 5">
            <a:extLst>
              <a:ext uri="{FF2B5EF4-FFF2-40B4-BE49-F238E27FC236}">
                <a16:creationId xmlns:a16="http://schemas.microsoft.com/office/drawing/2014/main" id="{04B5751A-AFC9-4B1A-5A3C-BB601DC22A15}"/>
              </a:ext>
            </a:extLst>
          </p:cNvPr>
          <p:cNvSpPr txBox="1"/>
          <p:nvPr/>
        </p:nvSpPr>
        <p:spPr>
          <a:xfrm>
            <a:off x="1160206" y="5469193"/>
            <a:ext cx="10520517" cy="923330"/>
          </a:xfrm>
          <a:prstGeom prst="rect">
            <a:avLst/>
          </a:prstGeom>
          <a:noFill/>
        </p:spPr>
        <p:txBody>
          <a:bodyPr wrap="square">
            <a:spAutoFit/>
          </a:bodyPr>
          <a:lstStyle/>
          <a:p>
            <a:r>
              <a:rPr lang="fr-FR" dirty="0">
                <a:hlinkClick r:id="rId3"/>
              </a:rPr>
              <a:t>https://www.technobio.fr/un-labo-francais-transforme-le-plastique-en-paracetamol-cette-revolution-ecologique-intrigue-tout-le-monde/</a:t>
            </a:r>
            <a:endParaRPr lang="fr-FR" dirty="0"/>
          </a:p>
          <a:p>
            <a:endParaRPr lang="fr-DZ" dirty="0"/>
          </a:p>
        </p:txBody>
      </p:sp>
    </p:spTree>
    <p:extLst>
      <p:ext uri="{BB962C8B-B14F-4D97-AF65-F5344CB8AC3E}">
        <p14:creationId xmlns:p14="http://schemas.microsoft.com/office/powerpoint/2010/main" val="31402434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6CA3F58-5329-0F01-1E41-FD67D8A34360}"/>
              </a:ext>
            </a:extLst>
          </p:cNvPr>
          <p:cNvSpPr txBox="1"/>
          <p:nvPr/>
        </p:nvSpPr>
        <p:spPr>
          <a:xfrm>
            <a:off x="845573" y="733496"/>
            <a:ext cx="10392697" cy="178510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l">
              <a:spcAft>
                <a:spcPts val="2400"/>
              </a:spcAft>
              <a:buNone/>
            </a:pPr>
            <a:r>
              <a:rPr lang="fr-FR" b="0" i="0" dirty="0">
                <a:solidFill>
                  <a:srgbClr val="2D3748"/>
                </a:solidFill>
                <a:effectLst/>
                <a:latin typeface="-apple-system"/>
              </a:rPr>
              <a:t>Peut-on vraiment transformer nos déchets plastiques en médicaments essentiels grâce à la biotechnologie ? </a:t>
            </a:r>
            <a:r>
              <a:rPr lang="fr-FR" b="1" i="0" dirty="0" err="1">
                <a:solidFill>
                  <a:srgbClr val="2D3748"/>
                </a:solidFill>
                <a:effectLst/>
                <a:latin typeface="-apple-system"/>
              </a:rPr>
              <a:t>E.Coli</a:t>
            </a:r>
            <a:r>
              <a:rPr lang="fr-FR" b="0" i="0" dirty="0">
                <a:solidFill>
                  <a:srgbClr val="2D3748"/>
                </a:solidFill>
                <a:effectLst/>
                <a:latin typeface="-apple-system"/>
              </a:rPr>
              <a:t> modifiée pourrait bien réinventer notre façon de lutter contre la pollution en devenant une véritable « mangeuse de plastique » capable de fabriquer du paracétamol.</a:t>
            </a:r>
          </a:p>
          <a:p>
            <a:pPr>
              <a:buNone/>
            </a:pPr>
            <a:br>
              <a:rPr lang="fr-FR" b="0" i="0" dirty="0">
                <a:solidFill>
                  <a:srgbClr val="2B6CB0"/>
                </a:solidFill>
                <a:effectLst/>
                <a:latin typeface="-apple-system"/>
                <a:hlinkClick r:id="rId2"/>
              </a:rPr>
            </a:br>
            <a:endParaRPr lang="fr-DZ" dirty="0"/>
          </a:p>
        </p:txBody>
      </p:sp>
      <p:sp>
        <p:nvSpPr>
          <p:cNvPr id="5" name="TextBox 4">
            <a:extLst>
              <a:ext uri="{FF2B5EF4-FFF2-40B4-BE49-F238E27FC236}">
                <a16:creationId xmlns:a16="http://schemas.microsoft.com/office/drawing/2014/main" id="{2C9DE19E-CE6A-98E9-EE86-D59B50B459FE}"/>
              </a:ext>
            </a:extLst>
          </p:cNvPr>
          <p:cNvSpPr txBox="1"/>
          <p:nvPr/>
        </p:nvSpPr>
        <p:spPr>
          <a:xfrm>
            <a:off x="1750143" y="3040161"/>
            <a:ext cx="8030497" cy="92333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fr-FR" b="0" i="0" dirty="0">
                <a:solidFill>
                  <a:srgbClr val="2D3748"/>
                </a:solidFill>
                <a:effectLst/>
                <a:latin typeface="-apple-system"/>
              </a:rPr>
              <a:t>Nous vous invitons à découvrir comment cette avancée innovante, mêlant environnement et pharmacie, ouvre de nouvelles perspectives vers une production durable et respectueuse de la planète.</a:t>
            </a:r>
            <a:endParaRPr lang="fr-DZ" dirty="0"/>
          </a:p>
        </p:txBody>
      </p:sp>
      <p:sp>
        <p:nvSpPr>
          <p:cNvPr id="7" name="TextBox 6">
            <a:extLst>
              <a:ext uri="{FF2B5EF4-FFF2-40B4-BE49-F238E27FC236}">
                <a16:creationId xmlns:a16="http://schemas.microsoft.com/office/drawing/2014/main" id="{82FDC2D0-6362-4240-5B77-14A95CC68EC4}"/>
              </a:ext>
            </a:extLst>
          </p:cNvPr>
          <p:cNvSpPr txBox="1"/>
          <p:nvPr/>
        </p:nvSpPr>
        <p:spPr>
          <a:xfrm>
            <a:off x="1179869" y="4865669"/>
            <a:ext cx="9724103" cy="1477328"/>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l">
              <a:buNone/>
            </a:pPr>
            <a:r>
              <a:rPr lang="fr-FR" b="1" i="0" dirty="0" err="1">
                <a:solidFill>
                  <a:srgbClr val="1A202C"/>
                </a:solidFill>
                <a:effectLst/>
                <a:latin typeface="-apple-system"/>
              </a:rPr>
              <a:t>E.Coli</a:t>
            </a:r>
            <a:r>
              <a:rPr lang="fr-FR" b="1" i="0" dirty="0">
                <a:solidFill>
                  <a:srgbClr val="1A202C"/>
                </a:solidFill>
                <a:effectLst/>
                <a:latin typeface="-apple-system"/>
              </a:rPr>
              <a:t> modifiée : une solution innovante contre la pollution plastique</a:t>
            </a:r>
          </a:p>
          <a:p>
            <a:pPr algn="l">
              <a:spcAft>
                <a:spcPts val="2400"/>
              </a:spcAft>
              <a:buNone/>
            </a:pPr>
            <a:r>
              <a:rPr lang="fr-FR" b="0" i="0" dirty="0">
                <a:solidFill>
                  <a:srgbClr val="2D3748"/>
                </a:solidFill>
                <a:effectLst/>
                <a:latin typeface="-apple-system"/>
              </a:rPr>
              <a:t>Des chercheurs ont récemment transformé la bactérie </a:t>
            </a:r>
            <a:r>
              <a:rPr lang="fr-FR" b="1" i="0" dirty="0" err="1">
                <a:solidFill>
                  <a:srgbClr val="2D3748"/>
                </a:solidFill>
                <a:effectLst/>
                <a:latin typeface="-apple-system"/>
              </a:rPr>
              <a:t>E.Coli</a:t>
            </a:r>
            <a:r>
              <a:rPr lang="fr-FR" b="0" i="0" dirty="0">
                <a:solidFill>
                  <a:srgbClr val="2D3748"/>
                </a:solidFill>
                <a:effectLst/>
                <a:latin typeface="-apple-system"/>
              </a:rPr>
              <a:t> en une protagoniste clé dans la lutte contre la pollution plastique. Par le biais de modifications génétiques, cette souche transformée peut désormais décomposer les bouteilles en PET et produire de l’acide téréphtalique, un intermédiaire chimique valorisable dans d’autres industries.</a:t>
            </a:r>
          </a:p>
        </p:txBody>
      </p:sp>
    </p:spTree>
    <p:extLst>
      <p:ext uri="{BB962C8B-B14F-4D97-AF65-F5344CB8AC3E}">
        <p14:creationId xmlns:p14="http://schemas.microsoft.com/office/powerpoint/2010/main" val="39588640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176A327-A99A-BA6F-2A6B-F158EB5F20ED}"/>
              </a:ext>
            </a:extLst>
          </p:cNvPr>
          <p:cNvSpPr txBox="1"/>
          <p:nvPr/>
        </p:nvSpPr>
        <p:spPr>
          <a:xfrm>
            <a:off x="1369141" y="392083"/>
            <a:ext cx="9485671" cy="2062103"/>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l">
              <a:spcAft>
                <a:spcPts val="2400"/>
              </a:spcAft>
              <a:buNone/>
            </a:pPr>
            <a:r>
              <a:rPr lang="fr-FR" b="0" i="0" dirty="0">
                <a:solidFill>
                  <a:srgbClr val="2D3748"/>
                </a:solidFill>
                <a:effectLst/>
                <a:latin typeface="-apple-system"/>
              </a:rPr>
              <a:t>Cette avancée ouvre une nouvelle voie pour la gestion des déchets, offrant une alternative durable aux méthodes traditionnelles de recyclage. Elle témoigne de la capacité de la biotechnologie à apporter des solutions concrètes aux défis environnementaux actuels, tout en soulignant la nécessité de poursuivre les recherches pour optimiser ces procédés biologiques.</a:t>
            </a:r>
          </a:p>
          <a:p>
            <a:pPr algn="l">
              <a:spcAft>
                <a:spcPts val="2400"/>
              </a:spcAft>
              <a:buNone/>
            </a:pPr>
            <a:r>
              <a:rPr lang="fr-FR" b="0" i="0" dirty="0">
                <a:solidFill>
                  <a:srgbClr val="2D3748"/>
                </a:solidFill>
                <a:effectLst/>
                <a:latin typeface="-apple-system"/>
              </a:rPr>
              <a:t>Pour en savoir plus sur comment la biotechnologie transforme nos approches environnementales, la lecture se poursuit </a:t>
            </a:r>
            <a:r>
              <a:rPr lang="fr-FR" b="0" i="1" dirty="0">
                <a:solidFill>
                  <a:srgbClr val="2D3748"/>
                </a:solidFill>
                <a:effectLst/>
                <a:latin typeface="-apple-system"/>
              </a:rPr>
              <a:t>ici</a:t>
            </a:r>
            <a:r>
              <a:rPr lang="fr-FR" b="0" i="0" dirty="0">
                <a:solidFill>
                  <a:srgbClr val="2D3748"/>
                </a:solidFill>
                <a:effectLst/>
                <a:latin typeface="-apple-system"/>
              </a:rPr>
              <a:t>.</a:t>
            </a:r>
          </a:p>
        </p:txBody>
      </p:sp>
      <p:sp>
        <p:nvSpPr>
          <p:cNvPr id="5" name="TextBox 4">
            <a:extLst>
              <a:ext uri="{FF2B5EF4-FFF2-40B4-BE49-F238E27FC236}">
                <a16:creationId xmlns:a16="http://schemas.microsoft.com/office/drawing/2014/main" id="{6E1E7E7D-A045-00C7-B70F-0E929F25FEA1}"/>
              </a:ext>
            </a:extLst>
          </p:cNvPr>
          <p:cNvSpPr txBox="1"/>
          <p:nvPr/>
        </p:nvSpPr>
        <p:spPr>
          <a:xfrm>
            <a:off x="1268361" y="2826206"/>
            <a:ext cx="9969910" cy="1754326"/>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l">
              <a:buNone/>
            </a:pPr>
            <a:r>
              <a:rPr lang="fr-FR" b="1" i="0" dirty="0">
                <a:solidFill>
                  <a:srgbClr val="1A202C"/>
                </a:solidFill>
                <a:effectLst/>
                <a:latin typeface="-apple-system"/>
              </a:rPr>
              <a:t>Du plastique au paracétamol : biotechnologie et processus de conversion</a:t>
            </a:r>
          </a:p>
          <a:p>
            <a:pPr algn="l">
              <a:spcAft>
                <a:spcPts val="2400"/>
              </a:spcAft>
              <a:buNone/>
            </a:pPr>
            <a:r>
              <a:rPr lang="fr-FR" b="0" i="0" dirty="0">
                <a:solidFill>
                  <a:srgbClr val="2D3748"/>
                </a:solidFill>
                <a:effectLst/>
                <a:latin typeface="-apple-system"/>
              </a:rPr>
              <a:t>Grâce aux avancées en biotechnologie, il est désormais possible de transformer les déchets plastiques en principe actif du paracétamol, offrant une alternative écologique à la production pharmaceutique traditionnelle. Ce processus innovant utilise des souches d’</a:t>
            </a:r>
            <a:r>
              <a:rPr lang="fr-FR" b="0" i="1" dirty="0">
                <a:solidFill>
                  <a:srgbClr val="2D3748"/>
                </a:solidFill>
                <a:effectLst/>
                <a:latin typeface="-apple-system"/>
              </a:rPr>
              <a:t>E. Coli</a:t>
            </a:r>
            <a:r>
              <a:rPr lang="fr-FR" b="0" i="0" dirty="0">
                <a:solidFill>
                  <a:srgbClr val="2D3748"/>
                </a:solidFill>
                <a:effectLst/>
                <a:latin typeface="-apple-system"/>
              </a:rPr>
              <a:t> modifiées pour initier le réarrangement de </a:t>
            </a:r>
            <a:r>
              <a:rPr lang="fr-FR" b="0" i="0" dirty="0" err="1">
                <a:solidFill>
                  <a:srgbClr val="2D3748"/>
                </a:solidFill>
                <a:effectLst/>
                <a:latin typeface="-apple-system"/>
              </a:rPr>
              <a:t>Lossen</a:t>
            </a:r>
            <a:r>
              <a:rPr lang="fr-FR" b="0" i="0" dirty="0">
                <a:solidFill>
                  <a:srgbClr val="2D3748"/>
                </a:solidFill>
                <a:effectLst/>
                <a:latin typeface="-apple-system"/>
              </a:rPr>
              <a:t>, permettant la conversion du plastique en médicament en seulement 24 heures, à température ambiante et sans émissions de CO</a:t>
            </a:r>
            <a:r>
              <a:rPr lang="fr-FR" b="0" i="0" baseline="-25000" dirty="0">
                <a:solidFill>
                  <a:srgbClr val="2D3748"/>
                </a:solidFill>
                <a:effectLst/>
                <a:latin typeface="-apple-system"/>
              </a:rPr>
              <a:t>2</a:t>
            </a:r>
            <a:r>
              <a:rPr lang="fr-FR" b="0" i="0" dirty="0">
                <a:solidFill>
                  <a:srgbClr val="2D3748"/>
                </a:solidFill>
                <a:effectLst/>
                <a:latin typeface="-apple-system"/>
              </a:rPr>
              <a:t>.</a:t>
            </a:r>
          </a:p>
        </p:txBody>
      </p:sp>
    </p:spTree>
    <p:extLst>
      <p:ext uri="{BB962C8B-B14F-4D97-AF65-F5344CB8AC3E}">
        <p14:creationId xmlns:p14="http://schemas.microsoft.com/office/powerpoint/2010/main" val="32039679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53004F0-046B-71D3-CC9B-7DE60128FDDE}"/>
              </a:ext>
            </a:extLst>
          </p:cNvPr>
          <p:cNvSpPr txBox="1"/>
          <p:nvPr/>
        </p:nvSpPr>
        <p:spPr>
          <a:xfrm>
            <a:off x="1376515" y="446026"/>
            <a:ext cx="9566787" cy="4308872"/>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l">
              <a:spcAft>
                <a:spcPts val="2400"/>
              </a:spcAft>
              <a:buNone/>
            </a:pPr>
            <a:r>
              <a:rPr lang="fr-FR" b="0" i="0" dirty="0">
                <a:solidFill>
                  <a:srgbClr val="2D3748"/>
                </a:solidFill>
                <a:effectLst/>
                <a:latin typeface="-apple-system"/>
              </a:rPr>
              <a:t>Toutefois, la mise en pratique de cette technologie à grande échelle nécessitera des validations supplémentaires pour garantir la pureté et l’efficacité du paracétamol ainsi produit. Ce développement ouvre une voie prometteuse pour la réduction de l’empreinte carbone de l’industrie pharmaceutique.</a:t>
            </a:r>
          </a:p>
          <a:p>
            <a:pPr algn="l">
              <a:buNone/>
            </a:pPr>
            <a:r>
              <a:rPr lang="fr-FR" b="1" i="0" dirty="0">
                <a:solidFill>
                  <a:srgbClr val="1A202C"/>
                </a:solidFill>
                <a:effectLst/>
                <a:latin typeface="-apple-system"/>
              </a:rPr>
              <a:t>Vers une production durable de médicaments et les défis à relever</a:t>
            </a:r>
          </a:p>
          <a:p>
            <a:pPr algn="l">
              <a:spcAft>
                <a:spcPts val="2400"/>
              </a:spcAft>
              <a:buNone/>
            </a:pPr>
            <a:r>
              <a:rPr lang="fr-FR" b="0" i="0" dirty="0">
                <a:solidFill>
                  <a:srgbClr val="2D3748"/>
                </a:solidFill>
                <a:effectLst/>
                <a:latin typeface="-apple-system"/>
              </a:rPr>
              <a:t>La transformation de déchets plastiques en paracétamol marque une avancée significative vers une production de médicaments plus durable. Cette méthode peut réduire la dépendance au pétrole et diminuer les émissions de gaz à effet de serre de l’industrie pharmaceutique, offrant une double victoire pour l’environnement.</a:t>
            </a:r>
          </a:p>
          <a:p>
            <a:pPr algn="l">
              <a:spcAft>
                <a:spcPts val="2400"/>
              </a:spcAft>
              <a:buNone/>
            </a:pPr>
            <a:r>
              <a:rPr lang="fr-FR" b="0" i="0" dirty="0">
                <a:solidFill>
                  <a:srgbClr val="2D3748"/>
                </a:solidFill>
                <a:effectLst/>
                <a:latin typeface="-apple-system"/>
              </a:rPr>
              <a:t>Il est nécessaire de procéder à des validations supplémentaires concernant la faisabilité industrielle et l’innocuité de ce paracétamol innovant avant son adoption généralisée. </a:t>
            </a:r>
            <a:r>
              <a:rPr lang="fr-FR" b="0" i="1" dirty="0">
                <a:solidFill>
                  <a:srgbClr val="2D3748"/>
                </a:solidFill>
                <a:effectLst/>
                <a:latin typeface="-apple-system"/>
              </a:rPr>
              <a:t>Cette avancée mérite une attention rigoureuse pour évaluer son plein potentiel dans notre quête d’une industrie plus respectueuse de l’environnement.</a:t>
            </a:r>
            <a:endParaRPr lang="fr-FR" b="0" i="0" dirty="0">
              <a:solidFill>
                <a:srgbClr val="2D3748"/>
              </a:solidFill>
              <a:effectLst/>
              <a:latin typeface="-apple-system"/>
            </a:endParaRPr>
          </a:p>
        </p:txBody>
      </p:sp>
    </p:spTree>
    <p:extLst>
      <p:ext uri="{BB962C8B-B14F-4D97-AF65-F5344CB8AC3E}">
        <p14:creationId xmlns:p14="http://schemas.microsoft.com/office/powerpoint/2010/main" val="39932800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BD73A1-306D-48EB-A9A2-D8265727C729}"/>
              </a:ext>
            </a:extLst>
          </p:cNvPr>
          <p:cNvSpPr>
            <a:spLocks noChangeArrowheads="1"/>
          </p:cNvSpPr>
          <p:nvPr/>
        </p:nvSpPr>
        <p:spPr bwMode="auto">
          <a:xfrm>
            <a:off x="1435510" y="972046"/>
            <a:ext cx="8917858" cy="1600438"/>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DZ" altLang="fr-DZ" sz="2000" b="0" i="0" u="none" strike="noStrike" cap="none" normalizeH="0" baseline="0" dirty="0">
                <a:ln>
                  <a:noFill/>
                </a:ln>
                <a:solidFill>
                  <a:srgbClr val="2D3748"/>
                </a:solidFill>
                <a:effectLst/>
                <a:latin typeface="Times New Roman" panose="02020603050405020304" pitchFamily="18" charset="0"/>
                <a:cs typeface="Times New Roman" panose="02020603050405020304" pitchFamily="18" charset="0"/>
              </a:rPr>
              <a:t>Les innovations récentes autour d’</a:t>
            </a:r>
            <a:r>
              <a:rPr kumimoji="0" lang="fr-DZ" altLang="fr-DZ" sz="2000" b="0" i="0" u="none" strike="noStrike" cap="none" normalizeH="0" baseline="0" dirty="0" err="1">
                <a:ln>
                  <a:noFill/>
                </a:ln>
                <a:solidFill>
                  <a:srgbClr val="2D3748"/>
                </a:solidFill>
                <a:effectLst/>
                <a:latin typeface="Times New Roman" panose="02020603050405020304" pitchFamily="18" charset="0"/>
                <a:cs typeface="Times New Roman" panose="02020603050405020304" pitchFamily="18" charset="0"/>
              </a:rPr>
              <a:t>E.Coli</a:t>
            </a:r>
            <a:r>
              <a:rPr kumimoji="0" lang="fr-DZ" altLang="fr-DZ" sz="2000" b="0" i="0" u="none" strike="noStrike" cap="none" normalizeH="0" baseline="0" dirty="0">
                <a:ln>
                  <a:noFill/>
                </a:ln>
                <a:solidFill>
                  <a:srgbClr val="2D3748"/>
                </a:solidFill>
                <a:effectLst/>
                <a:latin typeface="Times New Roman" panose="02020603050405020304" pitchFamily="18" charset="0"/>
                <a:cs typeface="Times New Roman" panose="02020603050405020304" pitchFamily="18" charset="0"/>
              </a:rPr>
              <a:t> modifiée illustrent le potentiel de la biotechnologie pour recycler les plastiques et produire des médicaments de manière plus durable. Toutefois, leur passage au stade industriel reste à confirmer pour garantir efficacité et innocuité.</a:t>
            </a:r>
            <a:endParaRPr kumimoji="0" lang="fr-DZ" altLang="fr-DZ"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DZ" altLang="fr-DZ"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58792605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15514D-A2DB-72BA-C604-62E3663892C3}"/>
              </a:ext>
            </a:extLst>
          </p:cNvPr>
          <p:cNvPicPr>
            <a:picLocks noChangeAspect="1"/>
          </p:cNvPicPr>
          <p:nvPr/>
        </p:nvPicPr>
        <p:blipFill>
          <a:blip r:embed="rId2"/>
          <a:stretch>
            <a:fillRect/>
          </a:stretch>
        </p:blipFill>
        <p:spPr>
          <a:xfrm>
            <a:off x="1433689" y="557370"/>
            <a:ext cx="9510342" cy="5743259"/>
          </a:xfrm>
          <a:prstGeom prst="rect">
            <a:avLst/>
          </a:prstGeom>
          <a:ln>
            <a:solidFill>
              <a:srgbClr val="FF0000"/>
            </a:solidFill>
          </a:ln>
        </p:spPr>
      </p:pic>
    </p:spTree>
    <p:extLst>
      <p:ext uri="{BB962C8B-B14F-4D97-AF65-F5344CB8AC3E}">
        <p14:creationId xmlns:p14="http://schemas.microsoft.com/office/powerpoint/2010/main" val="19091719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32D3E5-40F8-7058-8550-33E2B7E1706B}"/>
              </a:ext>
            </a:extLst>
          </p:cNvPr>
          <p:cNvSpPr txBox="1"/>
          <p:nvPr/>
        </p:nvSpPr>
        <p:spPr>
          <a:xfrm>
            <a:off x="634180" y="88196"/>
            <a:ext cx="10923639" cy="6740307"/>
          </a:xfrm>
          <a:prstGeom prst="rect">
            <a:avLst/>
          </a:prstGeom>
          <a:solidFill>
            <a:schemeClr val="tx2"/>
          </a:solidFill>
          <a:ln>
            <a:solidFill>
              <a:srgbClr val="FF0000"/>
            </a:solidFill>
          </a:ln>
        </p:spPr>
        <p:style>
          <a:lnRef idx="2">
            <a:schemeClr val="dk1"/>
          </a:lnRef>
          <a:fillRef idx="1">
            <a:schemeClr val="lt1"/>
          </a:fillRef>
          <a:effectRef idx="0">
            <a:schemeClr val="dk1"/>
          </a:effectRef>
          <a:fontRef idx="minor">
            <a:schemeClr val="dk1"/>
          </a:fontRef>
        </p:style>
        <p:txBody>
          <a:bodyPr wrap="square">
            <a:spAutoFit/>
          </a:bodyPr>
          <a:lstStyle/>
          <a:p>
            <a:r>
              <a:rPr lang="fr-FR" b="0" i="0" dirty="0">
                <a:solidFill>
                  <a:srgbClr val="080809"/>
                </a:solidFill>
                <a:effectLst/>
                <a:latin typeface="Segoe UI Historic" panose="020B0502040204020203" pitchFamily="34" charset="0"/>
              </a:rPr>
              <a:t>Prébiotiques, Probiotiques, </a:t>
            </a:r>
            <a:r>
              <a:rPr lang="fr-FR" b="0" i="0" dirty="0" err="1">
                <a:solidFill>
                  <a:srgbClr val="080809"/>
                </a:solidFill>
                <a:effectLst/>
                <a:latin typeface="Segoe UI Historic" panose="020B0502040204020203" pitchFamily="34" charset="0"/>
              </a:rPr>
              <a:t>Postbiotiques</a:t>
            </a:r>
            <a:r>
              <a:rPr lang="fr-FR" b="0" i="0" dirty="0">
                <a:solidFill>
                  <a:srgbClr val="080809"/>
                </a:solidFill>
                <a:effectLst/>
                <a:latin typeface="Segoe UI Historic" panose="020B0502040204020203" pitchFamily="34" charset="0"/>
              </a:rPr>
              <a:t>: quelle différence?</a:t>
            </a:r>
            <a:br>
              <a:rPr lang="fr-FR" dirty="0"/>
            </a:br>
            <a:br>
              <a:rPr lang="fr-FR" dirty="0"/>
            </a:br>
            <a:r>
              <a:rPr lang="fr-FR" b="0" i="0" dirty="0">
                <a:solidFill>
                  <a:srgbClr val="080809"/>
                </a:solidFill>
                <a:effectLst/>
                <a:latin typeface="Segoe UI Historic" panose="020B0502040204020203" pitchFamily="34" charset="0"/>
              </a:rPr>
              <a:t>Le microbiote c'est l'ensemble des micro-organismes (bactéries et levures) qui vivent dans notre corps, surtout dans l'intestin. Il joue un rôle clé dans la digestion, l'immunité et même les maladies chroniques.</a:t>
            </a:r>
            <a:br>
              <a:rPr lang="fr-FR" dirty="0"/>
            </a:br>
            <a:br>
              <a:rPr lang="fr-FR" dirty="0"/>
            </a:br>
            <a:r>
              <a:rPr lang="fr-FR" b="0" i="0" dirty="0">
                <a:solidFill>
                  <a:srgbClr val="080809"/>
                </a:solidFill>
                <a:effectLst/>
                <a:latin typeface="Segoe UI Historic" panose="020B0502040204020203" pitchFamily="34" charset="0"/>
              </a:rPr>
              <a:t>Prébiotiques Ce sont des fibres alimentaires non digestibles.</a:t>
            </a:r>
            <a:br>
              <a:rPr lang="fr-FR" dirty="0"/>
            </a:br>
            <a:br>
              <a:rPr lang="fr-FR" dirty="0"/>
            </a:br>
            <a:r>
              <a:rPr lang="fr-FR" b="0" i="0" dirty="0">
                <a:solidFill>
                  <a:srgbClr val="080809"/>
                </a:solidFill>
                <a:effectLst/>
                <a:latin typeface="Segoe UI Historic" panose="020B0502040204020203" pitchFamily="34" charset="0"/>
              </a:rPr>
              <a:t>Elles servent de "nourriture" aux bonnes bactéries du microbiote.</a:t>
            </a:r>
            <a:br>
              <a:rPr lang="fr-FR" dirty="0"/>
            </a:br>
            <a:br>
              <a:rPr lang="fr-FR" dirty="0"/>
            </a:br>
            <a:r>
              <a:rPr lang="fr-FR" b="0" i="0" dirty="0">
                <a:solidFill>
                  <a:srgbClr val="080809"/>
                </a:solidFill>
                <a:effectLst/>
                <a:latin typeface="Segoe UI Historic" panose="020B0502040204020203" pitchFamily="34" charset="0"/>
              </a:rPr>
              <a:t>Exemple: ail, poireau, lentilles, asperge, choux, graines de lin...</a:t>
            </a:r>
            <a:br>
              <a:rPr lang="fr-FR" dirty="0"/>
            </a:br>
            <a:br>
              <a:rPr lang="fr-FR" dirty="0"/>
            </a:br>
            <a:r>
              <a:rPr lang="fr-FR" b="0" i="0" dirty="0">
                <a:solidFill>
                  <a:srgbClr val="080809"/>
                </a:solidFill>
                <a:effectLst/>
                <a:latin typeface="Segoe UI Historic" panose="020B0502040204020203" pitchFamily="34" charset="0"/>
              </a:rPr>
              <a:t>Probiotiques Ce sont les micro-organismes vivants qui renforcent l'équilibre du microbiote et la défense immunitaire.</a:t>
            </a:r>
            <a:br>
              <a:rPr lang="fr-FR" dirty="0"/>
            </a:br>
            <a:br>
              <a:rPr lang="fr-FR" dirty="0"/>
            </a:br>
            <a:r>
              <a:rPr lang="fr-FR" b="0" i="0" dirty="0">
                <a:solidFill>
                  <a:srgbClr val="080809"/>
                </a:solidFill>
                <a:effectLst/>
                <a:latin typeface="Segoe UI Historic" panose="020B0502040204020203" pitchFamily="34" charset="0"/>
              </a:rPr>
              <a:t>Exemple: bonnes bactéries présents dans le yaourt, kéfir, choucroute, comme les lactobacilles.</a:t>
            </a:r>
            <a:br>
              <a:rPr lang="fr-FR" dirty="0"/>
            </a:br>
            <a:br>
              <a:rPr lang="fr-FR" dirty="0"/>
            </a:br>
            <a:r>
              <a:rPr lang="fr-FR" b="0" i="0" dirty="0" err="1">
                <a:solidFill>
                  <a:srgbClr val="080809"/>
                </a:solidFill>
                <a:effectLst/>
                <a:latin typeface="Segoe UI Historic" panose="020B0502040204020203" pitchFamily="34" charset="0"/>
              </a:rPr>
              <a:t>Postbiotiques</a:t>
            </a:r>
            <a:r>
              <a:rPr lang="fr-FR" b="0" i="0" dirty="0">
                <a:solidFill>
                  <a:srgbClr val="080809"/>
                </a:solidFill>
                <a:effectLst/>
                <a:latin typeface="Segoe UI Historic" panose="020B0502040204020203" pitchFamily="34" charset="0"/>
              </a:rPr>
              <a:t> Ce sont les molécules produites par les probiotiques (acides gras, enzymes, peptides). Elles ont des effets anti-inflammatoires et protecteurs sur l'intestin.</a:t>
            </a:r>
            <a:br>
              <a:rPr lang="fr-FR" dirty="0"/>
            </a:br>
            <a:br>
              <a:rPr lang="fr-FR" dirty="0"/>
            </a:br>
            <a:r>
              <a:rPr lang="fr-FR" b="0" i="0" dirty="0">
                <a:solidFill>
                  <a:srgbClr val="080809"/>
                </a:solidFill>
                <a:effectLst/>
                <a:latin typeface="Segoe UI Historic" panose="020B0502040204020203" pitchFamily="34" charset="0"/>
              </a:rPr>
              <a:t>Les prébiotiques nourrissent</a:t>
            </a:r>
            <a:br>
              <a:rPr lang="fr-FR" dirty="0"/>
            </a:br>
            <a:br>
              <a:rPr lang="fr-FR" dirty="0"/>
            </a:br>
            <a:r>
              <a:rPr lang="fr-FR" b="0" i="0" dirty="0">
                <a:solidFill>
                  <a:srgbClr val="080809"/>
                </a:solidFill>
                <a:effectLst/>
                <a:latin typeface="Segoe UI Historic" panose="020B0502040204020203" pitchFamily="34" charset="0"/>
              </a:rPr>
              <a:t>Les probiotiques renforcent</a:t>
            </a:r>
            <a:br>
              <a:rPr lang="fr-FR" dirty="0"/>
            </a:br>
            <a:br>
              <a:rPr lang="fr-FR" dirty="0"/>
            </a:br>
            <a:r>
              <a:rPr lang="fr-FR" b="0" i="0" dirty="0">
                <a:solidFill>
                  <a:srgbClr val="080809"/>
                </a:solidFill>
                <a:effectLst/>
                <a:latin typeface="Segoe UI Historic" panose="020B0502040204020203" pitchFamily="34" charset="0"/>
              </a:rPr>
              <a:t>Et les </a:t>
            </a:r>
            <a:r>
              <a:rPr lang="fr-FR" b="0" i="0" dirty="0" err="1">
                <a:solidFill>
                  <a:srgbClr val="080809"/>
                </a:solidFill>
                <a:effectLst/>
                <a:latin typeface="Segoe UI Historic" panose="020B0502040204020203" pitchFamily="34" charset="0"/>
              </a:rPr>
              <a:t>postbiotiques</a:t>
            </a:r>
            <a:r>
              <a:rPr lang="fr-FR" b="0" i="0" dirty="0">
                <a:solidFill>
                  <a:srgbClr val="080809"/>
                </a:solidFill>
                <a:effectLst/>
                <a:latin typeface="Segoe UI Historic" panose="020B0502040204020203" pitchFamily="34" charset="0"/>
              </a:rPr>
              <a:t> protègent!</a:t>
            </a:r>
            <a:endParaRPr lang="fr-DZ" dirty="0"/>
          </a:p>
        </p:txBody>
      </p:sp>
    </p:spTree>
    <p:extLst>
      <p:ext uri="{BB962C8B-B14F-4D97-AF65-F5344CB8AC3E}">
        <p14:creationId xmlns:p14="http://schemas.microsoft.com/office/powerpoint/2010/main" val="825409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219D10B-B77D-2AC2-C54A-00716AF58AE8}"/>
              </a:ext>
            </a:extLst>
          </p:cNvPr>
          <p:cNvSpPr txBox="1"/>
          <p:nvPr/>
        </p:nvSpPr>
        <p:spPr>
          <a:xfrm>
            <a:off x="1140542" y="646604"/>
            <a:ext cx="10245213" cy="5262979"/>
          </a:xfrm>
          <a:prstGeom prst="rect">
            <a:avLst/>
          </a:prstGeom>
          <a:solidFill>
            <a:schemeClr val="tx2"/>
          </a:solidFill>
          <a:ln>
            <a:solidFill>
              <a:srgbClr val="FF0000"/>
            </a:solidFill>
          </a:ln>
        </p:spPr>
        <p:style>
          <a:lnRef idx="2">
            <a:schemeClr val="accent5"/>
          </a:lnRef>
          <a:fillRef idx="1">
            <a:schemeClr val="lt1"/>
          </a:fillRef>
          <a:effectRef idx="0">
            <a:schemeClr val="accent5"/>
          </a:effectRef>
          <a:fontRef idx="minor">
            <a:schemeClr val="dk1"/>
          </a:fontRef>
        </p:style>
        <p:txBody>
          <a:bodyPr wrap="square">
            <a:spAutoFit/>
          </a:bodyPr>
          <a:lstStyle/>
          <a:p>
            <a:r>
              <a:rPr lang="fr-FR" sz="2800" b="1" dirty="0">
                <a:solidFill>
                  <a:srgbClr val="FF0000"/>
                </a:solidFill>
                <a:latin typeface="Times New Roman" panose="02020603050405020304" pitchFamily="18" charset="0"/>
                <a:cs typeface="Times New Roman" panose="02020603050405020304" pitchFamily="18" charset="0"/>
              </a:rPr>
              <a:t>Biotechnologie microbienne</a:t>
            </a:r>
          </a:p>
          <a:p>
            <a:r>
              <a:rPr lang="fr-FR" sz="2800" dirty="0">
                <a:solidFill>
                  <a:srgbClr val="FF0000"/>
                </a:solidFill>
                <a:highlight>
                  <a:srgbClr val="FFFF00"/>
                </a:highlight>
                <a:latin typeface="Times New Roman" panose="02020603050405020304" pitchFamily="18" charset="0"/>
                <a:cs typeface="Times New Roman" panose="02020603050405020304" pitchFamily="18" charset="0"/>
              </a:rPr>
              <a:t>Définition : </a:t>
            </a:r>
            <a:r>
              <a:rPr lang="fr-FR" sz="2800" dirty="0">
                <a:latin typeface="Times New Roman" panose="02020603050405020304" pitchFamily="18" charset="0"/>
                <a:cs typeface="Times New Roman" panose="02020603050405020304" pitchFamily="18" charset="0"/>
              </a:rPr>
              <a:t>Un domaine qui combine la microbiologie et la biotechnologie pour utiliser des micro-organismes dans des applications pratiques.</a:t>
            </a:r>
          </a:p>
          <a:p>
            <a:endParaRPr lang="fr-FR" sz="2800" dirty="0">
              <a:latin typeface="Times New Roman" panose="02020603050405020304" pitchFamily="18" charset="0"/>
              <a:cs typeface="Times New Roman" panose="02020603050405020304" pitchFamily="18" charset="0"/>
            </a:endParaRPr>
          </a:p>
          <a:p>
            <a:r>
              <a:rPr lang="fr-FR" sz="2800" dirty="0">
                <a:solidFill>
                  <a:srgbClr val="FF0000"/>
                </a:solidFill>
                <a:highlight>
                  <a:srgbClr val="FFFF00"/>
                </a:highlight>
                <a:latin typeface="Times New Roman" panose="02020603050405020304" pitchFamily="18" charset="0"/>
                <a:cs typeface="Times New Roman" panose="02020603050405020304" pitchFamily="18" charset="0"/>
              </a:rPr>
              <a:t>Applications :</a:t>
            </a:r>
            <a:r>
              <a:rPr lang="fr-FR" sz="2800" dirty="0">
                <a:latin typeface="Times New Roman" panose="02020603050405020304" pitchFamily="18" charset="0"/>
                <a:cs typeface="Times New Roman" panose="02020603050405020304" pitchFamily="18" charset="0"/>
              </a:rPr>
              <a:t> Elle a révolutionné le développement de médicaments, le traitement des maladies et la production de biomolécules.</a:t>
            </a:r>
          </a:p>
          <a:p>
            <a:endParaRPr lang="fr-FR" sz="2800" dirty="0">
              <a:latin typeface="Times New Roman" panose="02020603050405020304" pitchFamily="18" charset="0"/>
              <a:cs typeface="Times New Roman" panose="02020603050405020304" pitchFamily="18" charset="0"/>
            </a:endParaRPr>
          </a:p>
          <a:p>
            <a:r>
              <a:rPr lang="fr-FR" sz="2800" dirty="0">
                <a:solidFill>
                  <a:srgbClr val="FF0000"/>
                </a:solidFill>
                <a:highlight>
                  <a:srgbClr val="FFFF00"/>
                </a:highlight>
                <a:latin typeface="Times New Roman" panose="02020603050405020304" pitchFamily="18" charset="0"/>
                <a:cs typeface="Times New Roman" panose="02020603050405020304" pitchFamily="18" charset="0"/>
              </a:rPr>
              <a:t>Exemples :</a:t>
            </a:r>
            <a:r>
              <a:rPr lang="fr-FR" sz="2800" dirty="0">
                <a:latin typeface="Times New Roman" panose="02020603050405020304" pitchFamily="18" charset="0"/>
                <a:cs typeface="Times New Roman" panose="02020603050405020304" pitchFamily="18" charset="0"/>
              </a:rPr>
              <a:t> La production d'antibiotiques, l'utilisation de micro-organismes dans les processus de fermentation industrielle et la bioremédiation (utilisation de micro-organismes pour nettoyer des sites pollués). </a:t>
            </a:r>
          </a:p>
        </p:txBody>
      </p:sp>
    </p:spTree>
    <p:extLst>
      <p:ext uri="{BB962C8B-B14F-4D97-AF65-F5344CB8AC3E}">
        <p14:creationId xmlns:p14="http://schemas.microsoft.com/office/powerpoint/2010/main" val="370996147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9268ACA-D2ED-746C-311E-0E9EA1D793B1}"/>
              </a:ext>
            </a:extLst>
          </p:cNvPr>
          <p:cNvPicPr>
            <a:picLocks noChangeAspect="1"/>
          </p:cNvPicPr>
          <p:nvPr/>
        </p:nvPicPr>
        <p:blipFill>
          <a:blip r:embed="rId2"/>
          <a:stretch>
            <a:fillRect/>
          </a:stretch>
        </p:blipFill>
        <p:spPr>
          <a:xfrm>
            <a:off x="934063" y="570271"/>
            <a:ext cx="10481187" cy="5895668"/>
          </a:xfrm>
          <a:prstGeom prst="rect">
            <a:avLst/>
          </a:prstGeom>
        </p:spPr>
      </p:pic>
    </p:spTree>
    <p:extLst>
      <p:ext uri="{BB962C8B-B14F-4D97-AF65-F5344CB8AC3E}">
        <p14:creationId xmlns:p14="http://schemas.microsoft.com/office/powerpoint/2010/main" val="27390757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extLst>
              <a:ext uri="{BEBA8EAE-BF5A-486C-A8C5-ECC9F3942E4B}">
                <a14:imgProps xmlns:a14="http://schemas.microsoft.com/office/drawing/2010/main">
                  <a14:imgLayer r:embed="rId3">
                    <a14:imgEffect>
                      <a14:artisticPhotocopy/>
                    </a14:imgEffect>
                  </a14:imgLayer>
                </a14:imgProps>
              </a:ext>
            </a:extLst>
          </a:blip>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B1EC780-B380-EB10-972F-B10C6527BE43}"/>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7200"/>
                    </a14:imgEffect>
                  </a14:imgLayer>
                </a14:imgProps>
              </a:ext>
            </a:extLst>
          </a:blip>
          <a:stretch>
            <a:fillRect/>
          </a:stretch>
        </p:blipFill>
        <p:spPr>
          <a:xfrm>
            <a:off x="1145512" y="388979"/>
            <a:ext cx="10018207" cy="31997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extBox 2">
            <a:extLst>
              <a:ext uri="{FF2B5EF4-FFF2-40B4-BE49-F238E27FC236}">
                <a16:creationId xmlns:a16="http://schemas.microsoft.com/office/drawing/2014/main" id="{492E68ED-191B-F979-9248-28D50C2E327B}"/>
              </a:ext>
            </a:extLst>
          </p:cNvPr>
          <p:cNvSpPr txBox="1"/>
          <p:nvPr/>
        </p:nvSpPr>
        <p:spPr>
          <a:xfrm>
            <a:off x="1758460" y="1309080"/>
            <a:ext cx="9478945" cy="769441"/>
          </a:xfrm>
          <a:prstGeom prst="rect">
            <a:avLst/>
          </a:prstGeom>
          <a:noFill/>
        </p:spPr>
        <p:txBody>
          <a:bodyPr wrap="square" rtlCol="0">
            <a:spAutoFit/>
          </a:bodyPr>
          <a:lstStyle/>
          <a:p>
            <a:r>
              <a:rPr lang="fr-FR" sz="4400" i="1" u="sng" dirty="0">
                <a:solidFill>
                  <a:srgbClr val="FF0000"/>
                </a:solidFill>
                <a:effectLst>
                  <a:outerShdw blurRad="38100" dist="38100" dir="2700000" algn="tl">
                    <a:srgbClr val="000000">
                      <a:alpha val="43137"/>
                    </a:srgbClr>
                  </a:outerShdw>
                </a:effectLst>
                <a:highlight>
                  <a:srgbClr val="00FFFF"/>
                </a:highlight>
                <a:latin typeface="Copperplate Gothic Light" panose="020E0507020206020404" pitchFamily="34" charset="0"/>
              </a:rPr>
              <a:t>Merci pour votre attention</a:t>
            </a:r>
            <a:endParaRPr lang="fr-DZ" sz="4400" i="1" u="sng" dirty="0">
              <a:solidFill>
                <a:srgbClr val="FF0000"/>
              </a:solidFill>
              <a:effectLst>
                <a:outerShdw blurRad="38100" dist="38100" dir="2700000" algn="tl">
                  <a:srgbClr val="000000">
                    <a:alpha val="43137"/>
                  </a:srgbClr>
                </a:outerShdw>
              </a:effectLst>
              <a:highlight>
                <a:srgbClr val="00FFFF"/>
              </a:highlight>
              <a:latin typeface="Copperplate Gothic Light" panose="020E0507020206020404" pitchFamily="34" charset="0"/>
            </a:endParaRPr>
          </a:p>
        </p:txBody>
      </p:sp>
      <p:pic>
        <p:nvPicPr>
          <p:cNvPr id="4" name="Picture 3">
            <a:extLst>
              <a:ext uri="{FF2B5EF4-FFF2-40B4-BE49-F238E27FC236}">
                <a16:creationId xmlns:a16="http://schemas.microsoft.com/office/drawing/2014/main" id="{76C08D31-252A-DDAA-01A1-26046BA36AD8}"/>
              </a:ext>
            </a:extLst>
          </p:cNvPr>
          <p:cNvPicPr>
            <a:picLocks noChangeAspect="1"/>
          </p:cNvPicPr>
          <p:nvPr/>
        </p:nvPicPr>
        <p:blipFill>
          <a:blip r:embed="rId6"/>
          <a:stretch>
            <a:fillRect/>
          </a:stretch>
        </p:blipFill>
        <p:spPr>
          <a:xfrm>
            <a:off x="2592475" y="3890226"/>
            <a:ext cx="6511331" cy="2726007"/>
          </a:xfrm>
          <a:prstGeom prst="ellipse">
            <a:avLst/>
          </a:prstGeom>
          <a:ln>
            <a:noFill/>
          </a:ln>
          <a:effectLst>
            <a:softEdge rad="112500"/>
          </a:effectLst>
        </p:spPr>
      </p:pic>
    </p:spTree>
    <p:extLst>
      <p:ext uri="{BB962C8B-B14F-4D97-AF65-F5344CB8AC3E}">
        <p14:creationId xmlns:p14="http://schemas.microsoft.com/office/powerpoint/2010/main" val="1648340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5CECEA3-A7BE-8E05-C106-ADF9D193E79D}"/>
              </a:ext>
            </a:extLst>
          </p:cNvPr>
          <p:cNvSpPr txBox="1"/>
          <p:nvPr/>
        </p:nvSpPr>
        <p:spPr>
          <a:xfrm>
            <a:off x="1366683" y="920621"/>
            <a:ext cx="9822426" cy="5016758"/>
          </a:xfrm>
          <a:prstGeom prst="rect">
            <a:avLst/>
          </a:prstGeom>
          <a:solidFill>
            <a:schemeClr val="tx2"/>
          </a:solidFill>
          <a:ln>
            <a:solidFill>
              <a:srgbClr val="FF0000"/>
            </a:solidFill>
          </a:ln>
        </p:spPr>
        <p:style>
          <a:lnRef idx="2">
            <a:schemeClr val="accent5"/>
          </a:lnRef>
          <a:fillRef idx="1">
            <a:schemeClr val="lt1"/>
          </a:fillRef>
          <a:effectRef idx="0">
            <a:schemeClr val="accent5"/>
          </a:effectRef>
          <a:fontRef idx="minor">
            <a:schemeClr val="dk1"/>
          </a:fontRef>
        </p:style>
        <p:txBody>
          <a:bodyPr wrap="square">
            <a:spAutoFit/>
          </a:bodyPr>
          <a:lstStyle/>
          <a:p>
            <a:r>
              <a:rPr lang="fr-FR" sz="3200" b="1" dirty="0">
                <a:solidFill>
                  <a:srgbClr val="FF0000"/>
                </a:solidFill>
                <a:latin typeface="Times New Roman" panose="02020603050405020304" pitchFamily="18" charset="0"/>
                <a:cs typeface="Times New Roman" panose="02020603050405020304" pitchFamily="18" charset="0"/>
              </a:rPr>
              <a:t>La microbiologie et la biotechnologie microbienne </a:t>
            </a:r>
            <a:r>
              <a:rPr lang="fr-FR" sz="3200" dirty="0">
                <a:latin typeface="Times New Roman" panose="02020603050405020304" pitchFamily="18" charset="0"/>
                <a:cs typeface="Times New Roman" panose="02020603050405020304" pitchFamily="18" charset="0"/>
              </a:rPr>
              <a:t>sont-elles identiques ?￼</a:t>
            </a:r>
          </a:p>
          <a:p>
            <a:endParaRPr lang="fr-FR" sz="3200" dirty="0">
              <a:latin typeface="Times New Roman" panose="02020603050405020304" pitchFamily="18" charset="0"/>
              <a:cs typeface="Times New Roman" panose="02020603050405020304" pitchFamily="18" charset="0"/>
            </a:endParaRPr>
          </a:p>
          <a:p>
            <a:r>
              <a:rPr lang="fr-FR" sz="3200" dirty="0">
                <a:latin typeface="Times New Roman" panose="02020603050405020304" pitchFamily="18" charset="0"/>
                <a:cs typeface="Times New Roman" panose="02020603050405020304" pitchFamily="18" charset="0"/>
              </a:rPr>
              <a:t>Principales différences entre la microbiologie et la biotechnologie. </a:t>
            </a:r>
          </a:p>
          <a:p>
            <a:r>
              <a:rPr lang="fr-FR" sz="3200" dirty="0">
                <a:latin typeface="Times New Roman" panose="02020603050405020304" pitchFamily="18" charset="0"/>
                <a:cs typeface="Times New Roman" panose="02020603050405020304" pitchFamily="18" charset="0"/>
              </a:rPr>
              <a:t>La microbiologie se penche sur l'étude de minuscules organismes invisibles à l'œil nu et donne la priorité à la recherche. En revanche, la biotechnologie applique cette compréhension microbienne pour résoudre des problèmes concrets et élaborer des solutions inventives.</a:t>
            </a:r>
            <a:endParaRPr lang="fr-DZ"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419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E90A421-68E0-C8C4-D056-BBC2D0E947B6}"/>
              </a:ext>
            </a:extLst>
          </p:cNvPr>
          <p:cNvSpPr txBox="1"/>
          <p:nvPr/>
        </p:nvSpPr>
        <p:spPr>
          <a:xfrm>
            <a:off x="1327354" y="1119514"/>
            <a:ext cx="9940413" cy="4031873"/>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marL="457200" indent="-457200">
              <a:buFont typeface="Wingdings" panose="05000000000000000000" pitchFamily="2" charset="2"/>
              <a:buChar char="Ø"/>
            </a:pPr>
            <a:r>
              <a:rPr lang="fr-FR" sz="3200" dirty="0">
                <a:highlight>
                  <a:srgbClr val="FFFF00"/>
                </a:highlight>
              </a:rPr>
              <a:t>La microbiologie </a:t>
            </a:r>
            <a:r>
              <a:rPr lang="fr-FR" sz="3200" dirty="0"/>
              <a:t>est l'étude des micro-organismes, tandis que la biotechnologie utilise des organismes vivants pour créer des produits ou réaliser des tâches. </a:t>
            </a:r>
          </a:p>
          <a:p>
            <a:endParaRPr lang="fr-FR" sz="3200" dirty="0"/>
          </a:p>
          <a:p>
            <a:pPr marL="457200" indent="-457200">
              <a:buFont typeface="Wingdings" panose="05000000000000000000" pitchFamily="2" charset="2"/>
              <a:buChar char="Ø"/>
            </a:pPr>
            <a:r>
              <a:rPr lang="fr-FR" sz="3200" dirty="0"/>
              <a:t> La </a:t>
            </a:r>
            <a:r>
              <a:rPr lang="fr-FR" sz="3200" dirty="0">
                <a:highlight>
                  <a:srgbClr val="FFFF00"/>
                </a:highlight>
              </a:rPr>
              <a:t>biotechnologie microbienne</a:t>
            </a:r>
            <a:r>
              <a:rPr lang="fr-FR" sz="3200" dirty="0"/>
              <a:t> est une sous-discipline qui applique les principes de la biotechnologie à des micro-organismes spécifiques pour des applications variées, comme le développement de médicaments. </a:t>
            </a:r>
            <a:endParaRPr lang="fr-DZ" sz="3200" dirty="0"/>
          </a:p>
        </p:txBody>
      </p:sp>
    </p:spTree>
    <p:extLst>
      <p:ext uri="{BB962C8B-B14F-4D97-AF65-F5344CB8AC3E}">
        <p14:creationId xmlns:p14="http://schemas.microsoft.com/office/powerpoint/2010/main" val="22040749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B6D9AD-6805-63D1-C52C-F2C340265B7F}"/>
              </a:ext>
            </a:extLst>
          </p:cNvPr>
          <p:cNvSpPr txBox="1"/>
          <p:nvPr/>
        </p:nvSpPr>
        <p:spPr>
          <a:xfrm>
            <a:off x="1209368" y="98323"/>
            <a:ext cx="10117393" cy="6449961"/>
          </a:xfrm>
          <a:prstGeom prst="rect">
            <a:avLst/>
          </a:prstGeom>
          <a:solidFill>
            <a:schemeClr val="tx2"/>
          </a:solidFill>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fr-FR" sz="3200" b="1" dirty="0">
                <a:solidFill>
                  <a:srgbClr val="FF0000"/>
                </a:solidFill>
              </a:rPr>
              <a:t>Biotechnologie microbienne. </a:t>
            </a:r>
          </a:p>
          <a:p>
            <a:r>
              <a:rPr lang="fr-FR" sz="3200" dirty="0"/>
              <a:t>La biotechnologie microbienne est l'application des principes et des techniques de la biotechnologie à l'étude et à l'utilisation des </a:t>
            </a:r>
            <a:r>
              <a:rPr lang="fr-FR" sz="3200" b="1" dirty="0"/>
              <a:t>micro-organismes</a:t>
            </a:r>
            <a:r>
              <a:rPr lang="fr-FR" sz="3200" dirty="0"/>
              <a:t> et de leurs produits. Elle implique l'utilisation de bactéries, de champignons et d'autres micro-organismes pour effectuer diverses tâches bénéfiques pour la santé humaine, l'industrie et l'environnement. Parmi les exemples d'applications de la biotechnologie microbienne, on peut citer l'utilisation de bactéries pour produire des antibiotiques et d'autres produits pharmaceutiques, l'utilisation de levures pour produire des aliments et des boissons, et l'utilisation de champignons pour décomposer la matière organique dans les décharges. </a:t>
            </a:r>
            <a:endParaRPr lang="fr-DZ" sz="3200" dirty="0"/>
          </a:p>
        </p:txBody>
      </p:sp>
    </p:spTree>
    <p:extLst>
      <p:ext uri="{BB962C8B-B14F-4D97-AF65-F5344CB8AC3E}">
        <p14:creationId xmlns:p14="http://schemas.microsoft.com/office/powerpoint/2010/main" val="206707738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TM04033919[[fn=Circuit]]</Template>
  <TotalTime>4507</TotalTime>
  <Words>4532</Words>
  <Application>Microsoft Office PowerPoint</Application>
  <PresentationFormat>Widescreen</PresentationFormat>
  <Paragraphs>155</Paragraphs>
  <Slides>61</Slides>
  <Notes>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61</vt:i4>
      </vt:variant>
    </vt:vector>
  </HeadingPairs>
  <TitlesOfParts>
    <vt:vector size="73" baseType="lpstr">
      <vt:lpstr>-apple-system</vt:lpstr>
      <vt:lpstr>Aptos</vt:lpstr>
      <vt:lpstr>Arial</vt:lpstr>
      <vt:lpstr>Arial Rounded MT Bold</vt:lpstr>
      <vt:lpstr>Bodoni MT Black</vt:lpstr>
      <vt:lpstr>Copperplate Gothic Light</vt:lpstr>
      <vt:lpstr>Franklin Gothic Heavy</vt:lpstr>
      <vt:lpstr>Segoe UI Historic</vt:lpstr>
      <vt:lpstr>Times New Roman</vt:lpstr>
      <vt:lpstr>Tw Cen MT</vt:lpstr>
      <vt:lpstr>Wingdings</vt:lpstr>
      <vt:lpstr>Circuit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Les micro-rganismes en biotechnologie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user</dc:creator>
  <cp:lastModifiedBy>user</cp:lastModifiedBy>
  <cp:revision>32</cp:revision>
  <dcterms:created xsi:type="dcterms:W3CDTF">2025-10-10T08:28:53Z</dcterms:created>
  <dcterms:modified xsi:type="dcterms:W3CDTF">2025-12-10T09:13:23Z</dcterms:modified>
</cp:coreProperties>
</file>