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2.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8"/>
  </p:notesMasterIdLst>
  <p:sldIdLst>
    <p:sldId id="338" r:id="rId2"/>
    <p:sldId id="341" r:id="rId3"/>
    <p:sldId id="343" r:id="rId4"/>
    <p:sldId id="344" r:id="rId5"/>
    <p:sldId id="347" r:id="rId6"/>
    <p:sldId id="348" r:id="rId7"/>
    <p:sldId id="349" r:id="rId8"/>
    <p:sldId id="380" r:id="rId9"/>
    <p:sldId id="381" r:id="rId10"/>
    <p:sldId id="382" r:id="rId11"/>
    <p:sldId id="383" r:id="rId12"/>
    <p:sldId id="354" r:id="rId13"/>
    <p:sldId id="355" r:id="rId14"/>
    <p:sldId id="357" r:id="rId15"/>
    <p:sldId id="358" r:id="rId16"/>
    <p:sldId id="359" r:id="rId17"/>
    <p:sldId id="361" r:id="rId18"/>
    <p:sldId id="384" r:id="rId19"/>
    <p:sldId id="362" r:id="rId20"/>
    <p:sldId id="363" r:id="rId21"/>
    <p:sldId id="364" r:id="rId22"/>
    <p:sldId id="365" r:id="rId23"/>
    <p:sldId id="367" r:id="rId24"/>
    <p:sldId id="368" r:id="rId25"/>
    <p:sldId id="369" r:id="rId26"/>
    <p:sldId id="370" r:id="rId27"/>
    <p:sldId id="372" r:id="rId28"/>
    <p:sldId id="373" r:id="rId29"/>
    <p:sldId id="374" r:id="rId30"/>
    <p:sldId id="375" r:id="rId31"/>
    <p:sldId id="385" r:id="rId32"/>
    <p:sldId id="376" r:id="rId33"/>
    <p:sldId id="377" r:id="rId34"/>
    <p:sldId id="378" r:id="rId35"/>
    <p:sldId id="379" r:id="rId36"/>
    <p:sldId id="290" r:id="rId37"/>
  </p:sldIdLst>
  <p:sldSz cx="9144000" cy="6858000" type="screen4x3"/>
  <p:notesSz cx="6742113" cy="9872663"/>
  <p:defaultTextStyle>
    <a:defPPr>
      <a:defRPr lang="fr-FR"/>
    </a:defPPr>
    <a:lvl1pPr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36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36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36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36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a:srgbClr val="CCFF66"/>
    <a:srgbClr val="FF6600"/>
    <a:srgbClr val="969696"/>
    <a:srgbClr val="FFCC00"/>
    <a:srgbClr val="00CC66"/>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3073" autoAdjust="0"/>
  </p:normalViewPr>
  <p:slideViewPr>
    <p:cSldViewPr>
      <p:cViewPr>
        <p:scale>
          <a:sx n="98" d="100"/>
          <a:sy n="98" d="100"/>
        </p:scale>
        <p:origin x="552" y="-3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3-11-05T08:42:38.826"/>
    </inkml:context>
    <inkml:brush xml:id="br0">
      <inkml:brushProperty name="width" value="0.05292" units="cm"/>
      <inkml:brushProperty name="height" value="0.05292" units="cm"/>
      <inkml:brushProperty name="color" value="#FF0000"/>
    </inkml:brush>
  </inkml:definitions>
  <inkml:trace contextRef="#ctx0" brushRef="#br0">16669 7367 0</inkml:trace>
  <inkml:trace contextRef="#ctx0" brushRef="#br0" timeOffset="6378.634">17711 10815 0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3-11-05T09:47:45.729"/>
    </inkml:context>
    <inkml:brush xml:id="br0">
      <inkml:brushProperty name="width" value="0.05292" units="cm"/>
      <inkml:brushProperty name="height" value="0.05292" units="cm"/>
      <inkml:brushProperty name="color" value="#FF0000"/>
    </inkml:brush>
  </inkml:definitions>
  <inkml:trace contextRef="#ctx0" brushRef="#br0">9501 5928 0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0" y="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ltLang="en-US" dirty="0"/>
          </a:p>
        </p:txBody>
      </p:sp>
      <p:sp>
        <p:nvSpPr>
          <p:cNvPr id="8195" name="Rectangle 1027"/>
          <p:cNvSpPr>
            <a:spLocks noGrp="1" noChangeArrowheads="1"/>
          </p:cNvSpPr>
          <p:nvPr>
            <p:ph type="dt" idx="1"/>
          </p:nvPr>
        </p:nvSpPr>
        <p:spPr bwMode="auto">
          <a:xfrm>
            <a:off x="3820531" y="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ltLang="en-US" dirty="0"/>
          </a:p>
        </p:txBody>
      </p:sp>
      <p:sp>
        <p:nvSpPr>
          <p:cNvPr id="24580" name="Rectangle 1028"/>
          <p:cNvSpPr>
            <a:spLocks noGrp="1" noRot="1" noChangeAspect="1" noChangeArrowheads="1" noTextEdit="1"/>
          </p:cNvSpPr>
          <p:nvPr>
            <p:ph type="sldImg" idx="2"/>
          </p:nvPr>
        </p:nvSpPr>
        <p:spPr bwMode="auto">
          <a:xfrm>
            <a:off x="903288" y="739775"/>
            <a:ext cx="4935537"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1029"/>
          <p:cNvSpPr>
            <a:spLocks noGrp="1" noChangeArrowheads="1"/>
          </p:cNvSpPr>
          <p:nvPr>
            <p:ph type="body" sz="quarter" idx="3"/>
          </p:nvPr>
        </p:nvSpPr>
        <p:spPr bwMode="auto">
          <a:xfrm>
            <a:off x="898949" y="4689515"/>
            <a:ext cx="4944216"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noProof="0"/>
              <a:t>Cliquez pour modifier les styles du texte du masque</a:t>
            </a:r>
          </a:p>
          <a:p>
            <a:pPr lvl="1"/>
            <a:r>
              <a:rPr lang="fr-FR" altLang="en-US" noProof="0"/>
              <a:t>Deuxième niveau</a:t>
            </a:r>
          </a:p>
          <a:p>
            <a:pPr lvl="2"/>
            <a:r>
              <a:rPr lang="fr-FR" altLang="en-US" noProof="0"/>
              <a:t>Troisième niveau</a:t>
            </a:r>
          </a:p>
          <a:p>
            <a:pPr lvl="3"/>
            <a:r>
              <a:rPr lang="fr-FR" altLang="en-US" noProof="0"/>
              <a:t>Quatrième niveau</a:t>
            </a:r>
          </a:p>
          <a:p>
            <a:pPr lvl="4"/>
            <a:r>
              <a:rPr lang="fr-FR" altLang="en-US" noProof="0"/>
              <a:t>Cinquième niveau</a:t>
            </a:r>
          </a:p>
        </p:txBody>
      </p:sp>
      <p:sp>
        <p:nvSpPr>
          <p:cNvPr id="8198" name="Rectangle 1030"/>
          <p:cNvSpPr>
            <a:spLocks noGrp="1" noChangeArrowheads="1"/>
          </p:cNvSpPr>
          <p:nvPr>
            <p:ph type="ftr" sz="quarter" idx="4"/>
          </p:nvPr>
        </p:nvSpPr>
        <p:spPr bwMode="auto">
          <a:xfrm>
            <a:off x="0" y="937903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ltLang="en-US" dirty="0"/>
          </a:p>
        </p:txBody>
      </p:sp>
      <p:sp>
        <p:nvSpPr>
          <p:cNvPr id="8199" name="Rectangle 1031"/>
          <p:cNvSpPr>
            <a:spLocks noGrp="1" noChangeArrowheads="1"/>
          </p:cNvSpPr>
          <p:nvPr>
            <p:ph type="sldNum" sz="quarter" idx="5"/>
          </p:nvPr>
        </p:nvSpPr>
        <p:spPr bwMode="auto">
          <a:xfrm>
            <a:off x="3820531" y="937903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1003600-0EDB-4F17-96C5-0877A2945425}" type="slidenum">
              <a:rPr lang="fr-FR" altLang="en-US"/>
              <a:pPr>
                <a:defRPr/>
              </a:pPr>
              <a:t>‹#›</a:t>
            </a:fld>
            <a:endParaRPr lang="fr-FR" altLang="en-US" dirty="0"/>
          </a:p>
        </p:txBody>
      </p:sp>
    </p:spTree>
    <p:extLst>
      <p:ext uri="{BB962C8B-B14F-4D97-AF65-F5344CB8AC3E}">
        <p14:creationId xmlns:p14="http://schemas.microsoft.com/office/powerpoint/2010/main" val="1621094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3398403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131592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816071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1276991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3018241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3767737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547391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16</a:t>
            </a:fld>
            <a:endParaRPr lang="fr-FR">
              <a:solidFill>
                <a:prstClr val="black"/>
              </a:solidFill>
            </a:endParaRPr>
          </a:p>
        </p:txBody>
      </p:sp>
    </p:spTree>
    <p:extLst>
      <p:ext uri="{BB962C8B-B14F-4D97-AF65-F5344CB8AC3E}">
        <p14:creationId xmlns:p14="http://schemas.microsoft.com/office/powerpoint/2010/main" val="2785859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17</a:t>
            </a:fld>
            <a:endParaRPr lang="fr-FR">
              <a:solidFill>
                <a:prstClr val="black"/>
              </a:solidFill>
            </a:endParaRPr>
          </a:p>
        </p:txBody>
      </p:sp>
    </p:spTree>
    <p:extLst>
      <p:ext uri="{BB962C8B-B14F-4D97-AF65-F5344CB8AC3E}">
        <p14:creationId xmlns:p14="http://schemas.microsoft.com/office/powerpoint/2010/main" val="3633371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2413181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365375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3257222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1974121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21</a:t>
            </a:fld>
            <a:endParaRPr lang="fr-FR">
              <a:solidFill>
                <a:prstClr val="black"/>
              </a:solidFill>
            </a:endParaRPr>
          </a:p>
        </p:txBody>
      </p:sp>
    </p:spTree>
    <p:extLst>
      <p:ext uri="{BB962C8B-B14F-4D97-AF65-F5344CB8AC3E}">
        <p14:creationId xmlns:p14="http://schemas.microsoft.com/office/powerpoint/2010/main" val="227288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733552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753362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255038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601337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26</a:t>
            </a:fld>
            <a:endParaRPr lang="fr-FR">
              <a:solidFill>
                <a:prstClr val="black"/>
              </a:solidFill>
            </a:endParaRPr>
          </a:p>
        </p:txBody>
      </p:sp>
    </p:spTree>
    <p:extLst>
      <p:ext uri="{BB962C8B-B14F-4D97-AF65-F5344CB8AC3E}">
        <p14:creationId xmlns:p14="http://schemas.microsoft.com/office/powerpoint/2010/main" val="1450652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27</a:t>
            </a:fld>
            <a:endParaRPr lang="fr-FR">
              <a:solidFill>
                <a:prstClr val="black"/>
              </a:solidFill>
            </a:endParaRPr>
          </a:p>
        </p:txBody>
      </p:sp>
    </p:spTree>
    <p:extLst>
      <p:ext uri="{BB962C8B-B14F-4D97-AF65-F5344CB8AC3E}">
        <p14:creationId xmlns:p14="http://schemas.microsoft.com/office/powerpoint/2010/main" val="4050062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28</a:t>
            </a:fld>
            <a:endParaRPr lang="fr-FR">
              <a:solidFill>
                <a:prstClr val="black"/>
              </a:solidFill>
            </a:endParaRPr>
          </a:p>
        </p:txBody>
      </p:sp>
    </p:spTree>
    <p:extLst>
      <p:ext uri="{BB962C8B-B14F-4D97-AF65-F5344CB8AC3E}">
        <p14:creationId xmlns:p14="http://schemas.microsoft.com/office/powerpoint/2010/main" val="3720126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29</a:t>
            </a:fld>
            <a:endParaRPr lang="fr-FR">
              <a:solidFill>
                <a:prstClr val="black"/>
              </a:solidFill>
            </a:endParaRPr>
          </a:p>
        </p:txBody>
      </p:sp>
    </p:spTree>
    <p:extLst>
      <p:ext uri="{BB962C8B-B14F-4D97-AF65-F5344CB8AC3E}">
        <p14:creationId xmlns:p14="http://schemas.microsoft.com/office/powerpoint/2010/main" val="82498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2409330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30</a:t>
            </a:fld>
            <a:endParaRPr lang="fr-FR">
              <a:solidFill>
                <a:prstClr val="black"/>
              </a:solidFill>
            </a:endParaRPr>
          </a:p>
        </p:txBody>
      </p:sp>
    </p:spTree>
    <p:extLst>
      <p:ext uri="{BB962C8B-B14F-4D97-AF65-F5344CB8AC3E}">
        <p14:creationId xmlns:p14="http://schemas.microsoft.com/office/powerpoint/2010/main" val="2729697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31</a:t>
            </a:fld>
            <a:endParaRPr lang="fr-FR">
              <a:solidFill>
                <a:prstClr val="black"/>
              </a:solidFill>
            </a:endParaRPr>
          </a:p>
        </p:txBody>
      </p:sp>
    </p:spTree>
    <p:extLst>
      <p:ext uri="{BB962C8B-B14F-4D97-AF65-F5344CB8AC3E}">
        <p14:creationId xmlns:p14="http://schemas.microsoft.com/office/powerpoint/2010/main" val="3603274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32</a:t>
            </a:fld>
            <a:endParaRPr lang="fr-FR">
              <a:solidFill>
                <a:prstClr val="black"/>
              </a:solidFill>
            </a:endParaRPr>
          </a:p>
        </p:txBody>
      </p:sp>
    </p:spTree>
    <p:extLst>
      <p:ext uri="{BB962C8B-B14F-4D97-AF65-F5344CB8AC3E}">
        <p14:creationId xmlns:p14="http://schemas.microsoft.com/office/powerpoint/2010/main" val="500662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33</a:t>
            </a:fld>
            <a:endParaRPr lang="fr-FR">
              <a:solidFill>
                <a:prstClr val="black"/>
              </a:solidFill>
            </a:endParaRPr>
          </a:p>
        </p:txBody>
      </p:sp>
    </p:spTree>
    <p:extLst>
      <p:ext uri="{BB962C8B-B14F-4D97-AF65-F5344CB8AC3E}">
        <p14:creationId xmlns:p14="http://schemas.microsoft.com/office/powerpoint/2010/main" val="49791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34</a:t>
            </a:fld>
            <a:endParaRPr lang="fr-FR">
              <a:solidFill>
                <a:prstClr val="black"/>
              </a:solidFill>
            </a:endParaRPr>
          </a:p>
        </p:txBody>
      </p:sp>
    </p:spTree>
    <p:extLst>
      <p:ext uri="{BB962C8B-B14F-4D97-AF65-F5344CB8AC3E}">
        <p14:creationId xmlns:p14="http://schemas.microsoft.com/office/powerpoint/2010/main" val="42452088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35</a:t>
            </a:fld>
            <a:endParaRPr lang="fr-FR">
              <a:solidFill>
                <a:prstClr val="black"/>
              </a:solidFill>
            </a:endParaRPr>
          </a:p>
        </p:txBody>
      </p:sp>
    </p:spTree>
    <p:extLst>
      <p:ext uri="{BB962C8B-B14F-4D97-AF65-F5344CB8AC3E}">
        <p14:creationId xmlns:p14="http://schemas.microsoft.com/office/powerpoint/2010/main" val="3815410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36</a:t>
            </a:fld>
            <a:endParaRPr lang="fr-FR">
              <a:solidFill>
                <a:prstClr val="black"/>
              </a:solidFill>
            </a:endParaRPr>
          </a:p>
        </p:txBody>
      </p:sp>
    </p:spTree>
    <p:extLst>
      <p:ext uri="{BB962C8B-B14F-4D97-AF65-F5344CB8AC3E}">
        <p14:creationId xmlns:p14="http://schemas.microsoft.com/office/powerpoint/2010/main" val="3796061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1137413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3909483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3996376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246172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4258004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633918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342018"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2019"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2020"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1"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2"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3"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4"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5"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6"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7" name="Rectangle 11"/>
          <p:cNvSpPr>
            <a:spLocks noGrp="1" noChangeArrowheads="1"/>
          </p:cNvSpPr>
          <p:nvPr>
            <p:ph type="ctrTitle"/>
          </p:nvPr>
        </p:nvSpPr>
        <p:spPr>
          <a:xfrm>
            <a:off x="685800" y="2286000"/>
            <a:ext cx="7772400" cy="1143000"/>
          </a:xfrm>
        </p:spPr>
        <p:txBody>
          <a:bodyPr/>
          <a:lstStyle>
            <a:lvl1pPr>
              <a:defRPr/>
            </a:lvl1pPr>
          </a:lstStyle>
          <a:p>
            <a:r>
              <a:rPr lang="fr-FR"/>
              <a:t>Cliquez pour modifier le style du titre</a:t>
            </a:r>
          </a:p>
        </p:txBody>
      </p:sp>
      <p:sp>
        <p:nvSpPr>
          <p:cNvPr id="3420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fr-FR"/>
              <a:t>Cliquez pour modifier le style des sous-titres du masque</a:t>
            </a:r>
          </a:p>
        </p:txBody>
      </p:sp>
      <p:sp>
        <p:nvSpPr>
          <p:cNvPr id="342029" name="Rectangle 13"/>
          <p:cNvSpPr>
            <a:spLocks noGrp="1" noChangeArrowheads="1"/>
          </p:cNvSpPr>
          <p:nvPr>
            <p:ph type="dt" sz="half" idx="2"/>
          </p:nvPr>
        </p:nvSpPr>
        <p:spPr/>
        <p:txBody>
          <a:bodyPr/>
          <a:lstStyle>
            <a:lvl1pPr>
              <a:defRPr/>
            </a:lvl1pPr>
          </a:lstStyle>
          <a:p>
            <a:fld id="{DF0EFB2E-5874-468B-82E3-6F755D46BDAD}" type="datetime1">
              <a:rPr lang="fr-FR" smtClean="0">
                <a:solidFill>
                  <a:srgbClr val="FFFFFF"/>
                </a:solidFill>
              </a:rPr>
              <a:t>18/11/2023</a:t>
            </a:fld>
            <a:endParaRPr lang="fr-BE" dirty="0">
              <a:solidFill>
                <a:srgbClr val="FFFFFF"/>
              </a:solidFill>
            </a:endParaRPr>
          </a:p>
        </p:txBody>
      </p:sp>
      <p:sp>
        <p:nvSpPr>
          <p:cNvPr id="342030" name="Rectangle 14"/>
          <p:cNvSpPr>
            <a:spLocks noGrp="1" noChangeArrowheads="1"/>
          </p:cNvSpPr>
          <p:nvPr>
            <p:ph type="ftr" sz="quarter" idx="3"/>
          </p:nvPr>
        </p:nvSpPr>
        <p:spPr/>
        <p:txBody>
          <a:bodyPr/>
          <a:lstStyle>
            <a:lvl1pPr>
              <a:defRPr/>
            </a:lvl1pPr>
          </a:lstStyle>
          <a:p>
            <a:r>
              <a:rPr lang="fr-BE">
                <a:solidFill>
                  <a:srgbClr val="FFFFFF"/>
                </a:solidFill>
              </a:rPr>
              <a:t>1</a:t>
            </a:r>
            <a:endParaRPr lang="fr-BE" dirty="0">
              <a:solidFill>
                <a:srgbClr val="FFFFFF"/>
              </a:solidFill>
            </a:endParaRPr>
          </a:p>
        </p:txBody>
      </p:sp>
      <p:sp>
        <p:nvSpPr>
          <p:cNvPr id="342031" name="Rectangle 15"/>
          <p:cNvSpPr>
            <a:spLocks noGrp="1" noChangeArrowheads="1"/>
          </p:cNvSpPr>
          <p:nvPr>
            <p:ph type="sldNum" sz="quarter" idx="4"/>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103242832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42018"/>
                                        </p:tgtEl>
                                        <p:attrNameLst>
                                          <p:attrName>style.visibility</p:attrName>
                                        </p:attrNameLst>
                                      </p:cBhvr>
                                      <p:to>
                                        <p:strVal val="visible"/>
                                      </p:to>
                                    </p:set>
                                    <p:anim calcmode="lin" valueType="num">
                                      <p:cBhvr additive="base">
                                        <p:cTn id="7" dur="500" fill="hold"/>
                                        <p:tgtEl>
                                          <p:spTgt spid="342018"/>
                                        </p:tgtEl>
                                        <p:attrNameLst>
                                          <p:attrName>ppt_x</p:attrName>
                                        </p:attrNameLst>
                                      </p:cBhvr>
                                      <p:tavLst>
                                        <p:tav tm="0">
                                          <p:val>
                                            <p:strVal val="0-#ppt_w/2"/>
                                          </p:val>
                                        </p:tav>
                                        <p:tav tm="100000">
                                          <p:val>
                                            <p:strVal val="#ppt_x"/>
                                          </p:val>
                                        </p:tav>
                                      </p:tavLst>
                                    </p:anim>
                                    <p:anim calcmode="lin" valueType="num">
                                      <p:cBhvr additive="base">
                                        <p:cTn id="8" dur="500" fill="hold"/>
                                        <p:tgtEl>
                                          <p:spTgt spid="342018"/>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420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12F6AD3D-9405-4EBB-8DB5-2D924B7906D9}" type="datetime1">
              <a:rPr lang="fr-FR" smtClean="0">
                <a:solidFill>
                  <a:srgbClr val="FFFFFF"/>
                </a:solidFill>
              </a:rPr>
              <a:t>18/11/2023</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685856864"/>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41000DC1-6BF9-4222-8933-52FB5ADC396F}" type="datetime1">
              <a:rPr lang="fr-FR" smtClean="0">
                <a:solidFill>
                  <a:srgbClr val="FFFFFF"/>
                </a:solidFill>
              </a:rPr>
              <a:t>18/11/2023</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645163309"/>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2"/>
          <p:cNvSpPr>
            <a:spLocks noGrp="1"/>
          </p:cNvSpPr>
          <p:nvPr>
            <p:ph type="dt" sz="half" idx="10"/>
          </p:nvPr>
        </p:nvSpPr>
        <p:spPr>
          <a:xfrm>
            <a:off x="685800" y="6248400"/>
            <a:ext cx="1905000" cy="457200"/>
          </a:xfrm>
        </p:spPr>
        <p:txBody>
          <a:bodyPr/>
          <a:lstStyle>
            <a:lvl1pPr>
              <a:defRPr/>
            </a:lvl1pPr>
          </a:lstStyle>
          <a:p>
            <a:fld id="{A796C8FF-0281-49A1-8D41-185E0895D7EC}" type="datetime1">
              <a:rPr lang="fr-FR" smtClean="0">
                <a:solidFill>
                  <a:srgbClr val="FFFFFF"/>
                </a:solidFill>
              </a:rPr>
              <a:t>18/11/2023</a:t>
            </a:fld>
            <a:endParaRPr lang="fr-BE" dirty="0">
              <a:solidFill>
                <a:srgbClr val="FFFFFF"/>
              </a:solidFill>
            </a:endParaRPr>
          </a:p>
        </p:txBody>
      </p:sp>
      <p:sp>
        <p:nvSpPr>
          <p:cNvPr id="4" name="Espace réservé du pied de page 3"/>
          <p:cNvSpPr>
            <a:spLocks noGrp="1"/>
          </p:cNvSpPr>
          <p:nvPr>
            <p:ph type="ftr" sz="quarter" idx="11"/>
          </p:nvPr>
        </p:nvSpPr>
        <p:spPr>
          <a:xfrm>
            <a:off x="3124200" y="6248400"/>
            <a:ext cx="2895600" cy="457200"/>
          </a:xfrm>
        </p:spPr>
        <p:txBody>
          <a:bodyPr/>
          <a:lstStyle>
            <a:lvl1pPr>
              <a:defRPr/>
            </a:lvl1pPr>
          </a:lstStyle>
          <a:p>
            <a:r>
              <a:rPr lang="fr-BE">
                <a:solidFill>
                  <a:srgbClr val="FFFFFF"/>
                </a:solidFill>
              </a:rPr>
              <a:t>1</a:t>
            </a:r>
            <a:endParaRPr lang="fr-BE" dirty="0">
              <a:solidFill>
                <a:srgbClr val="FFFFFF"/>
              </a:solidFill>
            </a:endParaRPr>
          </a:p>
        </p:txBody>
      </p:sp>
      <p:sp>
        <p:nvSpPr>
          <p:cNvPr id="5" name="Espace réservé du numéro de diapositive 4"/>
          <p:cNvSpPr>
            <a:spLocks noGrp="1"/>
          </p:cNvSpPr>
          <p:nvPr>
            <p:ph type="sldNum" sz="quarter" idx="12"/>
          </p:nvPr>
        </p:nvSpPr>
        <p:spPr>
          <a:xfrm>
            <a:off x="6553200" y="6248400"/>
            <a:ext cx="1905000" cy="457200"/>
          </a:xfrm>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3472878036"/>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A16C42E4-CB8C-4A5C-8820-2B6008B4C400}" type="datetime1">
              <a:rPr lang="fr-FR" smtClean="0">
                <a:solidFill>
                  <a:srgbClr val="FFFFFF"/>
                </a:solidFill>
              </a:rPr>
              <a:t>18/11/2023</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1953467342"/>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46B44C07-82BF-4C00-ACDD-5B58C3457C72}" type="datetime1">
              <a:rPr lang="fr-FR" smtClean="0">
                <a:solidFill>
                  <a:srgbClr val="FFFFFF"/>
                </a:solidFill>
              </a:rPr>
              <a:t>18/11/2023</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210002386"/>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fld id="{D7155835-EF26-4A90-84A1-212DFB671117}" type="datetime1">
              <a:rPr lang="fr-FR" smtClean="0">
                <a:solidFill>
                  <a:srgbClr val="FFFFFF"/>
                </a:solidFill>
              </a:rPr>
              <a:t>18/11/2023</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185283003"/>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fld id="{00ED666B-AA37-49D1-9E44-590C7FFDB2F7}" type="datetime1">
              <a:rPr lang="fr-FR" smtClean="0">
                <a:solidFill>
                  <a:srgbClr val="FFFFFF"/>
                </a:solidFill>
              </a:rPr>
              <a:t>18/11/2023</a:t>
            </a:fld>
            <a:endParaRPr lang="fr-BE" dirty="0">
              <a:solidFill>
                <a:srgbClr val="FFFFFF"/>
              </a:solidFill>
            </a:endParaRPr>
          </a:p>
        </p:txBody>
      </p:sp>
      <p:sp>
        <p:nvSpPr>
          <p:cNvPr id="8" name="Espace réservé du pied de page 7"/>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9" name="Espace réservé du numéro de diapositive 8"/>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3913931606"/>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fld id="{333AB219-438F-4317-B151-2278B609BCC3}" type="datetime1">
              <a:rPr lang="fr-FR" smtClean="0">
                <a:solidFill>
                  <a:srgbClr val="FFFFFF"/>
                </a:solidFill>
              </a:rPr>
              <a:t>18/11/2023</a:t>
            </a:fld>
            <a:endParaRPr lang="fr-BE" dirty="0">
              <a:solidFill>
                <a:srgbClr val="FFFFFF"/>
              </a:solidFill>
            </a:endParaRPr>
          </a:p>
        </p:txBody>
      </p:sp>
      <p:sp>
        <p:nvSpPr>
          <p:cNvPr id="4" name="Espace réservé du pied de page 3"/>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5" name="Espace réservé du numéro de diapositive 4"/>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2832185696"/>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82235CCD-AEE4-4DE4-904D-20A8FAFE59B8}" type="datetime1">
              <a:rPr lang="fr-FR" smtClean="0">
                <a:solidFill>
                  <a:srgbClr val="FFFFFF"/>
                </a:solidFill>
              </a:rPr>
              <a:t>18/11/2023</a:t>
            </a:fld>
            <a:endParaRPr lang="fr-BE" dirty="0">
              <a:solidFill>
                <a:srgbClr val="FFFFFF"/>
              </a:solidFill>
            </a:endParaRPr>
          </a:p>
        </p:txBody>
      </p:sp>
      <p:sp>
        <p:nvSpPr>
          <p:cNvPr id="3" name="Espace réservé du pied de page 2"/>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4" name="Espace réservé du numéro de diapositive 3"/>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4129428731"/>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689DADE4-DB68-423A-BCBD-26C767331E7A}" type="datetime1">
              <a:rPr lang="fr-FR" smtClean="0">
                <a:solidFill>
                  <a:srgbClr val="FFFFFF"/>
                </a:solidFill>
              </a:rPr>
              <a:t>18/11/2023</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2318686852"/>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28E15084-8C9F-4E08-919E-5328644B472C}" type="datetime1">
              <a:rPr lang="fr-FR" smtClean="0">
                <a:solidFill>
                  <a:srgbClr val="FFFFFF"/>
                </a:solidFill>
              </a:rPr>
              <a:t>18/11/2023</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1297325312"/>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flip="none" rotWithShape="1">
          <a:gsLst>
            <a:gs pos="0">
              <a:schemeClr val="bg2"/>
            </a:gs>
            <a:gs pos="100000">
              <a:schemeClr val="bg1"/>
            </a:gs>
          </a:gsLst>
          <a:lin ang="0" scaled="1"/>
          <a:tileRect/>
        </a:gradFill>
        <a:effectLst/>
      </p:bgPr>
    </p:bg>
    <p:spTree>
      <p:nvGrpSpPr>
        <p:cNvPr id="1" name=""/>
        <p:cNvGrpSpPr/>
        <p:nvPr/>
      </p:nvGrpSpPr>
      <p:grpSpPr>
        <a:xfrm>
          <a:off x="0" y="0"/>
          <a:ext cx="0" cy="0"/>
          <a:chOff x="0" y="0"/>
          <a:chExt cx="0" cy="0"/>
        </a:xfrm>
      </p:grpSpPr>
      <p:sp>
        <p:nvSpPr>
          <p:cNvPr id="3409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099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099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3"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 du masque</a:t>
            </a:r>
          </a:p>
        </p:txBody>
      </p:sp>
      <p:sp>
        <p:nvSpPr>
          <p:cNvPr id="341004"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410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fontAlgn="auto">
              <a:spcBef>
                <a:spcPts val="0"/>
              </a:spcBef>
              <a:spcAft>
                <a:spcPts val="0"/>
              </a:spcAft>
            </a:pPr>
            <a:fld id="{5106609B-75AF-4EE4-A59C-D6F0D599FF3A}" type="datetime1">
              <a:rPr lang="fr-FR" smtClean="0">
                <a:solidFill>
                  <a:srgbClr val="FFFFFF"/>
                </a:solidFill>
              </a:rPr>
              <a:t>18/11/2023</a:t>
            </a:fld>
            <a:endParaRPr lang="fr-BE" dirty="0">
              <a:solidFill>
                <a:srgbClr val="FFFFFF"/>
              </a:solidFill>
            </a:endParaRPr>
          </a:p>
        </p:txBody>
      </p:sp>
      <p:sp>
        <p:nvSpPr>
          <p:cNvPr id="3410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auto">
              <a:spcBef>
                <a:spcPts val="0"/>
              </a:spcBef>
              <a:spcAft>
                <a:spcPts val="0"/>
              </a:spcAft>
            </a:pPr>
            <a:r>
              <a:rPr lang="fr-BE">
                <a:solidFill>
                  <a:srgbClr val="FFFFFF"/>
                </a:solidFill>
              </a:rPr>
              <a:t>1</a:t>
            </a:r>
            <a:endParaRPr lang="fr-BE" dirty="0">
              <a:solidFill>
                <a:srgbClr val="FFFFFF"/>
              </a:solidFill>
            </a:endParaRPr>
          </a:p>
        </p:txBody>
      </p:sp>
      <p:sp>
        <p:nvSpPr>
          <p:cNvPr id="3410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auto">
              <a:spcBef>
                <a:spcPts val="0"/>
              </a:spcBef>
              <a:spcAft>
                <a:spcPts val="0"/>
              </a:spcAft>
            </a:pPr>
            <a:fld id="{CF4668DC-857F-487D-BFFA-8C0CA5037977}" type="slidenum">
              <a:rPr lang="fr-BE" smtClean="0">
                <a:solidFill>
                  <a:srgbClr val="FFFFFF"/>
                </a:solidFill>
              </a:rPr>
              <a:pPr fontAlgn="auto">
                <a:spcBef>
                  <a:spcPts val="0"/>
                </a:spcBef>
                <a:spcAft>
                  <a:spcPts val="0"/>
                </a:spcAft>
              </a:pPr>
              <a:t>‹#›</a:t>
            </a:fld>
            <a:endParaRPr lang="fr-BE" dirty="0">
              <a:solidFill>
                <a:srgbClr val="FFFFFF"/>
              </a:solidFill>
            </a:endParaRPr>
          </a:p>
        </p:txBody>
      </p:sp>
    </p:spTree>
    <p:extLst>
      <p:ext uri="{BB962C8B-B14F-4D97-AF65-F5344CB8AC3E}">
        <p14:creationId xmlns:p14="http://schemas.microsoft.com/office/powerpoint/2010/main" val="27298020"/>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40994"/>
                                        </p:tgtEl>
                                        <p:attrNameLst>
                                          <p:attrName>style.visibility</p:attrName>
                                        </p:attrNameLst>
                                      </p:cBhvr>
                                      <p:to>
                                        <p:strVal val="visible"/>
                                      </p:to>
                                    </p:set>
                                    <p:anim calcmode="lin" valueType="num">
                                      <p:cBhvr additive="base">
                                        <p:cTn id="7" dur="500" fill="hold"/>
                                        <p:tgtEl>
                                          <p:spTgt spid="340994"/>
                                        </p:tgtEl>
                                        <p:attrNameLst>
                                          <p:attrName>ppt_x</p:attrName>
                                        </p:attrNameLst>
                                      </p:cBhvr>
                                      <p:tavLst>
                                        <p:tav tm="0">
                                          <p:val>
                                            <p:strVal val="0-#ppt_w/2"/>
                                          </p:val>
                                        </p:tav>
                                        <p:tav tm="100000">
                                          <p:val>
                                            <p:strVal val="#ppt_x"/>
                                          </p:val>
                                        </p:tav>
                                      </p:tavLst>
                                    </p:anim>
                                    <p:anim calcmode="lin" valueType="num">
                                      <p:cBhvr additive="base">
                                        <p:cTn id="8" dur="500" fill="hold"/>
                                        <p:tgtEl>
                                          <p:spTgt spid="3409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409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animBg="1"/>
      <p:bldP spid="340994" grpId="1" animBg="1"/>
      <p:bldP spid="340994" grpId="2" animBg="1"/>
      <p:bldP spid="340994" grpId="3" animBg="1"/>
    </p:bld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oleObject" Target="../embeddings/oleObject1.bin"/><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customXml" Target="../ink/ink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customXml" Target="../ink/ink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6.emf"/></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5.emf"/></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404664"/>
            <a:ext cx="8972996" cy="6408712"/>
          </a:xfrm>
          <a:prstGeom prst="rect">
            <a:avLst/>
          </a:prstGeom>
          <a:ln>
            <a:solidFill>
              <a:schemeClr val="accent1"/>
            </a:solidFill>
          </a:ln>
        </p:spPr>
        <p:txBody>
          <a:bodyPr/>
          <a:lstStyle/>
          <a:p>
            <a:pPr marL="282575" indent="-282575" algn="just">
              <a:lnSpc>
                <a:spcPct val="150000"/>
              </a:lnSpc>
              <a:buFontTx/>
              <a:buAutoNum type="romanUcPeriod"/>
            </a:pPr>
            <a:r>
              <a:rPr lang="fr-FR" sz="1800" b="1" kern="0" dirty="0">
                <a:solidFill>
                  <a:srgbClr val="FFFF00"/>
                </a:solidFill>
                <a:latin typeface="Times New Roman"/>
                <a:ea typeface="+mj-ea"/>
                <a:cs typeface="+mj-cs"/>
              </a:rPr>
              <a:t>Introduction :</a:t>
            </a:r>
            <a:r>
              <a:rPr lang="en-US" sz="1800" kern="0" dirty="0">
                <a:latin typeface="Times New Roman"/>
                <a:ea typeface="+mj-ea"/>
                <a:cs typeface="+mj-cs"/>
              </a:rPr>
              <a:t> A structure is said to have a "single degree of freedom" if its configuration at any time </a:t>
            </a:r>
            <a:r>
              <a:rPr lang="ar-DZ" sz="1800" kern="0" dirty="0">
                <a:latin typeface="Times New Roman"/>
                <a:ea typeface="+mj-ea"/>
                <a:cs typeface="+mj-cs"/>
              </a:rPr>
              <a:t>"</a:t>
            </a:r>
            <a:r>
              <a:rPr lang="en-US" sz="1800" kern="0" dirty="0">
                <a:latin typeface="Times New Roman"/>
                <a:ea typeface="+mj-ea"/>
                <a:cs typeface="+mj-cs"/>
              </a:rPr>
              <a:t>t</a:t>
            </a:r>
            <a:r>
              <a:rPr lang="ar-DZ" sz="1800" kern="0" dirty="0">
                <a:latin typeface="Times New Roman"/>
                <a:ea typeface="+mj-ea"/>
                <a:cs typeface="+mj-cs"/>
              </a:rPr>
              <a:t>"</a:t>
            </a:r>
            <a:r>
              <a:rPr lang="en-US" sz="1800" kern="0" dirty="0">
                <a:latin typeface="Times New Roman"/>
                <a:ea typeface="+mj-ea"/>
                <a:cs typeface="+mj-cs"/>
              </a:rPr>
              <a:t> can be determined by a single scalar parameter q(t), called the configuration parameter. So a model with only one possibility of movement (displacement or rotation).</a:t>
            </a:r>
          </a:p>
          <a:p>
            <a:pPr algn="just">
              <a:lnSpc>
                <a:spcPct val="150000"/>
              </a:lnSpc>
            </a:pPr>
            <a:r>
              <a:rPr lang="fr-FR" sz="2000" b="1" kern="0" dirty="0">
                <a:solidFill>
                  <a:srgbClr val="FFFF00"/>
                </a:solidFill>
                <a:latin typeface="Times New Roman"/>
                <a:ea typeface="+mj-ea"/>
                <a:cs typeface="+mj-cs"/>
              </a:rPr>
              <a:t>I.1. </a:t>
            </a:r>
            <a:r>
              <a:rPr lang="fr-FR" sz="2000" b="1" kern="0" dirty="0" err="1">
                <a:solidFill>
                  <a:srgbClr val="FFFF00"/>
                </a:solidFill>
                <a:latin typeface="Times New Roman"/>
                <a:ea typeface="+mj-ea"/>
                <a:cs typeface="+mj-cs"/>
              </a:rPr>
              <a:t>Why</a:t>
            </a:r>
            <a:r>
              <a:rPr lang="fr-FR" sz="2000" b="1" kern="0" dirty="0">
                <a:solidFill>
                  <a:srgbClr val="FFFF00"/>
                </a:solidFill>
                <a:latin typeface="Times New Roman"/>
                <a:ea typeface="+mj-ea"/>
                <a:cs typeface="+mj-cs"/>
              </a:rPr>
              <a:t> </a:t>
            </a:r>
            <a:r>
              <a:rPr lang="fr-FR" sz="2000" b="1" kern="0" dirty="0" err="1">
                <a:solidFill>
                  <a:srgbClr val="FFFF00"/>
                </a:solidFill>
                <a:latin typeface="Times New Roman"/>
                <a:ea typeface="+mj-ea"/>
                <a:cs typeface="+mj-cs"/>
              </a:rPr>
              <a:t>study</a:t>
            </a:r>
            <a:r>
              <a:rPr lang="fr-FR" sz="2000" b="1" kern="0" dirty="0">
                <a:solidFill>
                  <a:srgbClr val="FFFF00"/>
                </a:solidFill>
                <a:latin typeface="Times New Roman"/>
                <a:ea typeface="+mj-ea"/>
                <a:cs typeface="+mj-cs"/>
              </a:rPr>
              <a:t> SDOF </a:t>
            </a:r>
            <a:r>
              <a:rPr lang="fr-FR" sz="2000" b="1" kern="0" dirty="0" err="1">
                <a:solidFill>
                  <a:srgbClr val="FFFF00"/>
                </a:solidFill>
                <a:latin typeface="Times New Roman"/>
                <a:ea typeface="+mj-ea"/>
                <a:cs typeface="+mj-cs"/>
              </a:rPr>
              <a:t>Models</a:t>
            </a:r>
            <a:r>
              <a:rPr lang="fr-FR" sz="2000" b="1" kern="0" dirty="0">
                <a:solidFill>
                  <a:srgbClr val="FFFF00"/>
                </a:solidFill>
                <a:latin typeface="Times New Roman"/>
                <a:ea typeface="+mj-ea"/>
                <a:cs typeface="+mj-cs"/>
              </a:rPr>
              <a:t>:</a:t>
            </a:r>
          </a:p>
          <a:p>
            <a:pPr marL="342900" indent="-342900" algn="just">
              <a:lnSpc>
                <a:spcPct val="150000"/>
              </a:lnSpc>
              <a:buFont typeface="Arial" panose="020B0604020202020204" pitchFamily="34" charset="0"/>
              <a:buChar char="•"/>
            </a:pPr>
            <a:r>
              <a:rPr lang="en-US" sz="1800" kern="0" dirty="0">
                <a:latin typeface="Times New Roman"/>
                <a:ea typeface="+mj-ea"/>
                <a:cs typeface="+mj-cs"/>
              </a:rPr>
              <a:t>Very useful for modeling more complex civil engineering</a:t>
            </a:r>
          </a:p>
          <a:p>
            <a:pPr algn="just">
              <a:lnSpc>
                <a:spcPct val="150000"/>
              </a:lnSpc>
            </a:pPr>
            <a:r>
              <a:rPr lang="en-US" sz="1800" kern="0" dirty="0">
                <a:latin typeface="Times New Roman"/>
                <a:ea typeface="+mj-ea"/>
                <a:cs typeface="+mj-cs"/>
              </a:rPr>
              <a:t> structures.</a:t>
            </a:r>
          </a:p>
          <a:p>
            <a:pPr marL="342900" indent="-342900" algn="just">
              <a:lnSpc>
                <a:spcPct val="150000"/>
              </a:lnSpc>
              <a:buFont typeface="Arial" panose="020B0604020202020204" pitchFamily="34" charset="0"/>
              <a:buChar char="•"/>
            </a:pPr>
            <a:r>
              <a:rPr lang="en-US" sz="1800" kern="0" dirty="0">
                <a:latin typeface="Times New Roman"/>
                <a:ea typeface="+mj-ea"/>
                <a:cs typeface="+mj-cs"/>
              </a:rPr>
              <a:t>The response of a SDOF is used to solve MDOF systems.</a:t>
            </a:r>
          </a:p>
          <a:p>
            <a:pPr marL="342900" indent="-342900" algn="just">
              <a:lnSpc>
                <a:spcPct val="150000"/>
              </a:lnSpc>
              <a:buFont typeface="Arial" panose="020B0604020202020204" pitchFamily="34" charset="0"/>
              <a:buChar char="•"/>
            </a:pPr>
            <a:r>
              <a:rPr lang="en-US" sz="1800" kern="0" dirty="0">
                <a:latin typeface="Times New Roman"/>
                <a:ea typeface="+mj-ea"/>
                <a:cs typeface="+mj-cs"/>
              </a:rPr>
              <a:t>Can be effective in modeling simple systems.</a:t>
            </a:r>
          </a:p>
          <a:p>
            <a:pPr algn="just">
              <a:lnSpc>
                <a:spcPct val="150000"/>
              </a:lnSpc>
            </a:pPr>
            <a:r>
              <a:rPr lang="fr-FR" sz="2400" b="1" kern="0" dirty="0">
                <a:solidFill>
                  <a:srgbClr val="FFFF00"/>
                </a:solidFill>
                <a:latin typeface="Times New Roman"/>
              </a:rPr>
              <a:t>I.2. </a:t>
            </a:r>
            <a:r>
              <a:rPr lang="fr-FR" sz="2400" b="1" kern="0" dirty="0">
                <a:solidFill>
                  <a:srgbClr val="FFFF00"/>
                </a:solidFill>
                <a:latin typeface="Times New Roman"/>
                <a:ea typeface="+mj-ea"/>
                <a:cs typeface="+mj-cs"/>
              </a:rPr>
              <a:t>Example:</a:t>
            </a:r>
          </a:p>
          <a:p>
            <a:pPr algn="just">
              <a:lnSpc>
                <a:spcPct val="150000"/>
              </a:lnSpc>
            </a:pPr>
            <a:endParaRPr lang="fr-FR" sz="2400" b="1" kern="0" dirty="0">
              <a:solidFill>
                <a:srgbClr val="FFFF00"/>
              </a:solidFill>
              <a:latin typeface="Times New Roman"/>
              <a:ea typeface="+mj-ea"/>
              <a:cs typeface="+mj-cs"/>
            </a:endParaRPr>
          </a:p>
          <a:p>
            <a:endParaRPr lang="fr-FR" sz="2400" b="1" kern="0" dirty="0">
              <a:solidFill>
                <a:srgbClr val="FFFF00"/>
              </a:solidFill>
              <a:latin typeface="Times New Roman"/>
              <a:ea typeface="+mj-ea"/>
              <a:cs typeface="+mj-cs"/>
            </a:endParaRPr>
          </a:p>
        </p:txBody>
      </p:sp>
      <p:sp>
        <p:nvSpPr>
          <p:cNvPr id="3" name="Rectangle 2"/>
          <p:cNvSpPr/>
          <p:nvPr/>
        </p:nvSpPr>
        <p:spPr>
          <a:xfrm>
            <a:off x="428596" y="-27384"/>
            <a:ext cx="8715404" cy="892552"/>
          </a:xfrm>
          <a:prstGeom prst="rect">
            <a:avLst/>
          </a:prstGeom>
        </p:spPr>
        <p:txBody>
          <a:bodyPr wrap="square">
            <a:spAutoFit/>
          </a:bodyPr>
          <a:lstStyle/>
          <a:p>
            <a:pPr algn="ctr" fontAlgn="auto">
              <a:spcBef>
                <a:spcPts val="0"/>
              </a:spcBef>
              <a:spcAft>
                <a:spcPts val="0"/>
              </a:spcAft>
            </a:pPr>
            <a:r>
              <a:rPr lang="en-US" sz="2400" dirty="0">
                <a:solidFill>
                  <a:srgbClr val="FF9900">
                    <a:lumMod val="60000"/>
                    <a:lumOff val="40000"/>
                  </a:srgbClr>
                </a:solidFill>
              </a:rPr>
              <a:t>Chapter 02: Single Degree of Freedom Systems (SDOF)</a:t>
            </a:r>
          </a:p>
          <a:p>
            <a:pPr algn="ctr" fontAlgn="auto">
              <a:spcBef>
                <a:spcPts val="0"/>
              </a:spcBef>
              <a:spcAft>
                <a:spcPts val="0"/>
              </a:spcAft>
            </a:pPr>
            <a:endParaRPr lang="en-US" sz="2800" dirty="0">
              <a:solidFill>
                <a:srgbClr val="FF9900">
                  <a:lumMod val="60000"/>
                  <a:lumOff val="40000"/>
                </a:srgbClr>
              </a:solidFill>
            </a:endParaRPr>
          </a:p>
        </p:txBody>
      </p:sp>
      <p:sp>
        <p:nvSpPr>
          <p:cNvPr id="5" name="Espace réservé du numéro de diapositive 4"/>
          <p:cNvSpPr>
            <a:spLocks noGrp="1"/>
          </p:cNvSpPr>
          <p:nvPr>
            <p:ph type="sldNum" sz="quarter" idx="12"/>
          </p:nvPr>
        </p:nvSpPr>
        <p:spPr>
          <a:xfrm>
            <a:off x="8388424" y="6338173"/>
            <a:ext cx="593948" cy="457200"/>
          </a:xfrm>
        </p:spPr>
        <p:txBody>
          <a:bodyPr/>
          <a:lstStyle/>
          <a:p>
            <a:fld id="{CF4668DC-857F-487D-BFFA-8C0CA5037977}" type="slidenum">
              <a:rPr lang="fr-BE" smtClean="0">
                <a:solidFill>
                  <a:srgbClr val="FFFFFF"/>
                </a:solidFill>
              </a:rPr>
              <a:pPr/>
              <a:t>1</a:t>
            </a:fld>
            <a:endParaRPr lang="fr-BE" dirty="0">
              <a:solidFill>
                <a:srgbClr val="FFFFFF"/>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5466"/>
          <a:stretch/>
        </p:blipFill>
        <p:spPr bwMode="auto">
          <a:xfrm>
            <a:off x="7668344" y="1817539"/>
            <a:ext cx="1371104" cy="189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817539"/>
            <a:ext cx="1584176" cy="189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4581128"/>
            <a:ext cx="273630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bwMode="auto">
          <a:xfrm>
            <a:off x="4712704" y="5498628"/>
            <a:ext cx="870720" cy="325237"/>
          </a:xfrm>
          <a:prstGeom prst="rightArrow">
            <a:avLst/>
          </a:prstGeom>
          <a:solidFill>
            <a:schemeClr val="tx2">
              <a:lumMod val="75000"/>
            </a:schemeClr>
          </a:solidFill>
          <a:ln w="3175" cap="flat" cmpd="sng" algn="ctr">
            <a:solidFill>
              <a:schemeClr val="tx1"/>
            </a:solidFill>
            <a:prstDash val="dash"/>
            <a:round/>
            <a:headEnd type="none" w="med" len="med"/>
            <a:tailEnd type="none" w="med" len="med"/>
          </a:ln>
          <a:effectLst/>
        </p:spPr>
        <p:style>
          <a:lnRef idx="0">
            <a:scrgbClr r="0" g="0" b="0"/>
          </a:lnRef>
          <a:fillRef idx="1002">
            <a:schemeClr val="dk1"/>
          </a:fillRef>
          <a:effectRef idx="0">
            <a:scrgbClr r="0" g="0" b="0"/>
          </a:effectRef>
          <a:fontRef idx="major"/>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4581128"/>
            <a:ext cx="144016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844799"/>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44624"/>
            <a:ext cx="9144000" cy="6885384"/>
          </a:xfrm>
          <a:prstGeom prst="rect">
            <a:avLst/>
          </a:prstGeom>
          <a:solidFill>
            <a:schemeClr val="accent2"/>
          </a:solidFill>
          <a:ln>
            <a:solidFill>
              <a:schemeClr val="accent1"/>
            </a:solidFill>
          </a:ln>
        </p:spPr>
        <p:txBody>
          <a:bodyPr/>
          <a:lstStyle/>
          <a:p>
            <a:pPr>
              <a:lnSpc>
                <a:spcPct val="150000"/>
              </a:lnSpc>
              <a:spcAft>
                <a:spcPts val="0"/>
              </a:spcAft>
            </a:pPr>
            <a:endParaRPr lang="fr-FR" sz="2000" i="1" u="sng" dirty="0">
              <a:solidFill>
                <a:srgbClr val="FF0000"/>
              </a:solidFill>
            </a:endParaRPr>
          </a:p>
          <a:p>
            <a:pPr>
              <a:lnSpc>
                <a:spcPct val="150000"/>
              </a:lnSpc>
              <a:spcAft>
                <a:spcPts val="0"/>
              </a:spcAft>
            </a:pPr>
            <a:endParaRPr lang="fr-FR" sz="2000" i="1" u="sng" dirty="0">
              <a:solidFill>
                <a:srgbClr val="FF0000"/>
              </a:solidFill>
            </a:endParaRPr>
          </a:p>
          <a:p>
            <a:pPr>
              <a:lnSpc>
                <a:spcPct val="150000"/>
              </a:lnSpc>
              <a:spcAft>
                <a:spcPts val="0"/>
              </a:spcAft>
            </a:pPr>
            <a:endParaRPr lang="fr-FR" sz="2000" i="1" u="sng" dirty="0">
              <a:solidFill>
                <a:srgbClr val="FF0000"/>
              </a:solidFill>
            </a:endParaRPr>
          </a:p>
          <a:p>
            <a:pPr>
              <a:lnSpc>
                <a:spcPct val="150000"/>
              </a:lnSpc>
              <a:spcAft>
                <a:spcPts val="0"/>
              </a:spcAft>
            </a:pPr>
            <a:endParaRPr lang="fr-FR" sz="2000" i="1" u="sng" dirty="0">
              <a:solidFill>
                <a:srgbClr val="FF0000"/>
              </a:solidFill>
            </a:endParaRPr>
          </a:p>
          <a:p>
            <a:pPr>
              <a:lnSpc>
                <a:spcPct val="150000"/>
              </a:lnSpc>
              <a:spcAft>
                <a:spcPts val="0"/>
              </a:spcAft>
            </a:pPr>
            <a:endParaRPr lang="fr-FR" sz="2000" i="1" u="sng" dirty="0">
              <a:solidFill>
                <a:srgbClr val="FF0000"/>
              </a:solidFill>
            </a:endParaRPr>
          </a:p>
          <a:p>
            <a:pPr>
              <a:lnSpc>
                <a:spcPct val="150000"/>
              </a:lnSpc>
              <a:spcAft>
                <a:spcPts val="0"/>
              </a:spcAft>
            </a:pPr>
            <a:endParaRPr lang="fr-FR" sz="2000" i="1" u="sng" dirty="0">
              <a:solidFill>
                <a:srgbClr val="FF0000"/>
              </a:solidFill>
            </a:endParaRPr>
          </a:p>
          <a:p>
            <a:pPr algn="ctr">
              <a:lnSpc>
                <a:spcPct val="150000"/>
              </a:lnSpc>
              <a:spcAft>
                <a:spcPts val="0"/>
              </a:spcAft>
            </a:pPr>
            <a:r>
              <a:rPr lang="fr-FR" sz="2000" i="1" dirty="0"/>
              <a:t>Fig.2.7- </a:t>
            </a:r>
            <a:r>
              <a:rPr lang="en-US" sz="2000" i="1" dirty="0"/>
              <a:t>Response of critically damped and overdamped systems</a:t>
            </a:r>
            <a:endParaRPr lang="fr-FR" sz="2000" dirty="0"/>
          </a:p>
          <a:p>
            <a:pPr algn="just">
              <a:lnSpc>
                <a:spcPct val="150000"/>
              </a:lnSpc>
              <a:spcAft>
                <a:spcPts val="0"/>
              </a:spcAft>
            </a:pPr>
            <a:r>
              <a:rPr lang="en-US" sz="2000" i="1" u="sng" dirty="0">
                <a:solidFill>
                  <a:srgbClr val="FF0000"/>
                </a:solidFill>
              </a:rPr>
              <a:t>Note: </a:t>
            </a:r>
            <a:r>
              <a:rPr lang="en-US" sz="2000" dirty="0"/>
              <a:t>It can be observed that the motion is oscillatory but non-harmonic, meaning the vibration amplitude is not constant during the movement.</a:t>
            </a:r>
          </a:p>
          <a:p>
            <a:r>
              <a:rPr lang="fr-FR" sz="2000" b="1" u="sng" dirty="0" err="1">
                <a:solidFill>
                  <a:srgbClr val="FF0000"/>
                </a:solidFill>
              </a:rPr>
              <a:t>Logarithmic</a:t>
            </a:r>
            <a:r>
              <a:rPr lang="fr-FR" sz="2000" b="1" u="sng" dirty="0">
                <a:solidFill>
                  <a:srgbClr val="FF0000"/>
                </a:solidFill>
              </a:rPr>
              <a:t> </a:t>
            </a:r>
            <a:r>
              <a:rPr lang="fr-FR" sz="2000" b="1" u="sng" dirty="0" err="1">
                <a:solidFill>
                  <a:srgbClr val="FF0000"/>
                </a:solidFill>
              </a:rPr>
              <a:t>decrement</a:t>
            </a:r>
            <a:r>
              <a:rPr lang="fr-FR" sz="2000" b="1" u="sng" dirty="0">
                <a:solidFill>
                  <a:srgbClr val="FF0000"/>
                </a:solidFill>
              </a:rPr>
              <a:t>:</a:t>
            </a:r>
          </a:p>
          <a:p>
            <a:pPr algn="just">
              <a:lnSpc>
                <a:spcPct val="150000"/>
              </a:lnSpc>
            </a:pPr>
            <a:r>
              <a:rPr lang="en-US" sz="2000" dirty="0"/>
              <a:t>A practical </a:t>
            </a:r>
            <a:r>
              <a:rPr lang="en-US" sz="2000" dirty="0" err="1"/>
              <a:t>methd</a:t>
            </a:r>
            <a:r>
              <a:rPr lang="en-US" sz="2000" dirty="0"/>
              <a:t> for the experimental determination of the damping factor x is the measurement of the decay rate of the amplitude of a damped system in free oscillation. Considering two successive peaks of the response </a:t>
            </a:r>
            <a:r>
              <a:rPr lang="en-US" sz="2000" dirty="0" err="1"/>
              <a:t>xn</a:t>
            </a:r>
            <a:r>
              <a:rPr lang="en-US" sz="2000" dirty="0"/>
              <a:t> and xn+1 and applying eq. [(2.31)]</a:t>
            </a:r>
          </a:p>
          <a:p>
            <a:pPr algn="just">
              <a:lnSpc>
                <a:spcPct val="150000"/>
              </a:lnSpc>
            </a:pPr>
            <a:endParaRPr lang="en-US" sz="2000" dirty="0"/>
          </a:p>
          <a:p>
            <a:pPr algn="just">
              <a:lnSpc>
                <a:spcPct val="150000"/>
              </a:lnSpc>
            </a:pPr>
            <a:endParaRPr lang="fr-FR" sz="2000" dirty="0"/>
          </a:p>
          <a:p>
            <a:pPr algn="just">
              <a:lnSpc>
                <a:spcPct val="150000"/>
              </a:lnSpc>
              <a:spcAft>
                <a:spcPts val="0"/>
              </a:spcAft>
            </a:pPr>
            <a:endParaRPr lang="fr-FR" sz="2000" b="1" dirty="0">
              <a:solidFill>
                <a:srgbClr val="FFC000"/>
              </a:solidFill>
            </a:endParaRPr>
          </a:p>
          <a:p>
            <a:pPr algn="just">
              <a:lnSpc>
                <a:spcPct val="150000"/>
              </a:lnSpc>
            </a:pPr>
            <a:endParaRPr lang="fr-FR" sz="2000" b="1" dirty="0">
              <a:solidFill>
                <a:srgbClr val="FFC000"/>
              </a:solidFill>
            </a:endParaRPr>
          </a:p>
          <a:p>
            <a:pPr algn="just">
              <a:lnSpc>
                <a:spcPct val="150000"/>
              </a:lnSpc>
            </a:pPr>
            <a:endParaRPr lang="fr-FR" sz="2000" b="1" dirty="0">
              <a:solidFill>
                <a:srgbClr val="FFC000"/>
              </a:solidFill>
            </a:endParaRPr>
          </a:p>
          <a:p>
            <a:pPr algn="just">
              <a:lnSpc>
                <a:spcPct val="150000"/>
              </a:lnSpc>
            </a:pPr>
            <a:endParaRPr lang="fr-FR" sz="2000" b="1" dirty="0">
              <a:solidFill>
                <a:srgbClr val="FFC000"/>
              </a:solidFill>
            </a:endParaRPr>
          </a:p>
          <a:p>
            <a:pPr algn="just">
              <a:lnSpc>
                <a:spcPct val="150000"/>
              </a:lnSpc>
            </a:pPr>
            <a:endParaRPr lang="fr-FR" sz="2000" b="1" dirty="0">
              <a:solidFill>
                <a:srgbClr val="FFC000"/>
              </a:solidFill>
            </a:endParaRPr>
          </a:p>
        </p:txBody>
      </p:sp>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10</a:t>
            </a:fld>
            <a:endParaRPr lang="fr-BE" dirty="0">
              <a:solidFill>
                <a:srgbClr val="FFFFFF"/>
              </a:solidFill>
            </a:endParaRPr>
          </a:p>
        </p:txBody>
      </p:sp>
      <p:pic>
        <p:nvPicPr>
          <p:cNvPr id="2" name="Picture 1">
            <a:extLst>
              <a:ext uri="{FF2B5EF4-FFF2-40B4-BE49-F238E27FC236}">
                <a16:creationId xmlns:a16="http://schemas.microsoft.com/office/drawing/2014/main" id="{C22239AC-DCDF-4029-9AFF-68C0E40B00F4}"/>
              </a:ext>
            </a:extLst>
          </p:cNvPr>
          <p:cNvPicPr>
            <a:picLocks noChangeAspect="1"/>
          </p:cNvPicPr>
          <p:nvPr/>
        </p:nvPicPr>
        <p:blipFill>
          <a:blip r:embed="rId3"/>
          <a:stretch>
            <a:fillRect/>
          </a:stretch>
        </p:blipFill>
        <p:spPr>
          <a:xfrm>
            <a:off x="1331640" y="188640"/>
            <a:ext cx="6624736" cy="2419350"/>
          </a:xfrm>
          <a:prstGeom prst="rect">
            <a:avLst/>
          </a:prstGeom>
        </p:spPr>
      </p:pic>
    </p:spTree>
    <p:extLst>
      <p:ext uri="{BB962C8B-B14F-4D97-AF65-F5344CB8AC3E}">
        <p14:creationId xmlns:p14="http://schemas.microsoft.com/office/powerpoint/2010/main" val="3806387642"/>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0" y="44624"/>
                <a:ext cx="9144000" cy="6885384"/>
              </a:xfrm>
              <a:prstGeom prst="rect">
                <a:avLst/>
              </a:prstGeom>
              <a:solidFill>
                <a:schemeClr val="accent2"/>
              </a:solidFill>
              <a:ln>
                <a:solidFill>
                  <a:schemeClr val="accent1"/>
                </a:solidFill>
              </a:ln>
            </p:spPr>
            <p:txBody>
              <a:bodyPr/>
              <a:lstStyle/>
              <a:p>
                <a:r>
                  <a:rPr lang="fr-FR" sz="2000" dirty="0"/>
                  <a:t> </a:t>
                </a:r>
                <a14:m>
                  <m:oMath xmlns:m="http://schemas.openxmlformats.org/officeDocument/2006/math">
                    <m:sSub>
                      <m:sSubPr>
                        <m:ctrlPr>
                          <a:rPr lang="fr-FR" sz="2000" i="1">
                            <a:latin typeface="Cambria Math" panose="02040503050406030204" pitchFamily="18" charset="0"/>
                          </a:rPr>
                        </m:ctrlPr>
                      </m:sSubPr>
                      <m:e>
                        <m:r>
                          <a:rPr lang="fr-FR" sz="2000" i="1">
                            <a:latin typeface="Cambria Math"/>
                          </a:rPr>
                          <m:t>𝑥</m:t>
                        </m:r>
                      </m:e>
                      <m:sub>
                        <m:r>
                          <a:rPr lang="fr-FR" sz="2000" i="1">
                            <a:latin typeface="Cambria Math"/>
                          </a:rPr>
                          <m:t>𝑛</m:t>
                        </m:r>
                      </m:sub>
                    </m:sSub>
                    <m:d>
                      <m:dPr>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a:rPr>
                              <m:t>𝑇</m:t>
                            </m:r>
                          </m:e>
                          <m:sub>
                            <m:r>
                              <a:rPr lang="fr-FR" sz="2000" i="1">
                                <a:latin typeface="Cambria Math"/>
                              </a:rPr>
                              <m:t>𝑛</m:t>
                            </m:r>
                          </m:sub>
                        </m:sSub>
                      </m:e>
                    </m:d>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𝑥</m:t>
                        </m:r>
                      </m:e>
                      <m:sub>
                        <m:r>
                          <a:rPr lang="fr-FR" sz="2000" i="1">
                            <a:latin typeface="Cambria Math"/>
                          </a:rPr>
                          <m:t>𝑛</m:t>
                        </m:r>
                      </m:sub>
                    </m:sSub>
                    <m:d>
                      <m:dPr>
                        <m:ctrlPr>
                          <a:rPr lang="fr-FR" sz="2000" i="1">
                            <a:latin typeface="Cambria Math" panose="02040503050406030204" pitchFamily="18" charset="0"/>
                          </a:rPr>
                        </m:ctrlPr>
                      </m:dPr>
                      <m:e>
                        <m:r>
                          <a:rPr lang="fr-FR" sz="2000" i="1">
                            <a:latin typeface="Cambria Math"/>
                          </a:rPr>
                          <m:t>𝑛</m:t>
                        </m:r>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𝑇</m:t>
                            </m:r>
                          </m:e>
                          <m:sub>
                            <m:r>
                              <a:rPr lang="fr-FR" sz="2000" i="1">
                                <a:latin typeface="Cambria Math"/>
                              </a:rPr>
                              <m:t>𝐷</m:t>
                            </m:r>
                          </m:sub>
                        </m:sSub>
                      </m:e>
                    </m:d>
                    <m:r>
                      <a:rPr lang="fr-FR" sz="2000" i="1">
                        <a:latin typeface="Cambria Math"/>
                      </a:rPr>
                      <m:t>=</m:t>
                    </m:r>
                    <m:sSup>
                      <m:sSupPr>
                        <m:ctrlPr>
                          <a:rPr lang="fr-FR" sz="2000" i="1">
                            <a:latin typeface="Cambria Math" panose="02040503050406030204" pitchFamily="18" charset="0"/>
                          </a:rPr>
                        </m:ctrlPr>
                      </m:sSupPr>
                      <m:e>
                        <m:r>
                          <a:rPr lang="fr-FR" sz="2000" i="1">
                            <a:latin typeface="Cambria Math"/>
                          </a:rPr>
                          <m:t>𝑒</m:t>
                        </m:r>
                      </m:e>
                      <m:sup>
                        <m:r>
                          <a:rPr lang="fr-FR" sz="2000" i="1">
                            <a:latin typeface="Cambria Math"/>
                          </a:rPr>
                          <m:t>−</m:t>
                        </m:r>
                        <m:r>
                          <a:rPr lang="fr-FR" sz="2000" i="1">
                            <a:latin typeface="Cambria Math"/>
                          </a:rPr>
                          <m:t>𝜉</m:t>
                        </m:r>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𝑇</m:t>
                            </m:r>
                          </m:e>
                          <m:sub>
                            <m:r>
                              <a:rPr lang="fr-FR" sz="2000" i="1">
                                <a:latin typeface="Cambria Math"/>
                              </a:rPr>
                              <m:t>𝑛</m:t>
                            </m:r>
                          </m:sub>
                        </m:sSub>
                      </m:sup>
                    </m:sSup>
                    <m:r>
                      <a:rPr lang="fr-FR" sz="2000" i="1">
                        <a:latin typeface="Cambria Math"/>
                      </a:rPr>
                      <m:t>.</m:t>
                    </m:r>
                    <m:d>
                      <m:dPr>
                        <m:begChr m:val="["/>
                        <m:endChr m:val="]"/>
                        <m:ctrlPr>
                          <a:rPr lang="fr-FR" sz="2000" i="1">
                            <a:latin typeface="Cambria Math" panose="02040503050406030204" pitchFamily="18" charset="0"/>
                          </a:rPr>
                        </m:ctrlPr>
                      </m:dPr>
                      <m:e>
                        <m:f>
                          <m:fPr>
                            <m:ctrlPr>
                              <a:rPr lang="fr-FR" sz="2000" i="1">
                                <a:latin typeface="Cambria Math" panose="02040503050406030204" pitchFamily="18" charset="0"/>
                              </a:rPr>
                            </m:ctrlPr>
                          </m:fPr>
                          <m:num>
                            <m:sSub>
                              <m:sSubPr>
                                <m:ctrlPr>
                                  <a:rPr lang="fr-FR" sz="2000" i="1">
                                    <a:latin typeface="Cambria Math" panose="02040503050406030204" pitchFamily="18" charset="0"/>
                                  </a:rPr>
                                </m:ctrlPr>
                              </m:sSubPr>
                              <m:e>
                                <m:acc>
                                  <m:accPr>
                                    <m:chr m:val="̇"/>
                                    <m:ctrlPr>
                                      <a:rPr lang="fr-FR" sz="2000" i="1">
                                        <a:latin typeface="Cambria Math" panose="02040503050406030204" pitchFamily="18" charset="0"/>
                                      </a:rPr>
                                    </m:ctrlPr>
                                  </m:accPr>
                                  <m:e>
                                    <m:r>
                                      <a:rPr lang="fr-FR" sz="2000" i="1">
                                        <a:latin typeface="Cambria Math"/>
                                      </a:rPr>
                                      <m:t>𝑥</m:t>
                                    </m:r>
                                  </m:e>
                                </m:acc>
                              </m:e>
                              <m:sub>
                                <m:r>
                                  <a:rPr lang="fr-FR" sz="2000" i="1">
                                    <a:latin typeface="Cambria Math"/>
                                  </a:rPr>
                                  <m:t>0</m:t>
                                </m:r>
                              </m:sub>
                            </m:sSub>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𝜉</m:t>
                                </m:r>
                                <m:sSub>
                                  <m:sSubPr>
                                    <m:ctrlPr>
                                      <a:rPr lang="fr-FR" sz="2000" i="1">
                                        <a:latin typeface="Cambria Math" panose="02040503050406030204" pitchFamily="18" charset="0"/>
                                      </a:rPr>
                                    </m:ctrlPr>
                                  </m:sSubPr>
                                  <m:e>
                                    <m:r>
                                      <a:rPr lang="fr-FR" sz="2000" i="1">
                                        <a:latin typeface="Cambria Math"/>
                                      </a:rPr>
                                      <m:t>.</m:t>
                                    </m:r>
                                    <m:r>
                                      <a:rPr lang="fr-FR" sz="2000" i="1">
                                        <a:latin typeface="Cambria Math"/>
                                      </a:rPr>
                                      <m:t>𝜔</m:t>
                                    </m:r>
                                  </m:e>
                                  <m:sub>
                                    <m:r>
                                      <a:rPr lang="fr-FR" sz="2000" i="1">
                                        <a:latin typeface="Cambria Math"/>
                                      </a:rPr>
                                      <m:t>0</m:t>
                                    </m:r>
                                    <m:r>
                                      <a:rPr lang="fr-FR" sz="2000" i="1">
                                        <a:latin typeface="Cambria Math"/>
                                      </a:rPr>
                                      <m:t>.</m:t>
                                    </m:r>
                                  </m:sub>
                                </m:sSub>
                                <m:r>
                                  <a:rPr lang="fr-FR" sz="2000" i="1">
                                    <a:latin typeface="Cambria Math"/>
                                  </a:rPr>
                                  <m:t>𝑥</m:t>
                                </m:r>
                              </m:e>
                              <m:sub>
                                <m:r>
                                  <a:rPr lang="fr-FR" sz="2000" i="1">
                                    <a:latin typeface="Cambria Math"/>
                                  </a:rPr>
                                  <m:t>0</m:t>
                                </m:r>
                              </m:sub>
                            </m:sSub>
                          </m:num>
                          <m:den>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𝐷</m:t>
                                </m:r>
                              </m:sub>
                            </m:sSub>
                          </m:den>
                        </m:f>
                        <m:r>
                          <a:rPr lang="fr-FR" sz="2000" i="1">
                            <a:latin typeface="Cambria Math"/>
                          </a:rPr>
                          <m:t>.</m:t>
                        </m:r>
                        <m:r>
                          <a:rPr lang="fr-FR" sz="2000" i="1">
                            <a:latin typeface="Cambria Math"/>
                          </a:rPr>
                          <m:t>𝑠𝑖𝑛</m:t>
                        </m:r>
                        <m:d>
                          <m:dPr>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𝐷</m:t>
                                </m:r>
                              </m:sub>
                            </m:sSub>
                            <m:r>
                              <a:rPr lang="fr-FR" sz="2000" i="1">
                                <a:latin typeface="Cambria Math"/>
                              </a:rPr>
                              <m:t>.</m:t>
                            </m:r>
                            <m:r>
                              <a:rPr lang="fr-FR" sz="2000" i="1">
                                <a:latin typeface="Cambria Math"/>
                              </a:rPr>
                              <m:t>𝑛</m:t>
                            </m:r>
                            <m:sSub>
                              <m:sSubPr>
                                <m:ctrlPr>
                                  <a:rPr lang="fr-FR" sz="2000" i="1">
                                    <a:latin typeface="Cambria Math" panose="02040503050406030204" pitchFamily="18" charset="0"/>
                                  </a:rPr>
                                </m:ctrlPr>
                              </m:sSubPr>
                              <m:e>
                                <m:r>
                                  <a:rPr lang="fr-FR" sz="2000" i="1">
                                    <a:latin typeface="Cambria Math"/>
                                  </a:rPr>
                                  <m:t>𝑇</m:t>
                                </m:r>
                              </m:e>
                              <m:sub>
                                <m:r>
                                  <a:rPr lang="fr-FR" sz="2000" i="1">
                                    <a:latin typeface="Cambria Math"/>
                                  </a:rPr>
                                  <m:t>𝐷</m:t>
                                </m:r>
                              </m:sub>
                            </m:sSub>
                          </m:e>
                        </m:d>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𝑥</m:t>
                            </m:r>
                          </m:e>
                          <m:sub>
                            <m:r>
                              <a:rPr lang="fr-FR" sz="2000" i="1">
                                <a:latin typeface="Cambria Math"/>
                              </a:rPr>
                              <m:t>0</m:t>
                            </m:r>
                          </m:sub>
                        </m:sSub>
                        <m:r>
                          <a:rPr lang="fr-FR" sz="2000" i="1">
                            <a:latin typeface="Cambria Math"/>
                          </a:rPr>
                          <m:t>.</m:t>
                        </m:r>
                        <m:r>
                          <a:rPr lang="fr-FR" sz="2000" i="1">
                            <a:latin typeface="Cambria Math"/>
                          </a:rPr>
                          <m:t>𝑐𝑜𝑠</m:t>
                        </m:r>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𝐷</m:t>
                            </m:r>
                          </m:sub>
                        </m:sSub>
                        <m:r>
                          <a:rPr lang="fr-FR" sz="2000" i="1">
                            <a:latin typeface="Cambria Math"/>
                          </a:rPr>
                          <m:t>.</m:t>
                        </m:r>
                        <m:r>
                          <a:rPr lang="fr-FR" sz="2000" i="1">
                            <a:latin typeface="Cambria Math"/>
                          </a:rPr>
                          <m:t>𝑛</m:t>
                        </m:r>
                        <m:sSub>
                          <m:sSubPr>
                            <m:ctrlPr>
                              <a:rPr lang="fr-FR" sz="2000" i="1">
                                <a:latin typeface="Cambria Math" panose="02040503050406030204" pitchFamily="18" charset="0"/>
                              </a:rPr>
                            </m:ctrlPr>
                          </m:sSubPr>
                          <m:e>
                            <m:r>
                              <a:rPr lang="fr-FR" sz="2000" i="1">
                                <a:latin typeface="Cambria Math"/>
                              </a:rPr>
                              <m:t>𝑇</m:t>
                            </m:r>
                          </m:e>
                          <m:sub>
                            <m:r>
                              <a:rPr lang="fr-FR" sz="2000" i="1">
                                <a:latin typeface="Cambria Math"/>
                              </a:rPr>
                              <m:t>𝐷</m:t>
                            </m:r>
                          </m:sub>
                        </m:sSub>
                        <m:r>
                          <a:rPr lang="fr-FR" sz="2000" i="1">
                            <a:latin typeface="Cambria Math"/>
                          </a:rPr>
                          <m:t>)</m:t>
                        </m:r>
                      </m:e>
                    </m:d>
                  </m:oMath>
                </a14:m>
                <a:r>
                  <a:rPr lang="fr-FR" sz="2000" dirty="0"/>
                  <a:t> </a:t>
                </a:r>
              </a:p>
              <a:p>
                <a:pPr/>
                <a14:m>
                  <m:oMathPara xmlns:m="http://schemas.openxmlformats.org/officeDocument/2006/math">
                    <m:oMathParaPr>
                      <m:jc m:val="centerGroup"/>
                    </m:oMathParaPr>
                    <m:oMath xmlns:m="http://schemas.openxmlformats.org/officeDocument/2006/math">
                      <m:sSub>
                        <m:sSubPr>
                          <m:ctrlPr>
                            <a:rPr lang="fr-FR" sz="2000" i="1">
                              <a:latin typeface="Cambria Math" panose="02040503050406030204" pitchFamily="18" charset="0"/>
                            </a:rPr>
                          </m:ctrlPr>
                        </m:sSubPr>
                        <m:e>
                          <m:r>
                            <a:rPr lang="fr-FR" sz="2000" i="1">
                              <a:latin typeface="Cambria Math"/>
                            </a:rPr>
                            <m:t>𝑥</m:t>
                          </m:r>
                        </m:e>
                        <m:sub>
                          <m:r>
                            <a:rPr lang="fr-FR" sz="2000" i="1">
                              <a:latin typeface="Cambria Math"/>
                            </a:rPr>
                            <m:t>𝑛</m:t>
                          </m:r>
                          <m:r>
                            <a:rPr lang="fr-FR" sz="2000" i="1">
                              <a:latin typeface="Cambria Math"/>
                            </a:rPr>
                            <m:t>+</m:t>
                          </m:r>
                          <m:r>
                            <a:rPr lang="fr-FR" sz="2000" i="1">
                              <a:latin typeface="Cambria Math"/>
                            </a:rPr>
                            <m:t>1</m:t>
                          </m:r>
                        </m:sub>
                      </m:sSub>
                      <m:d>
                        <m:dPr>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a:rPr>
                                <m:t>𝑇</m:t>
                              </m:r>
                            </m:e>
                            <m:sub>
                              <m:r>
                                <a:rPr lang="fr-FR" sz="2000" i="1">
                                  <a:latin typeface="Cambria Math"/>
                                </a:rPr>
                                <m:t>𝑛</m:t>
                              </m:r>
                              <m:r>
                                <a:rPr lang="fr-FR" sz="2000" i="1">
                                  <a:latin typeface="Cambria Math"/>
                                </a:rPr>
                                <m:t>+</m:t>
                              </m:r>
                              <m:r>
                                <a:rPr lang="fr-FR" sz="2000" i="1">
                                  <a:latin typeface="Cambria Math"/>
                                </a:rPr>
                                <m:t>1</m:t>
                              </m:r>
                            </m:sub>
                          </m:sSub>
                        </m:e>
                      </m:d>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𝑥</m:t>
                          </m:r>
                        </m:e>
                        <m:sub>
                          <m:r>
                            <a:rPr lang="fr-FR" sz="2000" i="1">
                              <a:latin typeface="Cambria Math"/>
                            </a:rPr>
                            <m:t>𝑛</m:t>
                          </m:r>
                        </m:sub>
                      </m:sSub>
                      <m:d>
                        <m:dPr>
                          <m:ctrlPr>
                            <a:rPr lang="fr-FR" sz="2000" i="1">
                              <a:latin typeface="Cambria Math" panose="02040503050406030204" pitchFamily="18" charset="0"/>
                            </a:rPr>
                          </m:ctrlPr>
                        </m:dPr>
                        <m:e>
                          <m:d>
                            <m:dPr>
                              <m:ctrlPr>
                                <a:rPr lang="fr-FR" sz="2000" i="1">
                                  <a:latin typeface="Cambria Math" panose="02040503050406030204" pitchFamily="18" charset="0"/>
                                </a:rPr>
                              </m:ctrlPr>
                            </m:dPr>
                            <m:e>
                              <m:r>
                                <a:rPr lang="fr-FR" sz="2000" i="1">
                                  <a:latin typeface="Cambria Math"/>
                                </a:rPr>
                                <m:t>𝑛</m:t>
                              </m:r>
                              <m:r>
                                <a:rPr lang="fr-FR" sz="2000" i="1">
                                  <a:latin typeface="Cambria Math"/>
                                </a:rPr>
                                <m:t>+</m:t>
                              </m:r>
                              <m:r>
                                <a:rPr lang="fr-FR" sz="2000" i="1">
                                  <a:latin typeface="Cambria Math"/>
                                </a:rPr>
                                <m:t>1</m:t>
                              </m:r>
                            </m:e>
                          </m:d>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𝑇</m:t>
                              </m:r>
                            </m:e>
                            <m:sub>
                              <m:r>
                                <a:rPr lang="fr-FR" sz="2000" i="1">
                                  <a:latin typeface="Cambria Math"/>
                                </a:rPr>
                                <m:t>𝐷</m:t>
                              </m:r>
                            </m:sub>
                          </m:sSub>
                        </m:e>
                      </m:d>
                    </m:oMath>
                  </m:oMathPara>
                </a14:m>
                <a:endParaRPr lang="fr-FR" sz="2000" dirty="0"/>
              </a:p>
              <a:p>
                <a:pPr/>
                <a14:m>
                  <m:oMathPara xmlns:m="http://schemas.openxmlformats.org/officeDocument/2006/math">
                    <m:oMathParaPr>
                      <m:jc m:val="centerGroup"/>
                    </m:oMathParaPr>
                    <m:oMath xmlns:m="http://schemas.openxmlformats.org/officeDocument/2006/math">
                      <m:r>
                        <a:rPr lang="fr-FR" sz="2000" i="1">
                          <a:latin typeface="Cambria Math"/>
                        </a:rPr>
                        <m:t>𝑥</m:t>
                      </m:r>
                      <m:r>
                        <a:rPr lang="fr-FR" sz="2000" i="1">
                          <a:latin typeface="Cambria Math"/>
                        </a:rPr>
                        <m:t>=</m:t>
                      </m:r>
                      <m:sSup>
                        <m:sSupPr>
                          <m:ctrlPr>
                            <a:rPr lang="fr-FR" sz="2000" i="1">
                              <a:latin typeface="Cambria Math" panose="02040503050406030204" pitchFamily="18" charset="0"/>
                            </a:rPr>
                          </m:ctrlPr>
                        </m:sSupPr>
                        <m:e>
                          <m:r>
                            <a:rPr lang="fr-FR" sz="2000" i="1">
                              <a:latin typeface="Cambria Math"/>
                            </a:rPr>
                            <m:t>𝑒</m:t>
                          </m:r>
                        </m:e>
                        <m:sup>
                          <m:r>
                            <a:rPr lang="fr-FR" sz="2000" i="1">
                              <a:latin typeface="Cambria Math"/>
                            </a:rPr>
                            <m:t>−</m:t>
                          </m:r>
                          <m:r>
                            <a:rPr lang="fr-FR" sz="2000" i="1">
                              <a:latin typeface="Cambria Math"/>
                            </a:rPr>
                            <m:t>𝜉</m:t>
                          </m:r>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𝑇</m:t>
                              </m:r>
                            </m:e>
                            <m:sub>
                              <m:r>
                                <a:rPr lang="fr-FR" sz="2000" i="1">
                                  <a:latin typeface="Cambria Math"/>
                                </a:rPr>
                                <m:t>𝑛</m:t>
                              </m:r>
                              <m:r>
                                <a:rPr lang="fr-FR" sz="2000" i="1">
                                  <a:latin typeface="Cambria Math"/>
                                </a:rPr>
                                <m:t>+</m:t>
                              </m:r>
                              <m:r>
                                <a:rPr lang="fr-FR" sz="2000" i="1">
                                  <a:latin typeface="Cambria Math"/>
                                </a:rPr>
                                <m:t>1</m:t>
                              </m:r>
                            </m:sub>
                          </m:sSub>
                        </m:sup>
                      </m:sSup>
                      <m:r>
                        <a:rPr lang="fr-FR" sz="2000" i="1">
                          <a:latin typeface="Cambria Math"/>
                        </a:rPr>
                        <m:t>.</m:t>
                      </m:r>
                      <m:d>
                        <m:dPr>
                          <m:begChr m:val="["/>
                          <m:endChr m:val="]"/>
                          <m:ctrlPr>
                            <a:rPr lang="fr-FR" sz="2000" i="1">
                              <a:latin typeface="Cambria Math" panose="02040503050406030204" pitchFamily="18" charset="0"/>
                            </a:rPr>
                          </m:ctrlPr>
                        </m:dPr>
                        <m:e>
                          <m:f>
                            <m:fPr>
                              <m:ctrlPr>
                                <a:rPr lang="fr-FR" sz="2000" i="1">
                                  <a:latin typeface="Cambria Math" panose="02040503050406030204" pitchFamily="18" charset="0"/>
                                </a:rPr>
                              </m:ctrlPr>
                            </m:fPr>
                            <m:num>
                              <m:sSub>
                                <m:sSubPr>
                                  <m:ctrlPr>
                                    <a:rPr lang="fr-FR" sz="2000" i="1">
                                      <a:latin typeface="Cambria Math" panose="02040503050406030204" pitchFamily="18" charset="0"/>
                                    </a:rPr>
                                  </m:ctrlPr>
                                </m:sSubPr>
                                <m:e>
                                  <m:acc>
                                    <m:accPr>
                                      <m:chr m:val="̇"/>
                                      <m:ctrlPr>
                                        <a:rPr lang="fr-FR" sz="2000" i="1">
                                          <a:latin typeface="Cambria Math" panose="02040503050406030204" pitchFamily="18" charset="0"/>
                                        </a:rPr>
                                      </m:ctrlPr>
                                    </m:accPr>
                                    <m:e>
                                      <m:r>
                                        <a:rPr lang="fr-FR" sz="2000" i="1">
                                          <a:latin typeface="Cambria Math"/>
                                        </a:rPr>
                                        <m:t>𝑥</m:t>
                                      </m:r>
                                    </m:e>
                                  </m:acc>
                                </m:e>
                                <m:sub>
                                  <m:r>
                                    <a:rPr lang="fr-FR" sz="2000" i="1">
                                      <a:latin typeface="Cambria Math"/>
                                    </a:rPr>
                                    <m:t>0</m:t>
                                  </m:r>
                                </m:sub>
                              </m:sSub>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𝜉</m:t>
                                  </m:r>
                                  <m:sSub>
                                    <m:sSubPr>
                                      <m:ctrlPr>
                                        <a:rPr lang="fr-FR" sz="2000" i="1">
                                          <a:latin typeface="Cambria Math" panose="02040503050406030204" pitchFamily="18" charset="0"/>
                                        </a:rPr>
                                      </m:ctrlPr>
                                    </m:sSubPr>
                                    <m:e>
                                      <m:r>
                                        <a:rPr lang="fr-FR" sz="2000" i="1">
                                          <a:latin typeface="Cambria Math"/>
                                        </a:rPr>
                                        <m:t>.</m:t>
                                      </m:r>
                                      <m:r>
                                        <a:rPr lang="fr-FR" sz="2000" i="1">
                                          <a:latin typeface="Cambria Math"/>
                                        </a:rPr>
                                        <m:t>𝜔</m:t>
                                      </m:r>
                                    </m:e>
                                    <m:sub>
                                      <m:r>
                                        <a:rPr lang="fr-FR" sz="2000" i="1">
                                          <a:latin typeface="Cambria Math"/>
                                        </a:rPr>
                                        <m:t>0</m:t>
                                      </m:r>
                                      <m:r>
                                        <a:rPr lang="fr-FR" sz="2000" i="1">
                                          <a:latin typeface="Cambria Math"/>
                                        </a:rPr>
                                        <m:t>.</m:t>
                                      </m:r>
                                    </m:sub>
                                  </m:sSub>
                                  <m:r>
                                    <a:rPr lang="fr-FR" sz="2000" i="1">
                                      <a:latin typeface="Cambria Math"/>
                                    </a:rPr>
                                    <m:t>𝑥</m:t>
                                  </m:r>
                                </m:e>
                                <m:sub>
                                  <m:r>
                                    <a:rPr lang="fr-FR" sz="2000" i="1">
                                      <a:latin typeface="Cambria Math"/>
                                    </a:rPr>
                                    <m:t>0</m:t>
                                  </m:r>
                                </m:sub>
                              </m:sSub>
                            </m:num>
                            <m:den>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𝐷</m:t>
                                  </m:r>
                                </m:sub>
                              </m:sSub>
                            </m:den>
                          </m:f>
                          <m:r>
                            <a:rPr lang="fr-FR" sz="2000" i="1">
                              <a:latin typeface="Cambria Math"/>
                            </a:rPr>
                            <m:t>.</m:t>
                          </m:r>
                          <m:r>
                            <a:rPr lang="fr-FR" sz="2000" i="1">
                              <a:latin typeface="Cambria Math"/>
                            </a:rPr>
                            <m:t>𝑠𝑖𝑛</m:t>
                          </m:r>
                          <m:d>
                            <m:dPr>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𝐷</m:t>
                                  </m:r>
                                </m:sub>
                              </m:sSub>
                              <m:r>
                                <a:rPr lang="fr-FR" sz="2000" i="1">
                                  <a:latin typeface="Cambria Math"/>
                                </a:rPr>
                                <m:t>.(</m:t>
                              </m:r>
                              <m:r>
                                <a:rPr lang="fr-FR" sz="2000" i="1">
                                  <a:latin typeface="Cambria Math"/>
                                </a:rPr>
                                <m:t>𝑛</m:t>
                              </m:r>
                              <m:r>
                                <a:rPr lang="fr-FR" sz="2000" i="1">
                                  <a:latin typeface="Cambria Math"/>
                                </a:rPr>
                                <m:t>+</m:t>
                              </m:r>
                              <m:r>
                                <a:rPr lang="fr-FR" sz="2000" i="1">
                                  <a:latin typeface="Cambria Math"/>
                                </a:rPr>
                                <m:t>1</m:t>
                              </m:r>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𝑇</m:t>
                                  </m:r>
                                </m:e>
                                <m:sub>
                                  <m:r>
                                    <a:rPr lang="fr-FR" sz="2000" i="1">
                                      <a:latin typeface="Cambria Math"/>
                                    </a:rPr>
                                    <m:t>𝐷</m:t>
                                  </m:r>
                                </m:sub>
                              </m:sSub>
                            </m:e>
                          </m:d>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𝑥</m:t>
                              </m:r>
                            </m:e>
                            <m:sub>
                              <m:r>
                                <a:rPr lang="fr-FR" sz="2000" i="1">
                                  <a:latin typeface="Cambria Math"/>
                                </a:rPr>
                                <m:t>0</m:t>
                              </m:r>
                            </m:sub>
                          </m:sSub>
                          <m:r>
                            <a:rPr lang="fr-FR" sz="2000" i="1">
                              <a:latin typeface="Cambria Math"/>
                            </a:rPr>
                            <m:t>.</m:t>
                          </m:r>
                          <m:r>
                            <a:rPr lang="fr-FR" sz="2000" i="1">
                              <a:latin typeface="Cambria Math"/>
                            </a:rPr>
                            <m:t>𝑐𝑜𝑠</m:t>
                          </m:r>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𝐷</m:t>
                              </m:r>
                            </m:sub>
                          </m:sSub>
                          <m:r>
                            <a:rPr lang="fr-FR" sz="2000" i="1">
                              <a:latin typeface="Cambria Math"/>
                            </a:rPr>
                            <m:t>.(</m:t>
                          </m:r>
                          <m:r>
                            <a:rPr lang="fr-FR" sz="2000" i="1">
                              <a:latin typeface="Cambria Math"/>
                            </a:rPr>
                            <m:t>𝑛</m:t>
                          </m:r>
                          <m:sSub>
                            <m:sSubPr>
                              <m:ctrlPr>
                                <a:rPr lang="fr-FR" sz="2000" i="1">
                                  <a:latin typeface="Cambria Math" panose="02040503050406030204" pitchFamily="18" charset="0"/>
                                </a:rPr>
                              </m:ctrlPr>
                            </m:sSubPr>
                            <m:e>
                              <m:r>
                                <a:rPr lang="fr-FR" sz="2000" i="1">
                                  <a:latin typeface="Cambria Math"/>
                                </a:rPr>
                                <m:t>+</m:t>
                              </m:r>
                              <m:r>
                                <a:rPr lang="fr-FR" sz="2000" i="1">
                                  <a:latin typeface="Cambria Math"/>
                                </a:rPr>
                                <m:t>1</m:t>
                              </m:r>
                              <m:r>
                                <a:rPr lang="fr-FR" sz="2000" i="1">
                                  <a:latin typeface="Cambria Math"/>
                                </a:rPr>
                                <m:t>)</m:t>
                              </m:r>
                              <m:r>
                                <a:rPr lang="fr-FR" sz="2000" i="1">
                                  <a:latin typeface="Cambria Math"/>
                                </a:rPr>
                                <m:t>𝑇</m:t>
                              </m:r>
                            </m:e>
                            <m:sub>
                              <m:r>
                                <a:rPr lang="fr-FR" sz="2000" i="1">
                                  <a:latin typeface="Cambria Math"/>
                                </a:rPr>
                                <m:t>𝐷</m:t>
                              </m:r>
                            </m:sub>
                          </m:sSub>
                          <m:r>
                            <a:rPr lang="fr-FR" sz="2000" i="1">
                              <a:latin typeface="Cambria Math"/>
                            </a:rPr>
                            <m:t>)</m:t>
                          </m:r>
                        </m:e>
                      </m:d>
                    </m:oMath>
                  </m:oMathPara>
                </a14:m>
                <a:endParaRPr lang="fr-FR" sz="2000" dirty="0"/>
              </a:p>
              <a:p>
                <a:r>
                  <a:rPr lang="fr-FR" sz="2000" dirty="0"/>
                  <a:t>Mais on a : </a:t>
                </a:r>
                <a:br>
                  <a:rPr lang="fr-FR" sz="2000" dirty="0"/>
                </a:br>
                <a:r>
                  <a:rPr lang="fr-FR" sz="2000" dirty="0"/>
                  <a:t>  		</a:t>
                </a:r>
                <a14:m>
                  <m:oMath xmlns:m="http://schemas.openxmlformats.org/officeDocument/2006/math">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𝐷</m:t>
                        </m:r>
                      </m:sub>
                    </m:sSub>
                    <m:r>
                      <a:rPr lang="fr-FR" sz="2000" i="1">
                        <a:latin typeface="Cambria Math"/>
                      </a:rPr>
                      <m:t>.</m:t>
                    </m:r>
                    <m:r>
                      <a:rPr lang="fr-FR" sz="2000" i="1">
                        <a:latin typeface="Cambria Math"/>
                      </a:rPr>
                      <m:t>𝑛</m:t>
                    </m:r>
                    <m:sSub>
                      <m:sSubPr>
                        <m:ctrlPr>
                          <a:rPr lang="fr-FR" sz="2000" i="1">
                            <a:latin typeface="Cambria Math" panose="02040503050406030204" pitchFamily="18" charset="0"/>
                          </a:rPr>
                        </m:ctrlPr>
                      </m:sSubPr>
                      <m:e>
                        <m:r>
                          <a:rPr lang="fr-FR" sz="2000" i="1">
                            <a:latin typeface="Cambria Math"/>
                          </a:rPr>
                          <m:t>𝑇</m:t>
                        </m:r>
                      </m:e>
                      <m:sub>
                        <m:r>
                          <a:rPr lang="fr-FR" sz="2000" i="1">
                            <a:latin typeface="Cambria Math"/>
                          </a:rPr>
                          <m:t>𝐷</m:t>
                        </m:r>
                      </m:sub>
                    </m:sSub>
                    <m:r>
                      <a:rPr lang="fr-FR" sz="2000" i="1">
                        <a:latin typeface="Cambria Math"/>
                      </a:rPr>
                      <m:t>=</m:t>
                    </m:r>
                    <m:r>
                      <a:rPr lang="fr-FR" sz="2000" i="1">
                        <a:latin typeface="Cambria Math"/>
                      </a:rPr>
                      <m:t>2</m:t>
                    </m:r>
                    <m:r>
                      <a:rPr lang="fr-FR" sz="2000" i="1">
                        <a:latin typeface="Cambria Math"/>
                      </a:rPr>
                      <m:t>.</m:t>
                    </m:r>
                    <m:r>
                      <a:rPr lang="fr-FR" sz="2000" i="1">
                        <a:latin typeface="Cambria Math"/>
                      </a:rPr>
                      <m:t>𝜋</m:t>
                    </m:r>
                    <m:r>
                      <a:rPr lang="fr-FR" sz="2000" i="1">
                        <a:latin typeface="Cambria Math"/>
                      </a:rPr>
                      <m:t>.</m:t>
                    </m:r>
                    <m:r>
                      <a:rPr lang="fr-FR" sz="2000" i="1">
                        <a:latin typeface="Cambria Math"/>
                      </a:rPr>
                      <m:t>𝑛</m:t>
                    </m:r>
                    <m:r>
                      <a:rPr lang="fr-FR" sz="2000" i="1">
                        <a:latin typeface="Cambria Math"/>
                      </a:rPr>
                      <m:t>==&gt;</m:t>
                    </m:r>
                    <m:r>
                      <a:rPr lang="fr-FR" sz="2000" i="1">
                        <a:latin typeface="Cambria Math"/>
                      </a:rPr>
                      <m:t>𝑠𝑖𝑛</m:t>
                    </m:r>
                    <m:d>
                      <m:dPr>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𝐷</m:t>
                            </m:r>
                          </m:sub>
                        </m:sSub>
                        <m:r>
                          <a:rPr lang="fr-FR" sz="2000" i="1">
                            <a:latin typeface="Cambria Math"/>
                          </a:rPr>
                          <m:t>.</m:t>
                        </m:r>
                        <m:r>
                          <a:rPr lang="fr-FR" sz="2000" i="1">
                            <a:latin typeface="Cambria Math"/>
                          </a:rPr>
                          <m:t>𝑛</m:t>
                        </m:r>
                        <m:sSub>
                          <m:sSubPr>
                            <m:ctrlPr>
                              <a:rPr lang="fr-FR" sz="2000" i="1">
                                <a:latin typeface="Cambria Math" panose="02040503050406030204" pitchFamily="18" charset="0"/>
                              </a:rPr>
                            </m:ctrlPr>
                          </m:sSubPr>
                          <m:e>
                            <m:r>
                              <a:rPr lang="fr-FR" sz="2000" i="1">
                                <a:latin typeface="Cambria Math"/>
                              </a:rPr>
                              <m:t>𝑇</m:t>
                            </m:r>
                          </m:e>
                          <m:sub>
                            <m:r>
                              <a:rPr lang="fr-FR" sz="2000" i="1">
                                <a:latin typeface="Cambria Math"/>
                              </a:rPr>
                              <m:t>𝐷</m:t>
                            </m:r>
                          </m:sub>
                        </m:sSub>
                      </m:e>
                    </m:d>
                    <m:r>
                      <a:rPr lang="fr-FR" sz="2000" i="1">
                        <a:latin typeface="Cambria Math"/>
                      </a:rPr>
                      <m:t>=</m:t>
                    </m:r>
                    <m:r>
                      <a:rPr lang="fr-FR" sz="2000" i="1">
                        <a:latin typeface="Cambria Math"/>
                      </a:rPr>
                      <m:t>0</m:t>
                    </m:r>
                    <m:r>
                      <a:rPr lang="fr-FR" sz="2000" i="1">
                        <a:latin typeface="Cambria Math"/>
                      </a:rPr>
                      <m:t> </m:t>
                    </m:r>
                    <m:r>
                      <a:rPr lang="fr-FR" sz="2000" i="1">
                        <a:latin typeface="Cambria Math"/>
                      </a:rPr>
                      <m:t>𝑒𝑡</m:t>
                    </m:r>
                    <m:r>
                      <a:rPr lang="fr-FR" sz="2000" i="1">
                        <a:latin typeface="Cambria Math"/>
                      </a:rPr>
                      <m:t> </m:t>
                    </m:r>
                    <m:r>
                      <a:rPr lang="fr-FR" sz="2000" i="1">
                        <a:latin typeface="Cambria Math"/>
                      </a:rPr>
                      <m:t>𝑐𝑜𝑠</m:t>
                    </m:r>
                    <m:d>
                      <m:dPr>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𝐷</m:t>
                            </m:r>
                          </m:sub>
                        </m:sSub>
                        <m:r>
                          <a:rPr lang="fr-FR" sz="2000" i="1">
                            <a:latin typeface="Cambria Math"/>
                          </a:rPr>
                          <m:t>.</m:t>
                        </m:r>
                        <m:r>
                          <a:rPr lang="fr-FR" sz="2000" i="1">
                            <a:latin typeface="Cambria Math"/>
                          </a:rPr>
                          <m:t>𝑛</m:t>
                        </m:r>
                        <m:sSub>
                          <m:sSubPr>
                            <m:ctrlPr>
                              <a:rPr lang="fr-FR" sz="2000" i="1">
                                <a:latin typeface="Cambria Math" panose="02040503050406030204" pitchFamily="18" charset="0"/>
                              </a:rPr>
                            </m:ctrlPr>
                          </m:sSubPr>
                          <m:e>
                            <m:r>
                              <a:rPr lang="fr-FR" sz="2000" i="1">
                                <a:latin typeface="Cambria Math"/>
                              </a:rPr>
                              <m:t>𝑇</m:t>
                            </m:r>
                          </m:e>
                          <m:sub>
                            <m:r>
                              <a:rPr lang="fr-FR" sz="2000" i="1">
                                <a:latin typeface="Cambria Math"/>
                              </a:rPr>
                              <m:t>𝐷</m:t>
                            </m:r>
                          </m:sub>
                        </m:sSub>
                      </m:e>
                    </m:d>
                    <m:r>
                      <a:rPr lang="fr-FR" sz="2000" i="1">
                        <a:latin typeface="Cambria Math"/>
                      </a:rPr>
                      <m:t>=</m:t>
                    </m:r>
                    <m:r>
                      <a:rPr lang="fr-FR" sz="2000" i="1">
                        <a:latin typeface="Cambria Math"/>
                      </a:rPr>
                      <m:t>1</m:t>
                    </m:r>
                  </m:oMath>
                </a14:m>
                <a:endParaRPr lang="fr-FR" sz="2000" dirty="0"/>
              </a:p>
              <a:p>
                <a:r>
                  <a:rPr lang="fr-FR" sz="2000" dirty="0"/>
                  <a:t> </a:t>
                </a:r>
              </a:p>
              <a:p>
                <a:r>
                  <a:rPr lang="fr-FR" sz="2000" b="1" dirty="0"/>
                  <a:t> 		</a:t>
                </a:r>
                <a14:m>
                  <m:oMath xmlns:m="http://schemas.openxmlformats.org/officeDocument/2006/math">
                    <m:f>
                      <m:fPr>
                        <m:ctrlPr>
                          <a:rPr lang="fr-FR" sz="2000" b="1" i="1">
                            <a:latin typeface="Cambria Math" panose="02040503050406030204" pitchFamily="18" charset="0"/>
                          </a:rPr>
                        </m:ctrlPr>
                      </m:fPr>
                      <m:num>
                        <m:sSub>
                          <m:sSubPr>
                            <m:ctrlPr>
                              <a:rPr lang="fr-FR" sz="2000" b="1" i="1">
                                <a:latin typeface="Cambria Math" panose="02040503050406030204" pitchFamily="18" charset="0"/>
                              </a:rPr>
                            </m:ctrlPr>
                          </m:sSubPr>
                          <m:e>
                            <m:r>
                              <a:rPr lang="fr-FR" sz="2000" b="1" i="1">
                                <a:latin typeface="Cambria Math"/>
                              </a:rPr>
                              <m:t>𝒙</m:t>
                            </m:r>
                          </m:e>
                          <m:sub>
                            <m:r>
                              <a:rPr lang="fr-FR" sz="2000" b="1" i="1">
                                <a:latin typeface="Cambria Math"/>
                              </a:rPr>
                              <m:t>𝒏</m:t>
                            </m:r>
                          </m:sub>
                        </m:sSub>
                      </m:num>
                      <m:den>
                        <m:sSub>
                          <m:sSubPr>
                            <m:ctrlPr>
                              <a:rPr lang="fr-FR" sz="2000" b="1" i="1">
                                <a:latin typeface="Cambria Math" panose="02040503050406030204" pitchFamily="18" charset="0"/>
                              </a:rPr>
                            </m:ctrlPr>
                          </m:sSubPr>
                          <m:e>
                            <m:r>
                              <a:rPr lang="fr-FR" sz="2000" b="1" i="1">
                                <a:latin typeface="Cambria Math"/>
                              </a:rPr>
                              <m:t>𝒙</m:t>
                            </m:r>
                          </m:e>
                          <m:sub>
                            <m:r>
                              <a:rPr lang="fr-FR" sz="2000" b="1" i="1">
                                <a:latin typeface="Cambria Math"/>
                              </a:rPr>
                              <m:t>𝒏</m:t>
                            </m:r>
                            <m:r>
                              <a:rPr lang="fr-FR" sz="2000" b="1" i="1">
                                <a:latin typeface="Cambria Math"/>
                              </a:rPr>
                              <m:t>+</m:t>
                            </m:r>
                            <m:r>
                              <a:rPr lang="fr-FR" sz="2000" b="1" i="1">
                                <a:latin typeface="Cambria Math"/>
                              </a:rPr>
                              <m:t>𝟏</m:t>
                            </m:r>
                          </m:sub>
                        </m:sSub>
                      </m:den>
                    </m:f>
                    <m:r>
                      <a:rPr lang="fr-FR" sz="2000" b="1" i="1">
                        <a:latin typeface="Cambria Math"/>
                      </a:rPr>
                      <m:t>=</m:t>
                    </m:r>
                    <m:f>
                      <m:fPr>
                        <m:ctrlPr>
                          <a:rPr lang="fr-FR" sz="2000" b="1" i="1">
                            <a:latin typeface="Cambria Math" panose="02040503050406030204" pitchFamily="18" charset="0"/>
                          </a:rPr>
                        </m:ctrlPr>
                      </m:fPr>
                      <m:num>
                        <m:sSup>
                          <m:sSupPr>
                            <m:ctrlPr>
                              <a:rPr lang="fr-FR" sz="2000" b="1" i="1">
                                <a:latin typeface="Cambria Math" panose="02040503050406030204" pitchFamily="18" charset="0"/>
                              </a:rPr>
                            </m:ctrlPr>
                          </m:sSupPr>
                          <m:e>
                            <m:r>
                              <a:rPr lang="fr-FR" sz="2000" b="1" i="1">
                                <a:latin typeface="Cambria Math"/>
                              </a:rPr>
                              <m:t>𝒆</m:t>
                            </m:r>
                          </m:e>
                          <m:sup>
                            <m:r>
                              <a:rPr lang="fr-FR" sz="2000" b="1" i="1">
                                <a:latin typeface="Cambria Math"/>
                              </a:rPr>
                              <m:t>−</m:t>
                            </m:r>
                            <m:r>
                              <a:rPr lang="fr-FR" sz="2000" b="1" i="1">
                                <a:latin typeface="Cambria Math"/>
                              </a:rPr>
                              <m:t>𝝃</m:t>
                            </m:r>
                            <m:r>
                              <a:rPr lang="fr-FR" sz="2000" b="1" i="1">
                                <a:latin typeface="Cambria Math"/>
                              </a:rPr>
                              <m:t>.</m:t>
                            </m:r>
                            <m:sSub>
                              <m:sSubPr>
                                <m:ctrlPr>
                                  <a:rPr lang="fr-FR" sz="2000" b="1" i="1">
                                    <a:latin typeface="Cambria Math" panose="02040503050406030204" pitchFamily="18" charset="0"/>
                                  </a:rPr>
                                </m:ctrlPr>
                              </m:sSubPr>
                              <m:e>
                                <m:r>
                                  <a:rPr lang="fr-FR" sz="2000" b="1" i="1">
                                    <a:latin typeface="Cambria Math"/>
                                  </a:rPr>
                                  <m:t>𝝎</m:t>
                                </m:r>
                              </m:e>
                              <m:sub>
                                <m:r>
                                  <a:rPr lang="fr-FR" sz="2000" b="1" i="1">
                                    <a:latin typeface="Cambria Math"/>
                                  </a:rPr>
                                  <m:t>𝟎</m:t>
                                </m:r>
                              </m:sub>
                            </m:sSub>
                            <m:r>
                              <a:rPr lang="fr-FR" sz="2000" b="1" i="1">
                                <a:latin typeface="Cambria Math"/>
                              </a:rPr>
                              <m:t>.</m:t>
                            </m:r>
                            <m:sSub>
                              <m:sSubPr>
                                <m:ctrlPr>
                                  <a:rPr lang="fr-FR" sz="2000" b="1" i="1">
                                    <a:latin typeface="Cambria Math" panose="02040503050406030204" pitchFamily="18" charset="0"/>
                                  </a:rPr>
                                </m:ctrlPr>
                              </m:sSubPr>
                              <m:e>
                                <m:r>
                                  <a:rPr lang="fr-FR" sz="2000" b="1" i="1">
                                    <a:latin typeface="Cambria Math"/>
                                  </a:rPr>
                                  <m:t>𝑻</m:t>
                                </m:r>
                              </m:e>
                              <m:sub>
                                <m:r>
                                  <a:rPr lang="fr-FR" sz="2000" b="1" i="1">
                                    <a:latin typeface="Cambria Math"/>
                                  </a:rPr>
                                  <m:t>𝒏</m:t>
                                </m:r>
                              </m:sub>
                            </m:sSub>
                          </m:sup>
                        </m:sSup>
                      </m:num>
                      <m:den>
                        <m:sSup>
                          <m:sSupPr>
                            <m:ctrlPr>
                              <a:rPr lang="fr-FR" sz="2000" b="1" i="1">
                                <a:latin typeface="Cambria Math" panose="02040503050406030204" pitchFamily="18" charset="0"/>
                              </a:rPr>
                            </m:ctrlPr>
                          </m:sSupPr>
                          <m:e>
                            <m:r>
                              <a:rPr lang="fr-FR" sz="2000" b="1" i="1">
                                <a:latin typeface="Cambria Math"/>
                              </a:rPr>
                              <m:t>𝒆</m:t>
                            </m:r>
                          </m:e>
                          <m:sup>
                            <m:r>
                              <a:rPr lang="fr-FR" sz="2000" b="1" i="1">
                                <a:latin typeface="Cambria Math"/>
                              </a:rPr>
                              <m:t>−</m:t>
                            </m:r>
                            <m:r>
                              <a:rPr lang="fr-FR" sz="2000" b="1" i="1">
                                <a:latin typeface="Cambria Math"/>
                              </a:rPr>
                              <m:t>𝝃</m:t>
                            </m:r>
                            <m:r>
                              <a:rPr lang="fr-FR" sz="2000" b="1" i="1">
                                <a:latin typeface="Cambria Math"/>
                              </a:rPr>
                              <m:t>.</m:t>
                            </m:r>
                            <m:sSub>
                              <m:sSubPr>
                                <m:ctrlPr>
                                  <a:rPr lang="fr-FR" sz="2000" b="1" i="1">
                                    <a:latin typeface="Cambria Math" panose="02040503050406030204" pitchFamily="18" charset="0"/>
                                  </a:rPr>
                                </m:ctrlPr>
                              </m:sSubPr>
                              <m:e>
                                <m:r>
                                  <a:rPr lang="fr-FR" sz="2000" b="1" i="1">
                                    <a:latin typeface="Cambria Math"/>
                                  </a:rPr>
                                  <m:t>𝝎</m:t>
                                </m:r>
                              </m:e>
                              <m:sub>
                                <m:r>
                                  <a:rPr lang="fr-FR" sz="2000" b="1" i="1">
                                    <a:latin typeface="Cambria Math"/>
                                  </a:rPr>
                                  <m:t>𝟎</m:t>
                                </m:r>
                              </m:sub>
                            </m:sSub>
                            <m:r>
                              <a:rPr lang="fr-FR" sz="2000" b="1" i="1">
                                <a:latin typeface="Cambria Math"/>
                              </a:rPr>
                              <m:t>.</m:t>
                            </m:r>
                            <m:sSub>
                              <m:sSubPr>
                                <m:ctrlPr>
                                  <a:rPr lang="fr-FR" sz="2000" b="1" i="1">
                                    <a:latin typeface="Cambria Math" panose="02040503050406030204" pitchFamily="18" charset="0"/>
                                  </a:rPr>
                                </m:ctrlPr>
                              </m:sSubPr>
                              <m:e>
                                <m:r>
                                  <a:rPr lang="fr-FR" sz="2000" b="1" i="1">
                                    <a:latin typeface="Cambria Math"/>
                                  </a:rPr>
                                  <m:t>𝑻</m:t>
                                </m:r>
                              </m:e>
                              <m:sub>
                                <m:r>
                                  <a:rPr lang="fr-FR" sz="2000" b="1" i="1">
                                    <a:latin typeface="Cambria Math"/>
                                  </a:rPr>
                                  <m:t>𝒏</m:t>
                                </m:r>
                                <m:r>
                                  <a:rPr lang="fr-FR" sz="2000" b="1" i="1">
                                    <a:latin typeface="Cambria Math"/>
                                  </a:rPr>
                                  <m:t>+</m:t>
                                </m:r>
                                <m:r>
                                  <a:rPr lang="fr-FR" sz="2000" b="1" i="1">
                                    <a:latin typeface="Cambria Math"/>
                                  </a:rPr>
                                  <m:t>𝟏</m:t>
                                </m:r>
                              </m:sub>
                            </m:sSub>
                          </m:sup>
                        </m:sSup>
                      </m:den>
                    </m:f>
                    <m:r>
                      <a:rPr lang="fr-FR" sz="2000" b="1" i="1">
                        <a:latin typeface="Cambria Math"/>
                      </a:rPr>
                      <m:t>=</m:t>
                    </m:r>
                    <m:sSup>
                      <m:sSupPr>
                        <m:ctrlPr>
                          <a:rPr lang="fr-FR" sz="2000" b="1" i="1">
                            <a:latin typeface="Cambria Math" panose="02040503050406030204" pitchFamily="18" charset="0"/>
                          </a:rPr>
                        </m:ctrlPr>
                      </m:sSupPr>
                      <m:e>
                        <m:r>
                          <a:rPr lang="fr-FR" sz="2000" b="1" i="1">
                            <a:latin typeface="Cambria Math"/>
                          </a:rPr>
                          <m:t>𝒆</m:t>
                        </m:r>
                      </m:e>
                      <m:sup>
                        <m:r>
                          <a:rPr lang="fr-FR" sz="2000" b="1" i="1">
                            <a:latin typeface="Cambria Math"/>
                          </a:rPr>
                          <m:t>𝝃</m:t>
                        </m:r>
                        <m:sSub>
                          <m:sSubPr>
                            <m:ctrlPr>
                              <a:rPr lang="fr-FR" sz="2000" b="1" i="1">
                                <a:latin typeface="Cambria Math" panose="02040503050406030204" pitchFamily="18" charset="0"/>
                              </a:rPr>
                            </m:ctrlPr>
                          </m:sSubPr>
                          <m:e>
                            <m:r>
                              <a:rPr lang="fr-FR" sz="2000" b="1" i="1">
                                <a:latin typeface="Cambria Math"/>
                              </a:rPr>
                              <m:t>𝝎</m:t>
                            </m:r>
                          </m:e>
                          <m:sub>
                            <m:r>
                              <a:rPr lang="fr-FR" sz="2000" b="1" i="1">
                                <a:latin typeface="Cambria Math"/>
                              </a:rPr>
                              <m:t>𝟎</m:t>
                            </m:r>
                          </m:sub>
                        </m:sSub>
                        <m:sSub>
                          <m:sSubPr>
                            <m:ctrlPr>
                              <a:rPr lang="fr-FR" sz="2000" b="1" i="1">
                                <a:latin typeface="Cambria Math" panose="02040503050406030204" pitchFamily="18" charset="0"/>
                              </a:rPr>
                            </m:ctrlPr>
                          </m:sSubPr>
                          <m:e>
                            <m:r>
                              <a:rPr lang="fr-FR" sz="2000" b="1" i="1">
                                <a:latin typeface="Cambria Math"/>
                              </a:rPr>
                              <m:t>𝑻</m:t>
                            </m:r>
                          </m:e>
                          <m:sub>
                            <m:r>
                              <a:rPr lang="fr-FR" sz="2000" b="1" i="1">
                                <a:latin typeface="Cambria Math"/>
                              </a:rPr>
                              <m:t>𝑫</m:t>
                            </m:r>
                          </m:sub>
                        </m:sSub>
                      </m:sup>
                    </m:sSup>
                  </m:oMath>
                </a14:m>
                <a:endParaRPr lang="fr-FR" sz="2000" dirty="0"/>
              </a:p>
              <a:p>
                <a:r>
                  <a:rPr lang="en-US" sz="2000" dirty="0"/>
                  <a:t>The logarithmic decrement will be equal to</a:t>
                </a:r>
                <a:r>
                  <a:rPr lang="fr-FR" sz="2000" dirty="0"/>
                  <a:t>: </a:t>
                </a:r>
                <a14:m>
                  <m:oMath xmlns:m="http://schemas.openxmlformats.org/officeDocument/2006/math">
                    <m:r>
                      <a:rPr lang="fr-FR" sz="2000" i="1">
                        <a:latin typeface="Cambria Math"/>
                      </a:rPr>
                      <m:t>𝛿</m:t>
                    </m:r>
                    <m:r>
                      <a:rPr lang="fr-FR" sz="2000" i="1">
                        <a:latin typeface="Cambria Math"/>
                      </a:rPr>
                      <m:t>=</m:t>
                    </m:r>
                    <m:r>
                      <a:rPr lang="fr-FR" sz="2000" i="1">
                        <a:latin typeface="Cambria Math"/>
                      </a:rPr>
                      <m:t>𝑙𝑛</m:t>
                    </m:r>
                    <m:d>
                      <m:dPr>
                        <m:ctrlPr>
                          <a:rPr lang="fr-FR" sz="2000" i="1">
                            <a:latin typeface="Cambria Math" panose="02040503050406030204" pitchFamily="18" charset="0"/>
                          </a:rPr>
                        </m:ctrlPr>
                      </m:dPr>
                      <m:e>
                        <m:f>
                          <m:fPr>
                            <m:ctrlPr>
                              <a:rPr lang="fr-FR" sz="2000" b="1" i="1">
                                <a:latin typeface="Cambria Math" panose="02040503050406030204" pitchFamily="18" charset="0"/>
                              </a:rPr>
                            </m:ctrlPr>
                          </m:fPr>
                          <m:num>
                            <m:sSub>
                              <m:sSubPr>
                                <m:ctrlPr>
                                  <a:rPr lang="fr-FR" sz="2000" b="1" i="1">
                                    <a:latin typeface="Cambria Math" panose="02040503050406030204" pitchFamily="18" charset="0"/>
                                  </a:rPr>
                                </m:ctrlPr>
                              </m:sSubPr>
                              <m:e>
                                <m:r>
                                  <a:rPr lang="fr-FR" sz="2000" b="1" i="1">
                                    <a:latin typeface="Cambria Math"/>
                                  </a:rPr>
                                  <m:t>𝒙</m:t>
                                </m:r>
                              </m:e>
                              <m:sub>
                                <m:r>
                                  <a:rPr lang="fr-FR" sz="2000" b="1" i="1">
                                    <a:latin typeface="Cambria Math"/>
                                  </a:rPr>
                                  <m:t>𝒏</m:t>
                                </m:r>
                              </m:sub>
                            </m:sSub>
                          </m:num>
                          <m:den>
                            <m:sSub>
                              <m:sSubPr>
                                <m:ctrlPr>
                                  <a:rPr lang="fr-FR" sz="2000" b="1" i="1">
                                    <a:latin typeface="Cambria Math" panose="02040503050406030204" pitchFamily="18" charset="0"/>
                                  </a:rPr>
                                </m:ctrlPr>
                              </m:sSubPr>
                              <m:e>
                                <m:r>
                                  <a:rPr lang="fr-FR" sz="2000" b="1" i="1">
                                    <a:latin typeface="Cambria Math"/>
                                  </a:rPr>
                                  <m:t>𝒙</m:t>
                                </m:r>
                              </m:e>
                              <m:sub>
                                <m:r>
                                  <a:rPr lang="fr-FR" sz="2000" b="1" i="1">
                                    <a:latin typeface="Cambria Math"/>
                                  </a:rPr>
                                  <m:t>𝒏</m:t>
                                </m:r>
                                <m:r>
                                  <a:rPr lang="fr-FR" sz="2000" b="1" i="1">
                                    <a:latin typeface="Cambria Math"/>
                                  </a:rPr>
                                  <m:t>+</m:t>
                                </m:r>
                                <m:r>
                                  <a:rPr lang="fr-FR" sz="2000" b="1" i="1">
                                    <a:latin typeface="Cambria Math"/>
                                  </a:rPr>
                                  <m:t>𝟏</m:t>
                                </m:r>
                              </m:sub>
                            </m:sSub>
                          </m:den>
                        </m:f>
                      </m:e>
                    </m:d>
                    <m:r>
                      <a:rPr lang="fr-FR" sz="2000" i="1">
                        <a:latin typeface="Cambria Math"/>
                      </a:rPr>
                      <m:t>=</m:t>
                    </m:r>
                    <m:r>
                      <a:rPr lang="fr-FR" sz="2000" i="1">
                        <a:latin typeface="Cambria Math"/>
                      </a:rPr>
                      <m:t>2</m:t>
                    </m:r>
                    <m:r>
                      <a:rPr lang="fr-FR" sz="2000" i="1">
                        <a:latin typeface="Cambria Math"/>
                      </a:rPr>
                      <m:t>.</m:t>
                    </m:r>
                    <m:r>
                      <a:rPr lang="fr-FR" sz="2000" i="1">
                        <a:latin typeface="Cambria Math"/>
                      </a:rPr>
                      <m:t>𝜋</m:t>
                    </m:r>
                    <m:r>
                      <a:rPr lang="fr-FR" sz="2000" i="1">
                        <a:latin typeface="Cambria Math"/>
                      </a:rPr>
                      <m:t>.</m:t>
                    </m:r>
                    <m:r>
                      <a:rPr lang="fr-FR" sz="2000" i="1">
                        <a:latin typeface="Cambria Math"/>
                      </a:rPr>
                      <m:t>𝜉</m:t>
                    </m:r>
                    <m:f>
                      <m:fPr>
                        <m:ctrlPr>
                          <a:rPr lang="fr-FR" sz="2000" i="1">
                            <a:latin typeface="Cambria Math" panose="02040503050406030204" pitchFamily="18" charset="0"/>
                          </a:rPr>
                        </m:ctrlPr>
                      </m:fPr>
                      <m:num>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num>
                      <m:den>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𝐷</m:t>
                            </m:r>
                          </m:sub>
                        </m:sSub>
                      </m:den>
                    </m:f>
                    <m:r>
                      <a:rPr lang="fr-FR" sz="2000" i="1">
                        <a:latin typeface="Cambria Math"/>
                      </a:rPr>
                      <m:t>=</m:t>
                    </m:r>
                    <m:f>
                      <m:fPr>
                        <m:ctrlPr>
                          <a:rPr lang="fr-FR" sz="2000" i="1">
                            <a:latin typeface="Cambria Math" panose="02040503050406030204" pitchFamily="18" charset="0"/>
                          </a:rPr>
                        </m:ctrlPr>
                      </m:fPr>
                      <m:num>
                        <m:r>
                          <a:rPr lang="fr-FR" sz="2000" i="1">
                            <a:latin typeface="Cambria Math"/>
                          </a:rPr>
                          <m:t>2</m:t>
                        </m:r>
                        <m:r>
                          <a:rPr lang="fr-FR" sz="2000" i="1">
                            <a:latin typeface="Cambria Math"/>
                          </a:rPr>
                          <m:t>.</m:t>
                        </m:r>
                        <m:r>
                          <a:rPr lang="fr-FR" sz="2000" i="1">
                            <a:latin typeface="Cambria Math"/>
                          </a:rPr>
                          <m:t>𝜋</m:t>
                        </m:r>
                        <m:r>
                          <a:rPr lang="fr-FR" sz="2000" i="1">
                            <a:latin typeface="Cambria Math"/>
                          </a:rPr>
                          <m:t>.</m:t>
                        </m:r>
                        <m:r>
                          <a:rPr lang="fr-FR" sz="2000" i="1">
                            <a:latin typeface="Cambria Math"/>
                          </a:rPr>
                          <m:t>𝜉</m:t>
                        </m:r>
                      </m:num>
                      <m:den>
                        <m:rad>
                          <m:radPr>
                            <m:degHide m:val="on"/>
                            <m:ctrlPr>
                              <a:rPr lang="fr-FR" sz="2000" i="1">
                                <a:latin typeface="Cambria Math" panose="02040503050406030204" pitchFamily="18" charset="0"/>
                              </a:rPr>
                            </m:ctrlPr>
                          </m:radPr>
                          <m:deg/>
                          <m:e>
                            <m:r>
                              <a:rPr lang="fr-FR" sz="2000" i="1">
                                <a:latin typeface="Cambria Math"/>
                              </a:rPr>
                              <m:t>1</m:t>
                            </m:r>
                            <m:r>
                              <a:rPr lang="fr-FR" sz="2000" i="1">
                                <a:latin typeface="Cambria Math"/>
                              </a:rPr>
                              <m:t>−</m:t>
                            </m:r>
                            <m:sSup>
                              <m:sSupPr>
                                <m:ctrlPr>
                                  <a:rPr lang="fr-FR" sz="2000" i="1">
                                    <a:latin typeface="Cambria Math" panose="02040503050406030204" pitchFamily="18" charset="0"/>
                                  </a:rPr>
                                </m:ctrlPr>
                              </m:sSupPr>
                              <m:e>
                                <m:r>
                                  <a:rPr lang="fr-FR" sz="2000" i="1">
                                    <a:latin typeface="Cambria Math"/>
                                  </a:rPr>
                                  <m:t>𝜉</m:t>
                                </m:r>
                              </m:e>
                              <m:sup>
                                <m:r>
                                  <a:rPr lang="fr-FR" sz="2000" i="1">
                                    <a:latin typeface="Cambria Math"/>
                                  </a:rPr>
                                  <m:t>2</m:t>
                                </m:r>
                              </m:sup>
                            </m:sSup>
                          </m:e>
                        </m:rad>
                      </m:den>
                    </m:f>
                  </m:oMath>
                </a14:m>
                <a:r>
                  <a:rPr lang="fr-FR" sz="2000" dirty="0"/>
                  <a:t>	</a:t>
                </a:r>
                <a:r>
                  <a:rPr lang="fr-FR" sz="2000" dirty="0">
                    <a:solidFill>
                      <a:srgbClr val="FF0000"/>
                    </a:solidFill>
                  </a:rPr>
                  <a:t> (2.35)</a:t>
                </a:r>
              </a:p>
              <a:p>
                <a:endParaRPr lang="fr-FR" sz="2000" dirty="0">
                  <a:solidFill>
                    <a:srgbClr val="FF0000"/>
                  </a:solidFill>
                </a:endParaRPr>
              </a:p>
              <a:p>
                <a:r>
                  <a:rPr lang="fr-FR" sz="2000" dirty="0" err="1">
                    <a:solidFill>
                      <a:srgbClr val="FF0000"/>
                    </a:solidFill>
                  </a:rPr>
                  <a:t>Remark</a:t>
                </a:r>
                <a:r>
                  <a:rPr lang="fr-FR" sz="2000" dirty="0">
                    <a:solidFill>
                      <a:srgbClr val="FF0000"/>
                    </a:solidFill>
                  </a:rPr>
                  <a:t>: </a:t>
                </a:r>
                <a:r>
                  <a:rPr lang="fr-FR" sz="2000" dirty="0"/>
                  <a:t>For </a:t>
                </a:r>
                <a:r>
                  <a:rPr lang="fr-FR" sz="2000" dirty="0" err="1"/>
                  <a:t>small</a:t>
                </a:r>
                <a:r>
                  <a:rPr lang="fr-FR" sz="2000" dirty="0"/>
                  <a:t> values of </a:t>
                </a:r>
                <a:r>
                  <a:rPr lang="fr-FR" sz="2000" dirty="0">
                    <a:sym typeface="Symbol"/>
                  </a:rPr>
                  <a:t></a:t>
                </a:r>
                <a:r>
                  <a:rPr lang="fr-FR" sz="2000" dirty="0"/>
                  <a:t>&lt;&lt;1 == &gt; </a:t>
                </a:r>
                <a14:m>
                  <m:oMath xmlns:m="http://schemas.openxmlformats.org/officeDocument/2006/math">
                    <m:r>
                      <a:rPr lang="fr-FR" sz="2000" i="1">
                        <a:latin typeface="Cambria Math"/>
                      </a:rPr>
                      <m:t>𝛿</m:t>
                    </m:r>
                    <m:r>
                      <a:rPr lang="fr-FR" sz="2000" i="1">
                        <a:latin typeface="Cambria Math"/>
                      </a:rPr>
                      <m:t>=</m:t>
                    </m:r>
                    <m:r>
                      <a:rPr lang="fr-FR" sz="2000" i="1">
                        <a:latin typeface="Cambria Math"/>
                      </a:rPr>
                      <m:t>2</m:t>
                    </m:r>
                    <m:r>
                      <a:rPr lang="fr-FR" sz="2000" i="1">
                        <a:latin typeface="Cambria Math"/>
                      </a:rPr>
                      <m:t>.</m:t>
                    </m:r>
                    <m:r>
                      <a:rPr lang="fr-FR" sz="2000" i="1">
                        <a:latin typeface="Cambria Math"/>
                      </a:rPr>
                      <m:t>𝜋</m:t>
                    </m:r>
                    <m:r>
                      <a:rPr lang="fr-FR" sz="2000" i="1">
                        <a:latin typeface="Cambria Math"/>
                      </a:rPr>
                      <m:t>.</m:t>
                    </m:r>
                    <m:r>
                      <a:rPr lang="fr-FR" sz="2000" i="1">
                        <a:latin typeface="Cambria Math"/>
                      </a:rPr>
                      <m:t>𝜉</m:t>
                    </m:r>
                  </m:oMath>
                </a14:m>
                <a:r>
                  <a:rPr lang="fr-FR" sz="2000" dirty="0"/>
                  <a:t>			</a:t>
                </a:r>
                <a:r>
                  <a:rPr lang="fr-FR" sz="2000" dirty="0">
                    <a:solidFill>
                      <a:srgbClr val="FF0000"/>
                    </a:solidFill>
                  </a:rPr>
                  <a:t>(2.36)</a:t>
                </a:r>
              </a:p>
              <a:p>
                <a:r>
                  <a:rPr lang="fr-FR" sz="2000" dirty="0"/>
                  <a:t> </a:t>
                </a:r>
              </a:p>
              <a:p>
                <a:r>
                  <a:rPr lang="en-US" sz="2000" dirty="0"/>
                  <a:t>For n peaks, we have</a:t>
                </a:r>
                <a:r>
                  <a:rPr lang="fr-FR" sz="2000" dirty="0"/>
                  <a:t>: </a:t>
                </a:r>
                <a14:m>
                  <m:oMath xmlns:m="http://schemas.openxmlformats.org/officeDocument/2006/math">
                    <m:r>
                      <a:rPr lang="fr-FR" sz="2000" i="1">
                        <a:latin typeface="Cambria Math"/>
                      </a:rPr>
                      <m:t>𝛿</m:t>
                    </m:r>
                    <m:r>
                      <a:rPr lang="fr-FR" sz="2000" i="1">
                        <a:latin typeface="Cambria Math"/>
                      </a:rPr>
                      <m:t>=</m:t>
                    </m:r>
                    <m:r>
                      <a:rPr lang="fr-FR" sz="2000" i="1">
                        <a:latin typeface="Cambria Math"/>
                      </a:rPr>
                      <m:t>2</m:t>
                    </m:r>
                    <m:r>
                      <a:rPr lang="fr-FR" sz="2000" i="1">
                        <a:latin typeface="Cambria Math"/>
                      </a:rPr>
                      <m:t>.</m:t>
                    </m:r>
                    <m:r>
                      <a:rPr lang="fr-FR" sz="2000" i="1">
                        <a:latin typeface="Cambria Math"/>
                      </a:rPr>
                      <m:t>𝜋</m:t>
                    </m:r>
                    <m:r>
                      <a:rPr lang="fr-FR" sz="2000" i="1">
                        <a:latin typeface="Cambria Math"/>
                      </a:rPr>
                      <m:t>.</m:t>
                    </m:r>
                    <m:r>
                      <a:rPr lang="fr-FR" sz="2000" i="1">
                        <a:latin typeface="Cambria Math"/>
                      </a:rPr>
                      <m:t>𝜉</m:t>
                    </m:r>
                    <m:r>
                      <a:rPr lang="fr-FR" sz="2000" i="1">
                        <a:latin typeface="Cambria Math"/>
                      </a:rPr>
                      <m:t>.</m:t>
                    </m:r>
                    <m:r>
                      <a:rPr lang="fr-FR" sz="2000" i="1">
                        <a:latin typeface="Cambria Math"/>
                      </a:rPr>
                      <m:t>𝑛</m:t>
                    </m:r>
                  </m:oMath>
                </a14:m>
                <a:endParaRPr lang="fr-FR" sz="2000" dirty="0"/>
              </a:p>
              <a:p>
                <a:endParaRPr lang="en-US" sz="2000" dirty="0"/>
              </a:p>
              <a:p>
                <a:endParaRPr lang="en-US" sz="2000" dirty="0"/>
              </a:p>
              <a:p>
                <a:pPr algn="just">
                  <a:lnSpc>
                    <a:spcPct val="150000"/>
                  </a:lnSpc>
                </a:pPr>
                <a:endParaRPr lang="fr-FR" sz="2000" dirty="0"/>
              </a:p>
              <a:p>
                <a:pPr algn="just">
                  <a:lnSpc>
                    <a:spcPct val="150000"/>
                  </a:lnSpc>
                  <a:spcAft>
                    <a:spcPts val="0"/>
                  </a:spcAft>
                </a:pPr>
                <a:endParaRPr lang="fr-FR" sz="2000" b="1" dirty="0">
                  <a:solidFill>
                    <a:srgbClr val="FFC000"/>
                  </a:solidFill>
                </a:endParaRPr>
              </a:p>
              <a:p>
                <a:pPr algn="just">
                  <a:lnSpc>
                    <a:spcPct val="150000"/>
                  </a:lnSpc>
                </a:pPr>
                <a:endParaRPr lang="fr-FR" sz="2000" b="1" dirty="0">
                  <a:solidFill>
                    <a:srgbClr val="FFC000"/>
                  </a:solidFill>
                </a:endParaRPr>
              </a:p>
              <a:p>
                <a:pPr algn="just">
                  <a:lnSpc>
                    <a:spcPct val="150000"/>
                  </a:lnSpc>
                </a:pPr>
                <a:endParaRPr lang="fr-FR" sz="2000" b="1" dirty="0">
                  <a:solidFill>
                    <a:srgbClr val="FFC000"/>
                  </a:solidFill>
                </a:endParaRPr>
              </a:p>
              <a:p>
                <a:pPr algn="just">
                  <a:lnSpc>
                    <a:spcPct val="150000"/>
                  </a:lnSpc>
                </a:pPr>
                <a:endParaRPr lang="fr-FR" sz="2000" b="1" dirty="0">
                  <a:solidFill>
                    <a:srgbClr val="FFC000"/>
                  </a:solidFill>
                </a:endParaRPr>
              </a:p>
              <a:p>
                <a:pPr algn="just">
                  <a:lnSpc>
                    <a:spcPct val="150000"/>
                  </a:lnSpc>
                </a:pPr>
                <a:endParaRPr lang="fr-FR" sz="2000" b="1" dirty="0">
                  <a:solidFill>
                    <a:srgbClr val="FFC000"/>
                  </a:solidFill>
                </a:endParaRPr>
              </a:p>
            </p:txBody>
          </p:sp>
        </mc:Choice>
        <mc:Fallback xmlns="">
          <p:sp>
            <p:nvSpPr>
              <p:cNvPr id="4" name="Rectangle 2"/>
              <p:cNvSpPr txBox="1">
                <a:spLocks noRot="1" noChangeAspect="1" noMove="1" noResize="1" noEditPoints="1" noAdjustHandles="1" noChangeArrowheads="1" noChangeShapeType="1" noTextEdit="1"/>
              </p:cNvSpPr>
              <p:nvPr/>
            </p:nvSpPr>
            <p:spPr>
              <a:xfrm>
                <a:off x="0" y="44624"/>
                <a:ext cx="9144000" cy="6885384"/>
              </a:xfrm>
              <a:prstGeom prst="rect">
                <a:avLst/>
              </a:prstGeom>
              <a:blipFill>
                <a:blip r:embed="rId3"/>
                <a:stretch>
                  <a:fillRect l="-599" r="-67"/>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11</a:t>
            </a:fld>
            <a:endParaRPr lang="fr-BE" dirty="0">
              <a:solidFill>
                <a:srgbClr val="FFFFFF"/>
              </a:solidFill>
            </a:endParaRPr>
          </a:p>
        </p:txBody>
      </p:sp>
      <p:grpSp>
        <p:nvGrpSpPr>
          <p:cNvPr id="3" name="Group 2"/>
          <p:cNvGrpSpPr/>
          <p:nvPr/>
        </p:nvGrpSpPr>
        <p:grpSpPr>
          <a:xfrm>
            <a:off x="3985205" y="4276727"/>
            <a:ext cx="4619243" cy="2598393"/>
            <a:chOff x="3563888" y="4286991"/>
            <a:chExt cx="5040635" cy="2598393"/>
          </a:xfrm>
        </p:grpSpPr>
        <p:pic>
          <p:nvPicPr>
            <p:cNvPr id="6" name="Image 4"/>
            <p:cNvPicPr/>
            <p:nvPr/>
          </p:nvPicPr>
          <p:blipFill>
            <a:blip r:embed="rId4"/>
            <a:srcRect/>
            <a:stretch>
              <a:fillRect/>
            </a:stretch>
          </p:blipFill>
          <p:spPr bwMode="auto">
            <a:xfrm>
              <a:off x="3563888" y="4286991"/>
              <a:ext cx="5040635" cy="2598393"/>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2" name="TextBox 1"/>
            <p:cNvSpPr txBox="1"/>
            <p:nvPr/>
          </p:nvSpPr>
          <p:spPr>
            <a:xfrm>
              <a:off x="4355976" y="4374350"/>
              <a:ext cx="4032448" cy="738664"/>
            </a:xfrm>
            <a:prstGeom prst="rect">
              <a:avLst/>
            </a:prstGeom>
            <a:noFill/>
          </p:spPr>
          <p:txBody>
            <a:bodyPr wrap="square" rtlCol="0">
              <a:spAutoFit/>
            </a:bodyPr>
            <a:lstStyle/>
            <a:p>
              <a:r>
                <a:rPr lang="fr-FR" sz="1400" i="1" dirty="0">
                  <a:solidFill>
                    <a:schemeClr val="bg1"/>
                  </a:solidFill>
                </a:rPr>
                <a:t>Fig.2.8- </a:t>
              </a:r>
              <a:r>
                <a:rPr lang="en-US" sz="1400" i="1" dirty="0">
                  <a:solidFill>
                    <a:schemeClr val="bg1"/>
                  </a:solidFill>
                </a:rPr>
                <a:t>Representation of an underdamped system</a:t>
              </a:r>
            </a:p>
            <a:p>
              <a:endParaRPr lang="en-US" sz="1400" i="1" dirty="0">
                <a:solidFill>
                  <a:schemeClr val="bg1"/>
                </a:solidFill>
              </a:endParaRPr>
            </a:p>
            <a:p>
              <a:endParaRPr lang="fr-FR" sz="1400" dirty="0">
                <a:solidFill>
                  <a:schemeClr val="bg1"/>
                </a:solidFill>
              </a:endParaRPr>
            </a:p>
          </p:txBody>
        </p:sp>
      </p:grpSp>
    </p:spTree>
    <p:extLst>
      <p:ext uri="{BB962C8B-B14F-4D97-AF65-F5344CB8AC3E}">
        <p14:creationId xmlns:p14="http://schemas.microsoft.com/office/powerpoint/2010/main" val="555653797"/>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35496" y="44624"/>
                <a:ext cx="9054511" cy="6741368"/>
              </a:xfrm>
              <a:prstGeom prst="rect">
                <a:avLst/>
              </a:prstGeom>
              <a:ln>
                <a:solidFill>
                  <a:schemeClr val="accent1"/>
                </a:solidFill>
              </a:ln>
            </p:spPr>
            <p:txBody>
              <a:bodyPr/>
              <a:lstStyle/>
              <a:p>
                <a:pPr algn="just">
                  <a:lnSpc>
                    <a:spcPct val="150000"/>
                  </a:lnSpc>
                </a:pPr>
                <a:r>
                  <a:rPr lang="en-US" sz="2000" b="1" kern="0" dirty="0">
                    <a:solidFill>
                      <a:srgbClr val="FFFF00"/>
                    </a:solidFill>
                    <a:latin typeface="Times New Roman"/>
                    <a:ea typeface="+mj-ea"/>
                    <a:cs typeface="+mj-cs"/>
                  </a:rPr>
                  <a:t>IV. </a:t>
                </a:r>
                <a:r>
                  <a:rPr lang="en-US" sz="2000" b="1" dirty="0">
                    <a:solidFill>
                      <a:srgbClr val="FFFF00"/>
                    </a:solidFill>
                    <a:latin typeface="Times New Roman"/>
                    <a:ea typeface="Times New Roman"/>
                    <a:cs typeface="Arial"/>
                  </a:rPr>
                  <a:t>Forced vibration of a SDOF system with harmonic excitation</a:t>
                </a:r>
                <a:r>
                  <a:rPr lang="fr-FR" sz="2000" b="1" dirty="0">
                    <a:solidFill>
                      <a:srgbClr val="FFFF00"/>
                    </a:solidFill>
                    <a:latin typeface="Times New Roman"/>
                    <a:ea typeface="Times New Roman"/>
                    <a:cs typeface="Arial"/>
                  </a:rPr>
                  <a:t> : </a:t>
                </a:r>
                <a:endParaRPr lang="en-US" sz="2000" b="1" dirty="0">
                  <a:solidFill>
                    <a:srgbClr val="FFFF00"/>
                  </a:solidFill>
                  <a:latin typeface="Times New Roman"/>
                  <a:ea typeface="Times New Roman"/>
                  <a:cs typeface="Arial"/>
                </a:endParaRPr>
              </a:p>
              <a:p>
                <a:pPr algn="just">
                  <a:lnSpc>
                    <a:spcPct val="150000"/>
                  </a:lnSpc>
                </a:pPr>
                <a:r>
                  <a:rPr lang="en-US" sz="2000" dirty="0"/>
                  <a:t>This is the study of SDOF systems subjected to forces whose intensity can be represented by sinusoidal functions with respect to time.</a:t>
                </a:r>
              </a:p>
              <a:p>
                <a:pPr algn="just">
                  <a:lnSpc>
                    <a:spcPct val="150000"/>
                  </a:lnSpc>
                </a:pPr>
                <a:r>
                  <a:rPr lang="fr-FR" sz="2000" b="1" dirty="0">
                    <a:solidFill>
                      <a:schemeClr val="accent1"/>
                    </a:solidFill>
                  </a:rPr>
                  <a:t>IV.1. </a:t>
                </a:r>
                <a:r>
                  <a:rPr lang="en-US" sz="2000" dirty="0">
                    <a:solidFill>
                      <a:schemeClr val="accent1"/>
                    </a:solidFill>
                    <a:latin typeface="Times New Roman"/>
                    <a:ea typeface="Times New Roman"/>
                  </a:rPr>
                  <a:t>Undamped vibration under harmonic load:</a:t>
                </a:r>
              </a:p>
              <a:p>
                <a:pPr>
                  <a:lnSpc>
                    <a:spcPct val="150000"/>
                  </a:lnSpc>
                </a:pPr>
                <a:r>
                  <a:rPr lang="en-US" sz="2000" dirty="0"/>
                  <a:t>The equation of motion is given by:</a:t>
                </a:r>
                <a14:m>
                  <m:oMath xmlns:m="http://schemas.openxmlformats.org/officeDocument/2006/math">
                    <m:r>
                      <a:rPr lang="fr-FR" sz="2000" i="1">
                        <a:latin typeface="Cambria Math"/>
                      </a:rPr>
                      <m:t>𝑀</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i="1">
                        <a:latin typeface="Cambria Math"/>
                      </a:rPr>
                      <m:t>𝐾</m:t>
                    </m:r>
                    <m:r>
                      <a:rPr lang="fr-FR" sz="2000" i="1">
                        <a:latin typeface="Cambria Math"/>
                      </a:rPr>
                      <m:t>.</m:t>
                    </m:r>
                    <m:r>
                      <a:rPr lang="fr-FR" sz="2000" i="1">
                        <a:latin typeface="Cambria Math"/>
                      </a:rPr>
                      <m:t>𝑥</m:t>
                    </m:r>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𝑃</m:t>
                        </m:r>
                      </m:e>
                      <m:sub>
                        <m:r>
                          <a:rPr lang="fr-FR" sz="2000" i="1">
                            <a:latin typeface="Cambria Math"/>
                          </a:rPr>
                          <m:t>0</m:t>
                        </m:r>
                      </m:sub>
                    </m:sSub>
                    <m:r>
                      <a:rPr lang="fr-FR" sz="2000" i="1">
                        <a:latin typeface="Cambria Math"/>
                      </a:rPr>
                      <m:t>.</m:t>
                    </m:r>
                    <m:r>
                      <m:rPr>
                        <m:sty m:val="p"/>
                      </m:rPr>
                      <a:rPr lang="fr-FR" sz="2000">
                        <a:latin typeface="Cambria Math"/>
                      </a:rPr>
                      <m:t>sin</m:t>
                    </m:r>
                    <m:r>
                      <a:rPr lang="fr-FR" sz="2000">
                        <a:latin typeface="Cambria Math"/>
                      </a:rPr>
                      <m:t>⁡</m:t>
                    </m:r>
                    <m:r>
                      <a:rPr lang="fr-FR" sz="2000" i="1">
                        <a:latin typeface="Cambria Math"/>
                      </a:rPr>
                      <m:t>(</m:t>
                    </m:r>
                    <m:bar>
                      <m:barPr>
                        <m:pos m:val="top"/>
                        <m:ctrlPr>
                          <a:rPr lang="fr-FR" sz="2000" i="1">
                            <a:latin typeface="Cambria Math" panose="02040503050406030204" pitchFamily="18" charset="0"/>
                          </a:rPr>
                        </m:ctrlPr>
                      </m:barPr>
                      <m:e>
                        <m:r>
                          <a:rPr lang="fr-FR" sz="2000" i="1">
                            <a:latin typeface="Cambria Math"/>
                          </a:rPr>
                          <m:t>𝜔</m:t>
                        </m:r>
                      </m:e>
                    </m:bar>
                    <m:r>
                      <a:rPr lang="fr-FR" sz="2000" i="1">
                        <a:latin typeface="Cambria Math"/>
                      </a:rPr>
                      <m:t>.</m:t>
                    </m:r>
                    <m:r>
                      <a:rPr lang="fr-FR" sz="2000" i="1">
                        <a:latin typeface="Cambria Math"/>
                      </a:rPr>
                      <m:t>𝑡</m:t>
                    </m:r>
                    <m:r>
                      <a:rPr lang="fr-FR" sz="2000" i="1">
                        <a:latin typeface="Cambria Math"/>
                      </a:rPr>
                      <m:t>)</m:t>
                    </m:r>
                  </m:oMath>
                </a14:m>
                <a:r>
                  <a:rPr lang="fr-FR" sz="2000" dirty="0"/>
                  <a:t>       </a:t>
                </a:r>
                <a:r>
                  <a:rPr lang="fr-FR" sz="2000" dirty="0">
                    <a:solidFill>
                      <a:srgbClr val="FF3300"/>
                    </a:solidFill>
                  </a:rPr>
                  <a:t>(3.1)</a:t>
                </a:r>
              </a:p>
              <a:p>
                <a:pPr>
                  <a:lnSpc>
                    <a:spcPct val="150000"/>
                  </a:lnSpc>
                </a:pPr>
                <a:r>
                  <a:rPr lang="fr-FR" sz="2000" dirty="0"/>
                  <a:t>The general solution is:</a:t>
                </a:r>
                <a14:m>
                  <m:oMath xmlns:m="http://schemas.openxmlformats.org/officeDocument/2006/math">
                    <m:r>
                      <a:rPr lang="fr-FR" sz="2000" i="1">
                        <a:latin typeface="Cambria Math"/>
                      </a:rPr>
                      <m:t>𝑥</m:t>
                    </m:r>
                    <m:r>
                      <a:rPr lang="fr-FR" sz="2000" i="1">
                        <a:latin typeface="Cambria Math"/>
                      </a:rPr>
                      <m:t>(</m:t>
                    </m:r>
                    <m:r>
                      <a:rPr lang="fr-FR" sz="2000" i="1">
                        <a:latin typeface="Cambria Math"/>
                      </a:rPr>
                      <m:t>𝑡</m:t>
                    </m:r>
                    <m:r>
                      <a:rPr lang="fr-FR" sz="2000" i="1">
                        <a:latin typeface="Cambria Math"/>
                      </a:rPr>
                      <m:t>)=</m:t>
                    </m:r>
                    <m:r>
                      <a:rPr lang="fr-FR" sz="2000" i="1">
                        <a:latin typeface="Cambria Math"/>
                      </a:rPr>
                      <m:t>𝑥</m:t>
                    </m:r>
                    <m:sSub>
                      <m:sSubPr>
                        <m:ctrlPr>
                          <a:rPr lang="fr-FR" sz="2000" i="1">
                            <a:latin typeface="Cambria Math" panose="02040503050406030204" pitchFamily="18" charset="0"/>
                          </a:rPr>
                        </m:ctrlPr>
                      </m:sSubPr>
                      <m:e>
                        <m:d>
                          <m:dPr>
                            <m:ctrlPr>
                              <a:rPr lang="fr-FR" sz="2000" i="1">
                                <a:latin typeface="Cambria Math" panose="02040503050406030204" pitchFamily="18" charset="0"/>
                              </a:rPr>
                            </m:ctrlPr>
                          </m:dPr>
                          <m:e>
                            <m:r>
                              <a:rPr lang="fr-FR" sz="2000" i="1">
                                <a:latin typeface="Cambria Math"/>
                              </a:rPr>
                              <m:t>𝑡</m:t>
                            </m:r>
                          </m:e>
                        </m:d>
                      </m:e>
                      <m:sub>
                        <m:r>
                          <m:rPr>
                            <m:sty m:val="p"/>
                          </m:rPr>
                          <a:rPr lang="fr-FR" sz="2000">
                            <a:latin typeface="Cambria Math"/>
                          </a:rPr>
                          <m:t>h</m:t>
                        </m:r>
                        <m:r>
                          <a:rPr lang="fr-FR" sz="2000" i="1">
                            <a:latin typeface="Cambria Math"/>
                          </a:rPr>
                          <m:t>𝑜𝑚𝑜𝑔</m:t>
                        </m:r>
                        <m:r>
                          <a:rPr lang="fr-FR" sz="2000" i="1">
                            <a:latin typeface="Cambria Math"/>
                          </a:rPr>
                          <m:t>è</m:t>
                        </m:r>
                        <m:r>
                          <a:rPr lang="fr-FR" sz="2000" i="1">
                            <a:latin typeface="Cambria Math"/>
                          </a:rPr>
                          <m:t>𝑛𝑒</m:t>
                        </m:r>
                      </m:sub>
                    </m:sSub>
                    <m:r>
                      <a:rPr lang="fr-FR" sz="2000" i="1">
                        <a:latin typeface="Cambria Math"/>
                      </a:rPr>
                      <m:t>+</m:t>
                    </m:r>
                    <m:r>
                      <a:rPr lang="fr-FR" sz="2000" i="1">
                        <a:latin typeface="Cambria Math"/>
                      </a:rPr>
                      <m:t>𝑥</m:t>
                    </m:r>
                    <m:sSub>
                      <m:sSubPr>
                        <m:ctrlPr>
                          <a:rPr lang="fr-FR" sz="2000" i="1">
                            <a:latin typeface="Cambria Math" panose="02040503050406030204" pitchFamily="18" charset="0"/>
                          </a:rPr>
                        </m:ctrlPr>
                      </m:sSubPr>
                      <m:e>
                        <m:r>
                          <a:rPr lang="fr-FR" sz="2000" i="1">
                            <a:latin typeface="Cambria Math"/>
                          </a:rPr>
                          <m:t>(</m:t>
                        </m:r>
                        <m:r>
                          <a:rPr lang="fr-FR" sz="2000" i="1">
                            <a:latin typeface="Cambria Math"/>
                          </a:rPr>
                          <m:t>𝑡</m:t>
                        </m:r>
                        <m:r>
                          <a:rPr lang="fr-FR" sz="2000" i="1">
                            <a:latin typeface="Cambria Math"/>
                          </a:rPr>
                          <m:t>)</m:t>
                        </m:r>
                      </m:e>
                      <m:sub>
                        <m:r>
                          <a:rPr lang="fr-FR" sz="2000" i="1">
                            <a:latin typeface="Cambria Math"/>
                          </a:rPr>
                          <m:t>𝑝𝑎𝑟𝑡𝑖𝑐𝑢𝑙𝑖</m:t>
                        </m:r>
                        <m:r>
                          <a:rPr lang="fr-FR" sz="2000" i="1">
                            <a:latin typeface="Cambria Math"/>
                          </a:rPr>
                          <m:t>è</m:t>
                        </m:r>
                        <m:r>
                          <a:rPr lang="fr-FR" sz="2000" i="1">
                            <a:latin typeface="Cambria Math"/>
                          </a:rPr>
                          <m:t>𝑟𝑒</m:t>
                        </m:r>
                      </m:sub>
                    </m:sSub>
                  </m:oMath>
                </a14:m>
                <a:r>
                  <a:rPr lang="fr-FR" sz="2000" dirty="0"/>
                  <a:t>	</a:t>
                </a:r>
                <a:r>
                  <a:rPr lang="fr-FR" sz="2000" dirty="0">
                    <a:solidFill>
                      <a:srgbClr val="FF3300"/>
                    </a:solidFill>
                  </a:rPr>
                  <a:t>(3.2)</a:t>
                </a:r>
              </a:p>
              <a:p>
                <a:pPr>
                  <a:lnSpc>
                    <a:spcPct val="150000"/>
                  </a:lnSpc>
                </a:pPr>
                <a:r>
                  <a:rPr lang="fr-FR" sz="2000" dirty="0" err="1"/>
                  <a:t>with</a:t>
                </a:r>
                <a:r>
                  <a:rPr lang="fr-FR" sz="2000" dirty="0"/>
                  <a:t> :    </a:t>
                </a:r>
                <a14:m>
                  <m:oMath xmlns:m="http://schemas.openxmlformats.org/officeDocument/2006/math">
                    <m:r>
                      <a:rPr lang="fr-FR" sz="2000" i="1">
                        <a:latin typeface="Cambria Math"/>
                      </a:rPr>
                      <m:t>𝑥</m:t>
                    </m:r>
                    <m:sSub>
                      <m:sSubPr>
                        <m:ctrlPr>
                          <a:rPr lang="fr-FR" sz="2000" i="1">
                            <a:latin typeface="Cambria Math" panose="02040503050406030204" pitchFamily="18" charset="0"/>
                          </a:rPr>
                        </m:ctrlPr>
                      </m:sSubPr>
                      <m:e>
                        <m:d>
                          <m:dPr>
                            <m:ctrlPr>
                              <a:rPr lang="fr-FR" sz="2000" i="1">
                                <a:latin typeface="Cambria Math" panose="02040503050406030204" pitchFamily="18" charset="0"/>
                              </a:rPr>
                            </m:ctrlPr>
                          </m:dPr>
                          <m:e>
                            <m:r>
                              <a:rPr lang="fr-FR" sz="2000" i="1">
                                <a:latin typeface="Cambria Math"/>
                              </a:rPr>
                              <m:t>𝑡</m:t>
                            </m:r>
                          </m:e>
                        </m:d>
                      </m:e>
                      <m:sub>
                        <m:r>
                          <m:rPr>
                            <m:sty m:val="p"/>
                          </m:rPr>
                          <a:rPr lang="fr-FR" sz="2000">
                            <a:latin typeface="Cambria Math"/>
                          </a:rPr>
                          <m:t>h</m:t>
                        </m:r>
                        <m:r>
                          <a:rPr lang="fr-FR" sz="2000" i="1">
                            <a:latin typeface="Cambria Math"/>
                          </a:rPr>
                          <m:t>𝑜𝑚𝑜𝑔</m:t>
                        </m:r>
                        <m:r>
                          <a:rPr lang="fr-FR" sz="2000" i="1">
                            <a:latin typeface="Cambria Math"/>
                          </a:rPr>
                          <m:t>è</m:t>
                        </m:r>
                        <m:r>
                          <a:rPr lang="fr-FR" sz="2000" i="1">
                            <a:latin typeface="Cambria Math"/>
                          </a:rPr>
                          <m:t>𝑛𝑒</m:t>
                        </m:r>
                      </m:sub>
                    </m:sSub>
                    <m:r>
                      <a:rPr lang="fr-FR" sz="2000" i="1">
                        <a:latin typeface="Cambria Math"/>
                      </a:rPr>
                      <m:t>=</m:t>
                    </m:r>
                    <m:r>
                      <a:rPr lang="fr-FR" sz="2000" i="1">
                        <a:latin typeface="Cambria Math"/>
                      </a:rPr>
                      <m:t>𝐴</m:t>
                    </m:r>
                    <m:r>
                      <a:rPr lang="fr-FR" sz="2000" i="1">
                        <a:latin typeface="Cambria Math"/>
                      </a:rPr>
                      <m:t>.</m:t>
                    </m:r>
                    <m:r>
                      <a:rPr lang="fr-FR" sz="2000" i="1">
                        <a:latin typeface="Cambria Math"/>
                      </a:rPr>
                      <m:t>𝑐𝑜𝑠</m:t>
                    </m:r>
                    <m:d>
                      <m:dPr>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r>
                          <a:rPr lang="fr-FR" sz="2000" i="1">
                            <a:latin typeface="Cambria Math"/>
                          </a:rPr>
                          <m:t>𝑡</m:t>
                        </m:r>
                      </m:e>
                    </m:d>
                    <m:r>
                      <a:rPr lang="fr-FR" sz="2000" i="1">
                        <a:latin typeface="Cambria Math"/>
                      </a:rPr>
                      <m:t>+</m:t>
                    </m:r>
                    <m:r>
                      <m:rPr>
                        <m:nor/>
                      </m:rPr>
                      <a:rPr lang="fr-FR" sz="2000" dirty="0"/>
                      <m:t>	</m:t>
                    </m:r>
                    <m:r>
                      <a:rPr lang="fr-FR" sz="2000" b="0" i="1" smtClean="0">
                        <a:latin typeface="Cambria Math"/>
                      </a:rPr>
                      <m:t>𝐵</m:t>
                    </m:r>
                    <m:r>
                      <a:rPr lang="fr-FR" sz="2000" i="1">
                        <a:latin typeface="Cambria Math"/>
                      </a:rPr>
                      <m:t>.</m:t>
                    </m:r>
                    <m:r>
                      <a:rPr lang="fr-FR" sz="2000" i="1">
                        <a:latin typeface="Cambria Math"/>
                      </a:rPr>
                      <m:t>𝑠𝑖𝑛</m:t>
                    </m:r>
                    <m:d>
                      <m:dPr>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r>
                          <a:rPr lang="fr-FR" sz="2000" i="1">
                            <a:latin typeface="Cambria Math"/>
                          </a:rPr>
                          <m:t>𝑡</m:t>
                        </m:r>
                      </m:e>
                    </m:d>
                  </m:oMath>
                </a14:m>
                <a:r>
                  <a:rPr lang="fr-FR" sz="2000" dirty="0"/>
                  <a:t>	</a:t>
                </a:r>
                <a:r>
                  <a:rPr lang="fr-FR" sz="2000" dirty="0">
                    <a:solidFill>
                      <a:srgbClr val="FF3300"/>
                    </a:solidFill>
                  </a:rPr>
                  <a:t>(3.3)</a:t>
                </a:r>
              </a:p>
              <a:p>
                <a:pPr>
                  <a:lnSpc>
                    <a:spcPct val="150000"/>
                  </a:lnSpc>
                </a:pPr>
                <a14:m>
                  <m:oMath xmlns:m="http://schemas.openxmlformats.org/officeDocument/2006/math">
                    <m:r>
                      <a:rPr lang="fr-FR" sz="2000" i="1">
                        <a:latin typeface="Cambria Math"/>
                      </a:rPr>
                      <m:t>𝑥</m:t>
                    </m:r>
                    <m:sSub>
                      <m:sSubPr>
                        <m:ctrlPr>
                          <a:rPr lang="fr-FR" sz="2000" i="1">
                            <a:latin typeface="Cambria Math" panose="02040503050406030204" pitchFamily="18" charset="0"/>
                          </a:rPr>
                        </m:ctrlPr>
                      </m:sSubPr>
                      <m:e>
                        <m:d>
                          <m:dPr>
                            <m:ctrlPr>
                              <a:rPr lang="fr-FR" sz="2000" i="1">
                                <a:latin typeface="Cambria Math" panose="02040503050406030204" pitchFamily="18" charset="0"/>
                              </a:rPr>
                            </m:ctrlPr>
                          </m:dPr>
                          <m:e>
                            <m:r>
                              <a:rPr lang="fr-FR" sz="2000" i="1">
                                <a:latin typeface="Cambria Math"/>
                              </a:rPr>
                              <m:t>𝑡</m:t>
                            </m:r>
                          </m:e>
                        </m:d>
                      </m:e>
                      <m:sub>
                        <m:r>
                          <a:rPr lang="fr-FR" sz="2000" i="1">
                            <a:latin typeface="Cambria Math"/>
                          </a:rPr>
                          <m:t>𝑝𝑎𝑟𝑡𝑖𝑐𝑢𝑙𝑖</m:t>
                        </m:r>
                        <m:r>
                          <a:rPr lang="fr-FR" sz="2000" i="1">
                            <a:latin typeface="Cambria Math"/>
                          </a:rPr>
                          <m:t>è</m:t>
                        </m:r>
                        <m:r>
                          <a:rPr lang="fr-FR" sz="2000" i="1">
                            <a:latin typeface="Cambria Math"/>
                          </a:rPr>
                          <m:t>𝑟𝑒</m:t>
                        </m:r>
                      </m:sub>
                    </m:sSub>
                    <m:r>
                      <a:rPr lang="fr-FR" sz="2000" i="1">
                        <a:latin typeface="Cambria Math"/>
                      </a:rPr>
                      <m:t>=</m:t>
                    </m:r>
                    <m:r>
                      <a:rPr lang="fr-FR" sz="2000" b="0" i="1" smtClean="0">
                        <a:latin typeface="Cambria Math"/>
                      </a:rPr>
                      <m:t>𝐶</m:t>
                    </m:r>
                    <m:r>
                      <a:rPr lang="fr-FR" sz="2000" i="1">
                        <a:latin typeface="Cambria Math"/>
                      </a:rPr>
                      <m:t>.</m:t>
                    </m:r>
                    <m:r>
                      <a:rPr lang="fr-FR" sz="2000" i="1">
                        <a:latin typeface="Cambria Math"/>
                      </a:rPr>
                      <m:t>𝑠𝑖𝑛</m:t>
                    </m:r>
                    <m:d>
                      <m:dPr>
                        <m:ctrlPr>
                          <a:rPr lang="fr-FR" sz="2000" i="1">
                            <a:latin typeface="Cambria Math" panose="02040503050406030204" pitchFamily="18" charset="0"/>
                          </a:rPr>
                        </m:ctrlPr>
                      </m:dPr>
                      <m:e>
                        <m:bar>
                          <m:barPr>
                            <m:pos m:val="top"/>
                            <m:ctrlPr>
                              <a:rPr lang="fr-FR" sz="2000" i="1">
                                <a:latin typeface="Cambria Math" panose="02040503050406030204" pitchFamily="18" charset="0"/>
                              </a:rPr>
                            </m:ctrlPr>
                          </m:barPr>
                          <m:e>
                            <m:r>
                              <a:rPr lang="fr-FR" sz="2000" i="1">
                                <a:latin typeface="Cambria Math"/>
                              </a:rPr>
                              <m:t>𝜔</m:t>
                            </m:r>
                          </m:e>
                        </m:bar>
                        <m:r>
                          <a:rPr lang="fr-FR" sz="2000" i="1">
                            <a:latin typeface="Cambria Math"/>
                          </a:rPr>
                          <m:t>.</m:t>
                        </m:r>
                        <m:r>
                          <a:rPr lang="fr-FR" sz="2000" i="1">
                            <a:latin typeface="Cambria Math"/>
                          </a:rPr>
                          <m:t>𝑡</m:t>
                        </m:r>
                      </m:e>
                    </m:d>
                  </m:oMath>
                </a14:m>
                <a:r>
                  <a:rPr lang="fr-FR" sz="2000" dirty="0"/>
                  <a:t>					</a:t>
                </a:r>
                <a:r>
                  <a:rPr lang="fr-FR" sz="2000" dirty="0">
                    <a:solidFill>
                      <a:srgbClr val="FF3300"/>
                    </a:solidFill>
                  </a:rPr>
                  <a:t>(3.4)</a:t>
                </a:r>
              </a:p>
              <a:p>
                <a:pPr>
                  <a:lnSpc>
                    <a:spcPct val="150000"/>
                  </a:lnSpc>
                </a:pPr>
                <a:r>
                  <a:rPr lang="fr-FR" sz="2000" dirty="0" err="1"/>
                  <a:t>We</a:t>
                </a:r>
                <a:r>
                  <a:rPr lang="fr-FR" sz="2000" dirty="0"/>
                  <a:t> set eq.3.4 in eq.3.1:</a:t>
                </a:r>
                <a14:m>
                  <m:oMath xmlns:m="http://schemas.openxmlformats.org/officeDocument/2006/math">
                    <m:r>
                      <a:rPr lang="fr-FR" sz="2000" i="1">
                        <a:latin typeface="Cambria Math"/>
                      </a:rPr>
                      <m:t>−</m:t>
                    </m:r>
                    <m:r>
                      <a:rPr lang="fr-FR" sz="2000" i="1">
                        <a:latin typeface="Cambria Math"/>
                      </a:rPr>
                      <m:t>𝑚</m:t>
                    </m:r>
                    <m:r>
                      <a:rPr lang="fr-FR" sz="2000" i="1">
                        <a:latin typeface="Cambria Math"/>
                      </a:rPr>
                      <m:t>.</m:t>
                    </m:r>
                    <m:r>
                      <a:rPr lang="fr-FR" sz="2000" i="1">
                        <a:latin typeface="Cambria Math"/>
                      </a:rPr>
                      <m:t>𝐶</m:t>
                    </m:r>
                    <m:r>
                      <a:rPr lang="fr-FR" sz="2000" i="1">
                        <a:latin typeface="Cambria Math"/>
                      </a:rPr>
                      <m:t>.</m:t>
                    </m:r>
                    <m:sSup>
                      <m:sSupPr>
                        <m:ctrlPr>
                          <a:rPr lang="fr-FR" sz="2000" i="1">
                            <a:latin typeface="Cambria Math" panose="02040503050406030204" pitchFamily="18" charset="0"/>
                          </a:rPr>
                        </m:ctrlPr>
                      </m:sSupPr>
                      <m:e>
                        <m:bar>
                          <m:barPr>
                            <m:pos m:val="top"/>
                            <m:ctrlPr>
                              <a:rPr lang="fr-FR" sz="2000" i="1">
                                <a:latin typeface="Cambria Math" panose="02040503050406030204" pitchFamily="18" charset="0"/>
                              </a:rPr>
                            </m:ctrlPr>
                          </m:barPr>
                          <m:e>
                            <m:r>
                              <a:rPr lang="fr-FR" sz="2000" i="1">
                                <a:latin typeface="Cambria Math"/>
                              </a:rPr>
                              <m:t>𝜔</m:t>
                            </m:r>
                          </m:e>
                        </m:bar>
                      </m:e>
                      <m:sup>
                        <m:r>
                          <a:rPr lang="fr-FR" sz="2000" i="1">
                            <a:latin typeface="Cambria Math"/>
                          </a:rPr>
                          <m:t>2</m:t>
                        </m:r>
                      </m:sup>
                    </m:sSup>
                    <m:r>
                      <a:rPr lang="fr-FR" sz="2000" i="1">
                        <a:latin typeface="Cambria Math"/>
                      </a:rPr>
                      <m:t>.</m:t>
                    </m:r>
                    <m:r>
                      <m:rPr>
                        <m:sty m:val="p"/>
                      </m:rPr>
                      <a:rPr lang="fr-FR" sz="2000">
                        <a:latin typeface="Cambria Math"/>
                      </a:rPr>
                      <m:t>sin</m:t>
                    </m:r>
                    <m:r>
                      <a:rPr lang="fr-FR" sz="2000">
                        <a:latin typeface="Cambria Math"/>
                      </a:rPr>
                      <m:t>⁡</m:t>
                    </m:r>
                    <m:r>
                      <a:rPr lang="fr-FR" sz="2000" i="1">
                        <a:latin typeface="Cambria Math"/>
                      </a:rPr>
                      <m:t>(</m:t>
                    </m:r>
                    <m:bar>
                      <m:barPr>
                        <m:pos m:val="top"/>
                        <m:ctrlPr>
                          <a:rPr lang="fr-FR" sz="2000" i="1">
                            <a:latin typeface="Cambria Math" panose="02040503050406030204" pitchFamily="18" charset="0"/>
                          </a:rPr>
                        </m:ctrlPr>
                      </m:barPr>
                      <m:e>
                        <m:r>
                          <a:rPr lang="fr-FR" sz="2000" i="1">
                            <a:latin typeface="Cambria Math"/>
                          </a:rPr>
                          <m:t>𝜔</m:t>
                        </m:r>
                      </m:e>
                    </m:bar>
                    <m:r>
                      <a:rPr lang="fr-FR" sz="2000" i="1">
                        <a:latin typeface="Cambria Math"/>
                      </a:rPr>
                      <m:t>.</m:t>
                    </m:r>
                    <m:r>
                      <a:rPr lang="fr-FR" sz="2000" i="1">
                        <a:latin typeface="Cambria Math"/>
                      </a:rPr>
                      <m:t>𝑡</m:t>
                    </m:r>
                    <m:r>
                      <a:rPr lang="fr-FR" sz="2000" i="1">
                        <a:latin typeface="Cambria Math"/>
                      </a:rPr>
                      <m:t>)+</m:t>
                    </m:r>
                    <m:r>
                      <a:rPr lang="fr-FR" sz="2000" i="1">
                        <a:latin typeface="Cambria Math"/>
                      </a:rPr>
                      <m:t>𝑘</m:t>
                    </m:r>
                    <m:r>
                      <a:rPr lang="fr-FR" sz="2000" i="1">
                        <a:latin typeface="Cambria Math"/>
                      </a:rPr>
                      <m:t>.</m:t>
                    </m:r>
                    <m:r>
                      <a:rPr lang="fr-FR" sz="2000" i="1">
                        <a:latin typeface="Cambria Math"/>
                      </a:rPr>
                      <m:t>𝐶</m:t>
                    </m:r>
                    <m:r>
                      <a:rPr lang="fr-FR" sz="2000" i="1">
                        <a:latin typeface="Cambria Math"/>
                      </a:rPr>
                      <m:t>.</m:t>
                    </m:r>
                    <m:r>
                      <m:rPr>
                        <m:sty m:val="p"/>
                      </m:rPr>
                      <a:rPr lang="fr-FR" sz="2000">
                        <a:latin typeface="Cambria Math"/>
                      </a:rPr>
                      <m:t>sin</m:t>
                    </m:r>
                    <m:r>
                      <a:rPr lang="fr-FR" sz="2000">
                        <a:latin typeface="Cambria Math"/>
                      </a:rPr>
                      <m:t>⁡</m:t>
                    </m:r>
                    <m:r>
                      <a:rPr lang="fr-FR" sz="2000" i="1">
                        <a:latin typeface="Cambria Math"/>
                      </a:rPr>
                      <m:t>(</m:t>
                    </m:r>
                    <m:bar>
                      <m:barPr>
                        <m:pos m:val="top"/>
                        <m:ctrlPr>
                          <a:rPr lang="fr-FR" sz="2000" i="1">
                            <a:latin typeface="Cambria Math" panose="02040503050406030204" pitchFamily="18" charset="0"/>
                          </a:rPr>
                        </m:ctrlPr>
                      </m:barPr>
                      <m:e>
                        <m:r>
                          <a:rPr lang="fr-FR" sz="2000" i="1">
                            <a:latin typeface="Cambria Math"/>
                          </a:rPr>
                          <m:t>𝜔</m:t>
                        </m:r>
                      </m:e>
                    </m:bar>
                    <m:r>
                      <a:rPr lang="fr-FR" sz="2000" i="1">
                        <a:latin typeface="Cambria Math"/>
                      </a:rPr>
                      <m:t>.</m:t>
                    </m:r>
                    <m:r>
                      <a:rPr lang="fr-FR" sz="2000" i="1">
                        <a:latin typeface="Cambria Math"/>
                      </a:rPr>
                      <m:t>𝑡</m:t>
                    </m:r>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𝑃</m:t>
                        </m:r>
                      </m:e>
                      <m:sub>
                        <m:r>
                          <a:rPr lang="fr-FR" sz="2000" i="1">
                            <a:latin typeface="Cambria Math"/>
                          </a:rPr>
                          <m:t>0</m:t>
                        </m:r>
                      </m:sub>
                    </m:sSub>
                    <m:r>
                      <a:rPr lang="fr-FR" sz="2000" i="1">
                        <a:latin typeface="Cambria Math"/>
                      </a:rPr>
                      <m:t>.</m:t>
                    </m:r>
                    <m:r>
                      <m:rPr>
                        <m:sty m:val="p"/>
                      </m:rPr>
                      <a:rPr lang="fr-FR" sz="2000">
                        <a:latin typeface="Cambria Math"/>
                      </a:rPr>
                      <m:t>sin</m:t>
                    </m:r>
                    <m:r>
                      <a:rPr lang="fr-FR" sz="2000">
                        <a:latin typeface="Cambria Math"/>
                      </a:rPr>
                      <m:t>⁡</m:t>
                    </m:r>
                    <m:r>
                      <a:rPr lang="fr-FR" sz="2000" i="1">
                        <a:latin typeface="Cambria Math"/>
                      </a:rPr>
                      <m:t>(</m:t>
                    </m:r>
                    <m:bar>
                      <m:barPr>
                        <m:pos m:val="top"/>
                        <m:ctrlPr>
                          <a:rPr lang="fr-FR" sz="2000" i="1">
                            <a:latin typeface="Cambria Math" panose="02040503050406030204" pitchFamily="18" charset="0"/>
                          </a:rPr>
                        </m:ctrlPr>
                      </m:barPr>
                      <m:e>
                        <m:r>
                          <a:rPr lang="fr-FR" sz="2000" i="1">
                            <a:latin typeface="Cambria Math"/>
                          </a:rPr>
                          <m:t>𝜔</m:t>
                        </m:r>
                      </m:e>
                    </m:bar>
                    <m:r>
                      <a:rPr lang="fr-FR" sz="2000" i="1">
                        <a:latin typeface="Cambria Math"/>
                      </a:rPr>
                      <m:t>.</m:t>
                    </m:r>
                    <m:r>
                      <a:rPr lang="fr-FR" sz="2000" i="1">
                        <a:latin typeface="Cambria Math"/>
                      </a:rPr>
                      <m:t>𝑡</m:t>
                    </m:r>
                    <m:r>
                      <a:rPr lang="fr-FR" sz="2000" i="1">
                        <a:latin typeface="Cambria Math"/>
                      </a:rPr>
                      <m:t>)</m:t>
                    </m:r>
                  </m:oMath>
                </a14:m>
                <a:r>
                  <a:rPr lang="fr-FR" sz="2000" dirty="0"/>
                  <a:t> </a:t>
                </a:r>
              </a:p>
              <a:p>
                <a:pPr>
                  <a:lnSpc>
                    <a:spcPct val="150000"/>
                  </a:lnSpc>
                </a:pPr>
                <a:r>
                  <a:rPr lang="fr-FR" sz="2000" dirty="0"/>
                  <a:t>And for : </a:t>
                </a:r>
                <a14:m>
                  <m:oMath xmlns:m="http://schemas.openxmlformats.org/officeDocument/2006/math">
                    <m:func>
                      <m:funcPr>
                        <m:ctrlPr>
                          <a:rPr lang="fr-FR" sz="2000" i="1">
                            <a:latin typeface="Cambria Math" panose="02040503050406030204" pitchFamily="18" charset="0"/>
                          </a:rPr>
                        </m:ctrlPr>
                      </m:funcPr>
                      <m:fName>
                        <m:r>
                          <m:rPr>
                            <m:sty m:val="p"/>
                          </m:rPr>
                          <a:rPr lang="fr-FR" sz="2000">
                            <a:latin typeface="Cambria Math"/>
                          </a:rPr>
                          <m:t>sin</m:t>
                        </m:r>
                      </m:fName>
                      <m:e>
                        <m:d>
                          <m:dPr>
                            <m:ctrlPr>
                              <a:rPr lang="fr-FR" sz="2000" i="1">
                                <a:latin typeface="Cambria Math" panose="02040503050406030204" pitchFamily="18" charset="0"/>
                              </a:rPr>
                            </m:ctrlPr>
                          </m:dPr>
                          <m:e>
                            <m:bar>
                              <m:barPr>
                                <m:pos m:val="top"/>
                                <m:ctrlPr>
                                  <a:rPr lang="fr-FR" sz="2000" i="1">
                                    <a:latin typeface="Cambria Math" panose="02040503050406030204" pitchFamily="18" charset="0"/>
                                  </a:rPr>
                                </m:ctrlPr>
                              </m:barPr>
                              <m:e>
                                <m:r>
                                  <a:rPr lang="fr-FR" sz="2000" i="1">
                                    <a:latin typeface="Cambria Math"/>
                                  </a:rPr>
                                  <m:t>𝜔</m:t>
                                </m:r>
                              </m:e>
                            </m:bar>
                            <m:r>
                              <a:rPr lang="fr-FR" sz="2000" i="1">
                                <a:latin typeface="Cambria Math"/>
                              </a:rPr>
                              <m:t>.</m:t>
                            </m:r>
                            <m:r>
                              <a:rPr lang="fr-FR" sz="2000" i="1">
                                <a:latin typeface="Cambria Math"/>
                              </a:rPr>
                              <m:t>𝑡</m:t>
                            </m:r>
                          </m:e>
                        </m:d>
                      </m:e>
                    </m:func>
                    <m:r>
                      <a:rPr lang="fr-FR" sz="2000" i="1">
                        <a:latin typeface="Cambria Math"/>
                      </a:rPr>
                      <m:t>≠</m:t>
                    </m:r>
                    <m:r>
                      <a:rPr lang="fr-FR" sz="2000" i="1">
                        <a:latin typeface="Cambria Math"/>
                      </a:rPr>
                      <m:t>0</m:t>
                    </m:r>
                  </m:oMath>
                </a14:m>
                <a:endParaRPr lang="fr-FR" sz="2000" dirty="0"/>
              </a:p>
              <a:p>
                <a:pPr>
                  <a:lnSpc>
                    <a:spcPct val="150000"/>
                  </a:lnSpc>
                </a:pPr>
                <a:r>
                  <a:rPr lang="en-AU" sz="2000" dirty="0"/>
                  <a:t>we have:	</a:t>
                </a:r>
                <a14:m>
                  <m:oMath xmlns:m="http://schemas.openxmlformats.org/officeDocument/2006/math">
                    <m:r>
                      <a:rPr lang="en-AU" sz="2000" i="1">
                        <a:latin typeface="Cambria Math"/>
                      </a:rPr>
                      <m:t>−</m:t>
                    </m:r>
                    <m:f>
                      <m:fPr>
                        <m:ctrlPr>
                          <a:rPr lang="fr-FR" sz="2000" i="1">
                            <a:latin typeface="Cambria Math" panose="02040503050406030204" pitchFamily="18" charset="0"/>
                          </a:rPr>
                        </m:ctrlPr>
                      </m:fPr>
                      <m:num>
                        <m:r>
                          <a:rPr lang="fr-FR" sz="2000" i="1">
                            <a:latin typeface="Cambria Math"/>
                          </a:rPr>
                          <m:t>𝑚</m:t>
                        </m:r>
                        <m:r>
                          <a:rPr lang="en-AU" sz="2000" i="1">
                            <a:latin typeface="Cambria Math"/>
                          </a:rPr>
                          <m:t>.</m:t>
                        </m:r>
                        <m:r>
                          <a:rPr lang="fr-FR" sz="2000" b="0" i="1" smtClean="0">
                            <a:latin typeface="Cambria Math"/>
                          </a:rPr>
                          <m:t>𝐶</m:t>
                        </m:r>
                        <m:r>
                          <a:rPr lang="en-AU" sz="2000" i="1">
                            <a:latin typeface="Cambria Math"/>
                          </a:rPr>
                          <m:t>.</m:t>
                        </m:r>
                        <m:sSup>
                          <m:sSupPr>
                            <m:ctrlPr>
                              <a:rPr lang="fr-FR" sz="2000" i="1">
                                <a:latin typeface="Cambria Math" panose="02040503050406030204" pitchFamily="18" charset="0"/>
                              </a:rPr>
                            </m:ctrlPr>
                          </m:sSupPr>
                          <m:e>
                            <m:bar>
                              <m:barPr>
                                <m:pos m:val="top"/>
                                <m:ctrlPr>
                                  <a:rPr lang="fr-FR" sz="2000" i="1">
                                    <a:latin typeface="Cambria Math" panose="02040503050406030204" pitchFamily="18" charset="0"/>
                                  </a:rPr>
                                </m:ctrlPr>
                              </m:barPr>
                              <m:e>
                                <m:r>
                                  <a:rPr lang="fr-FR" sz="2000" i="1">
                                    <a:latin typeface="Cambria Math"/>
                                  </a:rPr>
                                  <m:t>𝜔</m:t>
                                </m:r>
                              </m:e>
                            </m:bar>
                          </m:e>
                          <m:sup>
                            <m:r>
                              <a:rPr lang="en-AU" sz="2000" i="1">
                                <a:latin typeface="Cambria Math"/>
                              </a:rPr>
                              <m:t>2</m:t>
                            </m:r>
                          </m:sup>
                        </m:sSup>
                      </m:num>
                      <m:den>
                        <m:r>
                          <a:rPr lang="fr-FR" sz="2000" i="1">
                            <a:latin typeface="Cambria Math"/>
                          </a:rPr>
                          <m:t>𝑘</m:t>
                        </m:r>
                      </m:den>
                    </m:f>
                    <m:r>
                      <a:rPr lang="en-AU" sz="2000" i="1">
                        <a:latin typeface="Cambria Math"/>
                      </a:rPr>
                      <m:t>+</m:t>
                    </m:r>
                    <m:f>
                      <m:fPr>
                        <m:ctrlPr>
                          <a:rPr lang="fr-FR" sz="2000" i="1">
                            <a:latin typeface="Cambria Math" panose="02040503050406030204" pitchFamily="18" charset="0"/>
                          </a:rPr>
                        </m:ctrlPr>
                      </m:fPr>
                      <m:num>
                        <m:r>
                          <a:rPr lang="fr-FR" sz="2000" i="1">
                            <a:latin typeface="Cambria Math"/>
                          </a:rPr>
                          <m:t>𝑘</m:t>
                        </m:r>
                        <m:r>
                          <a:rPr lang="en-AU" sz="2000" i="1">
                            <a:latin typeface="Cambria Math"/>
                          </a:rPr>
                          <m:t>.</m:t>
                        </m:r>
                        <m:r>
                          <a:rPr lang="fr-FR" sz="2000" b="0" i="1" smtClean="0">
                            <a:latin typeface="Cambria Math"/>
                          </a:rPr>
                          <m:t>𝐶</m:t>
                        </m:r>
                      </m:num>
                      <m:den>
                        <m:r>
                          <a:rPr lang="fr-FR" sz="2000" i="1">
                            <a:latin typeface="Cambria Math"/>
                          </a:rPr>
                          <m:t>𝑘</m:t>
                        </m:r>
                      </m:den>
                    </m:f>
                    <m:r>
                      <a:rPr lang="en-AU" sz="2000" i="1">
                        <a:latin typeface="Cambria Math"/>
                      </a:rPr>
                      <m:t>=</m:t>
                    </m:r>
                    <m:f>
                      <m:fPr>
                        <m:ctrlPr>
                          <a:rPr lang="fr-FR" sz="2000" i="1">
                            <a:latin typeface="Cambria Math" panose="02040503050406030204" pitchFamily="18" charset="0"/>
                          </a:rPr>
                        </m:ctrlPr>
                      </m:fPr>
                      <m:num>
                        <m:sSub>
                          <m:sSubPr>
                            <m:ctrlPr>
                              <a:rPr lang="fr-FR" sz="2000" i="1">
                                <a:latin typeface="Cambria Math" panose="02040503050406030204" pitchFamily="18" charset="0"/>
                              </a:rPr>
                            </m:ctrlPr>
                          </m:sSubPr>
                          <m:e>
                            <m:r>
                              <a:rPr lang="fr-FR" sz="2000" i="1">
                                <a:latin typeface="Cambria Math"/>
                              </a:rPr>
                              <m:t>𝑃</m:t>
                            </m:r>
                          </m:e>
                          <m:sub>
                            <m:r>
                              <a:rPr lang="en-AU" sz="2000" i="1">
                                <a:latin typeface="Cambria Math"/>
                              </a:rPr>
                              <m:t>0</m:t>
                            </m:r>
                          </m:sub>
                        </m:sSub>
                      </m:num>
                      <m:den>
                        <m:r>
                          <a:rPr lang="fr-FR" sz="2000" i="1">
                            <a:latin typeface="Cambria Math"/>
                          </a:rPr>
                          <m:t>𝑘</m:t>
                        </m:r>
                      </m:den>
                    </m:f>
                  </m:oMath>
                </a14:m>
                <a:r>
                  <a:rPr lang="en-AU" sz="2000" dirty="0"/>
                  <a:t> 	== &gt; 	</a:t>
                </a:r>
                <a14:m>
                  <m:oMath xmlns:m="http://schemas.openxmlformats.org/officeDocument/2006/math">
                    <m:r>
                      <a:rPr lang="en-AU" sz="2000" i="1">
                        <a:latin typeface="Cambria Math"/>
                      </a:rPr>
                      <m:t>−</m:t>
                    </m:r>
                    <m:r>
                      <a:rPr lang="fr-FR" sz="2000" b="0" i="1" smtClean="0">
                        <a:latin typeface="Cambria Math"/>
                      </a:rPr>
                      <m:t>𝐶</m:t>
                    </m:r>
                    <m:f>
                      <m:fPr>
                        <m:ctrlPr>
                          <a:rPr lang="fr-FR" sz="2000" i="1">
                            <a:latin typeface="Cambria Math" panose="02040503050406030204" pitchFamily="18" charset="0"/>
                          </a:rPr>
                        </m:ctrlPr>
                      </m:fPr>
                      <m:num>
                        <m:sSup>
                          <m:sSupPr>
                            <m:ctrlPr>
                              <a:rPr lang="fr-FR" sz="2000" i="1">
                                <a:latin typeface="Cambria Math" panose="02040503050406030204" pitchFamily="18" charset="0"/>
                              </a:rPr>
                            </m:ctrlPr>
                          </m:sSupPr>
                          <m:e>
                            <m:bar>
                              <m:barPr>
                                <m:pos m:val="top"/>
                                <m:ctrlPr>
                                  <a:rPr lang="fr-FR" sz="2000" i="1">
                                    <a:latin typeface="Cambria Math" panose="02040503050406030204" pitchFamily="18" charset="0"/>
                                  </a:rPr>
                                </m:ctrlPr>
                              </m:barPr>
                              <m:e>
                                <m:r>
                                  <a:rPr lang="fr-FR" sz="2000" i="1">
                                    <a:latin typeface="Cambria Math"/>
                                  </a:rPr>
                                  <m:t>𝜔</m:t>
                                </m:r>
                              </m:e>
                            </m:bar>
                          </m:e>
                          <m:sup>
                            <m:r>
                              <a:rPr lang="en-AU" sz="2000" i="1">
                                <a:latin typeface="Cambria Math"/>
                              </a:rPr>
                              <m:t>2</m:t>
                            </m:r>
                          </m:sup>
                        </m:sSup>
                      </m:num>
                      <m:den>
                        <m:sSubSup>
                          <m:sSubSupPr>
                            <m:ctrlPr>
                              <a:rPr lang="fr-FR" sz="2000" i="1">
                                <a:latin typeface="Cambria Math" panose="02040503050406030204" pitchFamily="18" charset="0"/>
                              </a:rPr>
                            </m:ctrlPr>
                          </m:sSubSupPr>
                          <m:e>
                            <m:r>
                              <a:rPr lang="fr-FR" sz="2000" i="1">
                                <a:latin typeface="Cambria Math"/>
                              </a:rPr>
                              <m:t>𝜔</m:t>
                            </m:r>
                          </m:e>
                          <m:sub>
                            <m:r>
                              <a:rPr lang="en-AU" sz="2000" i="1">
                                <a:latin typeface="Cambria Math"/>
                              </a:rPr>
                              <m:t>0</m:t>
                            </m:r>
                          </m:sub>
                          <m:sup>
                            <m:r>
                              <a:rPr lang="en-AU" sz="2000" i="1">
                                <a:latin typeface="Cambria Math"/>
                              </a:rPr>
                              <m:t>2</m:t>
                            </m:r>
                          </m:sup>
                        </m:sSubSup>
                      </m:den>
                    </m:f>
                    <m:r>
                      <a:rPr lang="en-AU" sz="2000" i="1">
                        <a:latin typeface="Cambria Math"/>
                      </a:rPr>
                      <m:t>+</m:t>
                    </m:r>
                    <m:r>
                      <a:rPr lang="fr-FR" sz="2000" b="0" i="1" smtClean="0">
                        <a:latin typeface="Cambria Math"/>
                      </a:rPr>
                      <m:t>𝐶</m:t>
                    </m:r>
                    <m:r>
                      <a:rPr lang="en-AU" sz="2000" i="1">
                        <a:latin typeface="Cambria Math"/>
                      </a:rPr>
                      <m:t>=</m:t>
                    </m:r>
                    <m:f>
                      <m:fPr>
                        <m:ctrlPr>
                          <a:rPr lang="fr-FR" sz="2000" i="1">
                            <a:latin typeface="Cambria Math" panose="02040503050406030204" pitchFamily="18" charset="0"/>
                          </a:rPr>
                        </m:ctrlPr>
                      </m:fPr>
                      <m:num>
                        <m:sSub>
                          <m:sSubPr>
                            <m:ctrlPr>
                              <a:rPr lang="fr-FR" sz="2000" i="1">
                                <a:latin typeface="Cambria Math" panose="02040503050406030204" pitchFamily="18" charset="0"/>
                              </a:rPr>
                            </m:ctrlPr>
                          </m:sSubPr>
                          <m:e>
                            <m:r>
                              <a:rPr lang="fr-FR" sz="2000" i="1">
                                <a:latin typeface="Cambria Math"/>
                              </a:rPr>
                              <m:t>𝑃</m:t>
                            </m:r>
                          </m:e>
                          <m:sub>
                            <m:r>
                              <a:rPr lang="en-AU" sz="2000" i="1">
                                <a:latin typeface="Cambria Math"/>
                              </a:rPr>
                              <m:t>0</m:t>
                            </m:r>
                          </m:sub>
                        </m:sSub>
                      </m:num>
                      <m:den>
                        <m:r>
                          <a:rPr lang="fr-FR" sz="2000" i="1">
                            <a:latin typeface="Cambria Math"/>
                          </a:rPr>
                          <m:t>𝑘</m:t>
                        </m:r>
                      </m:den>
                    </m:f>
                  </m:oMath>
                </a14:m>
                <a:r>
                  <a:rPr lang="fr-FR" sz="2000" dirty="0"/>
                  <a:t>  </a:t>
                </a:r>
                <a:r>
                  <a:rPr lang="en-AU" sz="2000" dirty="0"/>
                  <a:t>			</a:t>
                </a:r>
                <a:endParaRPr lang="fr-FR" sz="2000" dirty="0"/>
              </a:p>
              <a:p>
                <a:r>
                  <a:rPr lang="en-AU" sz="2000" dirty="0"/>
                  <a:t> </a:t>
                </a:r>
                <a14:m>
                  <m:oMath xmlns:m="http://schemas.openxmlformats.org/officeDocument/2006/math">
                    <m:r>
                      <a:rPr lang="fr-FR" sz="2000" b="0" i="1" smtClean="0">
                        <a:latin typeface="Cambria Math"/>
                      </a:rPr>
                      <m:t>𝐶</m:t>
                    </m:r>
                    <m:r>
                      <a:rPr lang="fr-FR" sz="2000" i="1">
                        <a:latin typeface="Cambria Math"/>
                      </a:rPr>
                      <m:t>(</m:t>
                    </m:r>
                    <m:r>
                      <a:rPr lang="fr-FR" sz="2000" i="1">
                        <a:latin typeface="Cambria Math"/>
                      </a:rPr>
                      <m:t>1</m:t>
                    </m:r>
                    <m:r>
                      <a:rPr lang="fr-FR" sz="2000" i="1">
                        <a:latin typeface="Cambria Math"/>
                      </a:rPr>
                      <m:t>−</m:t>
                    </m:r>
                    <m:f>
                      <m:fPr>
                        <m:ctrlPr>
                          <a:rPr lang="fr-FR" sz="2000" i="1">
                            <a:latin typeface="Cambria Math" panose="02040503050406030204" pitchFamily="18" charset="0"/>
                          </a:rPr>
                        </m:ctrlPr>
                      </m:fPr>
                      <m:num>
                        <m:sSup>
                          <m:sSupPr>
                            <m:ctrlPr>
                              <a:rPr lang="fr-FR" sz="2000" i="1">
                                <a:latin typeface="Cambria Math" panose="02040503050406030204" pitchFamily="18" charset="0"/>
                              </a:rPr>
                            </m:ctrlPr>
                          </m:sSupPr>
                          <m:e>
                            <m:bar>
                              <m:barPr>
                                <m:pos m:val="top"/>
                                <m:ctrlPr>
                                  <a:rPr lang="fr-FR" sz="2000" i="1">
                                    <a:latin typeface="Cambria Math" panose="02040503050406030204" pitchFamily="18" charset="0"/>
                                  </a:rPr>
                                </m:ctrlPr>
                              </m:barPr>
                              <m:e>
                                <m:r>
                                  <a:rPr lang="fr-FR" sz="2000" i="1">
                                    <a:latin typeface="Cambria Math"/>
                                  </a:rPr>
                                  <m:t>𝜔</m:t>
                                </m:r>
                              </m:e>
                            </m:bar>
                          </m:e>
                          <m:sup>
                            <m:r>
                              <a:rPr lang="fr-FR" sz="2000" i="1">
                                <a:latin typeface="Cambria Math"/>
                              </a:rPr>
                              <m:t>2</m:t>
                            </m:r>
                          </m:sup>
                        </m:sSup>
                      </m:num>
                      <m:den>
                        <m:sSubSup>
                          <m:sSubSupPr>
                            <m:ctrlPr>
                              <a:rPr lang="fr-FR" sz="2000" i="1">
                                <a:latin typeface="Cambria Math" panose="02040503050406030204" pitchFamily="18" charset="0"/>
                              </a:rPr>
                            </m:ctrlPr>
                          </m:sSubSupPr>
                          <m:e>
                            <m:r>
                              <a:rPr lang="fr-FR" sz="2000" i="1">
                                <a:latin typeface="Cambria Math"/>
                              </a:rPr>
                              <m:t>𝜔</m:t>
                            </m:r>
                          </m:e>
                          <m:sub>
                            <m:r>
                              <a:rPr lang="fr-FR" sz="2000" i="1">
                                <a:latin typeface="Cambria Math"/>
                              </a:rPr>
                              <m:t>0</m:t>
                            </m:r>
                          </m:sub>
                          <m:sup>
                            <m:r>
                              <a:rPr lang="fr-FR" sz="2000" i="1">
                                <a:latin typeface="Cambria Math"/>
                              </a:rPr>
                              <m:t>2</m:t>
                            </m:r>
                          </m:sup>
                        </m:sSubSup>
                      </m:den>
                    </m:f>
                    <m:r>
                      <a:rPr lang="fr-FR" sz="2000" i="1">
                        <a:latin typeface="Cambria Math"/>
                      </a:rPr>
                      <m:t>)=</m:t>
                    </m:r>
                    <m:f>
                      <m:fPr>
                        <m:ctrlPr>
                          <a:rPr lang="fr-FR" sz="2000" i="1">
                            <a:latin typeface="Cambria Math" panose="02040503050406030204" pitchFamily="18" charset="0"/>
                          </a:rPr>
                        </m:ctrlPr>
                      </m:fPr>
                      <m:num>
                        <m:sSub>
                          <m:sSubPr>
                            <m:ctrlPr>
                              <a:rPr lang="fr-FR" sz="2000" i="1">
                                <a:latin typeface="Cambria Math" panose="02040503050406030204" pitchFamily="18" charset="0"/>
                              </a:rPr>
                            </m:ctrlPr>
                          </m:sSubPr>
                          <m:e>
                            <m:r>
                              <a:rPr lang="fr-FR" sz="2000" i="1">
                                <a:latin typeface="Cambria Math"/>
                              </a:rPr>
                              <m:t>𝑃</m:t>
                            </m:r>
                          </m:e>
                          <m:sub>
                            <m:r>
                              <a:rPr lang="fr-FR" sz="2000" i="1">
                                <a:latin typeface="Cambria Math"/>
                              </a:rPr>
                              <m:t>0</m:t>
                            </m:r>
                          </m:sub>
                        </m:sSub>
                      </m:num>
                      <m:den>
                        <m:r>
                          <a:rPr lang="fr-FR" sz="2000" i="1">
                            <a:latin typeface="Cambria Math"/>
                          </a:rPr>
                          <m:t>𝑘</m:t>
                        </m:r>
                      </m:den>
                    </m:f>
                  </m:oMath>
                </a14:m>
                <a:r>
                  <a:rPr lang="fr-FR" sz="2000" dirty="0"/>
                  <a:t> 	(3.5) 	== &gt; </a:t>
                </a:r>
                <a14:m>
                  <m:oMath xmlns:m="http://schemas.openxmlformats.org/officeDocument/2006/math">
                    <m:r>
                      <a:rPr lang="fr-FR" sz="2000" b="0" i="1" smtClean="0">
                        <a:latin typeface="Cambria Math"/>
                      </a:rPr>
                      <m:t>𝐶</m:t>
                    </m:r>
                    <m:r>
                      <a:rPr lang="fr-FR" sz="2000" i="1">
                        <a:latin typeface="Cambria Math"/>
                      </a:rPr>
                      <m:t>=</m:t>
                    </m:r>
                    <m:f>
                      <m:fPr>
                        <m:ctrlPr>
                          <a:rPr lang="fr-FR" sz="2000" i="1">
                            <a:latin typeface="Cambria Math" panose="02040503050406030204" pitchFamily="18" charset="0"/>
                          </a:rPr>
                        </m:ctrlPr>
                      </m:fPr>
                      <m:num>
                        <m:sSub>
                          <m:sSubPr>
                            <m:ctrlPr>
                              <a:rPr lang="fr-FR" sz="2000" i="1">
                                <a:latin typeface="Cambria Math" panose="02040503050406030204" pitchFamily="18" charset="0"/>
                              </a:rPr>
                            </m:ctrlPr>
                          </m:sSubPr>
                          <m:e>
                            <m:r>
                              <a:rPr lang="fr-FR" sz="2000" i="1">
                                <a:latin typeface="Cambria Math"/>
                              </a:rPr>
                              <m:t>𝑃</m:t>
                            </m:r>
                          </m:e>
                          <m:sub>
                            <m:r>
                              <a:rPr lang="fr-FR" sz="2000" i="1">
                                <a:latin typeface="Cambria Math"/>
                              </a:rPr>
                              <m:t>0</m:t>
                            </m:r>
                          </m:sub>
                        </m:sSub>
                      </m:num>
                      <m:den>
                        <m:r>
                          <a:rPr lang="fr-FR" sz="2000" i="1">
                            <a:latin typeface="Cambria Math"/>
                          </a:rPr>
                          <m:t>𝑘</m:t>
                        </m:r>
                      </m:den>
                    </m:f>
                    <m:r>
                      <a:rPr lang="fr-FR" sz="2000" i="1">
                        <a:latin typeface="Cambria Math"/>
                      </a:rPr>
                      <m:t>.</m:t>
                    </m:r>
                    <m:f>
                      <m:fPr>
                        <m:ctrlPr>
                          <a:rPr lang="fr-FR" sz="2000" i="1">
                            <a:latin typeface="Cambria Math" panose="02040503050406030204" pitchFamily="18" charset="0"/>
                          </a:rPr>
                        </m:ctrlPr>
                      </m:fPr>
                      <m:num>
                        <m:r>
                          <a:rPr lang="fr-FR" sz="2000" i="1">
                            <a:latin typeface="Cambria Math"/>
                          </a:rPr>
                          <m:t>1</m:t>
                        </m:r>
                      </m:num>
                      <m:den>
                        <m:r>
                          <a:rPr lang="fr-FR" sz="2000" i="1">
                            <a:latin typeface="Cambria Math"/>
                          </a:rPr>
                          <m:t>1</m:t>
                        </m:r>
                        <m:r>
                          <a:rPr lang="fr-FR" sz="2000" i="1">
                            <a:latin typeface="Cambria Math"/>
                          </a:rPr>
                          <m:t>−</m:t>
                        </m:r>
                        <m:sSup>
                          <m:sSupPr>
                            <m:ctrlPr>
                              <a:rPr lang="fr-FR" sz="2000" i="1">
                                <a:latin typeface="Cambria Math" panose="02040503050406030204" pitchFamily="18" charset="0"/>
                              </a:rPr>
                            </m:ctrlPr>
                          </m:sSupPr>
                          <m:e>
                            <m:r>
                              <a:rPr lang="fr-FR" sz="2000" i="1">
                                <a:latin typeface="Cambria Math"/>
                              </a:rPr>
                              <m:t>𝛽</m:t>
                            </m:r>
                          </m:e>
                          <m:sup>
                            <m:r>
                              <a:rPr lang="fr-FR" sz="2000" i="1">
                                <a:latin typeface="Cambria Math"/>
                              </a:rPr>
                              <m:t>2</m:t>
                            </m:r>
                          </m:sup>
                        </m:sSup>
                      </m:den>
                    </m:f>
                  </m:oMath>
                </a14:m>
                <a:r>
                  <a:rPr lang="fr-FR" sz="2000" dirty="0"/>
                  <a:t> </a:t>
                </a:r>
                <a:r>
                  <a:rPr lang="fr-FR" sz="2000" dirty="0">
                    <a:solidFill>
                      <a:srgbClr val="FF3300"/>
                    </a:solidFill>
                  </a:rPr>
                  <a:t>(3.6)</a:t>
                </a:r>
                <a:r>
                  <a:rPr lang="fr-FR" sz="2000" dirty="0"/>
                  <a:t>       Avec : </a:t>
                </a:r>
                <a14:m>
                  <m:oMath xmlns:m="http://schemas.openxmlformats.org/officeDocument/2006/math">
                    <m:r>
                      <a:rPr lang="fr-FR" sz="2000" i="1">
                        <a:latin typeface="Cambria Math"/>
                      </a:rPr>
                      <m:t>𝛽</m:t>
                    </m:r>
                    <m:r>
                      <a:rPr lang="fr-FR" sz="2000" i="1">
                        <a:latin typeface="Cambria Math"/>
                      </a:rPr>
                      <m:t>=</m:t>
                    </m:r>
                    <m:f>
                      <m:fPr>
                        <m:ctrlPr>
                          <a:rPr lang="fr-FR" sz="2000" i="1">
                            <a:latin typeface="Cambria Math" panose="02040503050406030204" pitchFamily="18" charset="0"/>
                          </a:rPr>
                        </m:ctrlPr>
                      </m:fPr>
                      <m:num>
                        <m:bar>
                          <m:barPr>
                            <m:pos m:val="top"/>
                            <m:ctrlPr>
                              <a:rPr lang="fr-FR" sz="2000" i="1">
                                <a:latin typeface="Cambria Math" panose="02040503050406030204" pitchFamily="18" charset="0"/>
                              </a:rPr>
                            </m:ctrlPr>
                          </m:barPr>
                          <m:e>
                            <m:r>
                              <a:rPr lang="fr-FR" sz="2000" i="1">
                                <a:latin typeface="Cambria Math"/>
                              </a:rPr>
                              <m:t>𝜔</m:t>
                            </m:r>
                          </m:e>
                        </m:bar>
                      </m:num>
                      <m:den>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den>
                    </m:f>
                  </m:oMath>
                </a14:m>
                <a:r>
                  <a:rPr lang="fr-FR" sz="2000" dirty="0"/>
                  <a:t> 	 </a:t>
                </a:r>
                <a:r>
                  <a:rPr lang="fr-FR" sz="2000" dirty="0">
                    <a:solidFill>
                      <a:srgbClr val="FF3300"/>
                    </a:solidFill>
                  </a:rPr>
                  <a:t>(3.7) </a:t>
                </a:r>
              </a:p>
              <a:p>
                <a:r>
                  <a:rPr lang="fr-FR" sz="2000" dirty="0">
                    <a:sym typeface="Symbol"/>
                  </a:rPr>
                  <a:t> </a:t>
                </a:r>
                <a:r>
                  <a:rPr lang="fr-FR" sz="2000" dirty="0"/>
                  <a:t> : </a:t>
                </a:r>
                <a:r>
                  <a:rPr lang="en-US" sz="2000" dirty="0"/>
                  <a:t>The ratio of the excitation frequency to the natural frequency of the system:</a:t>
                </a:r>
              </a:p>
              <a:p>
                <a:endParaRPr lang="en-US" sz="2000" dirty="0"/>
              </a:p>
              <a:p>
                <a:r>
                  <a:rPr lang="fr-FR" sz="2000" dirty="0"/>
                  <a:t>.</a:t>
                </a:r>
              </a:p>
              <a:p>
                <a:pPr algn="just">
                  <a:lnSpc>
                    <a:spcPct val="150000"/>
                  </a:lnSpc>
                </a:pPr>
                <a:r>
                  <a:rPr lang="fr-FR" sz="2000" dirty="0"/>
                  <a:t>	</a:t>
                </a:r>
              </a:p>
            </p:txBody>
          </p:sp>
        </mc:Choice>
        <mc:Fallback xmlns="">
          <p:sp>
            <p:nvSpPr>
              <p:cNvPr id="4" name="Rectangle 2"/>
              <p:cNvSpPr txBox="1">
                <a:spLocks noRot="1" noChangeAspect="1" noMove="1" noResize="1" noEditPoints="1" noAdjustHandles="1" noChangeArrowheads="1" noChangeShapeType="1" noTextEdit="1"/>
              </p:cNvSpPr>
              <p:nvPr/>
            </p:nvSpPr>
            <p:spPr>
              <a:xfrm>
                <a:off x="35496" y="44624"/>
                <a:ext cx="9054511" cy="6741368"/>
              </a:xfrm>
              <a:prstGeom prst="rect">
                <a:avLst/>
              </a:prstGeom>
              <a:blipFill>
                <a:blip r:embed="rId3"/>
                <a:stretch>
                  <a:fillRect l="-672" r="-605" b="-8755"/>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12</a:t>
            </a:fld>
            <a:endParaRPr lang="fr-BE" dirty="0">
              <a:solidFill>
                <a:srgbClr val="FFFFFF"/>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6239" y="980728"/>
            <a:ext cx="2430257"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8119868"/>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214282" y="116632"/>
                <a:ext cx="8822214" cy="6741368"/>
              </a:xfrm>
              <a:prstGeom prst="rect">
                <a:avLst/>
              </a:prstGeom>
              <a:ln>
                <a:solidFill>
                  <a:schemeClr val="accent1"/>
                </a:solidFill>
              </a:ln>
            </p:spPr>
            <p:txBody>
              <a:bodyPr/>
              <a:lstStyle/>
              <a:p>
                <a:pPr>
                  <a:lnSpc>
                    <a:spcPct val="150000"/>
                  </a:lnSpc>
                </a:pPr>
                <a:r>
                  <a:rPr lang="en-US" sz="2000" dirty="0"/>
                  <a:t>The general solution will be the superposition of two solutions:</a:t>
                </a:r>
              </a:p>
              <a:p>
                <a:pPr>
                  <a:lnSpc>
                    <a:spcPct val="150000"/>
                  </a:lnSpc>
                </a:pPr>
                <a14:m>
                  <m:oMath xmlns:m="http://schemas.openxmlformats.org/officeDocument/2006/math">
                    <m:r>
                      <a:rPr lang="fr-FR" sz="2000" i="1">
                        <a:latin typeface="Cambria Math"/>
                      </a:rPr>
                      <m:t>𝑥</m:t>
                    </m:r>
                    <m:d>
                      <m:dPr>
                        <m:ctrlPr>
                          <a:rPr lang="fr-FR" sz="2000" i="1">
                            <a:latin typeface="Cambria Math" panose="02040503050406030204" pitchFamily="18" charset="0"/>
                          </a:rPr>
                        </m:ctrlPr>
                      </m:dPr>
                      <m:e>
                        <m:r>
                          <a:rPr lang="fr-FR" sz="2000" i="1">
                            <a:latin typeface="Cambria Math"/>
                          </a:rPr>
                          <m:t>𝑡</m:t>
                        </m:r>
                      </m:e>
                    </m:d>
                    <m:r>
                      <a:rPr lang="fr-FR" sz="2000" i="1">
                        <a:latin typeface="Cambria Math"/>
                      </a:rPr>
                      <m:t>=</m:t>
                    </m:r>
                    <m:r>
                      <a:rPr lang="fr-FR" sz="2000" i="1">
                        <a:latin typeface="Cambria Math"/>
                      </a:rPr>
                      <m:t>𝐴</m:t>
                    </m:r>
                    <m:r>
                      <a:rPr lang="fr-FR" sz="2000" i="1">
                        <a:latin typeface="Cambria Math"/>
                      </a:rPr>
                      <m:t>.</m:t>
                    </m:r>
                    <m:r>
                      <a:rPr lang="fr-FR" sz="2000" i="1">
                        <a:latin typeface="Cambria Math"/>
                      </a:rPr>
                      <m:t>𝑐𝑜𝑠</m:t>
                    </m:r>
                    <m:d>
                      <m:dPr>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r>
                          <a:rPr lang="fr-FR" sz="2000" i="1">
                            <a:latin typeface="Cambria Math"/>
                          </a:rPr>
                          <m:t>𝑡</m:t>
                        </m:r>
                      </m:e>
                    </m:d>
                    <m:r>
                      <a:rPr lang="fr-FR" sz="2000" i="1">
                        <a:latin typeface="Cambria Math"/>
                      </a:rPr>
                      <m:t>+</m:t>
                    </m:r>
                    <m:r>
                      <a:rPr lang="fr-FR" sz="2000" i="1">
                        <a:latin typeface="Cambria Math"/>
                      </a:rPr>
                      <m:t>𝐵</m:t>
                    </m:r>
                    <m:r>
                      <a:rPr lang="fr-FR" sz="2000" i="1">
                        <a:latin typeface="Cambria Math"/>
                      </a:rPr>
                      <m:t>.</m:t>
                    </m:r>
                    <m:r>
                      <a:rPr lang="fr-FR" sz="2000" i="1">
                        <a:latin typeface="Cambria Math"/>
                      </a:rPr>
                      <m:t>𝑠𝑖𝑛</m:t>
                    </m:r>
                    <m:d>
                      <m:dPr>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r>
                          <a:rPr lang="fr-FR" sz="2000" i="1">
                            <a:latin typeface="Cambria Math"/>
                          </a:rPr>
                          <m:t>𝑡</m:t>
                        </m:r>
                      </m:e>
                    </m:d>
                    <m:r>
                      <a:rPr lang="fr-FR" sz="2000" i="1">
                        <a:latin typeface="Cambria Math"/>
                      </a:rPr>
                      <m:t>+ (</m:t>
                    </m:r>
                    <m:f>
                      <m:fPr>
                        <m:ctrlPr>
                          <a:rPr lang="fr-FR" sz="2000" i="1">
                            <a:latin typeface="Cambria Math" panose="02040503050406030204" pitchFamily="18" charset="0"/>
                          </a:rPr>
                        </m:ctrlPr>
                      </m:fPr>
                      <m:num>
                        <m:sSub>
                          <m:sSubPr>
                            <m:ctrlPr>
                              <a:rPr lang="fr-FR" sz="2000" i="1">
                                <a:latin typeface="Cambria Math" panose="02040503050406030204" pitchFamily="18" charset="0"/>
                              </a:rPr>
                            </m:ctrlPr>
                          </m:sSubPr>
                          <m:e>
                            <m:r>
                              <a:rPr lang="fr-FR" sz="2000" i="1">
                                <a:latin typeface="Cambria Math"/>
                              </a:rPr>
                              <m:t>𝑃</m:t>
                            </m:r>
                          </m:e>
                          <m:sub>
                            <m:r>
                              <a:rPr lang="fr-FR" sz="2000" i="1">
                                <a:latin typeface="Cambria Math"/>
                              </a:rPr>
                              <m:t>0</m:t>
                            </m:r>
                          </m:sub>
                        </m:sSub>
                      </m:num>
                      <m:den>
                        <m:r>
                          <a:rPr lang="fr-FR" sz="2000" i="1">
                            <a:latin typeface="Cambria Math"/>
                          </a:rPr>
                          <m:t>𝑘</m:t>
                        </m:r>
                      </m:den>
                    </m:f>
                    <m:r>
                      <a:rPr lang="fr-FR" sz="2000" i="1">
                        <a:latin typeface="Cambria Math"/>
                      </a:rPr>
                      <m:t>.</m:t>
                    </m:r>
                    <m:f>
                      <m:fPr>
                        <m:ctrlPr>
                          <a:rPr lang="fr-FR" sz="2000" i="1">
                            <a:latin typeface="Cambria Math" panose="02040503050406030204" pitchFamily="18" charset="0"/>
                          </a:rPr>
                        </m:ctrlPr>
                      </m:fPr>
                      <m:num>
                        <m:r>
                          <a:rPr lang="fr-FR" sz="2000" i="1">
                            <a:latin typeface="Cambria Math"/>
                          </a:rPr>
                          <m:t>1</m:t>
                        </m:r>
                      </m:num>
                      <m:den>
                        <m:r>
                          <a:rPr lang="fr-FR" sz="2000" i="1">
                            <a:latin typeface="Cambria Math"/>
                          </a:rPr>
                          <m:t>1</m:t>
                        </m:r>
                        <m:r>
                          <a:rPr lang="fr-FR" sz="2000" i="1">
                            <a:latin typeface="Cambria Math"/>
                          </a:rPr>
                          <m:t>−</m:t>
                        </m:r>
                        <m:sSup>
                          <m:sSupPr>
                            <m:ctrlPr>
                              <a:rPr lang="fr-FR" sz="2000" i="1">
                                <a:latin typeface="Cambria Math" panose="02040503050406030204" pitchFamily="18" charset="0"/>
                              </a:rPr>
                            </m:ctrlPr>
                          </m:sSupPr>
                          <m:e>
                            <m:r>
                              <a:rPr lang="fr-FR" sz="2000" i="1">
                                <a:latin typeface="Cambria Math"/>
                              </a:rPr>
                              <m:t>𝛽</m:t>
                            </m:r>
                          </m:e>
                          <m:sup>
                            <m:r>
                              <a:rPr lang="fr-FR" sz="2000" i="1">
                                <a:latin typeface="Cambria Math"/>
                              </a:rPr>
                              <m:t>2</m:t>
                            </m:r>
                          </m:sup>
                        </m:sSup>
                      </m:den>
                    </m:f>
                    <m:r>
                      <a:rPr lang="fr-FR" sz="2000" i="1">
                        <a:latin typeface="Cambria Math"/>
                      </a:rPr>
                      <m:t>).</m:t>
                    </m:r>
                    <m:r>
                      <a:rPr lang="fr-FR" sz="2000" i="1">
                        <a:latin typeface="Cambria Math"/>
                      </a:rPr>
                      <m:t>𝑠𝑖𝑛</m:t>
                    </m:r>
                    <m:d>
                      <m:dPr>
                        <m:ctrlPr>
                          <a:rPr lang="fr-FR" sz="2000" i="1">
                            <a:latin typeface="Cambria Math" panose="02040503050406030204" pitchFamily="18" charset="0"/>
                          </a:rPr>
                        </m:ctrlPr>
                      </m:dPr>
                      <m:e>
                        <m:bar>
                          <m:barPr>
                            <m:pos m:val="top"/>
                            <m:ctrlPr>
                              <a:rPr lang="fr-FR" sz="2000" i="1">
                                <a:latin typeface="Cambria Math" panose="02040503050406030204" pitchFamily="18" charset="0"/>
                              </a:rPr>
                            </m:ctrlPr>
                          </m:barPr>
                          <m:e>
                            <m:r>
                              <a:rPr lang="fr-FR" sz="2000" i="1">
                                <a:latin typeface="Cambria Math"/>
                              </a:rPr>
                              <m:t>𝜔</m:t>
                            </m:r>
                          </m:e>
                        </m:bar>
                        <m:r>
                          <a:rPr lang="fr-FR" sz="2000" i="1">
                            <a:latin typeface="Cambria Math"/>
                          </a:rPr>
                          <m:t>.</m:t>
                        </m:r>
                        <m:r>
                          <a:rPr lang="fr-FR" sz="2000" i="1">
                            <a:latin typeface="Cambria Math"/>
                          </a:rPr>
                          <m:t>𝑡</m:t>
                        </m:r>
                      </m:e>
                    </m:d>
                  </m:oMath>
                </a14:m>
                <a:r>
                  <a:rPr lang="fr-FR" sz="2000" dirty="0"/>
                  <a:t>	</a:t>
                </a:r>
                <a:r>
                  <a:rPr lang="fr-FR" sz="2000" dirty="0">
                    <a:solidFill>
                      <a:srgbClr val="FF3300"/>
                    </a:solidFill>
                  </a:rPr>
                  <a:t>(3.8)</a:t>
                </a:r>
                <a:endParaRPr lang="fr-FR" sz="2000" dirty="0"/>
              </a:p>
              <a:p>
                <a:pPr>
                  <a:lnSpc>
                    <a:spcPct val="150000"/>
                  </a:lnSpc>
                </a:pPr>
                <a:r>
                  <a:rPr lang="fr-FR" sz="2000" dirty="0"/>
                  <a:t>	</a:t>
                </a:r>
                <a:endParaRPr lang="fr-FR" sz="2000" dirty="0">
                  <a:solidFill>
                    <a:srgbClr val="FF3300"/>
                  </a:solidFill>
                </a:endParaRPr>
              </a:p>
              <a:p>
                <a:pPr>
                  <a:lnSpc>
                    <a:spcPct val="150000"/>
                  </a:lnSpc>
                </a:pPr>
                <a:endParaRPr lang="fr-FR" sz="2000" dirty="0">
                  <a:solidFill>
                    <a:srgbClr val="FF3300"/>
                  </a:solidFill>
                </a:endParaRPr>
              </a:p>
              <a:p>
                <a:r>
                  <a:rPr lang="en-US" sz="2000" dirty="0"/>
                  <a:t>A and B will be given by the initial conditions.</a:t>
                </a:r>
              </a:p>
              <a:p>
                <a:r>
                  <a:rPr lang="fr-FR" sz="2000" dirty="0"/>
                  <a:t>if : </a:t>
                </a:r>
                <a14:m>
                  <m:oMath xmlns:m="http://schemas.openxmlformats.org/officeDocument/2006/math">
                    <m:d>
                      <m:dPr>
                        <m:begChr m:val="{"/>
                        <m:endChr m:val=""/>
                        <m:ctrlPr>
                          <a:rPr lang="fr-FR" sz="2000" i="1">
                            <a:latin typeface="Cambria Math" panose="02040503050406030204" pitchFamily="18" charset="0"/>
                          </a:rPr>
                        </m:ctrlPr>
                      </m:dPr>
                      <m:e>
                        <m:eqArr>
                          <m:eqArrPr>
                            <m:ctrlPr>
                              <a:rPr lang="fr-FR" sz="2000" i="1">
                                <a:latin typeface="Cambria Math" panose="02040503050406030204" pitchFamily="18" charset="0"/>
                              </a:rPr>
                            </m:ctrlPr>
                          </m:eqArrPr>
                          <m:e>
                            <m:r>
                              <a:rPr lang="fr-FR" sz="2000" i="1">
                                <a:latin typeface="Cambria Math"/>
                              </a:rPr>
                              <m:t>𝑥</m:t>
                            </m:r>
                            <m:d>
                              <m:dPr>
                                <m:ctrlPr>
                                  <a:rPr lang="fr-FR" sz="2000" i="1">
                                    <a:latin typeface="Cambria Math" panose="02040503050406030204" pitchFamily="18" charset="0"/>
                                  </a:rPr>
                                </m:ctrlPr>
                              </m:dPr>
                              <m:e>
                                <m:r>
                                  <a:rPr lang="fr-FR" sz="2000" i="1">
                                    <a:latin typeface="Cambria Math"/>
                                  </a:rPr>
                                  <m:t>𝑡</m:t>
                                </m:r>
                                <m:r>
                                  <a:rPr lang="fr-FR" sz="2000" i="1">
                                    <a:latin typeface="Cambria Math"/>
                                  </a:rPr>
                                  <m:t>=</m:t>
                                </m:r>
                                <m:r>
                                  <a:rPr lang="fr-FR" sz="2000" i="1">
                                    <a:latin typeface="Cambria Math"/>
                                  </a:rPr>
                                  <m:t>0</m:t>
                                </m:r>
                              </m:e>
                            </m:d>
                            <m:r>
                              <a:rPr lang="fr-FR" sz="2000" i="1">
                                <a:latin typeface="Cambria Math"/>
                              </a:rPr>
                              <m:t>=</m:t>
                            </m:r>
                            <m:r>
                              <a:rPr lang="fr-FR" sz="2000" i="1">
                                <a:latin typeface="Cambria Math"/>
                              </a:rPr>
                              <m:t>0</m:t>
                            </m:r>
                          </m:e>
                          <m:e>
                            <m:acc>
                              <m:accPr>
                                <m:chr m:val="̇"/>
                                <m:ctrlPr>
                                  <a:rPr lang="fr-FR" sz="2000" i="1">
                                    <a:latin typeface="Cambria Math" panose="02040503050406030204" pitchFamily="18" charset="0"/>
                                  </a:rPr>
                                </m:ctrlPr>
                              </m:accPr>
                              <m:e>
                                <m:r>
                                  <a:rPr lang="fr-FR" sz="2000" i="1">
                                    <a:latin typeface="Cambria Math"/>
                                  </a:rPr>
                                  <m:t>𝑥</m:t>
                                </m:r>
                              </m:e>
                            </m:acc>
                            <m:d>
                              <m:dPr>
                                <m:ctrlPr>
                                  <a:rPr lang="fr-FR" sz="2000" i="1">
                                    <a:latin typeface="Cambria Math" panose="02040503050406030204" pitchFamily="18" charset="0"/>
                                  </a:rPr>
                                </m:ctrlPr>
                              </m:dPr>
                              <m:e>
                                <m:r>
                                  <a:rPr lang="fr-FR" sz="2000" i="1">
                                    <a:latin typeface="Cambria Math"/>
                                  </a:rPr>
                                  <m:t>𝑡</m:t>
                                </m:r>
                                <m:r>
                                  <a:rPr lang="fr-FR" sz="2000" i="1">
                                    <a:latin typeface="Cambria Math"/>
                                  </a:rPr>
                                  <m:t>=</m:t>
                                </m:r>
                                <m:r>
                                  <a:rPr lang="fr-FR" sz="2000" i="1">
                                    <a:latin typeface="Cambria Math"/>
                                  </a:rPr>
                                  <m:t>0</m:t>
                                </m:r>
                              </m:e>
                            </m:d>
                            <m:r>
                              <a:rPr lang="fr-FR" sz="2000" i="1">
                                <a:latin typeface="Cambria Math"/>
                              </a:rPr>
                              <m:t>=</m:t>
                            </m:r>
                            <m:r>
                              <a:rPr lang="fr-FR" sz="2000" i="1">
                                <a:latin typeface="Cambria Math"/>
                              </a:rPr>
                              <m:t>0</m:t>
                            </m:r>
                          </m:e>
                        </m:eqArr>
                      </m:e>
                    </m:d>
                    <m:r>
                      <a:rPr lang="fr-FR" sz="2000" i="1">
                        <a:latin typeface="Cambria Math"/>
                      </a:rPr>
                      <m:t>==&gt;</m:t>
                    </m:r>
                    <m:d>
                      <m:dPr>
                        <m:begChr m:val="{"/>
                        <m:endChr m:val=""/>
                        <m:ctrlPr>
                          <a:rPr lang="fr-FR" sz="2000" i="1">
                            <a:latin typeface="Cambria Math" panose="02040503050406030204" pitchFamily="18" charset="0"/>
                          </a:rPr>
                        </m:ctrlPr>
                      </m:dPr>
                      <m:e>
                        <m:eqArr>
                          <m:eqArrPr>
                            <m:ctrlPr>
                              <a:rPr lang="fr-FR" sz="2000" i="1">
                                <a:latin typeface="Cambria Math" panose="02040503050406030204" pitchFamily="18" charset="0"/>
                              </a:rPr>
                            </m:ctrlPr>
                          </m:eqArrPr>
                          <m:e>
                            <m:r>
                              <a:rPr lang="fr-FR" sz="2000" b="0" i="1" smtClean="0">
                                <a:latin typeface="Cambria Math"/>
                              </a:rPr>
                              <m:t>𝐴</m:t>
                            </m:r>
                            <m:r>
                              <a:rPr lang="fr-FR" sz="2000" i="1">
                                <a:latin typeface="Cambria Math"/>
                              </a:rPr>
                              <m:t>=</m:t>
                            </m:r>
                            <m:r>
                              <a:rPr lang="fr-FR" sz="2000" i="1">
                                <a:latin typeface="Cambria Math"/>
                              </a:rPr>
                              <m:t>0</m:t>
                            </m:r>
                          </m:e>
                          <m:e>
                            <m:r>
                              <a:rPr lang="fr-FR" sz="2000" b="0" i="1" smtClean="0">
                                <a:latin typeface="Cambria Math"/>
                              </a:rPr>
                              <m:t>𝐵</m:t>
                            </m:r>
                            <m:r>
                              <a:rPr lang="fr-FR" sz="2000" i="1">
                                <a:latin typeface="Cambria Math"/>
                              </a:rPr>
                              <m:t>=−</m:t>
                            </m:r>
                            <m:f>
                              <m:fPr>
                                <m:ctrlPr>
                                  <a:rPr lang="fr-FR" sz="2000" i="1">
                                    <a:latin typeface="Cambria Math" panose="02040503050406030204" pitchFamily="18" charset="0"/>
                                  </a:rPr>
                                </m:ctrlPr>
                              </m:fPr>
                              <m:num>
                                <m:sSub>
                                  <m:sSubPr>
                                    <m:ctrlPr>
                                      <a:rPr lang="fr-FR" sz="2000" i="1">
                                        <a:latin typeface="Cambria Math" panose="02040503050406030204" pitchFamily="18" charset="0"/>
                                      </a:rPr>
                                    </m:ctrlPr>
                                  </m:sSubPr>
                                  <m:e>
                                    <m:r>
                                      <a:rPr lang="fr-FR" sz="2000" i="1">
                                        <a:latin typeface="Cambria Math"/>
                                      </a:rPr>
                                      <m:t>𝑃</m:t>
                                    </m:r>
                                  </m:e>
                                  <m:sub>
                                    <m:r>
                                      <a:rPr lang="fr-FR" sz="2000" i="1">
                                        <a:latin typeface="Cambria Math"/>
                                      </a:rPr>
                                      <m:t>0</m:t>
                                    </m:r>
                                    <m:r>
                                      <a:rPr lang="fr-FR" sz="2000" i="1">
                                        <a:latin typeface="Cambria Math"/>
                                      </a:rPr>
                                      <m:t>.</m:t>
                                    </m:r>
                                    <m:r>
                                      <a:rPr lang="fr-FR" sz="2000" i="1">
                                        <a:latin typeface="Cambria Math"/>
                                      </a:rPr>
                                      <m:t>𝛽</m:t>
                                    </m:r>
                                  </m:sub>
                                </m:sSub>
                              </m:num>
                              <m:den>
                                <m:r>
                                  <a:rPr lang="fr-FR" sz="2000" i="1">
                                    <a:latin typeface="Cambria Math"/>
                                  </a:rPr>
                                  <m:t>𝑘</m:t>
                                </m:r>
                              </m:den>
                            </m:f>
                            <m:r>
                              <a:rPr lang="fr-FR" sz="2000" i="1">
                                <a:latin typeface="Cambria Math"/>
                              </a:rPr>
                              <m:t>.</m:t>
                            </m:r>
                            <m:f>
                              <m:fPr>
                                <m:ctrlPr>
                                  <a:rPr lang="fr-FR" sz="2000" i="1">
                                    <a:latin typeface="Cambria Math" panose="02040503050406030204" pitchFamily="18" charset="0"/>
                                  </a:rPr>
                                </m:ctrlPr>
                              </m:fPr>
                              <m:num>
                                <m:r>
                                  <a:rPr lang="fr-FR" sz="2000" i="1">
                                    <a:latin typeface="Cambria Math"/>
                                  </a:rPr>
                                  <m:t>1</m:t>
                                </m:r>
                              </m:num>
                              <m:den>
                                <m:r>
                                  <a:rPr lang="fr-FR" sz="2000" i="1">
                                    <a:latin typeface="Cambria Math"/>
                                  </a:rPr>
                                  <m:t>1</m:t>
                                </m:r>
                                <m:r>
                                  <a:rPr lang="fr-FR" sz="2000" i="1">
                                    <a:latin typeface="Cambria Math"/>
                                  </a:rPr>
                                  <m:t>−</m:t>
                                </m:r>
                                <m:sSup>
                                  <m:sSupPr>
                                    <m:ctrlPr>
                                      <a:rPr lang="fr-FR" sz="2000" i="1">
                                        <a:latin typeface="Cambria Math" panose="02040503050406030204" pitchFamily="18" charset="0"/>
                                      </a:rPr>
                                    </m:ctrlPr>
                                  </m:sSupPr>
                                  <m:e>
                                    <m:r>
                                      <a:rPr lang="fr-FR" sz="2000" i="1">
                                        <a:latin typeface="Cambria Math"/>
                                      </a:rPr>
                                      <m:t>𝛽</m:t>
                                    </m:r>
                                  </m:e>
                                  <m:sup>
                                    <m:r>
                                      <a:rPr lang="fr-FR" sz="2000" i="1">
                                        <a:latin typeface="Cambria Math"/>
                                      </a:rPr>
                                      <m:t>2</m:t>
                                    </m:r>
                                  </m:sup>
                                </m:sSup>
                              </m:den>
                            </m:f>
                          </m:e>
                        </m:eqArr>
                      </m:e>
                    </m:d>
                  </m:oMath>
                </a14:m>
                <a:r>
                  <a:rPr lang="fr-FR" sz="2000" dirty="0"/>
                  <a:t> , </a:t>
                </a:r>
                <a:r>
                  <a:rPr lang="en-US" sz="2000" dirty="0"/>
                  <a:t>The response is given by:</a:t>
                </a:r>
              </a:p>
              <a:p>
                <a:r>
                  <a:rPr lang="fr-FR" sz="2000" dirty="0"/>
                  <a:t>  </a:t>
                </a:r>
                <a14:m>
                  <m:oMath xmlns:m="http://schemas.openxmlformats.org/officeDocument/2006/math">
                    <m:r>
                      <a:rPr lang="fr-FR" sz="2000" i="1" smtClean="0">
                        <a:solidFill>
                          <a:srgbClr val="FFC000"/>
                        </a:solidFill>
                        <a:latin typeface="Cambria Math"/>
                      </a:rPr>
                      <m:t>𝑥</m:t>
                    </m:r>
                    <m:d>
                      <m:dPr>
                        <m:ctrlPr>
                          <a:rPr lang="fr-FR" sz="2000" i="1">
                            <a:solidFill>
                              <a:srgbClr val="FFC000"/>
                            </a:solidFill>
                            <a:latin typeface="Cambria Math" panose="02040503050406030204" pitchFamily="18" charset="0"/>
                          </a:rPr>
                        </m:ctrlPr>
                      </m:dPr>
                      <m:e>
                        <m:r>
                          <a:rPr lang="fr-FR" sz="2000" i="1">
                            <a:solidFill>
                              <a:srgbClr val="FFC000"/>
                            </a:solidFill>
                            <a:latin typeface="Cambria Math"/>
                          </a:rPr>
                          <m:t>𝑡</m:t>
                        </m:r>
                      </m:e>
                    </m:d>
                    <m:r>
                      <a:rPr lang="fr-FR" sz="2000" i="1">
                        <a:solidFill>
                          <a:srgbClr val="FFC000"/>
                        </a:solidFill>
                        <a:latin typeface="Cambria Math"/>
                      </a:rPr>
                      <m:t>=</m:t>
                    </m:r>
                    <m:f>
                      <m:fPr>
                        <m:ctrlPr>
                          <a:rPr lang="fr-FR" sz="2000" i="1">
                            <a:solidFill>
                              <a:srgbClr val="FFC000"/>
                            </a:solidFill>
                            <a:latin typeface="Cambria Math" panose="02040503050406030204" pitchFamily="18" charset="0"/>
                          </a:rPr>
                        </m:ctrlPr>
                      </m:fPr>
                      <m:num>
                        <m:sSub>
                          <m:sSubPr>
                            <m:ctrlPr>
                              <a:rPr lang="fr-FR" sz="2000" i="1">
                                <a:solidFill>
                                  <a:srgbClr val="FFC000"/>
                                </a:solidFill>
                                <a:latin typeface="Cambria Math" panose="02040503050406030204" pitchFamily="18" charset="0"/>
                              </a:rPr>
                            </m:ctrlPr>
                          </m:sSubPr>
                          <m:e>
                            <m:r>
                              <a:rPr lang="fr-FR" sz="2000" i="1">
                                <a:solidFill>
                                  <a:srgbClr val="FFC000"/>
                                </a:solidFill>
                                <a:latin typeface="Cambria Math"/>
                              </a:rPr>
                              <m:t>𝑃</m:t>
                            </m:r>
                          </m:e>
                          <m:sub>
                            <m:r>
                              <a:rPr lang="fr-FR" sz="2000" i="1">
                                <a:solidFill>
                                  <a:srgbClr val="FFC000"/>
                                </a:solidFill>
                                <a:latin typeface="Cambria Math"/>
                              </a:rPr>
                              <m:t>0</m:t>
                            </m:r>
                          </m:sub>
                        </m:sSub>
                      </m:num>
                      <m:den>
                        <m:r>
                          <a:rPr lang="fr-FR" sz="2000" i="1">
                            <a:solidFill>
                              <a:srgbClr val="FFC000"/>
                            </a:solidFill>
                            <a:latin typeface="Cambria Math"/>
                          </a:rPr>
                          <m:t>𝑘</m:t>
                        </m:r>
                      </m:den>
                    </m:f>
                    <m:r>
                      <a:rPr lang="fr-FR" sz="2000" i="1">
                        <a:solidFill>
                          <a:srgbClr val="FFC000"/>
                        </a:solidFill>
                        <a:latin typeface="Cambria Math"/>
                      </a:rPr>
                      <m:t>.</m:t>
                    </m:r>
                    <m:f>
                      <m:fPr>
                        <m:ctrlPr>
                          <a:rPr lang="fr-FR" sz="2000" i="1">
                            <a:solidFill>
                              <a:srgbClr val="FFC000"/>
                            </a:solidFill>
                            <a:latin typeface="Cambria Math" panose="02040503050406030204" pitchFamily="18" charset="0"/>
                          </a:rPr>
                        </m:ctrlPr>
                      </m:fPr>
                      <m:num>
                        <m:r>
                          <a:rPr lang="fr-FR" sz="2000" i="1">
                            <a:solidFill>
                              <a:srgbClr val="FFC000"/>
                            </a:solidFill>
                            <a:latin typeface="Cambria Math"/>
                          </a:rPr>
                          <m:t>1</m:t>
                        </m:r>
                      </m:num>
                      <m:den>
                        <m:r>
                          <a:rPr lang="fr-FR" sz="2000" i="1">
                            <a:solidFill>
                              <a:srgbClr val="FFC000"/>
                            </a:solidFill>
                            <a:latin typeface="Cambria Math"/>
                          </a:rPr>
                          <m:t>1</m:t>
                        </m:r>
                        <m:r>
                          <a:rPr lang="fr-FR" sz="2000" i="1">
                            <a:solidFill>
                              <a:srgbClr val="FFC000"/>
                            </a:solidFill>
                            <a:latin typeface="Cambria Math"/>
                          </a:rPr>
                          <m:t>−</m:t>
                        </m:r>
                        <m:sSup>
                          <m:sSupPr>
                            <m:ctrlPr>
                              <a:rPr lang="fr-FR" sz="2000" i="1">
                                <a:solidFill>
                                  <a:srgbClr val="FFC000"/>
                                </a:solidFill>
                                <a:latin typeface="Cambria Math" panose="02040503050406030204" pitchFamily="18" charset="0"/>
                              </a:rPr>
                            </m:ctrlPr>
                          </m:sSupPr>
                          <m:e>
                            <m:r>
                              <a:rPr lang="fr-FR" sz="2000" i="1">
                                <a:solidFill>
                                  <a:srgbClr val="FFC000"/>
                                </a:solidFill>
                                <a:latin typeface="Cambria Math"/>
                              </a:rPr>
                              <m:t>𝛽</m:t>
                            </m:r>
                          </m:e>
                          <m:sup>
                            <m:r>
                              <a:rPr lang="fr-FR" sz="2000" i="1">
                                <a:solidFill>
                                  <a:srgbClr val="FFC000"/>
                                </a:solidFill>
                                <a:latin typeface="Cambria Math"/>
                              </a:rPr>
                              <m:t>2</m:t>
                            </m:r>
                          </m:sup>
                        </m:sSup>
                      </m:den>
                    </m:f>
                    <m:r>
                      <a:rPr lang="fr-FR" sz="2000" i="1">
                        <a:solidFill>
                          <a:srgbClr val="FFC000"/>
                        </a:solidFill>
                        <a:latin typeface="Cambria Math"/>
                      </a:rPr>
                      <m:t>.</m:t>
                    </m:r>
                    <m:d>
                      <m:dPr>
                        <m:ctrlPr>
                          <a:rPr lang="fr-FR" sz="2000" i="1">
                            <a:solidFill>
                              <a:srgbClr val="FFC000"/>
                            </a:solidFill>
                            <a:latin typeface="Cambria Math" panose="02040503050406030204" pitchFamily="18" charset="0"/>
                          </a:rPr>
                        </m:ctrlPr>
                      </m:dPr>
                      <m:e>
                        <m:r>
                          <a:rPr lang="fr-FR" sz="2000" i="1">
                            <a:solidFill>
                              <a:srgbClr val="FFC000"/>
                            </a:solidFill>
                            <a:latin typeface="Cambria Math"/>
                          </a:rPr>
                          <m:t>𝑠𝑖𝑛</m:t>
                        </m:r>
                        <m:d>
                          <m:dPr>
                            <m:ctrlPr>
                              <a:rPr lang="fr-FR" sz="2000" i="1">
                                <a:solidFill>
                                  <a:srgbClr val="FFC000"/>
                                </a:solidFill>
                                <a:latin typeface="Cambria Math" panose="02040503050406030204" pitchFamily="18" charset="0"/>
                              </a:rPr>
                            </m:ctrlPr>
                          </m:dPr>
                          <m:e>
                            <m:bar>
                              <m:barPr>
                                <m:pos m:val="top"/>
                                <m:ctrlPr>
                                  <a:rPr lang="fr-FR" sz="2000" i="1">
                                    <a:solidFill>
                                      <a:srgbClr val="FFC000"/>
                                    </a:solidFill>
                                    <a:latin typeface="Cambria Math" panose="02040503050406030204" pitchFamily="18" charset="0"/>
                                  </a:rPr>
                                </m:ctrlPr>
                              </m:barPr>
                              <m:e>
                                <m:r>
                                  <a:rPr lang="fr-FR" sz="2000" i="1">
                                    <a:solidFill>
                                      <a:srgbClr val="FFC000"/>
                                    </a:solidFill>
                                    <a:latin typeface="Cambria Math"/>
                                  </a:rPr>
                                  <m:t>𝜔</m:t>
                                </m:r>
                              </m:e>
                            </m:bar>
                            <m:r>
                              <a:rPr lang="fr-FR" sz="2000" i="1">
                                <a:solidFill>
                                  <a:srgbClr val="FFC000"/>
                                </a:solidFill>
                                <a:latin typeface="Cambria Math"/>
                              </a:rPr>
                              <m:t>.</m:t>
                            </m:r>
                            <m:r>
                              <a:rPr lang="fr-FR" sz="2000" i="1">
                                <a:solidFill>
                                  <a:srgbClr val="FFC000"/>
                                </a:solidFill>
                                <a:latin typeface="Cambria Math"/>
                              </a:rPr>
                              <m:t>𝑡</m:t>
                            </m:r>
                          </m:e>
                        </m:d>
                        <m:r>
                          <a:rPr lang="fr-FR" sz="2000" i="1">
                            <a:solidFill>
                              <a:srgbClr val="FFC000"/>
                            </a:solidFill>
                            <a:latin typeface="Cambria Math"/>
                          </a:rPr>
                          <m:t>−</m:t>
                        </m:r>
                        <m:r>
                          <a:rPr lang="fr-FR" sz="2000" i="1">
                            <a:solidFill>
                              <a:srgbClr val="FFC000"/>
                            </a:solidFill>
                            <a:latin typeface="Cambria Math"/>
                          </a:rPr>
                          <m:t>𝛽</m:t>
                        </m:r>
                        <m:r>
                          <a:rPr lang="fr-FR" sz="2000" i="1">
                            <a:solidFill>
                              <a:srgbClr val="FFC000"/>
                            </a:solidFill>
                            <a:latin typeface="Cambria Math"/>
                          </a:rPr>
                          <m:t>.</m:t>
                        </m:r>
                        <m:r>
                          <a:rPr lang="fr-FR" sz="2000" i="1">
                            <a:solidFill>
                              <a:srgbClr val="FFC000"/>
                            </a:solidFill>
                            <a:latin typeface="Cambria Math"/>
                          </a:rPr>
                          <m:t>𝑠𝑖𝑛</m:t>
                        </m:r>
                        <m:d>
                          <m:dPr>
                            <m:ctrlPr>
                              <a:rPr lang="fr-FR" sz="2000" i="1">
                                <a:solidFill>
                                  <a:srgbClr val="FFC000"/>
                                </a:solidFill>
                                <a:latin typeface="Cambria Math" panose="02040503050406030204" pitchFamily="18" charset="0"/>
                              </a:rPr>
                            </m:ctrlPr>
                          </m:dPr>
                          <m:e>
                            <m:sSub>
                              <m:sSubPr>
                                <m:ctrlPr>
                                  <a:rPr lang="fr-FR" sz="2000" i="1">
                                    <a:solidFill>
                                      <a:srgbClr val="FFC000"/>
                                    </a:solidFill>
                                    <a:latin typeface="Cambria Math" panose="02040503050406030204" pitchFamily="18" charset="0"/>
                                  </a:rPr>
                                </m:ctrlPr>
                              </m:sSubPr>
                              <m:e>
                                <m:r>
                                  <a:rPr lang="fr-FR" sz="2000" i="1">
                                    <a:solidFill>
                                      <a:srgbClr val="FFC000"/>
                                    </a:solidFill>
                                    <a:latin typeface="Cambria Math"/>
                                  </a:rPr>
                                  <m:t>𝜔</m:t>
                                </m:r>
                              </m:e>
                              <m:sub>
                                <m:r>
                                  <a:rPr lang="fr-FR" sz="2000" i="1">
                                    <a:solidFill>
                                      <a:srgbClr val="FFC000"/>
                                    </a:solidFill>
                                    <a:latin typeface="Cambria Math"/>
                                  </a:rPr>
                                  <m:t>0</m:t>
                                </m:r>
                              </m:sub>
                            </m:sSub>
                            <m:r>
                              <a:rPr lang="fr-FR" sz="2000" i="1">
                                <a:solidFill>
                                  <a:srgbClr val="FFC000"/>
                                </a:solidFill>
                                <a:latin typeface="Cambria Math"/>
                              </a:rPr>
                              <m:t>𝑡</m:t>
                            </m:r>
                          </m:e>
                        </m:d>
                      </m:e>
                    </m:d>
                  </m:oMath>
                </a14:m>
                <a:r>
                  <a:rPr lang="fr-FR" sz="2000" dirty="0">
                    <a:solidFill>
                      <a:srgbClr val="FF0000"/>
                    </a:solidFill>
                  </a:rPr>
                  <a:t>	</a:t>
                </a:r>
                <a:r>
                  <a:rPr lang="fr-FR" sz="2000" dirty="0"/>
                  <a:t>	</a:t>
                </a:r>
                <a:r>
                  <a:rPr lang="fr-FR" sz="2000" dirty="0">
                    <a:solidFill>
                      <a:srgbClr val="FF3300"/>
                    </a:solidFill>
                  </a:rPr>
                  <a:t>(3.9)</a:t>
                </a:r>
                <a:r>
                  <a:rPr lang="fr-FR" sz="2000" dirty="0"/>
                  <a:t>  </a:t>
                </a:r>
                <a:r>
                  <a:rPr lang="fr-FR" sz="2000" dirty="0" err="1"/>
                  <a:t>where</a:t>
                </a:r>
                <a:r>
                  <a:rPr lang="fr-FR" sz="2000" dirty="0"/>
                  <a:t> :</a:t>
                </a:r>
              </a:p>
              <a:p>
                <a:pPr algn="just">
                  <a:lnSpc>
                    <a:spcPct val="150000"/>
                  </a:lnSpc>
                </a:pPr>
                <a14:m>
                  <m:oMath xmlns:m="http://schemas.openxmlformats.org/officeDocument/2006/math">
                    <m:f>
                      <m:fPr>
                        <m:ctrlPr>
                          <a:rPr lang="fr-FR" sz="2000" i="1">
                            <a:latin typeface="Cambria Math" panose="02040503050406030204" pitchFamily="18" charset="0"/>
                          </a:rPr>
                        </m:ctrlPr>
                      </m:fPr>
                      <m:num>
                        <m:sSub>
                          <m:sSubPr>
                            <m:ctrlPr>
                              <a:rPr lang="fr-FR" sz="2000" i="1">
                                <a:latin typeface="Cambria Math" panose="02040503050406030204" pitchFamily="18" charset="0"/>
                              </a:rPr>
                            </m:ctrlPr>
                          </m:sSubPr>
                          <m:e>
                            <m:r>
                              <a:rPr lang="fr-FR" sz="2000" i="1">
                                <a:latin typeface="Cambria Math"/>
                              </a:rPr>
                              <m:t>𝑃</m:t>
                            </m:r>
                          </m:e>
                          <m:sub>
                            <m:r>
                              <a:rPr lang="fr-FR" sz="2000" i="1">
                                <a:latin typeface="Cambria Math"/>
                              </a:rPr>
                              <m:t>0</m:t>
                            </m:r>
                          </m:sub>
                        </m:sSub>
                      </m:num>
                      <m:den>
                        <m:r>
                          <a:rPr lang="fr-FR" sz="2000" i="1">
                            <a:latin typeface="Cambria Math"/>
                          </a:rPr>
                          <m:t>𝑘</m:t>
                        </m:r>
                      </m:den>
                    </m:f>
                  </m:oMath>
                </a14:m>
                <a:r>
                  <a:rPr lang="fr-FR" sz="2000" dirty="0"/>
                  <a:t> : </a:t>
                </a:r>
                <a:r>
                  <a:rPr lang="en-US" sz="2000" dirty="0"/>
                  <a:t>The static displacement is the displacement that would be produced by the force P0 applied statically:</a:t>
                </a:r>
                <a:r>
                  <a:rPr lang="fr-FR" sz="2000" dirty="0"/>
                  <a:t>. </a:t>
                </a:r>
                <a14:m>
                  <m:oMath xmlns:m="http://schemas.openxmlformats.org/officeDocument/2006/math">
                    <m:f>
                      <m:fPr>
                        <m:ctrlPr>
                          <a:rPr lang="fr-FR" sz="2000" i="1">
                            <a:latin typeface="Cambria Math" panose="02040503050406030204" pitchFamily="18" charset="0"/>
                          </a:rPr>
                        </m:ctrlPr>
                      </m:fPr>
                      <m:num>
                        <m:r>
                          <a:rPr lang="fr-FR" sz="2000" i="1">
                            <a:latin typeface="Cambria Math"/>
                          </a:rPr>
                          <m:t>1</m:t>
                        </m:r>
                      </m:num>
                      <m:den>
                        <m:r>
                          <a:rPr lang="fr-FR" sz="2000" i="1">
                            <a:latin typeface="Cambria Math"/>
                          </a:rPr>
                          <m:t>1</m:t>
                        </m:r>
                        <m:r>
                          <a:rPr lang="fr-FR" sz="2000" i="1">
                            <a:latin typeface="Cambria Math"/>
                          </a:rPr>
                          <m:t>−</m:t>
                        </m:r>
                        <m:sSup>
                          <m:sSupPr>
                            <m:ctrlPr>
                              <a:rPr lang="fr-FR" sz="2000" i="1">
                                <a:latin typeface="Cambria Math" panose="02040503050406030204" pitchFamily="18" charset="0"/>
                              </a:rPr>
                            </m:ctrlPr>
                          </m:sSupPr>
                          <m:e>
                            <m:r>
                              <a:rPr lang="fr-FR" sz="2000" i="1">
                                <a:latin typeface="Cambria Math"/>
                              </a:rPr>
                              <m:t>𝛽</m:t>
                            </m:r>
                          </m:e>
                          <m:sup>
                            <m:r>
                              <a:rPr lang="fr-FR" sz="2000" i="1">
                                <a:latin typeface="Cambria Math"/>
                              </a:rPr>
                              <m:t>2</m:t>
                            </m:r>
                          </m:sup>
                        </m:sSup>
                      </m:den>
                    </m:f>
                  </m:oMath>
                </a14:m>
                <a:r>
                  <a:rPr lang="fr-FR" sz="2000" dirty="0"/>
                  <a:t> : </a:t>
                </a:r>
                <a:r>
                  <a:rPr lang="en-US" sz="2000" dirty="0"/>
                  <a:t>Dynamic amplification factor (D); representing the effect of dynamic amplification of the harmonic load.</a:t>
                </a:r>
              </a:p>
              <a:p>
                <a:pPr algn="just">
                  <a:lnSpc>
                    <a:spcPct val="150000"/>
                  </a:lnSpc>
                </a:pPr>
                <a:endParaRPr lang="fr-FR" sz="2000" dirty="0"/>
              </a:p>
              <a:p>
                <a:r>
                  <a:rPr lang="fr-FR" sz="2000" dirty="0"/>
                  <a:t> </a:t>
                </a:r>
              </a:p>
            </p:txBody>
          </p:sp>
        </mc:Choice>
        <mc:Fallback xmlns="">
          <p:sp>
            <p:nvSpPr>
              <p:cNvPr id="4" name="Rectangle 2"/>
              <p:cNvSpPr txBox="1">
                <a:spLocks noRot="1" noChangeAspect="1" noMove="1" noResize="1" noEditPoints="1" noAdjustHandles="1" noChangeArrowheads="1" noChangeShapeType="1" noTextEdit="1"/>
              </p:cNvSpPr>
              <p:nvPr/>
            </p:nvSpPr>
            <p:spPr>
              <a:xfrm>
                <a:off x="214282" y="116632"/>
                <a:ext cx="8822214" cy="6741368"/>
              </a:xfrm>
              <a:prstGeom prst="rect">
                <a:avLst/>
              </a:prstGeom>
              <a:blipFill>
                <a:blip r:embed="rId3"/>
                <a:stretch>
                  <a:fillRect l="-621" r="-690"/>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13</a:t>
            </a:fld>
            <a:endParaRPr lang="fr-BE" dirty="0">
              <a:solidFill>
                <a:srgbClr val="FFFFFF"/>
              </a:solidFill>
            </a:endParaRPr>
          </a:p>
        </p:txBody>
      </p:sp>
      <p:sp>
        <p:nvSpPr>
          <p:cNvPr id="2" name="Rectangle 1"/>
          <p:cNvSpPr/>
          <p:nvPr/>
        </p:nvSpPr>
        <p:spPr bwMode="auto">
          <a:xfrm>
            <a:off x="4162028" y="710698"/>
            <a:ext cx="2304256" cy="540060"/>
          </a:xfrm>
          <a:prstGeom prst="rect">
            <a:avLst/>
          </a:prstGeom>
          <a:solidFill>
            <a:schemeClr val="accent1">
              <a:alpha val="49000"/>
            </a:schemeClr>
          </a:solidFill>
          <a:ln w="317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endParaRPr>
          </a:p>
        </p:txBody>
      </p:sp>
      <p:sp>
        <p:nvSpPr>
          <p:cNvPr id="6" name="Rectangle 5"/>
          <p:cNvSpPr/>
          <p:nvPr/>
        </p:nvSpPr>
        <p:spPr bwMode="auto">
          <a:xfrm>
            <a:off x="1115616" y="746702"/>
            <a:ext cx="2880320" cy="540060"/>
          </a:xfrm>
          <a:prstGeom prst="rect">
            <a:avLst/>
          </a:prstGeom>
          <a:solidFill>
            <a:srgbClr val="FF0000">
              <a:alpha val="24000"/>
            </a:srgbClr>
          </a:solidFill>
          <a:ln w="317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endParaRPr>
          </a:p>
        </p:txBody>
      </p:sp>
      <p:cxnSp>
        <p:nvCxnSpPr>
          <p:cNvPr id="7" name="Straight Arrow Connector 6"/>
          <p:cNvCxnSpPr/>
          <p:nvPr/>
        </p:nvCxnSpPr>
        <p:spPr bwMode="auto">
          <a:xfrm flipV="1">
            <a:off x="2665356" y="1335301"/>
            <a:ext cx="323418" cy="200202"/>
          </a:xfrm>
          <a:prstGeom prst="straightConnector1">
            <a:avLst/>
          </a:prstGeom>
          <a:solidFill>
            <a:schemeClr val="accent1"/>
          </a:solidFill>
          <a:ln w="3175" cap="flat" cmpd="sng" algn="ctr">
            <a:solidFill>
              <a:srgbClr val="FF0000"/>
            </a:solidFill>
            <a:prstDash val="solid"/>
            <a:round/>
            <a:headEnd type="none" w="med" len="med"/>
            <a:tailEnd type="arrow"/>
          </a:ln>
          <a:effectLst/>
        </p:spPr>
      </p:cxnSp>
      <p:sp>
        <p:nvSpPr>
          <p:cNvPr id="10" name="TextBox 9"/>
          <p:cNvSpPr txBox="1"/>
          <p:nvPr/>
        </p:nvSpPr>
        <p:spPr>
          <a:xfrm>
            <a:off x="1115616" y="1535503"/>
            <a:ext cx="3420381" cy="646331"/>
          </a:xfrm>
          <a:prstGeom prst="rect">
            <a:avLst/>
          </a:prstGeom>
          <a:solidFill>
            <a:srgbClr val="FF0000">
              <a:alpha val="24000"/>
            </a:srgbClr>
          </a:solidFill>
        </p:spPr>
        <p:txBody>
          <a:bodyPr wrap="square" rtlCol="0">
            <a:spAutoFit/>
          </a:bodyPr>
          <a:lstStyle/>
          <a:p>
            <a:r>
              <a:rPr lang="en-US" sz="1800" dirty="0"/>
              <a:t>Transient component depending on the initial conditions :</a:t>
            </a:r>
            <a:r>
              <a:rPr lang="fr-FR" sz="1800" dirty="0"/>
              <a:t>(p(t))=0</a:t>
            </a:r>
            <a:endParaRPr lang="en-US" sz="1800" dirty="0"/>
          </a:p>
        </p:txBody>
      </p:sp>
      <p:sp>
        <p:nvSpPr>
          <p:cNvPr id="11" name="TextBox 10"/>
          <p:cNvSpPr txBox="1"/>
          <p:nvPr/>
        </p:nvSpPr>
        <p:spPr>
          <a:xfrm>
            <a:off x="5083303" y="1476747"/>
            <a:ext cx="3600400" cy="646331"/>
          </a:xfrm>
          <a:prstGeom prst="rect">
            <a:avLst/>
          </a:prstGeom>
          <a:solidFill>
            <a:schemeClr val="accent1">
              <a:alpha val="31000"/>
            </a:schemeClr>
          </a:solidFill>
        </p:spPr>
        <p:txBody>
          <a:bodyPr wrap="square" rtlCol="0">
            <a:spAutoFit/>
          </a:bodyPr>
          <a:lstStyle/>
          <a:p>
            <a:r>
              <a:rPr lang="en-US" sz="1800" dirty="0"/>
              <a:t>Particular solution (steady –state) depending on the applied load</a:t>
            </a:r>
          </a:p>
        </p:txBody>
      </p:sp>
      <p:cxnSp>
        <p:nvCxnSpPr>
          <p:cNvPr id="12" name="Straight Arrow Connector 11"/>
          <p:cNvCxnSpPr/>
          <p:nvPr/>
        </p:nvCxnSpPr>
        <p:spPr bwMode="auto">
          <a:xfrm flipH="1" flipV="1">
            <a:off x="6084168" y="1261989"/>
            <a:ext cx="144016" cy="214758"/>
          </a:xfrm>
          <a:prstGeom prst="straightConnector1">
            <a:avLst/>
          </a:prstGeom>
          <a:solidFill>
            <a:schemeClr val="accent1"/>
          </a:solidFill>
          <a:ln w="3175" cap="flat" cmpd="sng" algn="ctr">
            <a:solidFill>
              <a:schemeClr val="accent1"/>
            </a:solidFill>
            <a:prstDash val="solid"/>
            <a:round/>
            <a:headEnd type="none" w="med" len="med"/>
            <a:tailEnd type="arrow"/>
          </a:ln>
          <a:effectLst/>
        </p:spPr>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5747877"/>
            <a:ext cx="2374712" cy="103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0598331"/>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179512" y="-27384"/>
                <a:ext cx="8929718" cy="6885384"/>
              </a:xfrm>
              <a:prstGeom prst="rect">
                <a:avLst/>
              </a:prstGeom>
              <a:ln>
                <a:solidFill>
                  <a:schemeClr val="accent1"/>
                </a:solidFill>
              </a:ln>
            </p:spPr>
            <p:txBody>
              <a:bodyPr/>
              <a:lstStyle/>
              <a:p>
                <a:pPr>
                  <a:lnSpc>
                    <a:spcPct val="115000"/>
                  </a:lnSpc>
                  <a:spcAft>
                    <a:spcPts val="0"/>
                  </a:spcAft>
                </a:pPr>
                <a:r>
                  <a:rPr lang="fr-FR" sz="2000" b="1" dirty="0">
                    <a:solidFill>
                      <a:srgbClr val="FFC000"/>
                    </a:solidFill>
                  </a:rPr>
                  <a:t>IV</a:t>
                </a:r>
                <a:r>
                  <a:rPr lang="fr-FR" sz="2000" b="1" dirty="0">
                    <a:solidFill>
                      <a:srgbClr val="FFC000"/>
                    </a:solidFill>
                    <a:latin typeface="Times New Roman"/>
                    <a:ea typeface="Times New Roman"/>
                    <a:cs typeface="Arial"/>
                  </a:rPr>
                  <a:t>.2. </a:t>
                </a:r>
                <a:r>
                  <a:rPr lang="en-US" sz="2000" b="1" dirty="0">
                    <a:solidFill>
                      <a:srgbClr val="FFC000"/>
                    </a:solidFill>
                    <a:latin typeface="Times New Roman"/>
                    <a:ea typeface="Times New Roman"/>
                    <a:cs typeface="Arial"/>
                  </a:rPr>
                  <a:t>Response of damped systems to harmonic loading:</a:t>
                </a:r>
              </a:p>
              <a:p>
                <a:pPr algn="just">
                  <a:lnSpc>
                    <a:spcPct val="150000"/>
                  </a:lnSpc>
                </a:pPr>
                <a:r>
                  <a:rPr lang="en-US" sz="2000" dirty="0"/>
                  <a:t>The equation of motion can be written as:</a:t>
                </a:r>
                <a:r>
                  <a:rPr lang="fr-FR" sz="2000" dirty="0"/>
                  <a:t>:</a:t>
                </a:r>
                <a14:m>
                  <m:oMath xmlns:m="http://schemas.openxmlformats.org/officeDocument/2006/math">
                    <m:r>
                      <a:rPr lang="fr-FR" sz="2000" i="1">
                        <a:latin typeface="Cambria Math"/>
                      </a:rPr>
                      <m:t>𝑀</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i="1">
                        <a:latin typeface="Cambria Math"/>
                      </a:rPr>
                      <m:t>𝐶</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i="1">
                        <a:latin typeface="Cambria Math"/>
                      </a:rPr>
                      <m:t>𝐾</m:t>
                    </m:r>
                    <m:r>
                      <a:rPr lang="fr-FR" sz="2000" i="1">
                        <a:latin typeface="Cambria Math"/>
                      </a:rPr>
                      <m:t>.</m:t>
                    </m:r>
                    <m:r>
                      <a:rPr lang="fr-FR" sz="2000" i="1">
                        <a:latin typeface="Cambria Math"/>
                      </a:rPr>
                      <m:t>𝑥</m:t>
                    </m:r>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𝑃</m:t>
                        </m:r>
                      </m:e>
                      <m:sub>
                        <m:r>
                          <a:rPr lang="fr-FR" sz="2000" i="1">
                            <a:latin typeface="Cambria Math"/>
                          </a:rPr>
                          <m:t>0</m:t>
                        </m:r>
                      </m:sub>
                    </m:sSub>
                    <m:r>
                      <a:rPr lang="fr-FR" sz="2000" i="1">
                        <a:latin typeface="Cambria Math"/>
                      </a:rPr>
                      <m:t>.</m:t>
                    </m:r>
                    <m:r>
                      <m:rPr>
                        <m:sty m:val="p"/>
                      </m:rPr>
                      <a:rPr lang="fr-FR" sz="2000">
                        <a:latin typeface="Cambria Math"/>
                      </a:rPr>
                      <m:t>sin</m:t>
                    </m:r>
                    <m:r>
                      <a:rPr lang="fr-FR" sz="2000">
                        <a:latin typeface="Cambria Math"/>
                      </a:rPr>
                      <m:t>⁡</m:t>
                    </m:r>
                    <m:r>
                      <a:rPr lang="fr-FR" sz="2000" i="1">
                        <a:latin typeface="Cambria Math"/>
                      </a:rPr>
                      <m:t>(</m:t>
                    </m:r>
                    <m:bar>
                      <m:barPr>
                        <m:pos m:val="top"/>
                        <m:ctrlPr>
                          <a:rPr lang="fr-FR" sz="2000" i="1">
                            <a:latin typeface="Cambria Math" panose="02040503050406030204" pitchFamily="18" charset="0"/>
                          </a:rPr>
                        </m:ctrlPr>
                      </m:barPr>
                      <m:e>
                        <m:r>
                          <a:rPr lang="fr-FR" sz="2000" i="1">
                            <a:latin typeface="Cambria Math"/>
                          </a:rPr>
                          <m:t>𝜔</m:t>
                        </m:r>
                      </m:e>
                    </m:bar>
                    <m:r>
                      <a:rPr lang="fr-FR" sz="2000" i="1">
                        <a:latin typeface="Cambria Math"/>
                      </a:rPr>
                      <m:t>.</m:t>
                    </m:r>
                    <m:r>
                      <a:rPr lang="fr-FR" sz="2000" i="1">
                        <a:latin typeface="Cambria Math"/>
                      </a:rPr>
                      <m:t>𝑡</m:t>
                    </m:r>
                    <m:r>
                      <a:rPr lang="fr-FR" sz="2000" i="1">
                        <a:latin typeface="Cambria Math"/>
                      </a:rPr>
                      <m:t>)</m:t>
                    </m:r>
                  </m:oMath>
                </a14:m>
                <a:r>
                  <a:rPr lang="fr-FR" sz="2000" dirty="0"/>
                  <a:t> </a:t>
                </a:r>
                <a:r>
                  <a:rPr lang="fr-FR" sz="2000" dirty="0">
                    <a:solidFill>
                      <a:srgbClr val="FF3300"/>
                    </a:solidFill>
                  </a:rPr>
                  <a:t>(3.10)</a:t>
                </a:r>
                <a:endParaRPr lang="en-US" sz="2000" dirty="0"/>
              </a:p>
              <a:p>
                <a:pPr algn="just">
                  <a:lnSpc>
                    <a:spcPct val="150000"/>
                  </a:lnSpc>
                </a:pPr>
                <a:r>
                  <a:rPr lang="fr-FR" sz="2000" dirty="0"/>
                  <a:t> </a:t>
                </a:r>
                <a:r>
                  <a:rPr lang="en-US" sz="2000" dirty="0"/>
                  <a:t> the solution takes the form:</a:t>
                </a:r>
                <a:r>
                  <a:rPr lang="fr-FR" sz="2000" dirty="0"/>
                  <a:t> :</a:t>
                </a:r>
                <a14:m>
                  <m:oMath xmlns:m="http://schemas.openxmlformats.org/officeDocument/2006/math">
                    <m:r>
                      <a:rPr lang="fr-FR" sz="2000" i="1">
                        <a:latin typeface="Cambria Math"/>
                      </a:rPr>
                      <m:t>𝑥</m:t>
                    </m:r>
                    <m:r>
                      <a:rPr lang="fr-FR" sz="2000" i="1">
                        <a:latin typeface="Cambria Math"/>
                      </a:rPr>
                      <m:t>(</m:t>
                    </m:r>
                    <m:r>
                      <a:rPr lang="fr-FR" sz="2000" i="1">
                        <a:latin typeface="Cambria Math"/>
                      </a:rPr>
                      <m:t>𝑡</m:t>
                    </m:r>
                    <m:r>
                      <a:rPr lang="fr-FR" sz="2000" i="1">
                        <a:latin typeface="Cambria Math"/>
                      </a:rPr>
                      <m:t>)=</m:t>
                    </m:r>
                    <m:r>
                      <a:rPr lang="fr-FR" sz="2000" i="1">
                        <a:latin typeface="Cambria Math"/>
                      </a:rPr>
                      <m:t>𝑥</m:t>
                    </m:r>
                    <m:sSub>
                      <m:sSubPr>
                        <m:ctrlPr>
                          <a:rPr lang="fr-FR" sz="2000" i="1">
                            <a:latin typeface="Cambria Math" panose="02040503050406030204" pitchFamily="18" charset="0"/>
                          </a:rPr>
                        </m:ctrlPr>
                      </m:sSubPr>
                      <m:e>
                        <m:d>
                          <m:dPr>
                            <m:ctrlPr>
                              <a:rPr lang="fr-FR" sz="2000" i="1">
                                <a:latin typeface="Cambria Math" panose="02040503050406030204" pitchFamily="18" charset="0"/>
                              </a:rPr>
                            </m:ctrlPr>
                          </m:dPr>
                          <m:e>
                            <m:r>
                              <a:rPr lang="fr-FR" sz="2000" i="1">
                                <a:latin typeface="Cambria Math"/>
                              </a:rPr>
                              <m:t>𝑡</m:t>
                            </m:r>
                          </m:e>
                        </m:d>
                      </m:e>
                      <m:sub>
                        <m:r>
                          <m:rPr>
                            <m:sty m:val="p"/>
                          </m:rPr>
                          <a:rPr lang="fr-FR" sz="2000">
                            <a:latin typeface="Cambria Math"/>
                          </a:rPr>
                          <m:t>h</m:t>
                        </m:r>
                        <m:r>
                          <a:rPr lang="fr-FR" sz="2000" i="1">
                            <a:latin typeface="Cambria Math"/>
                          </a:rPr>
                          <m:t>𝑜𝑚𝑜𝑔</m:t>
                        </m:r>
                        <m:r>
                          <a:rPr lang="fr-FR" sz="2000" i="1">
                            <a:latin typeface="Cambria Math"/>
                          </a:rPr>
                          <m:t>è</m:t>
                        </m:r>
                        <m:r>
                          <a:rPr lang="fr-FR" sz="2000" i="1">
                            <a:latin typeface="Cambria Math"/>
                          </a:rPr>
                          <m:t>𝑛𝑒</m:t>
                        </m:r>
                      </m:sub>
                    </m:sSub>
                    <m:r>
                      <a:rPr lang="fr-FR" sz="2000" i="1">
                        <a:latin typeface="Cambria Math"/>
                      </a:rPr>
                      <m:t>+</m:t>
                    </m:r>
                    <m:r>
                      <a:rPr lang="fr-FR" sz="2000" i="1">
                        <a:latin typeface="Cambria Math"/>
                      </a:rPr>
                      <m:t>𝑥</m:t>
                    </m:r>
                    <m:sSub>
                      <m:sSubPr>
                        <m:ctrlPr>
                          <a:rPr lang="fr-FR" sz="2000" i="1">
                            <a:latin typeface="Cambria Math" panose="02040503050406030204" pitchFamily="18" charset="0"/>
                          </a:rPr>
                        </m:ctrlPr>
                      </m:sSubPr>
                      <m:e>
                        <m:r>
                          <a:rPr lang="fr-FR" sz="2000" i="1">
                            <a:latin typeface="Cambria Math"/>
                          </a:rPr>
                          <m:t>(</m:t>
                        </m:r>
                        <m:r>
                          <a:rPr lang="fr-FR" sz="2000" i="1">
                            <a:latin typeface="Cambria Math"/>
                          </a:rPr>
                          <m:t>𝑡</m:t>
                        </m:r>
                        <m:r>
                          <a:rPr lang="fr-FR" sz="2000" i="1">
                            <a:latin typeface="Cambria Math"/>
                          </a:rPr>
                          <m:t>)</m:t>
                        </m:r>
                      </m:e>
                      <m:sub>
                        <m:r>
                          <a:rPr lang="fr-FR" sz="2000" i="1">
                            <a:latin typeface="Cambria Math"/>
                          </a:rPr>
                          <m:t>𝑝𝑎𝑟𝑡𝑖𝑐𝑢𝑙𝑖</m:t>
                        </m:r>
                        <m:r>
                          <a:rPr lang="fr-FR" sz="2000" i="1">
                            <a:latin typeface="Cambria Math"/>
                          </a:rPr>
                          <m:t>è</m:t>
                        </m:r>
                        <m:r>
                          <a:rPr lang="fr-FR" sz="2000" i="1">
                            <a:latin typeface="Cambria Math"/>
                          </a:rPr>
                          <m:t>𝑟𝑒</m:t>
                        </m:r>
                        <m:r>
                          <m:rPr>
                            <m:nor/>
                          </m:rPr>
                          <a:rPr lang="fr-FR" sz="2000">
                            <a:latin typeface="Cambria Math"/>
                          </a:rPr>
                          <m:t>         </m:t>
                        </m:r>
                        <m:r>
                          <m:rPr>
                            <m:nor/>
                          </m:rPr>
                          <a:rPr lang="fr-FR" sz="2000" dirty="0">
                            <a:solidFill>
                              <a:srgbClr val="FF3300"/>
                            </a:solidFill>
                          </a:rPr>
                          <m:t>(</m:t>
                        </m:r>
                        <m:r>
                          <m:rPr>
                            <m:nor/>
                          </m:rPr>
                          <a:rPr lang="fr-FR" sz="2000" dirty="0">
                            <a:solidFill>
                              <a:srgbClr val="FF3300"/>
                            </a:solidFill>
                          </a:rPr>
                          <m:t>3.12</m:t>
                        </m:r>
                        <m:r>
                          <m:rPr>
                            <m:nor/>
                          </m:rPr>
                          <a:rPr lang="fr-FR" sz="2000" dirty="0">
                            <a:solidFill>
                              <a:srgbClr val="FF3300"/>
                            </a:solidFill>
                          </a:rPr>
                          <m:t>) </m:t>
                        </m:r>
                      </m:sub>
                    </m:sSub>
                  </m:oMath>
                </a14:m>
                <a:endParaRPr lang="fr-FR" sz="2000" dirty="0">
                  <a:latin typeface="Times New Roman"/>
                  <a:ea typeface="Times New Roman"/>
                  <a:cs typeface="Arial"/>
                </a:endParaRPr>
              </a:p>
              <a:p>
                <a:r>
                  <a:rPr lang="fr-FR" sz="2000" dirty="0">
                    <a:latin typeface="Times New Roman"/>
                    <a:ea typeface="Times New Roman"/>
                    <a:cs typeface="Arial"/>
                  </a:rPr>
                  <a:t>as </a:t>
                </a:r>
                <a:r>
                  <a:rPr lang="fr-FR" sz="2000" dirty="0" err="1">
                    <a:latin typeface="Times New Roman"/>
                    <a:ea typeface="Times New Roman"/>
                    <a:cs typeface="Arial"/>
                  </a:rPr>
                  <a:t>we</a:t>
                </a:r>
                <a:r>
                  <a:rPr lang="fr-FR" sz="2000" dirty="0">
                    <a:latin typeface="Times New Roman"/>
                    <a:ea typeface="Times New Roman"/>
                    <a:cs typeface="Arial"/>
                  </a:rPr>
                  <a:t> have : </a:t>
                </a:r>
                <a14:m>
                  <m:oMath xmlns:m="http://schemas.openxmlformats.org/officeDocument/2006/math">
                    <m:sSub>
                      <m:sSubPr>
                        <m:ctrlPr>
                          <a:rPr lang="fr-FR" sz="2000" i="1">
                            <a:effectLst/>
                            <a:latin typeface="Cambria Math" panose="02040503050406030204" pitchFamily="18" charset="0"/>
                            <a:ea typeface="Times New Roman"/>
                            <a:cs typeface="Times New Roman"/>
                          </a:rPr>
                        </m:ctrlPr>
                      </m:sSubPr>
                      <m:e>
                        <m:r>
                          <a:rPr lang="fr-FR" sz="2000" i="1">
                            <a:effectLst/>
                            <a:latin typeface="Cambria Math"/>
                            <a:ea typeface="Times New Roman"/>
                            <a:cs typeface="Times New Roman"/>
                          </a:rPr>
                          <m:t>𝐶</m:t>
                        </m:r>
                      </m:e>
                      <m:sub>
                        <m:r>
                          <a:rPr lang="fr-FR" sz="2000" i="1">
                            <a:effectLst/>
                            <a:latin typeface="Cambria Math"/>
                            <a:ea typeface="Times New Roman"/>
                            <a:cs typeface="Times New Roman"/>
                          </a:rPr>
                          <m:t>𝑐𝑟</m:t>
                        </m:r>
                      </m:sub>
                    </m:sSub>
                    <m:r>
                      <a:rPr lang="fr-FR" sz="2000" i="1">
                        <a:effectLst/>
                        <a:latin typeface="Cambria Math"/>
                        <a:ea typeface="Times New Roman"/>
                        <a:cs typeface="Times New Roman"/>
                      </a:rPr>
                      <m:t>=</m:t>
                    </m:r>
                    <m:r>
                      <a:rPr lang="fr-FR" sz="2000" i="1">
                        <a:effectLst/>
                        <a:latin typeface="Cambria Math"/>
                        <a:ea typeface="Times New Roman"/>
                        <a:cs typeface="Times New Roman"/>
                      </a:rPr>
                      <m:t>2</m:t>
                    </m:r>
                    <m:r>
                      <a:rPr lang="fr-FR" sz="2000" i="1">
                        <a:effectLst/>
                        <a:latin typeface="Cambria Math"/>
                        <a:ea typeface="Times New Roman"/>
                        <a:cs typeface="Times New Roman"/>
                      </a:rPr>
                      <m:t>.</m:t>
                    </m:r>
                    <m:rad>
                      <m:radPr>
                        <m:degHide m:val="on"/>
                        <m:ctrlPr>
                          <a:rPr lang="fr-FR" sz="2000" i="1">
                            <a:effectLst/>
                            <a:latin typeface="Cambria Math" panose="02040503050406030204" pitchFamily="18" charset="0"/>
                            <a:ea typeface="Times New Roman"/>
                            <a:cs typeface="Times New Roman"/>
                          </a:rPr>
                        </m:ctrlPr>
                      </m:radPr>
                      <m:deg/>
                      <m:e>
                        <m:r>
                          <a:rPr lang="fr-FR" sz="2000" i="1">
                            <a:effectLst/>
                            <a:latin typeface="Cambria Math"/>
                            <a:ea typeface="Times New Roman"/>
                            <a:cs typeface="Times New Roman"/>
                          </a:rPr>
                          <m:t>𝑘</m:t>
                        </m:r>
                        <m:r>
                          <a:rPr lang="fr-FR" sz="2000" i="1">
                            <a:effectLst/>
                            <a:latin typeface="Cambria Math"/>
                            <a:ea typeface="Times New Roman"/>
                            <a:cs typeface="Times New Roman"/>
                          </a:rPr>
                          <m:t>.</m:t>
                        </m:r>
                        <m:r>
                          <a:rPr lang="fr-FR" sz="2000" i="1">
                            <a:effectLst/>
                            <a:latin typeface="Cambria Math"/>
                            <a:ea typeface="Times New Roman"/>
                            <a:cs typeface="Times New Roman"/>
                          </a:rPr>
                          <m:t>𝑚</m:t>
                        </m:r>
                      </m:e>
                    </m:rad>
                    <m:r>
                      <a:rPr lang="fr-FR" sz="2000" i="1">
                        <a:effectLst/>
                        <a:latin typeface="Cambria Math"/>
                        <a:ea typeface="Times New Roman"/>
                        <a:cs typeface="Times New Roman"/>
                      </a:rPr>
                      <m:t>=</m:t>
                    </m:r>
                    <m:r>
                      <a:rPr lang="fr-FR" sz="2000" i="1">
                        <a:effectLst/>
                        <a:latin typeface="Cambria Math"/>
                        <a:ea typeface="Times New Roman"/>
                        <a:cs typeface="Times New Roman"/>
                      </a:rPr>
                      <m:t>2</m:t>
                    </m:r>
                    <m:r>
                      <a:rPr lang="fr-FR" sz="2000" i="1">
                        <a:effectLst/>
                        <a:latin typeface="Cambria Math"/>
                        <a:ea typeface="Times New Roman"/>
                        <a:cs typeface="Times New Roman"/>
                      </a:rPr>
                      <m:t>.</m:t>
                    </m:r>
                    <m:r>
                      <a:rPr lang="fr-FR" sz="2000" i="1">
                        <a:effectLst/>
                        <a:latin typeface="Cambria Math"/>
                        <a:ea typeface="Times New Roman"/>
                        <a:cs typeface="Times New Roman"/>
                      </a:rPr>
                      <m:t>𝑚</m:t>
                    </m:r>
                    <m:r>
                      <a:rPr lang="fr-FR" sz="2000" i="1">
                        <a:effectLst/>
                        <a:latin typeface="Cambria Math"/>
                        <a:ea typeface="Times New Roman"/>
                        <a:cs typeface="Times New Roman"/>
                      </a:rPr>
                      <m:t>.</m:t>
                    </m:r>
                    <m:sSub>
                      <m:sSubPr>
                        <m:ctrlPr>
                          <a:rPr lang="fr-FR" sz="2000" i="1">
                            <a:effectLst/>
                            <a:latin typeface="Cambria Math" panose="02040503050406030204" pitchFamily="18" charset="0"/>
                            <a:ea typeface="Times New Roman"/>
                            <a:cs typeface="Times New Roman"/>
                          </a:rPr>
                        </m:ctrlPr>
                      </m:sSubPr>
                      <m:e>
                        <m:r>
                          <a:rPr lang="fr-FR" sz="2000" i="1">
                            <a:effectLst/>
                            <a:latin typeface="Cambria Math"/>
                            <a:ea typeface="Times New Roman"/>
                            <a:cs typeface="Times New Roman"/>
                          </a:rPr>
                          <m:t>𝜔</m:t>
                        </m:r>
                      </m:e>
                      <m:sub>
                        <m:r>
                          <a:rPr lang="fr-FR" sz="2000" i="1">
                            <a:effectLst/>
                            <a:latin typeface="Cambria Math"/>
                            <a:ea typeface="Times New Roman"/>
                            <a:cs typeface="Times New Roman"/>
                          </a:rPr>
                          <m:t>0</m:t>
                        </m:r>
                      </m:sub>
                    </m:sSub>
                  </m:oMath>
                </a14:m>
                <a:r>
                  <a:rPr lang="fr-FR" sz="2000" dirty="0">
                    <a:effectLst/>
                    <a:latin typeface="Times New Roman"/>
                    <a:ea typeface="Times New Roman"/>
                    <a:cs typeface="Arial"/>
                  </a:rPr>
                  <a:t> et </a:t>
                </a:r>
                <a14:m>
                  <m:oMath xmlns:m="http://schemas.openxmlformats.org/officeDocument/2006/math">
                    <m:r>
                      <a:rPr lang="fr-FR" sz="2000" b="0" i="0" smtClean="0">
                        <a:effectLst/>
                        <a:latin typeface="Cambria Math"/>
                        <a:ea typeface="Times New Roman"/>
                        <a:cs typeface="Times New Roman"/>
                      </a:rPr>
                      <m:t>  </m:t>
                    </m:r>
                    <m:r>
                      <a:rPr lang="fr-FR" sz="2000" i="1">
                        <a:effectLst/>
                        <a:latin typeface="Cambria Math"/>
                        <a:ea typeface="Times New Roman"/>
                        <a:cs typeface="Times New Roman"/>
                      </a:rPr>
                      <m:t>𝜉</m:t>
                    </m:r>
                    <m:r>
                      <a:rPr lang="fr-FR" sz="2000" i="1">
                        <a:effectLst/>
                        <a:latin typeface="Cambria Math"/>
                        <a:ea typeface="Times New Roman"/>
                        <a:cs typeface="Times New Roman"/>
                      </a:rPr>
                      <m:t>=</m:t>
                    </m:r>
                    <m:f>
                      <m:fPr>
                        <m:ctrlPr>
                          <a:rPr lang="fr-FR" sz="2000" i="1">
                            <a:effectLst/>
                            <a:latin typeface="Cambria Math" panose="02040503050406030204" pitchFamily="18" charset="0"/>
                            <a:ea typeface="Times New Roman"/>
                            <a:cs typeface="Times New Roman"/>
                          </a:rPr>
                        </m:ctrlPr>
                      </m:fPr>
                      <m:num>
                        <m:r>
                          <a:rPr lang="fr-FR" sz="2000" i="1">
                            <a:effectLst/>
                            <a:latin typeface="Cambria Math"/>
                            <a:ea typeface="Times New Roman"/>
                            <a:cs typeface="Times New Roman"/>
                          </a:rPr>
                          <m:t>𝐶</m:t>
                        </m:r>
                      </m:num>
                      <m:den>
                        <m:sSub>
                          <m:sSubPr>
                            <m:ctrlPr>
                              <a:rPr lang="fr-FR" sz="2000" i="1">
                                <a:effectLst/>
                                <a:latin typeface="Cambria Math" panose="02040503050406030204" pitchFamily="18" charset="0"/>
                                <a:ea typeface="Times New Roman"/>
                                <a:cs typeface="Times New Roman"/>
                              </a:rPr>
                            </m:ctrlPr>
                          </m:sSubPr>
                          <m:e>
                            <m:r>
                              <a:rPr lang="fr-FR" sz="2000" i="1">
                                <a:effectLst/>
                                <a:latin typeface="Cambria Math"/>
                                <a:ea typeface="Times New Roman"/>
                                <a:cs typeface="Times New Roman"/>
                              </a:rPr>
                              <m:t>𝐶</m:t>
                            </m:r>
                          </m:e>
                          <m:sub>
                            <m:r>
                              <a:rPr lang="fr-FR" sz="2000" i="1">
                                <a:effectLst/>
                                <a:latin typeface="Cambria Math"/>
                                <a:ea typeface="Times New Roman"/>
                                <a:cs typeface="Times New Roman"/>
                              </a:rPr>
                              <m:t>𝑐𝑟</m:t>
                            </m:r>
                          </m:sub>
                        </m:sSub>
                      </m:den>
                    </m:f>
                  </m:oMath>
                </a14:m>
                <a:r>
                  <a:rPr lang="fr-FR" sz="2000" dirty="0">
                    <a:effectLst/>
                    <a:latin typeface="Times New Roman"/>
                    <a:ea typeface="Times New Roman"/>
                    <a:cs typeface="Arial"/>
                  </a:rPr>
                  <a:t>  == &gt; </a:t>
                </a:r>
                <a14:m>
                  <m:oMath xmlns:m="http://schemas.openxmlformats.org/officeDocument/2006/math">
                    <m:r>
                      <a:rPr lang="fr-FR" sz="2000" i="1">
                        <a:effectLst/>
                        <a:latin typeface="Cambria Math"/>
                        <a:ea typeface="Times New Roman"/>
                        <a:cs typeface="Times New Roman"/>
                      </a:rPr>
                      <m:t>𝐶</m:t>
                    </m:r>
                    <m:r>
                      <a:rPr lang="fr-FR" sz="2000" i="1">
                        <a:effectLst/>
                        <a:latin typeface="Cambria Math"/>
                        <a:ea typeface="Times New Roman"/>
                        <a:cs typeface="Times New Roman"/>
                      </a:rPr>
                      <m:t>=</m:t>
                    </m:r>
                    <m:r>
                      <a:rPr lang="fr-FR" sz="2000" i="1">
                        <a:effectLst/>
                        <a:latin typeface="Cambria Math"/>
                        <a:ea typeface="Times New Roman"/>
                        <a:cs typeface="Times New Roman"/>
                      </a:rPr>
                      <m:t>2</m:t>
                    </m:r>
                    <m:r>
                      <a:rPr lang="fr-FR" sz="2000" i="1">
                        <a:effectLst/>
                        <a:latin typeface="Cambria Math"/>
                        <a:ea typeface="Times New Roman"/>
                        <a:cs typeface="Times New Roman"/>
                      </a:rPr>
                      <m:t>.</m:t>
                    </m:r>
                    <m:r>
                      <a:rPr lang="fr-FR" sz="2000" i="1">
                        <a:effectLst/>
                        <a:latin typeface="Cambria Math"/>
                        <a:ea typeface="Times New Roman"/>
                        <a:cs typeface="Times New Roman"/>
                      </a:rPr>
                      <m:t>𝑚</m:t>
                    </m:r>
                    <m:r>
                      <a:rPr lang="fr-FR" sz="2000" i="1">
                        <a:effectLst/>
                        <a:latin typeface="Cambria Math"/>
                        <a:ea typeface="Times New Roman"/>
                        <a:cs typeface="Times New Roman"/>
                      </a:rPr>
                      <m:t>.</m:t>
                    </m:r>
                    <m:sSub>
                      <m:sSubPr>
                        <m:ctrlPr>
                          <a:rPr lang="fr-FR" sz="2000" i="1">
                            <a:effectLst/>
                            <a:latin typeface="Cambria Math" panose="02040503050406030204" pitchFamily="18" charset="0"/>
                            <a:ea typeface="Times New Roman"/>
                            <a:cs typeface="Times New Roman"/>
                          </a:rPr>
                        </m:ctrlPr>
                      </m:sSubPr>
                      <m:e>
                        <m:r>
                          <a:rPr lang="fr-FR" sz="2000" i="1">
                            <a:effectLst/>
                            <a:latin typeface="Cambria Math"/>
                            <a:ea typeface="Times New Roman"/>
                            <a:cs typeface="Times New Roman"/>
                          </a:rPr>
                          <m:t>𝜔</m:t>
                        </m:r>
                      </m:e>
                      <m:sub>
                        <m:r>
                          <a:rPr lang="fr-FR" sz="2000" i="1">
                            <a:effectLst/>
                            <a:latin typeface="Cambria Math"/>
                            <a:ea typeface="Times New Roman"/>
                            <a:cs typeface="Times New Roman"/>
                          </a:rPr>
                          <m:t>0</m:t>
                        </m:r>
                      </m:sub>
                    </m:sSub>
                    <m:r>
                      <a:rPr lang="fr-FR" sz="2000" i="1">
                        <a:effectLst/>
                        <a:latin typeface="Cambria Math"/>
                        <a:ea typeface="Times New Roman"/>
                        <a:cs typeface="Times New Roman"/>
                      </a:rPr>
                      <m:t>.</m:t>
                    </m:r>
                    <m:r>
                      <a:rPr lang="fr-FR" sz="2000" i="1">
                        <a:effectLst/>
                        <a:latin typeface="Cambria Math"/>
                        <a:ea typeface="Times New Roman"/>
                        <a:cs typeface="Times New Roman"/>
                      </a:rPr>
                      <m:t>𝜉</m:t>
                    </m:r>
                  </m:oMath>
                </a14:m>
                <a:endParaRPr lang="fr-FR" sz="1800" dirty="0">
                  <a:effectLst/>
                  <a:latin typeface="Calibri"/>
                  <a:ea typeface="Calibri"/>
                  <a:cs typeface="Arial"/>
                </a:endParaRPr>
              </a:p>
              <a:p>
                <a:pPr>
                  <a:lnSpc>
                    <a:spcPct val="115000"/>
                  </a:lnSpc>
                  <a:spcAft>
                    <a:spcPts val="0"/>
                  </a:spcAft>
                </a:pPr>
                <a:r>
                  <a:rPr lang="fr-FR" sz="2000" dirty="0" err="1">
                    <a:effectLst/>
                    <a:latin typeface="Times New Roman"/>
                    <a:ea typeface="Times New Roman"/>
                    <a:cs typeface="Arial"/>
                  </a:rPr>
                  <a:t>We</a:t>
                </a:r>
                <a:r>
                  <a:rPr lang="fr-FR" sz="2000" dirty="0">
                    <a:effectLst/>
                    <a:latin typeface="Times New Roman"/>
                    <a:ea typeface="Times New Roman"/>
                    <a:cs typeface="Arial"/>
                  </a:rPr>
                  <a:t> </a:t>
                </a:r>
                <a:r>
                  <a:rPr lang="fr-FR" sz="2000" dirty="0" err="1">
                    <a:effectLst/>
                    <a:latin typeface="Times New Roman"/>
                    <a:ea typeface="Times New Roman"/>
                    <a:cs typeface="Arial"/>
                  </a:rPr>
                  <a:t>devided</a:t>
                </a:r>
                <a:r>
                  <a:rPr lang="fr-FR" sz="2000" dirty="0">
                    <a:effectLst/>
                    <a:latin typeface="Times New Roman"/>
                    <a:ea typeface="Times New Roman"/>
                    <a:cs typeface="Arial"/>
                  </a:rPr>
                  <a:t> </a:t>
                </a:r>
                <a:r>
                  <a:rPr lang="fr-FR" sz="2000" dirty="0" err="1">
                    <a:effectLst/>
                    <a:latin typeface="Times New Roman"/>
                    <a:ea typeface="Times New Roman"/>
                    <a:cs typeface="Arial"/>
                  </a:rPr>
                  <a:t>éq</a:t>
                </a:r>
                <a:r>
                  <a:rPr lang="fr-FR" sz="2000" dirty="0">
                    <a:effectLst/>
                    <a:latin typeface="Times New Roman"/>
                    <a:ea typeface="Times New Roman"/>
                    <a:cs typeface="Arial"/>
                  </a:rPr>
                  <a:t>.(3.10) by m :</a:t>
                </a:r>
                <a14:m>
                  <m:oMath xmlns:m="http://schemas.openxmlformats.org/officeDocument/2006/math">
                    <m:acc>
                      <m:accPr>
                        <m:chr m:val="̈"/>
                        <m:ctrlPr>
                          <a:rPr lang="fr-FR" sz="1800" i="1">
                            <a:latin typeface="Cambria Math" panose="02040503050406030204" pitchFamily="18" charset="0"/>
                            <a:ea typeface="Calibri"/>
                            <a:cs typeface="Times New Roman"/>
                          </a:rPr>
                        </m:ctrlPr>
                      </m:accPr>
                      <m:e>
                        <m:r>
                          <a:rPr lang="fr-FR" sz="1800" i="1">
                            <a:latin typeface="Cambria Math"/>
                            <a:ea typeface="Calibri"/>
                            <a:cs typeface="Times New Roman"/>
                          </a:rPr>
                          <m:t>𝑥</m:t>
                        </m:r>
                      </m:e>
                    </m:acc>
                    <m:r>
                      <a:rPr lang="fr-FR" sz="1800" i="1">
                        <a:latin typeface="Cambria Math"/>
                        <a:ea typeface="Calibri"/>
                        <a:cs typeface="Times New Roman"/>
                      </a:rPr>
                      <m:t>+</m:t>
                    </m:r>
                    <m:r>
                      <a:rPr lang="fr-FR" sz="1800" i="1">
                        <a:latin typeface="Cambria Math"/>
                        <a:ea typeface="Calibri"/>
                        <a:cs typeface="Times New Roman"/>
                      </a:rPr>
                      <m:t>2</m:t>
                    </m:r>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𝜔</m:t>
                        </m:r>
                      </m:e>
                      <m:sub>
                        <m:r>
                          <a:rPr lang="fr-FR" sz="1800" i="1">
                            <a:latin typeface="Cambria Math"/>
                            <a:ea typeface="Calibri"/>
                            <a:cs typeface="Times New Roman"/>
                          </a:rPr>
                          <m:t>0</m:t>
                        </m:r>
                      </m:sub>
                    </m:sSub>
                    <m:r>
                      <a:rPr lang="fr-FR" sz="1800" i="1">
                        <a:latin typeface="Cambria Math"/>
                        <a:ea typeface="Calibri"/>
                        <a:cs typeface="Times New Roman"/>
                      </a:rPr>
                      <m:t>.</m:t>
                    </m:r>
                    <m:r>
                      <a:rPr lang="fr-FR" sz="1800" i="1">
                        <a:latin typeface="Cambria Math"/>
                        <a:ea typeface="Calibri"/>
                        <a:cs typeface="Times New Roman"/>
                      </a:rPr>
                      <m:t>𝜉</m:t>
                    </m:r>
                    <m:r>
                      <a:rPr lang="fr-FR" sz="1800" i="1">
                        <a:latin typeface="Cambria Math"/>
                        <a:ea typeface="Calibri"/>
                        <a:cs typeface="Times New Roman"/>
                      </a:rPr>
                      <m:t>.</m:t>
                    </m:r>
                    <m:acc>
                      <m:accPr>
                        <m:chr m:val="̇"/>
                        <m:ctrlPr>
                          <a:rPr lang="fr-FR" sz="1800" i="1">
                            <a:latin typeface="Cambria Math" panose="02040503050406030204" pitchFamily="18" charset="0"/>
                            <a:ea typeface="Calibri"/>
                            <a:cs typeface="Times New Roman"/>
                          </a:rPr>
                        </m:ctrlPr>
                      </m:accPr>
                      <m:e>
                        <m:r>
                          <a:rPr lang="fr-FR" sz="1800" i="1">
                            <a:latin typeface="Cambria Math"/>
                            <a:ea typeface="Calibri"/>
                            <a:cs typeface="Times New Roman"/>
                          </a:rPr>
                          <m:t>𝑥</m:t>
                        </m:r>
                      </m:e>
                    </m:acc>
                    <m:r>
                      <a:rPr lang="fr-FR" sz="1800" i="1">
                        <a:latin typeface="Cambria Math"/>
                        <a:ea typeface="Calibri"/>
                        <a:cs typeface="Times New Roman"/>
                      </a:rPr>
                      <m:t>+</m:t>
                    </m:r>
                    <m:sSubSup>
                      <m:sSubSupPr>
                        <m:ctrlPr>
                          <a:rPr lang="fr-FR" sz="1800" i="1">
                            <a:latin typeface="Cambria Math" panose="02040503050406030204" pitchFamily="18" charset="0"/>
                            <a:ea typeface="Calibri"/>
                            <a:cs typeface="Times New Roman"/>
                          </a:rPr>
                        </m:ctrlPr>
                      </m:sSubSupPr>
                      <m:e>
                        <m:r>
                          <a:rPr lang="fr-FR" sz="1800" i="1">
                            <a:latin typeface="Cambria Math"/>
                            <a:ea typeface="Calibri"/>
                            <a:cs typeface="Times New Roman"/>
                          </a:rPr>
                          <m:t>𝜔</m:t>
                        </m:r>
                      </m:e>
                      <m:sub>
                        <m:r>
                          <a:rPr lang="fr-FR" sz="1800" i="1">
                            <a:latin typeface="Cambria Math"/>
                            <a:ea typeface="Calibri"/>
                            <a:cs typeface="Times New Roman"/>
                          </a:rPr>
                          <m:t>0</m:t>
                        </m:r>
                      </m:sub>
                      <m:sup>
                        <m:r>
                          <a:rPr lang="fr-FR" sz="1800" i="1">
                            <a:latin typeface="Cambria Math"/>
                            <a:ea typeface="Calibri"/>
                            <a:cs typeface="Times New Roman"/>
                          </a:rPr>
                          <m:t>2</m:t>
                        </m:r>
                      </m:sup>
                    </m:sSubSup>
                    <m:r>
                      <a:rPr lang="fr-FR" sz="1800" i="1">
                        <a:latin typeface="Cambria Math"/>
                        <a:ea typeface="Calibri"/>
                        <a:cs typeface="Times New Roman"/>
                      </a:rPr>
                      <m:t>.</m:t>
                    </m:r>
                    <m:r>
                      <a:rPr lang="fr-FR" sz="1800" i="1">
                        <a:latin typeface="Cambria Math"/>
                        <a:ea typeface="Calibri"/>
                        <a:cs typeface="Times New Roman"/>
                      </a:rPr>
                      <m:t>𝑥</m:t>
                    </m:r>
                    <m:r>
                      <a:rPr lang="fr-FR" sz="1800" i="1">
                        <a:latin typeface="Cambria Math"/>
                        <a:ea typeface="Calibri"/>
                        <a:cs typeface="Times New Roman"/>
                      </a:rPr>
                      <m:t>=</m:t>
                    </m:r>
                    <m:f>
                      <m:fPr>
                        <m:ctrlPr>
                          <a:rPr lang="fr-FR" sz="1800" i="1">
                            <a:latin typeface="Cambria Math" panose="02040503050406030204" pitchFamily="18" charset="0"/>
                            <a:ea typeface="Calibri"/>
                            <a:cs typeface="Times New Roman"/>
                          </a:rPr>
                        </m:ctrlPr>
                      </m:fPr>
                      <m:num>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𝑃</m:t>
                            </m:r>
                          </m:e>
                          <m:sub>
                            <m:r>
                              <a:rPr lang="fr-FR" sz="1800" i="1">
                                <a:latin typeface="Cambria Math"/>
                                <a:ea typeface="Calibri"/>
                                <a:cs typeface="Times New Roman"/>
                              </a:rPr>
                              <m:t>0</m:t>
                            </m:r>
                          </m:sub>
                        </m:sSub>
                      </m:num>
                      <m:den>
                        <m:r>
                          <a:rPr lang="fr-FR" sz="1800" i="1">
                            <a:latin typeface="Cambria Math"/>
                            <a:ea typeface="Calibri"/>
                            <a:cs typeface="Times New Roman"/>
                          </a:rPr>
                          <m:t>𝑚</m:t>
                        </m:r>
                      </m:den>
                    </m:f>
                    <m:r>
                      <a:rPr lang="fr-FR" sz="1800" i="1">
                        <a:latin typeface="Cambria Math"/>
                        <a:ea typeface="Calibri"/>
                        <a:cs typeface="Times New Roman"/>
                      </a:rPr>
                      <m:t>.</m:t>
                    </m:r>
                    <m:r>
                      <m:rPr>
                        <m:sty m:val="p"/>
                      </m:rPr>
                      <a:rPr lang="fr-FR" sz="1800">
                        <a:latin typeface="Cambria Math"/>
                        <a:ea typeface="Calibri"/>
                        <a:cs typeface="Times New Roman"/>
                      </a:rPr>
                      <m:t>sin</m:t>
                    </m:r>
                    <m:r>
                      <a:rPr lang="fr-FR" sz="1800">
                        <a:latin typeface="Cambria Math"/>
                        <a:ea typeface="Calibri"/>
                        <a:cs typeface="Cambria Math"/>
                      </a:rPr>
                      <m:t>⁡</m:t>
                    </m:r>
                    <m:r>
                      <a:rPr lang="fr-FR" sz="1800" i="1">
                        <a:latin typeface="Cambria Math"/>
                        <a:ea typeface="Calibri"/>
                        <a:cs typeface="Times New Roman"/>
                      </a:rPr>
                      <m:t>(</m:t>
                    </m:r>
                    <m:bar>
                      <m:barPr>
                        <m:pos m:val="top"/>
                        <m:ctrlPr>
                          <a:rPr lang="fr-FR" sz="1800" i="1">
                            <a:latin typeface="Cambria Math" panose="02040503050406030204" pitchFamily="18" charset="0"/>
                            <a:ea typeface="Calibri"/>
                            <a:cs typeface="Times New Roman"/>
                          </a:rPr>
                        </m:ctrlPr>
                      </m:barPr>
                      <m:e>
                        <m:r>
                          <a:rPr lang="fr-FR" sz="1800" i="1">
                            <a:latin typeface="Cambria Math"/>
                            <a:ea typeface="Calibri"/>
                            <a:cs typeface="Times New Roman"/>
                          </a:rPr>
                          <m:t>𝜔</m:t>
                        </m:r>
                      </m:e>
                    </m:bar>
                    <m:r>
                      <a:rPr lang="fr-FR" sz="1800" i="1">
                        <a:latin typeface="Cambria Math"/>
                        <a:ea typeface="Calibri"/>
                        <a:cs typeface="Times New Roman"/>
                      </a:rPr>
                      <m:t>.</m:t>
                    </m:r>
                    <m:r>
                      <a:rPr lang="fr-FR" sz="1800" i="1">
                        <a:latin typeface="Cambria Math"/>
                        <a:ea typeface="Calibri"/>
                        <a:cs typeface="Times New Roman"/>
                      </a:rPr>
                      <m:t>𝑡</m:t>
                    </m:r>
                    <m:r>
                      <a:rPr lang="fr-FR" sz="1800" i="1">
                        <a:latin typeface="Cambria Math"/>
                        <a:ea typeface="Calibri"/>
                        <a:cs typeface="Times New Roman"/>
                      </a:rPr>
                      <m:t>)</m:t>
                    </m:r>
                  </m:oMath>
                </a14:m>
                <a:r>
                  <a:rPr lang="fr-FR" sz="1800" dirty="0">
                    <a:latin typeface="Times New Roman"/>
                    <a:ea typeface="Times New Roman"/>
                    <a:cs typeface="Arial"/>
                  </a:rPr>
                  <a:t>      	</a:t>
                </a:r>
                <a:r>
                  <a:rPr lang="fr-FR" sz="1800" dirty="0">
                    <a:solidFill>
                      <a:srgbClr val="FF0000"/>
                    </a:solidFill>
                    <a:latin typeface="Times New Roman"/>
                    <a:ea typeface="Times New Roman"/>
                    <a:cs typeface="Arial"/>
                  </a:rPr>
                  <a:t>(3.11)</a:t>
                </a:r>
                <a:endParaRPr lang="fr-FR" sz="2400" dirty="0">
                  <a:latin typeface="Calibri"/>
                  <a:ea typeface="Calibri"/>
                  <a:cs typeface="Arial"/>
                </a:endParaRPr>
              </a:p>
              <a:p>
                <a:pPr>
                  <a:spcAft>
                    <a:spcPts val="0"/>
                  </a:spcAft>
                </a:pPr>
                <a14:m>
                  <m:oMathPara xmlns:m="http://schemas.openxmlformats.org/officeDocument/2006/math">
                    <m:oMathParaPr>
                      <m:jc m:val="centerGroup"/>
                    </m:oMathParaPr>
                    <m:oMath xmlns:m="http://schemas.openxmlformats.org/officeDocument/2006/math">
                      <m:d>
                        <m:dPr>
                          <m:begChr m:val="{"/>
                          <m:endChr m:val=""/>
                          <m:ctrlPr>
                            <a:rPr lang="fr-FR" sz="1800" i="1">
                              <a:latin typeface="Cambria Math" panose="02040503050406030204" pitchFamily="18" charset="0"/>
                              <a:ea typeface="Times New Roman"/>
                              <a:cs typeface="Times New Roman"/>
                            </a:rPr>
                          </m:ctrlPr>
                        </m:dPr>
                        <m:e>
                          <m:eqArr>
                            <m:eqArrPr>
                              <m:ctrlPr>
                                <a:rPr lang="fr-FR" sz="1800" i="1">
                                  <a:effectLst/>
                                  <a:latin typeface="Cambria Math" panose="02040503050406030204" pitchFamily="18" charset="0"/>
                                  <a:ea typeface="Times New Roman"/>
                                  <a:cs typeface="Times New Roman"/>
                                </a:rPr>
                              </m:ctrlPr>
                            </m:eqArrPr>
                            <m:e>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i="1">
                                      <a:effectLst/>
                                      <a:latin typeface="Cambria Math"/>
                                      <a:ea typeface="Times New Roman"/>
                                      <a:cs typeface="Times New Roman"/>
                                    </a:rPr>
                                    <m:t>h</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𝑡</m:t>
                              </m:r>
                              <m:r>
                                <a:rPr lang="fr-FR"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r>
                                    <a:rPr lang="fr-FR" sz="1800" i="1">
                                      <a:effectLst/>
                                      <a:latin typeface="Cambria Math"/>
                                      <a:ea typeface="Times New Roman"/>
                                      <a:cs typeface="Times New Roman"/>
                                    </a:rPr>
                                    <m:t>𝑒</m:t>
                                  </m:r>
                                </m:e>
                                <m:sup>
                                  <m:r>
                                    <a:rPr lang="fr-FR" sz="1800" i="1">
                                      <a:effectLst/>
                                      <a:latin typeface="Cambria Math"/>
                                      <a:ea typeface="Times New Roman"/>
                                      <a:cs typeface="Times New Roman"/>
                                    </a:rPr>
                                    <m:t>−</m:t>
                                  </m:r>
                                  <m:r>
                                    <a:rPr lang="fr-FR" sz="1800" i="1">
                                      <a:effectLst/>
                                      <a:latin typeface="Cambria Math"/>
                                      <a:ea typeface="Times New Roman"/>
                                      <a:cs typeface="Times New Roman"/>
                                    </a:rPr>
                                    <m:t>𝜉</m:t>
                                  </m:r>
                                  <m:r>
                                    <a:rPr lang="fr-FR" sz="1800" i="1">
                                      <a:effectLst/>
                                      <a:latin typeface="Cambria Math"/>
                                      <a:ea typeface="Times New Roman"/>
                                      <a:cs typeface="Times New Roman"/>
                                    </a:rPr>
                                    <m:t>.</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𝑡</m:t>
                                  </m:r>
                                </m:sup>
                              </m:sSup>
                              <m:r>
                                <a:rPr lang="fr-FR" sz="1800" i="1">
                                  <a:effectLst/>
                                  <a:latin typeface="Cambria Math"/>
                                  <a:ea typeface="Times New Roman"/>
                                  <a:cs typeface="Times New Roman"/>
                                </a:rPr>
                                <m:t>.</m:t>
                              </m:r>
                              <m:d>
                                <m:dPr>
                                  <m:begChr m:val="["/>
                                  <m:endChr m:val="]"/>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𝐴</m:t>
                                  </m:r>
                                  <m:r>
                                    <a:rPr lang="fr-FR" sz="1800" i="1">
                                      <a:effectLst/>
                                      <a:latin typeface="Cambria Math"/>
                                      <a:ea typeface="Times New Roman"/>
                                      <a:cs typeface="Times New Roman"/>
                                    </a:rPr>
                                    <m:t>.</m:t>
                                  </m:r>
                                  <m:r>
                                    <m:rPr>
                                      <m:sty m:val="p"/>
                                    </m:rPr>
                                    <a:rPr lang="fr-FR" sz="1800" i="0">
                                      <a:effectLst/>
                                      <a:latin typeface="Cambria Math"/>
                                      <a:ea typeface="Times New Roman"/>
                                      <a:cs typeface="Times New Roman"/>
                                    </a:rPr>
                                    <m:t>cos</m:t>
                                  </m:r>
                                  <m:r>
                                    <a:rPr lang="fr-FR" sz="1800" i="0">
                                      <a:effectLst/>
                                      <a:latin typeface="Cambria Math"/>
                                      <a:ea typeface="Times New Roman"/>
                                      <a:cs typeface="Times New Roman"/>
                                    </a:rPr>
                                    <m:t>⁡</m:t>
                                  </m:r>
                                  <m:r>
                                    <a:rPr lang="fr-FR" sz="1800" i="1">
                                      <a:effectLst/>
                                      <a:latin typeface="Cambria Math"/>
                                      <a:ea typeface="Times New Roman"/>
                                      <a:cs typeface="Times New Roman"/>
                                    </a:rPr>
                                    <m:t>(</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𝐷</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𝑡</m:t>
                                  </m:r>
                                  <m:r>
                                    <a:rPr lang="fr-FR" sz="1800" i="1">
                                      <a:effectLst/>
                                      <a:latin typeface="Cambria Math"/>
                                      <a:ea typeface="Times New Roman"/>
                                      <a:cs typeface="Times New Roman"/>
                                    </a:rPr>
                                    <m:t>)+</m:t>
                                  </m:r>
                                  <m:r>
                                    <a:rPr lang="fr-FR" sz="1800" i="1">
                                      <a:effectLst/>
                                      <a:latin typeface="Cambria Math"/>
                                      <a:ea typeface="Calibri"/>
                                      <a:cs typeface="Times New Roman"/>
                                    </a:rPr>
                                    <m:t>𝐵</m:t>
                                  </m:r>
                                  <m:r>
                                    <a:rPr lang="fr-FR" sz="1800" i="1">
                                      <a:effectLst/>
                                      <a:latin typeface="Cambria Math"/>
                                      <a:ea typeface="Times New Roman"/>
                                      <a:cs typeface="Times New Roman"/>
                                    </a:rPr>
                                    <m:t>.</m:t>
                                  </m:r>
                                  <m:r>
                                    <a:rPr lang="fr-FR" sz="1800" i="1">
                                      <a:effectLst/>
                                      <a:latin typeface="Cambria Math"/>
                                      <a:ea typeface="Times New Roman"/>
                                      <a:cs typeface="Times New Roman"/>
                                    </a:rPr>
                                    <m:t>𝑠𝑖𝑛</m:t>
                                  </m:r>
                                  <m:d>
                                    <m:dPr>
                                      <m:ctrlPr>
                                        <a:rPr lang="fr-FR" sz="1800" i="1">
                                          <a:effectLst/>
                                          <a:latin typeface="Cambria Math" panose="02040503050406030204" pitchFamily="18" charset="0"/>
                                          <a:ea typeface="Times New Roman"/>
                                          <a:cs typeface="Times New Roman"/>
                                        </a:rPr>
                                      </m:ctrlPr>
                                    </m:dPr>
                                    <m:e>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𝐷</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𝑡</m:t>
                                      </m:r>
                                    </m:e>
                                  </m:d>
                                </m:e>
                              </m:d>
                              <m:r>
                                <a:rPr lang="fr-FR" sz="1800" i="1">
                                  <a:effectLst/>
                                  <a:latin typeface="Cambria Math"/>
                                  <a:ea typeface="Times New Roman"/>
                                  <a:cs typeface="Times New Roman"/>
                                </a:rPr>
                                <m:t>  </m:t>
                              </m:r>
                              <m:r>
                                <a:rPr lang="fr-FR" sz="1800" b="0" i="1" smtClean="0">
                                  <a:effectLst/>
                                  <a:latin typeface="Cambria Math"/>
                                  <a:ea typeface="Times New Roman"/>
                                  <a:cs typeface="Times New Roman"/>
                                </a:rPr>
                                <m:t>+</m:t>
                              </m:r>
                              <m:r>
                                <a:rPr lang="fr-FR" sz="1800" i="1">
                                  <a:effectLst/>
                                  <a:latin typeface="Cambria Math"/>
                                  <a:ea typeface="Times New Roman"/>
                                  <a:cs typeface="Times New Roman"/>
                                </a:rPr>
                                <m:t>             </m:t>
                              </m:r>
                              <m:r>
                                <a:rPr lang="fr-FR" sz="1800" b="0" i="1" smtClean="0">
                                  <a:effectLst/>
                                  <a:latin typeface="Cambria Math"/>
                                  <a:ea typeface="Times New Roman"/>
                                  <a:cs typeface="Times New Roman"/>
                                </a:rPr>
                                <m:t>                   </m:t>
                              </m:r>
                              <m:r>
                                <a:rPr lang="fr-FR" sz="1800" i="1">
                                  <a:solidFill>
                                    <a:srgbClr val="FF0000"/>
                                  </a:solidFill>
                                  <a:effectLst/>
                                  <a:latin typeface="Cambria Math"/>
                                  <a:ea typeface="Times New Roman"/>
                                  <a:cs typeface="Times New Roman"/>
                                </a:rPr>
                                <m:t>(</m:t>
                              </m:r>
                              <m:r>
                                <a:rPr lang="fr-FR" sz="1800" i="1">
                                  <a:solidFill>
                                    <a:srgbClr val="FF0000"/>
                                  </a:solidFill>
                                  <a:effectLst/>
                                  <a:latin typeface="Cambria Math"/>
                                  <a:ea typeface="Times New Roman"/>
                                  <a:cs typeface="Times New Roman"/>
                                </a:rPr>
                                <m:t>3</m:t>
                              </m:r>
                              <m:r>
                                <a:rPr lang="fr-FR" sz="1800" i="1">
                                  <a:solidFill>
                                    <a:srgbClr val="FF0000"/>
                                  </a:solidFill>
                                  <a:effectLst/>
                                  <a:latin typeface="Cambria Math"/>
                                  <a:ea typeface="Times New Roman"/>
                                  <a:cs typeface="Times New Roman"/>
                                </a:rPr>
                                <m:t>.</m:t>
                              </m:r>
                              <m:r>
                                <a:rPr lang="fr-FR" sz="1800" i="1">
                                  <a:solidFill>
                                    <a:srgbClr val="FF0000"/>
                                  </a:solidFill>
                                  <a:effectLst/>
                                  <a:latin typeface="Cambria Math"/>
                                  <a:ea typeface="Times New Roman"/>
                                  <a:cs typeface="Times New Roman"/>
                                </a:rPr>
                                <m:t>12</m:t>
                              </m:r>
                              <m:r>
                                <a:rPr lang="fr-FR" sz="1800" i="1">
                                  <a:solidFill>
                                    <a:srgbClr val="FF0000"/>
                                  </a:solidFill>
                                  <a:effectLst/>
                                  <a:latin typeface="Cambria Math"/>
                                  <a:ea typeface="Times New Roman"/>
                                  <a:cs typeface="Times New Roman"/>
                                </a:rPr>
                                <m:t>)</m:t>
                              </m:r>
                            </m:e>
                            <m:e>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i="1">
                                      <a:effectLst/>
                                      <a:latin typeface="Cambria Math"/>
                                      <a:ea typeface="Times New Roman"/>
                                      <a:cs typeface="Times New Roman"/>
                                    </a:rPr>
                                    <m:t>𝑝</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𝑡</m:t>
                              </m:r>
                              <m:r>
                                <a:rPr lang="fr-FR" sz="1800" i="1">
                                  <a:effectLst/>
                                  <a:latin typeface="Cambria Math"/>
                                  <a:ea typeface="Times New Roman"/>
                                  <a:cs typeface="Times New Roman"/>
                                </a:rPr>
                                <m:t>)=</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𝐶</m:t>
                                  </m:r>
                                </m:e>
                                <m:sub>
                                  <m:r>
                                    <a:rPr lang="fr-FR" sz="1800" i="1">
                                      <a:effectLst/>
                                      <a:latin typeface="Cambria Math"/>
                                      <a:ea typeface="Times New Roman"/>
                                      <a:cs typeface="Times New Roman"/>
                                    </a:rPr>
                                    <m:t>1</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𝑠𝑖𝑛</m:t>
                              </m:r>
                              <m:d>
                                <m:dPr>
                                  <m:ctrlPr>
                                    <a:rPr lang="fr-FR" sz="1800" i="1">
                                      <a:effectLst/>
                                      <a:latin typeface="Cambria Math" panose="02040503050406030204" pitchFamily="18" charset="0"/>
                                      <a:ea typeface="Times New Roman"/>
                                      <a:cs typeface="Times New Roman"/>
                                    </a:rPr>
                                  </m:ctrlPr>
                                </m:dPr>
                                <m:e>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r>
                                    <a:rPr lang="fr-FR" sz="1800" i="1">
                                      <a:effectLst/>
                                      <a:latin typeface="Cambria Math"/>
                                      <a:ea typeface="Times New Roman"/>
                                      <a:cs typeface="Times New Roman"/>
                                    </a:rPr>
                                    <m:t>.</m:t>
                                  </m:r>
                                  <m:r>
                                    <a:rPr lang="fr-FR" sz="1800" i="1">
                                      <a:effectLst/>
                                      <a:latin typeface="Cambria Math"/>
                                      <a:ea typeface="Times New Roman"/>
                                      <a:cs typeface="Times New Roman"/>
                                    </a:rPr>
                                    <m:t>𝑡</m:t>
                                  </m:r>
                                </m:e>
                              </m:d>
                              <m:r>
                                <a:rPr lang="fr-FR" sz="1800" i="1">
                                  <a:effectLst/>
                                  <a:latin typeface="Cambria Math"/>
                                  <a:ea typeface="Times New Roman"/>
                                  <a:cs typeface="Times New Roman"/>
                                </a:rPr>
                                <m:t>+</m:t>
                              </m:r>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Times New Roman"/>
                                    </a:rPr>
                                    <m:t>𝐶</m:t>
                                  </m:r>
                                </m:e>
                                <m:sub>
                                  <m:r>
                                    <a:rPr lang="fr-FR" sz="1800" i="1">
                                      <a:effectLst/>
                                      <a:latin typeface="Cambria Math"/>
                                      <a:ea typeface="Calibri"/>
                                      <a:cs typeface="Times New Roman"/>
                                    </a:rPr>
                                    <m:t>2</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𝑐𝑜𝑠</m:t>
                              </m:r>
                              <m:d>
                                <m:dPr>
                                  <m:ctrlPr>
                                    <a:rPr lang="fr-FR" sz="1800" i="1">
                                      <a:effectLst/>
                                      <a:latin typeface="Cambria Math" panose="02040503050406030204" pitchFamily="18" charset="0"/>
                                      <a:ea typeface="Times New Roman"/>
                                      <a:cs typeface="Times New Roman"/>
                                    </a:rPr>
                                  </m:ctrlPr>
                                </m:dPr>
                                <m:e>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r>
                                    <a:rPr lang="fr-FR" sz="1800" i="1">
                                      <a:effectLst/>
                                      <a:latin typeface="Cambria Math"/>
                                      <a:ea typeface="Times New Roman"/>
                                      <a:cs typeface="Times New Roman"/>
                                    </a:rPr>
                                    <m:t>.</m:t>
                                  </m:r>
                                  <m:r>
                                    <a:rPr lang="fr-FR" sz="1800" i="1">
                                      <a:effectLst/>
                                      <a:latin typeface="Cambria Math"/>
                                      <a:ea typeface="Times New Roman"/>
                                      <a:cs typeface="Times New Roman"/>
                                    </a:rPr>
                                    <m:t>𝑡</m:t>
                                  </m:r>
                                </m:e>
                              </m:d>
                              <m:r>
                                <a:rPr lang="fr-FR" sz="1800" i="1">
                                  <a:effectLst/>
                                  <a:latin typeface="Cambria Math"/>
                                  <a:ea typeface="Times New Roman"/>
                                  <a:cs typeface="Times New Roman"/>
                                </a:rPr>
                                <m:t>                               </m:t>
                              </m:r>
                              <m:r>
                                <a:rPr lang="fr-FR" sz="1800" b="0" i="1" smtClean="0">
                                  <a:effectLst/>
                                  <a:latin typeface="Cambria Math"/>
                                  <a:ea typeface="Times New Roman"/>
                                  <a:cs typeface="Times New Roman"/>
                                </a:rPr>
                                <m:t>             </m:t>
                              </m:r>
                              <m:r>
                                <a:rPr lang="fr-FR" sz="1800" i="1">
                                  <a:effectLst/>
                                  <a:latin typeface="Cambria Math"/>
                                  <a:ea typeface="Times New Roman"/>
                                  <a:cs typeface="Times New Roman"/>
                                </a:rPr>
                                <m:t>      </m:t>
                              </m:r>
                              <m:r>
                                <a:rPr lang="fr-FR" sz="1800" i="1">
                                  <a:solidFill>
                                    <a:srgbClr val="FF0000"/>
                                  </a:solidFill>
                                  <a:effectLst/>
                                  <a:latin typeface="Cambria Math"/>
                                  <a:ea typeface="Times New Roman"/>
                                  <a:cs typeface="Times New Roman"/>
                                </a:rPr>
                                <m:t>(</m:t>
                              </m:r>
                              <m:r>
                                <a:rPr lang="fr-FR" sz="1800" i="1">
                                  <a:solidFill>
                                    <a:srgbClr val="FF0000"/>
                                  </a:solidFill>
                                  <a:effectLst/>
                                  <a:latin typeface="Cambria Math"/>
                                  <a:ea typeface="Times New Roman"/>
                                  <a:cs typeface="Times New Roman"/>
                                </a:rPr>
                                <m:t>3</m:t>
                              </m:r>
                              <m:r>
                                <a:rPr lang="fr-FR" sz="1800" i="1">
                                  <a:solidFill>
                                    <a:srgbClr val="FF0000"/>
                                  </a:solidFill>
                                  <a:effectLst/>
                                  <a:latin typeface="Cambria Math"/>
                                  <a:ea typeface="Times New Roman"/>
                                  <a:cs typeface="Times New Roman"/>
                                </a:rPr>
                                <m:t>.</m:t>
                              </m:r>
                              <m:r>
                                <a:rPr lang="fr-FR" sz="1800" i="1">
                                  <a:solidFill>
                                    <a:srgbClr val="FF0000"/>
                                  </a:solidFill>
                                  <a:effectLst/>
                                  <a:latin typeface="Cambria Math"/>
                                  <a:ea typeface="Times New Roman"/>
                                  <a:cs typeface="Times New Roman"/>
                                </a:rPr>
                                <m:t>13</m:t>
                              </m:r>
                              <m:r>
                                <a:rPr lang="fr-FR" sz="1800" i="1">
                                  <a:solidFill>
                                    <a:srgbClr val="FF0000"/>
                                  </a:solidFill>
                                  <a:effectLst/>
                                  <a:latin typeface="Cambria Math"/>
                                  <a:ea typeface="Times New Roman"/>
                                  <a:cs typeface="Times New Roman"/>
                                </a:rPr>
                                <m:t>)</m:t>
                              </m:r>
                            </m:e>
                          </m:eqArr>
                        </m:e>
                      </m:d>
                    </m:oMath>
                  </m:oMathPara>
                </a14:m>
                <a:endParaRPr lang="fr-FR" sz="1800" dirty="0">
                  <a:effectLst/>
                  <a:latin typeface="Times New Roman"/>
                  <a:ea typeface="Calibri"/>
                  <a:cs typeface="Arial"/>
                </a:endParaRPr>
              </a:p>
              <a:p>
                <a:pPr>
                  <a:spcAft>
                    <a:spcPts val="0"/>
                  </a:spcAft>
                </a:pPr>
                <a:endParaRPr lang="fr-FR" sz="1600" dirty="0">
                  <a:effectLst/>
                  <a:latin typeface="Calibri"/>
                  <a:ea typeface="Calibri"/>
                  <a:cs typeface="Arial"/>
                </a:endParaRPr>
              </a:p>
              <a:p>
                <a:pPr>
                  <a:spcAft>
                    <a:spcPts val="0"/>
                  </a:spcAft>
                </a:pPr>
                <a:r>
                  <a:rPr lang="fr-FR" sz="1800" dirty="0" err="1">
                    <a:latin typeface="Times New Roman"/>
                    <a:ea typeface="Times New Roman"/>
                    <a:cs typeface="Arial"/>
                  </a:rPr>
                  <a:t>We</a:t>
                </a:r>
                <a:r>
                  <a:rPr lang="fr-FR" sz="1800" dirty="0">
                    <a:latin typeface="Times New Roman"/>
                    <a:ea typeface="Times New Roman"/>
                    <a:cs typeface="Arial"/>
                  </a:rPr>
                  <a:t> substitute </a:t>
                </a:r>
                <a:r>
                  <a:rPr lang="fr-FR" sz="1800" dirty="0" err="1">
                    <a:latin typeface="Times New Roman"/>
                    <a:ea typeface="Times New Roman"/>
                    <a:cs typeface="Arial"/>
                  </a:rPr>
                  <a:t>éq</a:t>
                </a:r>
                <a:r>
                  <a:rPr lang="fr-FR" sz="1800" dirty="0">
                    <a:effectLst/>
                    <a:latin typeface="Times New Roman"/>
                    <a:ea typeface="Times New Roman"/>
                    <a:cs typeface="Arial"/>
                  </a:rPr>
                  <a:t>.(3.13) in l’</a:t>
                </a:r>
                <a:r>
                  <a:rPr lang="fr-FR" sz="1800" dirty="0" err="1">
                    <a:effectLst/>
                    <a:latin typeface="Times New Roman"/>
                    <a:ea typeface="Times New Roman"/>
                    <a:cs typeface="Arial"/>
                  </a:rPr>
                  <a:t>éq</a:t>
                </a:r>
                <a:r>
                  <a:rPr lang="fr-FR" sz="1800" dirty="0">
                    <a:effectLst/>
                    <a:latin typeface="Times New Roman"/>
                    <a:ea typeface="Times New Roman"/>
                    <a:cs typeface="Arial"/>
                  </a:rPr>
                  <a:t>.(3.11), </a:t>
                </a:r>
                <a:r>
                  <a:rPr lang="fr-FR" sz="1800" dirty="0" err="1">
                    <a:effectLst/>
                    <a:latin typeface="Times New Roman"/>
                    <a:ea typeface="Times New Roman"/>
                    <a:cs typeface="Arial"/>
                  </a:rPr>
                  <a:t>we</a:t>
                </a:r>
                <a:r>
                  <a:rPr lang="fr-FR" sz="1800" dirty="0">
                    <a:effectLst/>
                    <a:latin typeface="Times New Roman"/>
                    <a:ea typeface="Times New Roman"/>
                    <a:cs typeface="Arial"/>
                  </a:rPr>
                  <a:t> have  :</a:t>
                </a:r>
                <a:endParaRPr lang="fr-FR" sz="1800" dirty="0">
                  <a:effectLst/>
                  <a:latin typeface="Calibri"/>
                  <a:ea typeface="Calibri"/>
                  <a:cs typeface="Arial"/>
                </a:endParaRPr>
              </a:p>
              <a:p>
                <a:pPr>
                  <a:spcAft>
                    <a:spcPts val="0"/>
                  </a:spcAft>
                </a:pPr>
                <a14:m>
                  <m:oMathPara xmlns:m="http://schemas.openxmlformats.org/officeDocument/2006/math">
                    <m:oMathParaPr>
                      <m:jc m:val="centerGroup"/>
                    </m:oMathParaPr>
                    <m:oMath xmlns:m="http://schemas.openxmlformats.org/officeDocument/2006/math">
                      <m:d>
                        <m:dPr>
                          <m:ctrlPr>
                            <a:rPr lang="fr-FR" sz="1800" i="1">
                              <a:latin typeface="Cambria Math" panose="02040503050406030204" pitchFamily="18" charset="0"/>
                              <a:ea typeface="Times New Roman"/>
                              <a:cs typeface="Times New Roman"/>
                            </a:rPr>
                          </m:ctrlPr>
                        </m:dPr>
                        <m:e>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m:t>
                              </m:r>
                              <m:r>
                                <a:rPr lang="fr-FR" sz="1800" i="1">
                                  <a:effectLst/>
                                  <a:latin typeface="Cambria Math"/>
                                  <a:ea typeface="Times New Roman"/>
                                  <a:cs typeface="Times New Roman"/>
                                </a:rPr>
                                <m:t>𝐶</m:t>
                              </m:r>
                            </m:e>
                            <m:sub>
                              <m:r>
                                <a:rPr lang="fr-FR" sz="1800" i="1">
                                  <a:effectLst/>
                                  <a:latin typeface="Cambria Math"/>
                                  <a:ea typeface="Times New Roman"/>
                                  <a:cs typeface="Times New Roman"/>
                                </a:rPr>
                                <m:t>1</m:t>
                              </m:r>
                            </m:sub>
                          </m:sSub>
                          <m:r>
                            <a:rPr lang="fr-FR"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e>
                            <m:sup>
                              <m:r>
                                <a:rPr lang="fr-FR" sz="1800" i="1">
                                  <a:effectLst/>
                                  <a:latin typeface="Cambria Math"/>
                                  <a:ea typeface="Times New Roman"/>
                                  <a:cs typeface="Times New Roman"/>
                                </a:rPr>
                                <m:t>2</m:t>
                              </m:r>
                            </m:sup>
                          </m:sSup>
                          <m:r>
                            <a:rPr lang="fr-FR" sz="1800" i="1">
                              <a:effectLst/>
                              <a:latin typeface="Cambria Math"/>
                              <a:ea typeface="Times New Roman"/>
                              <a:cs typeface="Times New Roman"/>
                            </a:rPr>
                            <m:t>.</m:t>
                          </m:r>
                          <m:r>
                            <a:rPr lang="fr-FR" sz="1800" i="1">
                              <a:effectLst/>
                              <a:latin typeface="Cambria Math"/>
                              <a:ea typeface="Times New Roman"/>
                              <a:cs typeface="Times New Roman"/>
                            </a:rPr>
                            <m:t>𝑠𝑖𝑛</m:t>
                          </m:r>
                          <m:d>
                            <m:dPr>
                              <m:ctrlPr>
                                <a:rPr lang="fr-FR" sz="1800" i="1">
                                  <a:effectLst/>
                                  <a:latin typeface="Cambria Math" panose="02040503050406030204" pitchFamily="18" charset="0"/>
                                  <a:ea typeface="Times New Roman"/>
                                  <a:cs typeface="Times New Roman"/>
                                </a:rPr>
                              </m:ctrlPr>
                            </m:dPr>
                            <m:e>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r>
                                <a:rPr lang="fr-FR" sz="1800" i="1">
                                  <a:effectLst/>
                                  <a:latin typeface="Cambria Math"/>
                                  <a:ea typeface="Times New Roman"/>
                                  <a:cs typeface="Times New Roman"/>
                                </a:rPr>
                                <m:t>.</m:t>
                              </m:r>
                              <m:r>
                                <a:rPr lang="fr-FR" sz="1800" i="1">
                                  <a:effectLst/>
                                  <a:latin typeface="Cambria Math"/>
                                  <a:ea typeface="Times New Roman"/>
                                  <a:cs typeface="Times New Roman"/>
                                </a:rPr>
                                <m:t>𝑡</m:t>
                              </m:r>
                            </m:e>
                          </m:d>
                          <m:r>
                            <a:rPr lang="fr-FR" sz="1800" i="1">
                              <a:effectLst/>
                              <a:latin typeface="Cambria Math"/>
                              <a:ea typeface="Times New Roman"/>
                              <a:cs typeface="Arial"/>
                            </a:rPr>
                            <m:t>−</m:t>
                          </m:r>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Times New Roman"/>
                                </a:rPr>
                                <m:t>𝐶</m:t>
                              </m:r>
                            </m:e>
                            <m:sub>
                              <m:r>
                                <a:rPr lang="fr-FR" sz="1800" i="1">
                                  <a:effectLst/>
                                  <a:latin typeface="Cambria Math"/>
                                  <a:ea typeface="Calibri"/>
                                  <a:cs typeface="Times New Roman"/>
                                </a:rPr>
                                <m:t>2</m:t>
                              </m:r>
                            </m:sub>
                          </m:sSub>
                          <m:r>
                            <a:rPr lang="fr-FR"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e>
                            <m:sup>
                              <m:r>
                                <a:rPr lang="fr-FR" sz="1800" i="1">
                                  <a:effectLst/>
                                  <a:latin typeface="Cambria Math"/>
                                  <a:ea typeface="Times New Roman"/>
                                  <a:cs typeface="Times New Roman"/>
                                </a:rPr>
                                <m:t>2</m:t>
                              </m:r>
                            </m:sup>
                          </m:sSup>
                          <m:r>
                            <a:rPr lang="fr-FR" sz="1800" i="1">
                              <a:effectLst/>
                              <a:latin typeface="Cambria Math"/>
                              <a:ea typeface="Times New Roman"/>
                              <a:cs typeface="Times New Roman"/>
                            </a:rPr>
                            <m:t>.</m:t>
                          </m:r>
                          <m:r>
                            <a:rPr lang="fr-FR" sz="1800" i="1">
                              <a:effectLst/>
                              <a:latin typeface="Cambria Math"/>
                              <a:ea typeface="Times New Roman"/>
                              <a:cs typeface="Times New Roman"/>
                            </a:rPr>
                            <m:t>𝑐𝑜𝑠</m:t>
                          </m:r>
                          <m:d>
                            <m:dPr>
                              <m:ctrlPr>
                                <a:rPr lang="fr-FR" sz="1800" i="1">
                                  <a:effectLst/>
                                  <a:latin typeface="Cambria Math" panose="02040503050406030204" pitchFamily="18" charset="0"/>
                                  <a:ea typeface="Times New Roman"/>
                                  <a:cs typeface="Times New Roman"/>
                                </a:rPr>
                              </m:ctrlPr>
                            </m:dPr>
                            <m:e>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r>
                                <a:rPr lang="fr-FR" sz="1800" i="1">
                                  <a:effectLst/>
                                  <a:latin typeface="Cambria Math"/>
                                  <a:ea typeface="Times New Roman"/>
                                  <a:cs typeface="Times New Roman"/>
                                </a:rPr>
                                <m:t>.</m:t>
                              </m:r>
                              <m:r>
                                <a:rPr lang="fr-FR" sz="1800" i="1">
                                  <a:effectLst/>
                                  <a:latin typeface="Cambria Math"/>
                                  <a:ea typeface="Times New Roman"/>
                                  <a:cs typeface="Times New Roman"/>
                                </a:rPr>
                                <m:t>𝑡</m:t>
                              </m:r>
                            </m:e>
                          </m:d>
                        </m:e>
                      </m:d>
                      <m:r>
                        <a:rPr lang="fr-FR" sz="1800" i="1">
                          <a:effectLst/>
                          <a:latin typeface="Cambria Math"/>
                          <a:ea typeface="Times New Roman"/>
                          <a:cs typeface="Times New Roman"/>
                        </a:rPr>
                        <m:t>+</m:t>
                      </m:r>
                      <m:r>
                        <a:rPr lang="fr-FR" sz="1800" i="1">
                          <a:effectLst/>
                          <a:latin typeface="Cambria Math"/>
                          <a:ea typeface="Times New Roman"/>
                          <a:cs typeface="Times New Roman"/>
                        </a:rPr>
                        <m:t>2</m:t>
                      </m:r>
                      <m:r>
                        <a:rPr lang="fr-FR" sz="1800" i="1">
                          <a:effectLst/>
                          <a:latin typeface="Cambria Math"/>
                          <a:ea typeface="Times New Roman"/>
                          <a:cs typeface="Times New Roman"/>
                        </a:rPr>
                        <m:t>.</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𝜉</m:t>
                      </m:r>
                      <m:d>
                        <m:dPr>
                          <m:ctrlPr>
                            <a:rPr lang="fr-FR" sz="1800" i="1">
                              <a:effectLst/>
                              <a:latin typeface="Cambria Math" panose="02040503050406030204" pitchFamily="18" charset="0"/>
                              <a:ea typeface="Times New Roman"/>
                              <a:cs typeface="Times New Roman"/>
                            </a:rPr>
                          </m:ctrlPr>
                        </m:dPr>
                        <m:e>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𝐶</m:t>
                              </m:r>
                            </m:e>
                            <m:sub>
                              <m:r>
                                <a:rPr lang="fr-FR" sz="1800" i="1">
                                  <a:effectLst/>
                                  <a:latin typeface="Cambria Math"/>
                                  <a:ea typeface="Times New Roman"/>
                                  <a:cs typeface="Times New Roman"/>
                                </a:rPr>
                                <m:t>1</m:t>
                              </m:r>
                            </m:sub>
                          </m:sSub>
                          <m:r>
                            <a:rPr lang="fr-FR" sz="1800" i="1">
                              <a:effectLst/>
                              <a:latin typeface="Cambria Math"/>
                              <a:ea typeface="Times New Roman"/>
                              <a:cs typeface="Times New Roman"/>
                            </a:rPr>
                            <m:t>.</m:t>
                          </m:r>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r>
                            <a:rPr lang="fr-FR" sz="1800" i="1">
                              <a:effectLst/>
                              <a:latin typeface="Cambria Math"/>
                              <a:ea typeface="Times New Roman"/>
                              <a:cs typeface="Times New Roman"/>
                            </a:rPr>
                            <m:t>.</m:t>
                          </m:r>
                          <m:r>
                            <a:rPr lang="fr-FR" sz="1800" i="1">
                              <a:effectLst/>
                              <a:latin typeface="Cambria Math"/>
                              <a:ea typeface="Times New Roman"/>
                              <a:cs typeface="Times New Roman"/>
                            </a:rPr>
                            <m:t>𝑐𝑜𝑠</m:t>
                          </m:r>
                          <m:d>
                            <m:dPr>
                              <m:ctrlPr>
                                <a:rPr lang="fr-FR" sz="1800" i="1">
                                  <a:effectLst/>
                                  <a:latin typeface="Cambria Math" panose="02040503050406030204" pitchFamily="18" charset="0"/>
                                  <a:ea typeface="Times New Roman"/>
                                  <a:cs typeface="Times New Roman"/>
                                </a:rPr>
                              </m:ctrlPr>
                            </m:dPr>
                            <m:e>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r>
                                <a:rPr lang="fr-FR" sz="1800" i="1">
                                  <a:effectLst/>
                                  <a:latin typeface="Cambria Math"/>
                                  <a:ea typeface="Times New Roman"/>
                                  <a:cs typeface="Times New Roman"/>
                                </a:rPr>
                                <m:t>.</m:t>
                              </m:r>
                              <m:r>
                                <a:rPr lang="fr-FR" sz="1800" i="1">
                                  <a:effectLst/>
                                  <a:latin typeface="Cambria Math"/>
                                  <a:ea typeface="Times New Roman"/>
                                  <a:cs typeface="Times New Roman"/>
                                </a:rPr>
                                <m:t>𝑡</m:t>
                              </m:r>
                            </m:e>
                          </m:d>
                          <m:r>
                            <a:rPr lang="fr-FR" sz="1800" i="1">
                              <a:effectLst/>
                              <a:latin typeface="Cambria Math"/>
                              <a:ea typeface="Times New Roman"/>
                              <a:cs typeface="Arial"/>
                            </a:rPr>
                            <m:t>−</m:t>
                          </m:r>
                          <m:r>
                            <a:rPr lang="fr-FR" sz="1800" i="1">
                              <a:latin typeface="Cambria Math"/>
                              <a:ea typeface="Calibri"/>
                              <a:cs typeface="Times New Roman"/>
                            </a:rPr>
                            <m:t>2</m:t>
                          </m:r>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𝜔</m:t>
                              </m:r>
                            </m:e>
                            <m:sub>
                              <m:r>
                                <a:rPr lang="fr-FR" sz="1800" i="1">
                                  <a:latin typeface="Cambria Math"/>
                                  <a:ea typeface="Calibri"/>
                                  <a:cs typeface="Times New Roman"/>
                                </a:rPr>
                                <m:t>0</m:t>
                              </m:r>
                            </m:sub>
                          </m:sSub>
                          <m:r>
                            <a:rPr lang="fr-FR" sz="1800" i="1">
                              <a:latin typeface="Cambria Math"/>
                              <a:ea typeface="Calibri"/>
                              <a:cs typeface="Times New Roman"/>
                            </a:rPr>
                            <m:t>.</m:t>
                          </m:r>
                          <m:r>
                            <a:rPr lang="fr-FR" sz="1800" i="1">
                              <a:latin typeface="Cambria Math"/>
                              <a:ea typeface="Calibri"/>
                              <a:cs typeface="Times New Roman"/>
                            </a:rPr>
                            <m:t>𝜉</m:t>
                          </m:r>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Times New Roman"/>
                                </a:rPr>
                                <m:t>𝐶</m:t>
                              </m:r>
                            </m:e>
                            <m:sub>
                              <m:r>
                                <a:rPr lang="fr-FR" sz="1800" i="1">
                                  <a:effectLst/>
                                  <a:latin typeface="Cambria Math"/>
                                  <a:ea typeface="Calibri"/>
                                  <a:cs typeface="Times New Roman"/>
                                </a:rPr>
                                <m:t>2</m:t>
                              </m:r>
                            </m:sub>
                          </m:sSub>
                          <m:r>
                            <a:rPr lang="fr-FR" sz="1800" i="1">
                              <a:effectLst/>
                              <a:latin typeface="Cambria Math"/>
                              <a:ea typeface="Times New Roman"/>
                              <a:cs typeface="Times New Roman"/>
                            </a:rPr>
                            <m:t>.</m:t>
                          </m:r>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r>
                            <a:rPr lang="fr-FR" sz="1800" i="1">
                              <a:effectLst/>
                              <a:latin typeface="Cambria Math"/>
                              <a:ea typeface="Times New Roman"/>
                              <a:cs typeface="Times New Roman"/>
                            </a:rPr>
                            <m:t>.</m:t>
                          </m:r>
                          <m:r>
                            <a:rPr lang="fr-FR" sz="1800" i="1">
                              <a:effectLst/>
                              <a:latin typeface="Cambria Math"/>
                              <a:ea typeface="Times New Roman"/>
                              <a:cs typeface="Times New Roman"/>
                            </a:rPr>
                            <m:t>𝑠𝑖𝑛</m:t>
                          </m:r>
                          <m:d>
                            <m:dPr>
                              <m:ctrlPr>
                                <a:rPr lang="fr-FR" sz="1800" i="1">
                                  <a:effectLst/>
                                  <a:latin typeface="Cambria Math" panose="02040503050406030204" pitchFamily="18" charset="0"/>
                                  <a:ea typeface="Times New Roman"/>
                                  <a:cs typeface="Times New Roman"/>
                                </a:rPr>
                              </m:ctrlPr>
                            </m:dPr>
                            <m:e>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r>
                                <a:rPr lang="fr-FR" sz="1800" i="1">
                                  <a:effectLst/>
                                  <a:latin typeface="Cambria Math"/>
                                  <a:ea typeface="Times New Roman"/>
                                  <a:cs typeface="Times New Roman"/>
                                </a:rPr>
                                <m:t>.</m:t>
                              </m:r>
                              <m:r>
                                <a:rPr lang="fr-FR" sz="1800" i="1">
                                  <a:effectLst/>
                                  <a:latin typeface="Cambria Math"/>
                                  <a:ea typeface="Times New Roman"/>
                                  <a:cs typeface="Times New Roman"/>
                                </a:rPr>
                                <m:t>𝑡</m:t>
                              </m:r>
                            </m:e>
                          </m:d>
                        </m:e>
                      </m:d>
                      <m:r>
                        <a:rPr lang="fr-FR" sz="1800" i="1">
                          <a:effectLst/>
                          <a:latin typeface="Cambria Math"/>
                          <a:ea typeface="Times New Roman"/>
                          <a:cs typeface="Times New Roman"/>
                        </a:rPr>
                        <m:t>+     </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𝐶</m:t>
                          </m:r>
                        </m:e>
                        <m:sub>
                          <m:r>
                            <a:rPr lang="fr-FR" sz="1800" i="1">
                              <a:effectLst/>
                              <a:latin typeface="Cambria Math"/>
                              <a:ea typeface="Times New Roman"/>
                              <a:cs typeface="Times New Roman"/>
                            </a:rPr>
                            <m:t>1</m:t>
                          </m:r>
                        </m:sub>
                      </m:sSub>
                      <m:r>
                        <a:rPr lang="fr-FR" sz="1800" i="1">
                          <a:effectLst/>
                          <a:latin typeface="Cambria Math"/>
                          <a:ea typeface="Times New Roman"/>
                          <a:cs typeface="Times New Roman"/>
                        </a:rPr>
                        <m:t>.</m:t>
                      </m:r>
                      <m:sSubSup>
                        <m:sSubSupPr>
                          <m:ctrlPr>
                            <a:rPr lang="fr-FR" sz="1800" i="1">
                              <a:effectLst/>
                              <a:latin typeface="Cambria Math" panose="02040503050406030204" pitchFamily="18" charset="0"/>
                              <a:ea typeface="Times New Roman"/>
                              <a:cs typeface="Times New Roman"/>
                            </a:rPr>
                          </m:ctrlPr>
                        </m:sSubSup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up>
                          <m:r>
                            <a:rPr lang="fr-FR" sz="1800" i="1">
                              <a:effectLst/>
                              <a:latin typeface="Cambria Math"/>
                              <a:ea typeface="Times New Roman"/>
                              <a:cs typeface="Times New Roman"/>
                            </a:rPr>
                            <m:t>2</m:t>
                          </m:r>
                        </m:sup>
                      </m:sSubSup>
                      <m:r>
                        <a:rPr lang="fr-FR" sz="1800" i="1">
                          <a:effectLst/>
                          <a:latin typeface="Cambria Math"/>
                          <a:ea typeface="Times New Roman"/>
                          <a:cs typeface="Times New Roman"/>
                        </a:rPr>
                        <m:t>.</m:t>
                      </m:r>
                      <m:r>
                        <a:rPr lang="fr-FR" sz="1800" i="1">
                          <a:effectLst/>
                          <a:latin typeface="Cambria Math"/>
                          <a:ea typeface="Times New Roman"/>
                          <a:cs typeface="Times New Roman"/>
                        </a:rPr>
                        <m:t>𝑠𝑖𝑛</m:t>
                      </m:r>
                      <m:d>
                        <m:dPr>
                          <m:ctrlPr>
                            <a:rPr lang="fr-FR" sz="1800" i="1">
                              <a:effectLst/>
                              <a:latin typeface="Cambria Math" panose="02040503050406030204" pitchFamily="18" charset="0"/>
                              <a:ea typeface="Times New Roman"/>
                              <a:cs typeface="Times New Roman"/>
                            </a:rPr>
                          </m:ctrlPr>
                        </m:dPr>
                        <m:e>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r>
                            <a:rPr lang="fr-FR" sz="1800" i="1">
                              <a:effectLst/>
                              <a:latin typeface="Cambria Math"/>
                              <a:ea typeface="Times New Roman"/>
                              <a:cs typeface="Times New Roman"/>
                            </a:rPr>
                            <m:t>.</m:t>
                          </m:r>
                          <m:r>
                            <a:rPr lang="fr-FR" sz="1800" i="1">
                              <a:effectLst/>
                              <a:latin typeface="Cambria Math"/>
                              <a:ea typeface="Times New Roman"/>
                              <a:cs typeface="Times New Roman"/>
                            </a:rPr>
                            <m:t>𝑡</m:t>
                          </m:r>
                        </m:e>
                      </m:d>
                      <m:r>
                        <a:rPr lang="fr-FR" sz="1800" b="0" i="1" smtClean="0">
                          <a:effectLst/>
                          <a:latin typeface="Cambria Math"/>
                          <a:ea typeface="Times New Roman"/>
                          <a:cs typeface="Arial"/>
                        </a:rPr>
                        <m:t>+</m:t>
                      </m:r>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Times New Roman"/>
                            </a:rPr>
                            <m:t>𝐶</m:t>
                          </m:r>
                        </m:e>
                        <m:sub>
                          <m:r>
                            <a:rPr lang="fr-FR" sz="1800" i="1">
                              <a:effectLst/>
                              <a:latin typeface="Cambria Math"/>
                              <a:ea typeface="Calibri"/>
                              <a:cs typeface="Times New Roman"/>
                            </a:rPr>
                            <m:t>2</m:t>
                          </m:r>
                        </m:sub>
                      </m:sSub>
                      <m:r>
                        <a:rPr lang="fr-FR" sz="1800" i="1">
                          <a:effectLst/>
                          <a:latin typeface="Cambria Math"/>
                          <a:ea typeface="Times New Roman"/>
                          <a:cs typeface="Times New Roman"/>
                        </a:rPr>
                        <m:t>.</m:t>
                      </m:r>
                      <m:sSubSup>
                        <m:sSubSupPr>
                          <m:ctrlPr>
                            <a:rPr lang="fr-FR" sz="1800" i="1">
                              <a:effectLst/>
                              <a:latin typeface="Cambria Math" panose="02040503050406030204" pitchFamily="18" charset="0"/>
                              <a:ea typeface="Times New Roman"/>
                              <a:cs typeface="Times New Roman"/>
                            </a:rPr>
                          </m:ctrlPr>
                        </m:sSubSup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up>
                          <m:r>
                            <a:rPr lang="fr-FR" sz="1800" i="1">
                              <a:effectLst/>
                              <a:latin typeface="Cambria Math"/>
                              <a:ea typeface="Times New Roman"/>
                              <a:cs typeface="Times New Roman"/>
                            </a:rPr>
                            <m:t>2</m:t>
                          </m:r>
                        </m:sup>
                      </m:sSubSup>
                      <m:r>
                        <a:rPr lang="fr-FR" sz="1800" i="1">
                          <a:effectLst/>
                          <a:latin typeface="Cambria Math"/>
                          <a:ea typeface="Times New Roman"/>
                          <a:cs typeface="Times New Roman"/>
                        </a:rPr>
                        <m:t>.</m:t>
                      </m:r>
                      <m:r>
                        <a:rPr lang="fr-FR" sz="1800" i="1">
                          <a:effectLst/>
                          <a:latin typeface="Cambria Math"/>
                          <a:ea typeface="Times New Roman"/>
                          <a:cs typeface="Times New Roman"/>
                        </a:rPr>
                        <m:t>𝑐𝑜𝑠</m:t>
                      </m:r>
                      <m:d>
                        <m:dPr>
                          <m:ctrlPr>
                            <a:rPr lang="fr-FR" sz="1800" i="1">
                              <a:effectLst/>
                              <a:latin typeface="Cambria Math" panose="02040503050406030204" pitchFamily="18" charset="0"/>
                              <a:ea typeface="Times New Roman"/>
                              <a:cs typeface="Times New Roman"/>
                            </a:rPr>
                          </m:ctrlPr>
                        </m:dPr>
                        <m:e>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r>
                            <a:rPr lang="fr-FR" sz="1800" i="1">
                              <a:effectLst/>
                              <a:latin typeface="Cambria Math"/>
                              <a:ea typeface="Times New Roman"/>
                              <a:cs typeface="Times New Roman"/>
                            </a:rPr>
                            <m:t>.</m:t>
                          </m:r>
                          <m:r>
                            <a:rPr lang="fr-FR" sz="1800" i="1">
                              <a:effectLst/>
                              <a:latin typeface="Cambria Math"/>
                              <a:ea typeface="Times New Roman"/>
                              <a:cs typeface="Times New Roman"/>
                            </a:rPr>
                            <m:t>𝑡</m:t>
                          </m:r>
                        </m:e>
                      </m:d>
                      <m:r>
                        <a:rPr lang="fr-FR" sz="1800" i="1">
                          <a:effectLst/>
                          <a:latin typeface="Cambria Math"/>
                          <a:ea typeface="Times New Roman"/>
                          <a:cs typeface="Times New Roman"/>
                        </a:rPr>
                        <m:t>=</m:t>
                      </m:r>
                      <m:f>
                        <m:fPr>
                          <m:ctrlPr>
                            <a:rPr lang="fr-FR" sz="1800" i="1">
                              <a:effectLst/>
                              <a:latin typeface="Cambria Math" panose="02040503050406030204" pitchFamily="18" charset="0"/>
                              <a:ea typeface="Calibri"/>
                              <a:cs typeface="Times New Roman"/>
                            </a:rPr>
                          </m:ctrlPr>
                        </m:fPr>
                        <m:num>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Times New Roman"/>
                                </a:rPr>
                                <m:t>𝑃</m:t>
                              </m:r>
                            </m:e>
                            <m:sub>
                              <m:r>
                                <a:rPr lang="fr-FR" sz="1800" i="1">
                                  <a:effectLst/>
                                  <a:latin typeface="Cambria Math"/>
                                  <a:ea typeface="Calibri"/>
                                  <a:cs typeface="Times New Roman"/>
                                </a:rPr>
                                <m:t>0</m:t>
                              </m:r>
                            </m:sub>
                          </m:sSub>
                        </m:num>
                        <m:den>
                          <m:r>
                            <a:rPr lang="fr-FR" sz="1800" i="1">
                              <a:effectLst/>
                              <a:latin typeface="Cambria Math"/>
                              <a:ea typeface="Calibri"/>
                              <a:cs typeface="Times New Roman"/>
                            </a:rPr>
                            <m:t>𝑚</m:t>
                          </m:r>
                        </m:den>
                      </m:f>
                      <m:r>
                        <a:rPr lang="fr-FR" sz="1800" i="1">
                          <a:effectLst/>
                          <a:latin typeface="Cambria Math"/>
                          <a:ea typeface="Calibri"/>
                          <a:cs typeface="Times New Roman"/>
                        </a:rPr>
                        <m:t>.</m:t>
                      </m:r>
                      <m:r>
                        <m:rPr>
                          <m:sty m:val="p"/>
                        </m:rPr>
                        <a:rPr lang="fr-FR" sz="1800">
                          <a:effectLst/>
                          <a:latin typeface="Cambria Math"/>
                          <a:ea typeface="Calibri"/>
                          <a:cs typeface="Times New Roman"/>
                        </a:rPr>
                        <m:t>sin</m:t>
                      </m:r>
                      <m:r>
                        <a:rPr lang="fr-FR" sz="1800">
                          <a:effectLst/>
                          <a:latin typeface="Cambria Math"/>
                          <a:ea typeface="Calibri"/>
                          <a:cs typeface="Cambria Math"/>
                        </a:rPr>
                        <m:t>⁡</m:t>
                      </m:r>
                      <m:r>
                        <a:rPr lang="fr-FR" sz="1800" i="1">
                          <a:effectLst/>
                          <a:latin typeface="Cambria Math"/>
                          <a:ea typeface="Calibri"/>
                          <a:cs typeface="Times New Roman"/>
                        </a:rPr>
                        <m:t>(</m:t>
                      </m:r>
                      <m:bar>
                        <m:barPr>
                          <m:pos m:val="top"/>
                          <m:ctrlPr>
                            <a:rPr lang="fr-FR" sz="1800" i="1">
                              <a:effectLst/>
                              <a:latin typeface="Cambria Math" panose="02040503050406030204" pitchFamily="18" charset="0"/>
                              <a:ea typeface="Calibri"/>
                              <a:cs typeface="Times New Roman"/>
                            </a:rPr>
                          </m:ctrlPr>
                        </m:barPr>
                        <m:e>
                          <m:r>
                            <a:rPr lang="fr-FR" sz="1800" i="1">
                              <a:effectLst/>
                              <a:latin typeface="Cambria Math"/>
                              <a:ea typeface="Calibri"/>
                              <a:cs typeface="Times New Roman"/>
                            </a:rPr>
                            <m:t>𝜔</m:t>
                          </m:r>
                        </m:e>
                      </m:bar>
                      <m:r>
                        <a:rPr lang="fr-FR" sz="1800" i="1">
                          <a:effectLst/>
                          <a:latin typeface="Cambria Math"/>
                          <a:ea typeface="Calibri"/>
                          <a:cs typeface="Times New Roman"/>
                        </a:rPr>
                        <m:t>.</m:t>
                      </m:r>
                      <m:r>
                        <a:rPr lang="fr-FR" sz="1800" i="1">
                          <a:effectLst/>
                          <a:latin typeface="Cambria Math"/>
                          <a:ea typeface="Calibri"/>
                          <a:cs typeface="Times New Roman"/>
                        </a:rPr>
                        <m:t>𝑡</m:t>
                      </m:r>
                      <m:r>
                        <a:rPr lang="fr-FR" sz="1800" i="1">
                          <a:effectLst/>
                          <a:latin typeface="Cambria Math"/>
                          <a:ea typeface="Calibri"/>
                          <a:cs typeface="Times New Roman"/>
                        </a:rPr>
                        <m:t>)</m:t>
                      </m:r>
                    </m:oMath>
                  </m:oMathPara>
                </a14:m>
                <a:endParaRPr lang="fr-FR" sz="1600" dirty="0">
                  <a:effectLst/>
                  <a:latin typeface="Calibri"/>
                  <a:ea typeface="Calibri"/>
                  <a:cs typeface="Arial"/>
                </a:endParaRPr>
              </a:p>
              <a:p>
                <a:pPr>
                  <a:spcAft>
                    <a:spcPts val="0"/>
                  </a:spcAft>
                </a:pPr>
                <a:r>
                  <a:rPr lang="fr-FR" sz="1800" dirty="0">
                    <a:effectLst/>
                    <a:latin typeface="Times New Roman"/>
                    <a:ea typeface="Times New Roman"/>
                    <a:cs typeface="Arial"/>
                  </a:rPr>
                  <a:t> </a:t>
                </a:r>
                <a14:m>
                  <m:oMath xmlns:m="http://schemas.openxmlformats.org/officeDocument/2006/math">
                    <m:r>
                      <a:rPr lang="fr-FR" sz="1800" i="1">
                        <a:effectLst/>
                        <a:latin typeface="Cambria Math"/>
                        <a:ea typeface="Times New Roman"/>
                        <a:cs typeface="Times New Roman"/>
                      </a:rPr>
                      <m:t>𝑠𝑖𝑛</m:t>
                    </m:r>
                    <m:d>
                      <m:dPr>
                        <m:ctrlPr>
                          <a:rPr lang="fr-FR" sz="1800" i="1">
                            <a:effectLst/>
                            <a:latin typeface="Cambria Math" panose="02040503050406030204" pitchFamily="18" charset="0"/>
                            <a:ea typeface="Times New Roman"/>
                            <a:cs typeface="Times New Roman"/>
                          </a:rPr>
                        </m:ctrlPr>
                      </m:dPr>
                      <m:e>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r>
                          <a:rPr lang="fr-FR" sz="1800" i="1">
                            <a:effectLst/>
                            <a:latin typeface="Cambria Math"/>
                            <a:ea typeface="Times New Roman"/>
                            <a:cs typeface="Times New Roman"/>
                          </a:rPr>
                          <m:t>.</m:t>
                        </m:r>
                        <m:r>
                          <a:rPr lang="fr-FR" sz="1800" i="1">
                            <a:effectLst/>
                            <a:latin typeface="Cambria Math"/>
                            <a:ea typeface="Times New Roman"/>
                            <a:cs typeface="Times New Roman"/>
                          </a:rPr>
                          <m:t>𝑡</m:t>
                        </m:r>
                      </m:e>
                    </m:d>
                    <m:d>
                      <m:dPr>
                        <m:begChr m:val="["/>
                        <m:endChr m:val="]"/>
                        <m:ctrlPr>
                          <a:rPr lang="fr-FR" sz="1800" i="1">
                            <a:effectLst/>
                            <a:latin typeface="Cambria Math" panose="02040503050406030204" pitchFamily="18" charset="0"/>
                            <a:ea typeface="Times New Roman"/>
                            <a:cs typeface="Times New Roman"/>
                          </a:rPr>
                        </m:ctrlPr>
                      </m:dPr>
                      <m:e>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m:t>
                            </m:r>
                            <m:r>
                              <a:rPr lang="fr-FR" sz="1800" i="1">
                                <a:effectLst/>
                                <a:latin typeface="Cambria Math"/>
                                <a:ea typeface="Times New Roman"/>
                                <a:cs typeface="Times New Roman"/>
                              </a:rPr>
                              <m:t>𝐶</m:t>
                            </m:r>
                          </m:e>
                          <m:sub>
                            <m:r>
                              <a:rPr lang="fr-FR" sz="1800" i="1">
                                <a:effectLst/>
                                <a:latin typeface="Cambria Math"/>
                                <a:ea typeface="Times New Roman"/>
                                <a:cs typeface="Times New Roman"/>
                              </a:rPr>
                              <m:t>1</m:t>
                            </m:r>
                          </m:sub>
                        </m:sSub>
                        <m:sSup>
                          <m:sSupPr>
                            <m:ctrlPr>
                              <a:rPr lang="fr-FR" sz="1800" i="1">
                                <a:effectLst/>
                                <a:latin typeface="Cambria Math" panose="02040503050406030204" pitchFamily="18" charset="0"/>
                                <a:ea typeface="Times New Roman"/>
                                <a:cs typeface="Times New Roman"/>
                              </a:rPr>
                            </m:ctrlPr>
                          </m:sSupPr>
                          <m:e>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e>
                          <m:sup>
                            <m:r>
                              <a:rPr lang="fr-FR" sz="1800" i="1">
                                <a:effectLst/>
                                <a:latin typeface="Cambria Math"/>
                                <a:ea typeface="Times New Roman"/>
                                <a:cs typeface="Times New Roman"/>
                              </a:rPr>
                              <m:t>2</m:t>
                            </m:r>
                          </m:sup>
                        </m:sSup>
                        <m:r>
                          <a:rPr lang="fr-FR" sz="1800" i="1">
                            <a:effectLst/>
                            <a:latin typeface="Cambria Math"/>
                            <a:ea typeface="Times New Roman"/>
                            <a:cs typeface="Arial"/>
                          </a:rPr>
                          <m:t>−</m:t>
                        </m:r>
                        <m:r>
                          <a:rPr lang="fr-FR" sz="1800" i="1">
                            <a:effectLst/>
                            <a:latin typeface="Cambria Math"/>
                            <a:ea typeface="Times New Roman"/>
                            <a:cs typeface="Times New Roman"/>
                          </a:rPr>
                          <m:t>2</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r>
                          <a:rPr lang="fr-FR" sz="1800" i="1">
                            <a:effectLst/>
                            <a:latin typeface="Cambria Math"/>
                            <a:ea typeface="Times New Roman"/>
                            <a:cs typeface="Times New Roman"/>
                          </a:rPr>
                          <m:t>𝜉</m:t>
                        </m:r>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Times New Roman"/>
                              </a:rPr>
                              <m:t>𝐶</m:t>
                            </m:r>
                          </m:e>
                          <m:sub>
                            <m:r>
                              <a:rPr lang="fr-FR" sz="1800" i="1">
                                <a:effectLst/>
                                <a:latin typeface="Cambria Math"/>
                                <a:ea typeface="Calibri"/>
                                <a:cs typeface="Times New Roman"/>
                              </a:rPr>
                              <m:t>2</m:t>
                            </m:r>
                          </m:sub>
                        </m:sSub>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r>
                          <a:rPr lang="fr-FR" sz="1800" i="1">
                            <a:effectLst/>
                            <a:latin typeface="Cambria Math"/>
                            <a:ea typeface="Times New Roman"/>
                            <a:cs typeface="Times New Roman"/>
                          </a:rPr>
                          <m:t>+</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𝐶</m:t>
                            </m:r>
                          </m:e>
                          <m:sub>
                            <m:r>
                              <a:rPr lang="fr-FR" sz="1800" i="1">
                                <a:effectLst/>
                                <a:latin typeface="Cambria Math"/>
                                <a:ea typeface="Times New Roman"/>
                                <a:cs typeface="Times New Roman"/>
                              </a:rPr>
                              <m:t>1</m:t>
                            </m:r>
                          </m:sub>
                        </m:sSub>
                        <m:r>
                          <a:rPr lang="fr-FR" sz="1800" i="1">
                            <a:effectLst/>
                            <a:latin typeface="Cambria Math"/>
                            <a:ea typeface="Times New Roman"/>
                            <a:cs typeface="Times New Roman"/>
                          </a:rPr>
                          <m:t>.</m:t>
                        </m:r>
                        <m:sSubSup>
                          <m:sSubSupPr>
                            <m:ctrlPr>
                              <a:rPr lang="fr-FR" sz="1800" i="1">
                                <a:effectLst/>
                                <a:latin typeface="Cambria Math" panose="02040503050406030204" pitchFamily="18" charset="0"/>
                                <a:ea typeface="Times New Roman"/>
                                <a:cs typeface="Times New Roman"/>
                              </a:rPr>
                            </m:ctrlPr>
                          </m:sSubSup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up>
                            <m:r>
                              <a:rPr lang="fr-FR" sz="1800" i="1">
                                <a:effectLst/>
                                <a:latin typeface="Cambria Math"/>
                                <a:ea typeface="Times New Roman"/>
                                <a:cs typeface="Times New Roman"/>
                              </a:rPr>
                              <m:t>2</m:t>
                            </m:r>
                          </m:sup>
                        </m:sSubSup>
                        <m:r>
                          <a:rPr lang="fr-FR" sz="1800" i="1">
                            <a:effectLst/>
                            <a:latin typeface="Cambria Math"/>
                            <a:ea typeface="Times New Roman"/>
                            <a:cs typeface="Times New Roman"/>
                          </a:rPr>
                          <m:t>−</m:t>
                        </m:r>
                        <m:f>
                          <m:fPr>
                            <m:ctrlPr>
                              <a:rPr lang="fr-FR" sz="1800" i="1">
                                <a:effectLst/>
                                <a:latin typeface="Cambria Math" panose="02040503050406030204" pitchFamily="18" charset="0"/>
                                <a:ea typeface="Calibri"/>
                                <a:cs typeface="Times New Roman"/>
                              </a:rPr>
                            </m:ctrlPr>
                          </m:fPr>
                          <m:num>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Times New Roman"/>
                                  </a:rPr>
                                  <m:t>𝑃</m:t>
                                </m:r>
                              </m:e>
                              <m:sub>
                                <m:r>
                                  <a:rPr lang="fr-FR" sz="1800" i="1">
                                    <a:effectLst/>
                                    <a:latin typeface="Cambria Math"/>
                                    <a:ea typeface="Calibri"/>
                                    <a:cs typeface="Times New Roman"/>
                                  </a:rPr>
                                  <m:t>0</m:t>
                                </m:r>
                              </m:sub>
                            </m:sSub>
                          </m:num>
                          <m:den>
                            <m:r>
                              <a:rPr lang="fr-FR" sz="1800" i="1">
                                <a:effectLst/>
                                <a:latin typeface="Cambria Math"/>
                                <a:ea typeface="Calibri"/>
                                <a:cs typeface="Times New Roman"/>
                              </a:rPr>
                              <m:t>𝑚</m:t>
                            </m:r>
                          </m:den>
                        </m:f>
                      </m:e>
                    </m:d>
                    <m:r>
                      <a:rPr lang="fr-FR" sz="1800" i="1">
                        <a:effectLst/>
                        <a:latin typeface="Cambria Math"/>
                        <a:ea typeface="Times New Roman"/>
                        <a:cs typeface="Times New Roman"/>
                      </a:rPr>
                      <m:t>+</m:t>
                    </m:r>
                    <m:r>
                      <a:rPr lang="fr-FR" sz="1800" i="1">
                        <a:effectLst/>
                        <a:latin typeface="Cambria Math"/>
                        <a:ea typeface="Times New Roman"/>
                        <a:cs typeface="Times New Roman"/>
                      </a:rPr>
                      <m:t>𝑐𝑜𝑠</m:t>
                    </m:r>
                    <m:d>
                      <m:dPr>
                        <m:ctrlPr>
                          <a:rPr lang="fr-FR" sz="1800" i="1">
                            <a:effectLst/>
                            <a:latin typeface="Cambria Math" panose="02040503050406030204" pitchFamily="18" charset="0"/>
                            <a:ea typeface="Times New Roman"/>
                            <a:cs typeface="Times New Roman"/>
                          </a:rPr>
                        </m:ctrlPr>
                      </m:dPr>
                      <m:e>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r>
                          <a:rPr lang="fr-FR" sz="1800" i="1">
                            <a:effectLst/>
                            <a:latin typeface="Cambria Math"/>
                            <a:ea typeface="Times New Roman"/>
                            <a:cs typeface="Times New Roman"/>
                          </a:rPr>
                          <m:t>.</m:t>
                        </m:r>
                        <m:r>
                          <a:rPr lang="fr-FR" sz="1800" i="1">
                            <a:effectLst/>
                            <a:latin typeface="Cambria Math"/>
                            <a:ea typeface="Times New Roman"/>
                            <a:cs typeface="Times New Roman"/>
                          </a:rPr>
                          <m:t>𝑡</m:t>
                        </m:r>
                      </m:e>
                    </m:d>
                    <m:d>
                      <m:dPr>
                        <m:begChr m:val="["/>
                        <m:endChr m:val="]"/>
                        <m:ctrlPr>
                          <a:rPr lang="fr-FR" sz="1800" i="1">
                            <a:effectLst/>
                            <a:latin typeface="Cambria Math" panose="02040503050406030204" pitchFamily="18" charset="0"/>
                            <a:ea typeface="Times New Roman"/>
                            <a:cs typeface="Times New Roman"/>
                          </a:rPr>
                        </m:ctrlPr>
                      </m:dPr>
                      <m:e>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Arial"/>
                              </a:rPr>
                              <m:t>−</m:t>
                            </m:r>
                            <m:r>
                              <a:rPr lang="fr-FR" sz="1800" i="1">
                                <a:effectLst/>
                                <a:latin typeface="Cambria Math"/>
                                <a:ea typeface="Calibri"/>
                                <a:cs typeface="Times New Roman"/>
                              </a:rPr>
                              <m:t>𝐶</m:t>
                            </m:r>
                          </m:e>
                          <m:sub>
                            <m:r>
                              <a:rPr lang="fr-FR" sz="1800" i="1">
                                <a:effectLst/>
                                <a:latin typeface="Cambria Math"/>
                                <a:ea typeface="Calibri"/>
                                <a:cs typeface="Times New Roman"/>
                              </a:rPr>
                              <m:t>2</m:t>
                            </m:r>
                          </m:sub>
                        </m:sSub>
                        <m:sSup>
                          <m:sSupPr>
                            <m:ctrlPr>
                              <a:rPr lang="fr-FR" sz="1800" i="1">
                                <a:effectLst/>
                                <a:latin typeface="Cambria Math" panose="02040503050406030204" pitchFamily="18" charset="0"/>
                                <a:ea typeface="Times New Roman"/>
                                <a:cs typeface="Times New Roman"/>
                              </a:rPr>
                            </m:ctrlPr>
                          </m:sSupPr>
                          <m:e>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e>
                          <m:sup>
                            <m:r>
                              <a:rPr lang="fr-FR" sz="1800" i="1">
                                <a:effectLst/>
                                <a:latin typeface="Cambria Math"/>
                                <a:ea typeface="Times New Roman"/>
                                <a:cs typeface="Times New Roman"/>
                              </a:rPr>
                              <m:t>2</m:t>
                            </m:r>
                          </m:sup>
                        </m:sSup>
                        <m:r>
                          <a:rPr lang="fr-FR" sz="1800" i="1">
                            <a:effectLst/>
                            <a:latin typeface="Cambria Math"/>
                            <a:ea typeface="Times New Roman"/>
                            <a:cs typeface="Times New Roman"/>
                          </a:rPr>
                          <m:t>+</m:t>
                        </m:r>
                        <m:r>
                          <a:rPr lang="fr-FR" sz="1800" i="1">
                            <a:effectLst/>
                            <a:latin typeface="Cambria Math"/>
                            <a:ea typeface="Times New Roman"/>
                            <a:cs typeface="Times New Roman"/>
                          </a:rPr>
                          <m:t>2</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r>
                          <a:rPr lang="fr-FR" sz="1800" i="1">
                            <a:effectLst/>
                            <a:latin typeface="Cambria Math"/>
                            <a:ea typeface="Times New Roman"/>
                            <a:cs typeface="Times New Roman"/>
                          </a:rPr>
                          <m:t>𝜉</m:t>
                        </m:r>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Times New Roman"/>
                              </a:rPr>
                              <m:t>𝐶</m:t>
                            </m:r>
                          </m:e>
                          <m:sub>
                            <m:r>
                              <a:rPr lang="fr-FR" sz="1800" i="1">
                                <a:effectLst/>
                                <a:latin typeface="Cambria Math"/>
                                <a:ea typeface="Calibri"/>
                                <a:cs typeface="Times New Roman"/>
                              </a:rPr>
                              <m:t>1</m:t>
                            </m:r>
                          </m:sub>
                        </m:sSub>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r>
                          <a:rPr lang="fr-FR" sz="1800" i="1">
                            <a:effectLst/>
                            <a:latin typeface="Cambria Math"/>
                            <a:ea typeface="Times New Roman"/>
                            <a:cs typeface="Times New Roman"/>
                          </a:rPr>
                          <m:t>+</m:t>
                        </m:r>
                        <m:sSubSup>
                          <m:sSubSupPr>
                            <m:ctrlPr>
                              <a:rPr lang="fr-FR" sz="1800" i="1">
                                <a:effectLst/>
                                <a:latin typeface="Cambria Math" panose="02040503050406030204" pitchFamily="18" charset="0"/>
                                <a:ea typeface="Times New Roman"/>
                                <a:cs typeface="Times New Roman"/>
                              </a:rPr>
                            </m:ctrlPr>
                          </m:sSubSupPr>
                          <m:e>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𝐶</m:t>
                                </m:r>
                              </m:e>
                              <m:sub>
                                <m:r>
                                  <a:rPr lang="fr-FR" sz="1800" i="1">
                                    <a:effectLst/>
                                    <a:latin typeface="Cambria Math"/>
                                    <a:ea typeface="Times New Roman"/>
                                    <a:cs typeface="Times New Roman"/>
                                  </a:rPr>
                                  <m:t>2</m:t>
                                </m:r>
                              </m:sub>
                            </m:sSub>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up>
                            <m:r>
                              <a:rPr lang="fr-FR" sz="1800" i="1">
                                <a:effectLst/>
                                <a:latin typeface="Cambria Math"/>
                                <a:ea typeface="Times New Roman"/>
                                <a:cs typeface="Times New Roman"/>
                              </a:rPr>
                              <m:t>2</m:t>
                            </m:r>
                          </m:sup>
                        </m:sSubSup>
                      </m:e>
                    </m:d>
                    <m:r>
                      <a:rPr lang="fr-FR" sz="1800" i="1">
                        <a:effectLst/>
                        <a:latin typeface="Cambria Math"/>
                        <a:ea typeface="Times New Roman"/>
                        <a:cs typeface="Times New Roman"/>
                      </a:rPr>
                      <m:t>=</m:t>
                    </m:r>
                    <m:r>
                      <a:rPr lang="fr-FR" sz="1800" i="1">
                        <a:effectLst/>
                        <a:latin typeface="Cambria Math"/>
                        <a:ea typeface="Calibri"/>
                        <a:cs typeface="Times New Roman"/>
                      </a:rPr>
                      <m:t>0</m:t>
                    </m:r>
                  </m:oMath>
                </a14:m>
                <a:endParaRPr lang="fr-FR" sz="1800" dirty="0">
                  <a:effectLst/>
                  <a:latin typeface="Calibri"/>
                  <a:ea typeface="Calibri"/>
                  <a:cs typeface="Arial"/>
                </a:endParaRPr>
              </a:p>
              <a:p>
                <a:pPr>
                  <a:spcAft>
                    <a:spcPts val="0"/>
                  </a:spcAft>
                </a:pPr>
                <a:r>
                  <a:rPr lang="en-US" sz="2000" dirty="0">
                    <a:latin typeface="Times New Roman"/>
                    <a:ea typeface="Times New Roman"/>
                    <a:cs typeface="Arial"/>
                  </a:rPr>
                  <a:t>This equation is null if</a:t>
                </a:r>
                <a:r>
                  <a:rPr lang="fr-FR" sz="2000" dirty="0">
                    <a:effectLst/>
                    <a:latin typeface="Times New Roman"/>
                    <a:ea typeface="Times New Roman"/>
                    <a:cs typeface="Arial"/>
                  </a:rPr>
                  <a:t> :</a:t>
                </a:r>
                <a:r>
                  <a:rPr lang="fr-FR" sz="1800" dirty="0">
                    <a:latin typeface="Times New Roman"/>
                    <a:ea typeface="Times New Roman"/>
                    <a:cs typeface="Arial"/>
                  </a:rPr>
                  <a:t> </a:t>
                </a:r>
                <a14:m>
                  <m:oMath xmlns:m="http://schemas.openxmlformats.org/officeDocument/2006/math">
                    <m:d>
                      <m:dPr>
                        <m:begChr m:val="{"/>
                        <m:endChr m:val=""/>
                        <m:ctrlPr>
                          <a:rPr lang="fr-FR" sz="1800" i="1">
                            <a:latin typeface="Cambria Math" panose="02040503050406030204" pitchFamily="18" charset="0"/>
                            <a:ea typeface="Times New Roman"/>
                            <a:cs typeface="Times New Roman"/>
                          </a:rPr>
                        </m:ctrlPr>
                      </m:dPr>
                      <m:e>
                        <m:eqArr>
                          <m:eqArrPr>
                            <m:ctrlPr>
                              <a:rPr lang="fr-FR" sz="1800" i="1">
                                <a:latin typeface="Cambria Math" panose="02040503050406030204" pitchFamily="18" charset="0"/>
                                <a:ea typeface="Times New Roman"/>
                                <a:cs typeface="Times New Roman"/>
                              </a:rPr>
                            </m:ctrlPr>
                          </m:eqArrPr>
                          <m:e>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m:t>
                                </m:r>
                                <m:r>
                                  <a:rPr lang="fr-FR" sz="1800" i="1">
                                    <a:latin typeface="Cambria Math"/>
                                    <a:ea typeface="Times New Roman"/>
                                    <a:cs typeface="Times New Roman"/>
                                  </a:rPr>
                                  <m:t>𝐶</m:t>
                                </m:r>
                              </m:e>
                              <m:sub>
                                <m:r>
                                  <a:rPr lang="fr-FR" sz="1800" i="1">
                                    <a:latin typeface="Cambria Math"/>
                                    <a:ea typeface="Times New Roman"/>
                                    <a:cs typeface="Times New Roman"/>
                                  </a:rPr>
                                  <m:t>1</m:t>
                                </m:r>
                              </m:sub>
                            </m:sSub>
                            <m:sSup>
                              <m:sSupPr>
                                <m:ctrlPr>
                                  <a:rPr lang="fr-FR" sz="1800" i="1">
                                    <a:latin typeface="Cambria Math" panose="02040503050406030204" pitchFamily="18" charset="0"/>
                                    <a:ea typeface="Times New Roman"/>
                                    <a:cs typeface="Times New Roman"/>
                                  </a:rPr>
                                </m:ctrlPr>
                              </m:sSupPr>
                              <m:e>
                                <m:bar>
                                  <m:barPr>
                                    <m:pos m:val="top"/>
                                    <m:ctrlPr>
                                      <a:rPr lang="fr-FR" sz="1800" i="1">
                                        <a:latin typeface="Cambria Math" panose="02040503050406030204" pitchFamily="18" charset="0"/>
                                        <a:ea typeface="Times New Roman"/>
                                        <a:cs typeface="Times New Roman"/>
                                      </a:rPr>
                                    </m:ctrlPr>
                                  </m:barPr>
                                  <m:e>
                                    <m:r>
                                      <a:rPr lang="fr-FR" sz="1800" i="1">
                                        <a:latin typeface="Cambria Math"/>
                                        <a:ea typeface="Times New Roman"/>
                                        <a:cs typeface="Times New Roman"/>
                                      </a:rPr>
                                      <m:t>𝜔</m:t>
                                    </m:r>
                                  </m:e>
                                </m:bar>
                              </m:e>
                              <m:sup>
                                <m:r>
                                  <a:rPr lang="fr-FR" sz="1800" i="1">
                                    <a:latin typeface="Cambria Math"/>
                                    <a:ea typeface="Times New Roman"/>
                                    <a:cs typeface="Times New Roman"/>
                                  </a:rPr>
                                  <m:t>2</m:t>
                                </m:r>
                              </m:sup>
                            </m:sSup>
                            <m:r>
                              <a:rPr lang="fr-FR" sz="1800" i="1">
                                <a:latin typeface="Cambria Math"/>
                                <a:ea typeface="Times New Roman"/>
                                <a:cs typeface="Arial"/>
                              </a:rPr>
                              <m:t>−</m:t>
                            </m:r>
                            <m:r>
                              <a:rPr lang="fr-FR" sz="1800" i="1">
                                <a:latin typeface="Cambria Math"/>
                                <a:ea typeface="Times New Roman"/>
                                <a:cs typeface="Times New Roman"/>
                              </a:rPr>
                              <m:t>2</m:t>
                            </m:r>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𝜔</m:t>
                                </m:r>
                              </m:e>
                              <m:sub>
                                <m:r>
                                  <a:rPr lang="fr-FR" sz="1800" i="1">
                                    <a:latin typeface="Cambria Math"/>
                                    <a:ea typeface="Times New Roman"/>
                                    <a:cs typeface="Times New Roman"/>
                                  </a:rPr>
                                  <m:t>0</m:t>
                                </m:r>
                              </m:sub>
                            </m:sSub>
                            <m:r>
                              <a:rPr lang="fr-FR" sz="1800" i="1">
                                <a:latin typeface="Cambria Math"/>
                                <a:ea typeface="Times New Roman"/>
                                <a:cs typeface="Times New Roman"/>
                              </a:rPr>
                              <m:t>𝜉</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𝐶</m:t>
                                </m:r>
                              </m:e>
                              <m:sub>
                                <m:r>
                                  <a:rPr lang="fr-FR" sz="1800" i="1">
                                    <a:latin typeface="Cambria Math"/>
                                    <a:ea typeface="Calibri"/>
                                    <a:cs typeface="Times New Roman"/>
                                  </a:rPr>
                                  <m:t>2</m:t>
                                </m:r>
                              </m:sub>
                            </m:sSub>
                            <m:bar>
                              <m:barPr>
                                <m:pos m:val="top"/>
                                <m:ctrlPr>
                                  <a:rPr lang="fr-FR" sz="1800" i="1">
                                    <a:latin typeface="Cambria Math" panose="02040503050406030204" pitchFamily="18" charset="0"/>
                                    <a:ea typeface="Times New Roman"/>
                                    <a:cs typeface="Times New Roman"/>
                                  </a:rPr>
                                </m:ctrlPr>
                              </m:barPr>
                              <m:e>
                                <m:r>
                                  <a:rPr lang="fr-FR" sz="1800" i="1">
                                    <a:latin typeface="Cambria Math"/>
                                    <a:ea typeface="Times New Roman"/>
                                    <a:cs typeface="Times New Roman"/>
                                  </a:rPr>
                                  <m:t>𝜔</m:t>
                                </m:r>
                              </m:e>
                            </m:bar>
                            <m:r>
                              <a:rPr lang="fr-FR" sz="1800" i="1">
                                <a:latin typeface="Cambria Math"/>
                                <a:ea typeface="Times New Roman"/>
                                <a:cs typeface="Times New Roman"/>
                              </a:rPr>
                              <m:t>+</m:t>
                            </m:r>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𝐶</m:t>
                                </m:r>
                              </m:e>
                              <m:sub>
                                <m:r>
                                  <a:rPr lang="fr-FR" sz="1800" i="1">
                                    <a:latin typeface="Cambria Math"/>
                                    <a:ea typeface="Times New Roman"/>
                                    <a:cs typeface="Times New Roman"/>
                                  </a:rPr>
                                  <m:t>1</m:t>
                                </m:r>
                              </m:sub>
                            </m:sSub>
                            <m:r>
                              <a:rPr lang="fr-FR" sz="1800" i="1">
                                <a:latin typeface="Cambria Math"/>
                                <a:ea typeface="Times New Roman"/>
                                <a:cs typeface="Times New Roman"/>
                              </a:rPr>
                              <m:t>.</m:t>
                            </m:r>
                            <m:sSubSup>
                              <m:sSubSupPr>
                                <m:ctrlPr>
                                  <a:rPr lang="fr-FR" sz="1800" i="1">
                                    <a:latin typeface="Cambria Math" panose="02040503050406030204" pitchFamily="18" charset="0"/>
                                    <a:ea typeface="Times New Roman"/>
                                    <a:cs typeface="Times New Roman"/>
                                  </a:rPr>
                                </m:ctrlPr>
                              </m:sSubSupPr>
                              <m:e>
                                <m:r>
                                  <a:rPr lang="fr-FR" sz="1800" i="1">
                                    <a:latin typeface="Cambria Math"/>
                                    <a:ea typeface="Times New Roman"/>
                                    <a:cs typeface="Times New Roman"/>
                                  </a:rPr>
                                  <m:t>𝜔</m:t>
                                </m:r>
                              </m:e>
                              <m:sub>
                                <m:r>
                                  <a:rPr lang="fr-FR" sz="1800" i="1">
                                    <a:latin typeface="Cambria Math"/>
                                    <a:ea typeface="Times New Roman"/>
                                    <a:cs typeface="Times New Roman"/>
                                  </a:rPr>
                                  <m:t>0</m:t>
                                </m:r>
                              </m:sub>
                              <m:sup>
                                <m:r>
                                  <a:rPr lang="fr-FR" sz="1800" i="1">
                                    <a:latin typeface="Cambria Math"/>
                                    <a:ea typeface="Times New Roman"/>
                                    <a:cs typeface="Times New Roman"/>
                                  </a:rPr>
                                  <m:t>2</m:t>
                                </m:r>
                              </m:sup>
                            </m:sSubSup>
                            <m:r>
                              <a:rPr lang="fr-FR" sz="1800" i="1">
                                <a:latin typeface="Cambria Math"/>
                                <a:ea typeface="Times New Roman"/>
                                <a:cs typeface="Times New Roman"/>
                              </a:rPr>
                              <m:t>=</m:t>
                            </m:r>
                            <m:f>
                              <m:fPr>
                                <m:ctrlPr>
                                  <a:rPr lang="fr-FR" sz="1800" i="1">
                                    <a:latin typeface="Cambria Math" panose="02040503050406030204" pitchFamily="18" charset="0"/>
                                    <a:ea typeface="Calibri"/>
                                    <a:cs typeface="Times New Roman"/>
                                  </a:rPr>
                                </m:ctrlPr>
                              </m:fPr>
                              <m:num>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𝑃</m:t>
                                    </m:r>
                                  </m:e>
                                  <m:sub>
                                    <m:r>
                                      <a:rPr lang="fr-FR" sz="1800" i="1">
                                        <a:latin typeface="Cambria Math"/>
                                        <a:ea typeface="Calibri"/>
                                        <a:cs typeface="Times New Roman"/>
                                      </a:rPr>
                                      <m:t>0</m:t>
                                    </m:r>
                                  </m:sub>
                                </m:sSub>
                              </m:num>
                              <m:den>
                                <m:r>
                                  <a:rPr lang="fr-FR" sz="1800" i="1">
                                    <a:latin typeface="Cambria Math"/>
                                    <a:ea typeface="Calibri"/>
                                    <a:cs typeface="Times New Roman"/>
                                  </a:rPr>
                                  <m:t>𝑚</m:t>
                                </m:r>
                              </m:den>
                            </m:f>
                          </m:e>
                          <m:e>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Arial"/>
                                  </a:rPr>
                                  <m:t>−</m:t>
                                </m:r>
                                <m:r>
                                  <a:rPr lang="fr-FR" sz="1800" i="1">
                                    <a:latin typeface="Cambria Math"/>
                                    <a:ea typeface="Calibri"/>
                                    <a:cs typeface="Times New Roman"/>
                                  </a:rPr>
                                  <m:t>𝐶</m:t>
                                </m:r>
                              </m:e>
                              <m:sub>
                                <m:r>
                                  <a:rPr lang="fr-FR" sz="1800" i="1">
                                    <a:latin typeface="Cambria Math"/>
                                    <a:ea typeface="Calibri"/>
                                    <a:cs typeface="Times New Roman"/>
                                  </a:rPr>
                                  <m:t>2</m:t>
                                </m:r>
                              </m:sub>
                            </m:sSub>
                            <m:sSup>
                              <m:sSupPr>
                                <m:ctrlPr>
                                  <a:rPr lang="fr-FR" sz="1800" i="1">
                                    <a:latin typeface="Cambria Math" panose="02040503050406030204" pitchFamily="18" charset="0"/>
                                    <a:ea typeface="Times New Roman"/>
                                    <a:cs typeface="Times New Roman"/>
                                  </a:rPr>
                                </m:ctrlPr>
                              </m:sSupPr>
                              <m:e>
                                <m:bar>
                                  <m:barPr>
                                    <m:pos m:val="top"/>
                                    <m:ctrlPr>
                                      <a:rPr lang="fr-FR" sz="1800" i="1">
                                        <a:latin typeface="Cambria Math" panose="02040503050406030204" pitchFamily="18" charset="0"/>
                                        <a:ea typeface="Times New Roman"/>
                                        <a:cs typeface="Times New Roman"/>
                                      </a:rPr>
                                    </m:ctrlPr>
                                  </m:barPr>
                                  <m:e>
                                    <m:r>
                                      <a:rPr lang="fr-FR" sz="1800" i="1">
                                        <a:latin typeface="Cambria Math"/>
                                        <a:ea typeface="Times New Roman"/>
                                        <a:cs typeface="Times New Roman"/>
                                      </a:rPr>
                                      <m:t>𝜔</m:t>
                                    </m:r>
                                  </m:e>
                                </m:bar>
                              </m:e>
                              <m:sup>
                                <m:r>
                                  <a:rPr lang="fr-FR" sz="1800" i="1">
                                    <a:latin typeface="Cambria Math"/>
                                    <a:ea typeface="Times New Roman"/>
                                    <a:cs typeface="Times New Roman"/>
                                  </a:rPr>
                                  <m:t>2</m:t>
                                </m:r>
                              </m:sup>
                            </m:sSup>
                            <m:r>
                              <a:rPr lang="fr-FR" sz="1800" i="1">
                                <a:latin typeface="Cambria Math"/>
                                <a:ea typeface="Times New Roman"/>
                                <a:cs typeface="Times New Roman"/>
                              </a:rPr>
                              <m:t>+</m:t>
                            </m:r>
                            <m:r>
                              <a:rPr lang="fr-FR" sz="1800" i="1">
                                <a:latin typeface="Cambria Math"/>
                                <a:ea typeface="Times New Roman"/>
                                <a:cs typeface="Times New Roman"/>
                              </a:rPr>
                              <m:t>2</m:t>
                            </m:r>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𝜔</m:t>
                                </m:r>
                              </m:e>
                              <m:sub>
                                <m:r>
                                  <a:rPr lang="fr-FR" sz="1800" i="1">
                                    <a:latin typeface="Cambria Math"/>
                                    <a:ea typeface="Times New Roman"/>
                                    <a:cs typeface="Times New Roman"/>
                                  </a:rPr>
                                  <m:t>0</m:t>
                                </m:r>
                              </m:sub>
                            </m:sSub>
                            <m:r>
                              <a:rPr lang="fr-FR" sz="1800" i="1">
                                <a:latin typeface="Cambria Math"/>
                                <a:ea typeface="Times New Roman"/>
                                <a:cs typeface="Times New Roman"/>
                              </a:rPr>
                              <m:t>𝜉</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𝐶</m:t>
                                </m:r>
                              </m:e>
                              <m:sub>
                                <m:r>
                                  <a:rPr lang="fr-FR" sz="1800" i="1">
                                    <a:latin typeface="Cambria Math"/>
                                    <a:ea typeface="Calibri"/>
                                    <a:cs typeface="Times New Roman"/>
                                  </a:rPr>
                                  <m:t>1</m:t>
                                </m:r>
                              </m:sub>
                            </m:sSub>
                            <m:bar>
                              <m:barPr>
                                <m:pos m:val="top"/>
                                <m:ctrlPr>
                                  <a:rPr lang="fr-FR" sz="1800" i="1">
                                    <a:latin typeface="Cambria Math" panose="02040503050406030204" pitchFamily="18" charset="0"/>
                                    <a:ea typeface="Times New Roman"/>
                                    <a:cs typeface="Times New Roman"/>
                                  </a:rPr>
                                </m:ctrlPr>
                              </m:barPr>
                              <m:e>
                                <m:r>
                                  <a:rPr lang="fr-FR" sz="1800" i="1">
                                    <a:latin typeface="Cambria Math"/>
                                    <a:ea typeface="Times New Roman"/>
                                    <a:cs typeface="Times New Roman"/>
                                  </a:rPr>
                                  <m:t>𝜔</m:t>
                                </m:r>
                              </m:e>
                            </m:bar>
                            <m:r>
                              <a:rPr lang="fr-FR" sz="1800" i="1">
                                <a:latin typeface="Cambria Math"/>
                                <a:ea typeface="Times New Roman"/>
                                <a:cs typeface="Times New Roman"/>
                              </a:rPr>
                              <m:t>+</m:t>
                            </m:r>
                            <m:sSubSup>
                              <m:sSubSupPr>
                                <m:ctrlPr>
                                  <a:rPr lang="fr-FR" sz="1800" i="1">
                                    <a:latin typeface="Cambria Math" panose="02040503050406030204" pitchFamily="18" charset="0"/>
                                    <a:ea typeface="Times New Roman"/>
                                    <a:cs typeface="Times New Roman"/>
                                  </a:rPr>
                                </m:ctrlPr>
                              </m:sSubSupPr>
                              <m:e>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𝐶</m:t>
                                    </m:r>
                                  </m:e>
                                  <m:sub>
                                    <m:r>
                                      <a:rPr lang="fr-FR" sz="1800" i="1">
                                        <a:latin typeface="Cambria Math"/>
                                        <a:ea typeface="Times New Roman"/>
                                        <a:cs typeface="Times New Roman"/>
                                      </a:rPr>
                                      <m:t>2</m:t>
                                    </m:r>
                                  </m:sub>
                                </m:sSub>
                                <m:r>
                                  <a:rPr lang="fr-FR" sz="1800" i="1">
                                    <a:latin typeface="Cambria Math"/>
                                    <a:ea typeface="Times New Roman"/>
                                    <a:cs typeface="Times New Roman"/>
                                  </a:rPr>
                                  <m:t>𝜔</m:t>
                                </m:r>
                              </m:e>
                              <m:sub>
                                <m:r>
                                  <a:rPr lang="fr-FR" sz="1800" i="1">
                                    <a:latin typeface="Cambria Math"/>
                                    <a:ea typeface="Times New Roman"/>
                                    <a:cs typeface="Times New Roman"/>
                                  </a:rPr>
                                  <m:t>0</m:t>
                                </m:r>
                              </m:sub>
                              <m:sup>
                                <m:r>
                                  <a:rPr lang="fr-FR" sz="1800" i="1">
                                    <a:latin typeface="Cambria Math"/>
                                    <a:ea typeface="Times New Roman"/>
                                    <a:cs typeface="Times New Roman"/>
                                  </a:rPr>
                                  <m:t>2</m:t>
                                </m:r>
                              </m:sup>
                            </m:sSubSup>
                            <m:r>
                              <a:rPr lang="fr-FR" sz="1800" i="1">
                                <a:latin typeface="Cambria Math"/>
                                <a:ea typeface="Times New Roman"/>
                                <a:cs typeface="Times New Roman"/>
                              </a:rPr>
                              <m:t>=</m:t>
                            </m:r>
                            <m:r>
                              <a:rPr lang="fr-FR" sz="1800" i="1">
                                <a:latin typeface="Cambria Math"/>
                                <a:ea typeface="Times New Roman"/>
                                <a:cs typeface="Times New Roman"/>
                              </a:rPr>
                              <m:t>0</m:t>
                            </m:r>
                          </m:e>
                        </m:eqArr>
                      </m:e>
                    </m:d>
                  </m:oMath>
                </a14:m>
                <a:endParaRPr lang="fr-FR" sz="1800" dirty="0">
                  <a:latin typeface="Calibri"/>
                  <a:ea typeface="Calibri"/>
                  <a:cs typeface="Arial"/>
                </a:endParaRPr>
              </a:p>
              <a:p>
                <a:pPr marL="449580" indent="449580">
                  <a:spcAft>
                    <a:spcPts val="0"/>
                  </a:spcAft>
                </a:pPr>
                <a:r>
                  <a:rPr lang="fr-FR" sz="1800" dirty="0">
                    <a:latin typeface="Times New Roman"/>
                    <a:ea typeface="Times New Roman"/>
                    <a:cs typeface="Arial"/>
                  </a:rPr>
                  <a:t> </a:t>
                </a:r>
                <a14:m>
                  <m:oMath xmlns:m="http://schemas.openxmlformats.org/officeDocument/2006/math">
                    <m:d>
                      <m:dPr>
                        <m:begChr m:val="{"/>
                        <m:endChr m:val=""/>
                        <m:ctrlPr>
                          <a:rPr lang="fr-FR" sz="1800" i="1">
                            <a:effectLst/>
                            <a:latin typeface="Cambria Math" panose="02040503050406030204" pitchFamily="18" charset="0"/>
                            <a:ea typeface="Times New Roman"/>
                            <a:cs typeface="Times New Roman"/>
                          </a:rPr>
                        </m:ctrlPr>
                      </m:dPr>
                      <m:e>
                        <m:eqArr>
                          <m:eqArrPr>
                            <m:ctrlPr>
                              <a:rPr lang="fr-FR" sz="1800" i="1">
                                <a:effectLst/>
                                <a:latin typeface="Cambria Math" panose="02040503050406030204" pitchFamily="18" charset="0"/>
                                <a:ea typeface="Times New Roman"/>
                                <a:cs typeface="Times New Roman"/>
                              </a:rPr>
                            </m:ctrlPr>
                          </m:eqArrPr>
                          <m:e>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𝐶</m:t>
                                </m:r>
                              </m:e>
                              <m:sub>
                                <m:r>
                                  <a:rPr lang="fr-FR" sz="1800" i="1">
                                    <a:effectLst/>
                                    <a:latin typeface="Cambria Math"/>
                                    <a:ea typeface="Times New Roman"/>
                                    <a:cs typeface="Times New Roman"/>
                                  </a:rPr>
                                  <m:t>1</m:t>
                                </m:r>
                              </m:sub>
                            </m:sSub>
                            <m:d>
                              <m:dPr>
                                <m:ctrlPr>
                                  <a:rPr lang="fr-FR" sz="1800" i="1">
                                    <a:effectLst/>
                                    <a:latin typeface="Cambria Math" panose="02040503050406030204" pitchFamily="18" charset="0"/>
                                    <a:ea typeface="Times New Roman"/>
                                    <a:cs typeface="Times New Roman"/>
                                  </a:rPr>
                                </m:ctrlPr>
                              </m:dPr>
                              <m:e>
                                <m:sSubSup>
                                  <m:sSubSupPr>
                                    <m:ctrlPr>
                                      <a:rPr lang="fr-FR" sz="1800" i="1">
                                        <a:effectLst/>
                                        <a:latin typeface="Cambria Math" panose="02040503050406030204" pitchFamily="18" charset="0"/>
                                        <a:ea typeface="Times New Roman"/>
                                        <a:cs typeface="Times New Roman"/>
                                      </a:rPr>
                                    </m:ctrlPr>
                                  </m:sSubSup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up>
                                    <m:r>
                                      <a:rPr lang="fr-FR" sz="1800" i="1">
                                        <a:effectLst/>
                                        <a:latin typeface="Cambria Math"/>
                                        <a:ea typeface="Times New Roman"/>
                                        <a:cs typeface="Times New Roman"/>
                                      </a:rPr>
                                      <m:t>2</m:t>
                                    </m:r>
                                  </m:sup>
                                </m:sSubSup>
                                <m:r>
                                  <a:rPr lang="fr-FR"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e>
                                  <m:sup>
                                    <m:r>
                                      <a:rPr lang="fr-FR" sz="1800" i="1">
                                        <a:effectLst/>
                                        <a:latin typeface="Cambria Math"/>
                                        <a:ea typeface="Times New Roman"/>
                                        <a:cs typeface="Times New Roman"/>
                                      </a:rPr>
                                      <m:t>2</m:t>
                                    </m:r>
                                  </m:sup>
                                </m:sSup>
                              </m:e>
                            </m:d>
                            <m:r>
                              <a:rPr lang="fr-FR" sz="1800" i="1">
                                <a:effectLst/>
                                <a:latin typeface="Cambria Math"/>
                                <a:ea typeface="Times New Roman"/>
                                <a:cs typeface="Arial"/>
                              </a:rPr>
                              <m:t>−</m:t>
                            </m:r>
                            <m:r>
                              <a:rPr lang="fr-FR" sz="1800" i="1">
                                <a:effectLst/>
                                <a:latin typeface="Cambria Math"/>
                                <a:ea typeface="Times New Roman"/>
                                <a:cs typeface="Times New Roman"/>
                              </a:rPr>
                              <m:t>2</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𝜉𝜔</m:t>
                                </m:r>
                              </m:e>
                              <m:sub>
                                <m:r>
                                  <a:rPr lang="fr-FR" sz="1800" i="1">
                                    <a:effectLst/>
                                    <a:latin typeface="Cambria Math"/>
                                    <a:ea typeface="Times New Roman"/>
                                    <a:cs typeface="Times New Roman"/>
                                  </a:rPr>
                                  <m:t>0</m:t>
                                </m:r>
                              </m:sub>
                            </m:sSub>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Times New Roman"/>
                                  </a:rPr>
                                  <m:t>𝐶</m:t>
                                </m:r>
                              </m:e>
                              <m:sub>
                                <m:r>
                                  <a:rPr lang="fr-FR" sz="1800" i="1">
                                    <a:effectLst/>
                                    <a:latin typeface="Cambria Math"/>
                                    <a:ea typeface="Calibri"/>
                                    <a:cs typeface="Times New Roman"/>
                                  </a:rPr>
                                  <m:t>2</m:t>
                                </m:r>
                              </m:sub>
                            </m:sSub>
                            <m:r>
                              <a:rPr lang="fr-FR" sz="1800" i="1">
                                <a:effectLst/>
                                <a:latin typeface="Cambria Math"/>
                                <a:ea typeface="Times New Roman"/>
                                <a:cs typeface="Times New Roman"/>
                              </a:rPr>
                              <m:t>=</m:t>
                            </m:r>
                            <m:f>
                              <m:fPr>
                                <m:ctrlPr>
                                  <a:rPr lang="fr-FR" sz="1800" i="1">
                                    <a:effectLst/>
                                    <a:latin typeface="Cambria Math" panose="02040503050406030204" pitchFamily="18" charset="0"/>
                                    <a:ea typeface="Calibri"/>
                                    <a:cs typeface="Times New Roman"/>
                                  </a:rPr>
                                </m:ctrlPr>
                              </m:fPr>
                              <m:num>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Times New Roman"/>
                                      </a:rPr>
                                      <m:t>𝑃</m:t>
                                    </m:r>
                                  </m:e>
                                  <m:sub>
                                    <m:r>
                                      <a:rPr lang="fr-FR" sz="1800" i="1">
                                        <a:effectLst/>
                                        <a:latin typeface="Cambria Math"/>
                                        <a:ea typeface="Calibri"/>
                                        <a:cs typeface="Times New Roman"/>
                                      </a:rPr>
                                      <m:t>0</m:t>
                                    </m:r>
                                  </m:sub>
                                </m:sSub>
                              </m:num>
                              <m:den>
                                <m:r>
                                  <a:rPr lang="fr-FR" sz="1800" i="1">
                                    <a:effectLst/>
                                    <a:latin typeface="Cambria Math"/>
                                    <a:ea typeface="Calibri"/>
                                    <a:cs typeface="Times New Roman"/>
                                  </a:rPr>
                                  <m:t>𝑚</m:t>
                                </m:r>
                              </m:den>
                            </m:f>
                          </m:e>
                          <m:e>
                            <m:r>
                              <a:rPr lang="fr-FR" sz="1800" i="1">
                                <a:effectLst/>
                                <a:latin typeface="Cambria Math"/>
                                <a:ea typeface="Times New Roman"/>
                                <a:cs typeface="Times New Roman"/>
                              </a:rPr>
                              <m:t>2</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𝜉𝜔</m:t>
                                </m:r>
                              </m:e>
                              <m:sub>
                                <m:r>
                                  <a:rPr lang="fr-FR" sz="1800" i="1">
                                    <a:effectLst/>
                                    <a:latin typeface="Cambria Math"/>
                                    <a:ea typeface="Times New Roman"/>
                                    <a:cs typeface="Times New Roman"/>
                                  </a:rPr>
                                  <m:t>0</m:t>
                                </m:r>
                              </m:sub>
                            </m:sSub>
                            <m:sSub>
                              <m:sSubPr>
                                <m:ctrlPr>
                                  <a:rPr lang="fr-FR" sz="1800" i="1">
                                    <a:effectLst/>
                                    <a:latin typeface="Cambria Math" panose="02040503050406030204" pitchFamily="18" charset="0"/>
                                    <a:ea typeface="Calibri"/>
                                    <a:cs typeface="Times New Roman"/>
                                  </a:rPr>
                                </m:ctrlPr>
                              </m:sSubPr>
                              <m:e>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r>
                                  <a:rPr lang="fr-FR" sz="1800" i="1">
                                    <a:effectLst/>
                                    <a:latin typeface="Cambria Math"/>
                                    <a:ea typeface="Calibri"/>
                                    <a:cs typeface="Times New Roman"/>
                                  </a:rPr>
                                  <m:t>𝐶</m:t>
                                </m:r>
                              </m:e>
                              <m:sub>
                                <m:r>
                                  <a:rPr lang="fr-FR" sz="1800" i="1">
                                    <a:effectLst/>
                                    <a:latin typeface="Cambria Math"/>
                                    <a:ea typeface="Calibri"/>
                                    <a:cs typeface="Times New Roman"/>
                                  </a:rPr>
                                  <m:t>1</m:t>
                                </m:r>
                              </m:sub>
                            </m:sSub>
                            <m:r>
                              <a:rPr lang="fr-FR" sz="1800" i="1">
                                <a:effectLst/>
                                <a:latin typeface="Cambria Math"/>
                                <a:ea typeface="Times New Roman"/>
                                <a:cs typeface="Times New Roman"/>
                              </a:rPr>
                              <m:t>+</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𝐶</m:t>
                                </m:r>
                              </m:e>
                              <m:sub>
                                <m:r>
                                  <a:rPr lang="fr-FR" sz="1800" i="1">
                                    <a:effectLst/>
                                    <a:latin typeface="Cambria Math"/>
                                    <a:ea typeface="Times New Roman"/>
                                    <a:cs typeface="Times New Roman"/>
                                  </a:rPr>
                                  <m:t>2</m:t>
                                </m:r>
                                <m:r>
                                  <a:rPr lang="fr-FR" sz="1800" i="1">
                                    <a:effectLst/>
                                    <a:latin typeface="Cambria Math"/>
                                    <a:ea typeface="Times New Roman"/>
                                    <a:cs typeface="Times New Roman"/>
                                  </a:rPr>
                                  <m:t> </m:t>
                                </m:r>
                              </m:sub>
                            </m:sSub>
                            <m:d>
                              <m:dPr>
                                <m:ctrlPr>
                                  <a:rPr lang="fr-FR" sz="1800" i="1">
                                    <a:effectLst/>
                                    <a:latin typeface="Cambria Math" panose="02040503050406030204" pitchFamily="18" charset="0"/>
                                    <a:ea typeface="Times New Roman"/>
                                    <a:cs typeface="Times New Roman"/>
                                  </a:rPr>
                                </m:ctrlPr>
                              </m:dPr>
                              <m:e>
                                <m:sSubSup>
                                  <m:sSubSupPr>
                                    <m:ctrlPr>
                                      <a:rPr lang="fr-FR" sz="1800" i="1">
                                        <a:effectLst/>
                                        <a:latin typeface="Cambria Math" panose="02040503050406030204" pitchFamily="18" charset="0"/>
                                        <a:ea typeface="Times New Roman"/>
                                        <a:cs typeface="Times New Roman"/>
                                      </a:rPr>
                                    </m:ctrlPr>
                                  </m:sSubSup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up>
                                    <m:r>
                                      <a:rPr lang="fr-FR" sz="1800" i="1">
                                        <a:effectLst/>
                                        <a:latin typeface="Cambria Math"/>
                                        <a:ea typeface="Times New Roman"/>
                                        <a:cs typeface="Times New Roman"/>
                                      </a:rPr>
                                      <m:t>2</m:t>
                                    </m:r>
                                  </m:sup>
                                </m:sSubSup>
                                <m:sSup>
                                  <m:sSupPr>
                                    <m:ctrlPr>
                                      <a:rPr lang="fr-FR" sz="1800" i="1">
                                        <a:effectLst/>
                                        <a:latin typeface="Cambria Math" panose="02040503050406030204" pitchFamily="18" charset="0"/>
                                        <a:ea typeface="Times New Roman"/>
                                        <a:cs typeface="Times New Roman"/>
                                      </a:rPr>
                                    </m:ctrlPr>
                                  </m:sSupPr>
                                  <m:e>
                                    <m:r>
                                      <a:rPr lang="fr-FR" sz="1800" i="1">
                                        <a:effectLst/>
                                        <a:latin typeface="Cambria Math"/>
                                        <a:ea typeface="Times New Roman"/>
                                        <a:cs typeface="Times New Roman"/>
                                      </a:rPr>
                                      <m:t>−</m:t>
                                    </m:r>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e>
                                  <m:sup>
                                    <m:r>
                                      <a:rPr lang="fr-FR" sz="1800" i="1">
                                        <a:effectLst/>
                                        <a:latin typeface="Cambria Math"/>
                                        <a:ea typeface="Times New Roman"/>
                                        <a:cs typeface="Times New Roman"/>
                                      </a:rPr>
                                      <m:t>2</m:t>
                                    </m:r>
                                  </m:sup>
                                </m:sSup>
                              </m:e>
                            </m:d>
                            <m:r>
                              <a:rPr lang="fr-FR" sz="1800" i="1">
                                <a:effectLst/>
                                <a:latin typeface="Cambria Math"/>
                                <a:ea typeface="Times New Roman"/>
                                <a:cs typeface="Times New Roman"/>
                              </a:rPr>
                              <m:t>=</m:t>
                            </m:r>
                            <m:r>
                              <a:rPr lang="fr-FR" sz="1800" i="1">
                                <a:effectLst/>
                                <a:latin typeface="Cambria Math"/>
                                <a:ea typeface="Times New Roman"/>
                                <a:cs typeface="Times New Roman"/>
                              </a:rPr>
                              <m:t>0</m:t>
                            </m:r>
                          </m:e>
                        </m:eqArr>
                      </m:e>
                    </m:d>
                    <m:r>
                      <a:rPr lang="fr-FR" sz="1800" i="1">
                        <a:effectLst/>
                        <a:latin typeface="Cambria Math"/>
                        <a:ea typeface="Times New Roman"/>
                        <a:cs typeface="Times New Roman"/>
                      </a:rPr>
                      <m:t>                                  </m:t>
                    </m:r>
                    <m:r>
                      <a:rPr lang="fr-FR" sz="1800" i="1">
                        <a:solidFill>
                          <a:srgbClr val="FF0000"/>
                        </a:solidFill>
                        <a:effectLst/>
                        <a:latin typeface="Cambria Math"/>
                        <a:ea typeface="Times New Roman"/>
                        <a:cs typeface="Times New Roman"/>
                      </a:rPr>
                      <m:t>(</m:t>
                    </m:r>
                    <m:r>
                      <a:rPr lang="fr-FR" sz="1800" i="1">
                        <a:solidFill>
                          <a:srgbClr val="FF0000"/>
                        </a:solidFill>
                        <a:effectLst/>
                        <a:latin typeface="Cambria Math"/>
                        <a:ea typeface="Times New Roman"/>
                        <a:cs typeface="Times New Roman"/>
                      </a:rPr>
                      <m:t>3</m:t>
                    </m:r>
                    <m:r>
                      <a:rPr lang="fr-FR" sz="1800" i="1">
                        <a:solidFill>
                          <a:srgbClr val="FF0000"/>
                        </a:solidFill>
                        <a:effectLst/>
                        <a:latin typeface="Cambria Math"/>
                        <a:ea typeface="Times New Roman"/>
                        <a:cs typeface="Times New Roman"/>
                      </a:rPr>
                      <m:t>.</m:t>
                    </m:r>
                    <m:r>
                      <a:rPr lang="fr-FR" sz="1800" i="1">
                        <a:solidFill>
                          <a:srgbClr val="FF0000"/>
                        </a:solidFill>
                        <a:effectLst/>
                        <a:latin typeface="Cambria Math"/>
                        <a:ea typeface="Times New Roman"/>
                        <a:cs typeface="Times New Roman"/>
                      </a:rPr>
                      <m:t>14</m:t>
                    </m:r>
                    <m:r>
                      <a:rPr lang="fr-FR" sz="1800" i="1">
                        <a:solidFill>
                          <a:srgbClr val="FF0000"/>
                        </a:solidFill>
                        <a:effectLst/>
                        <a:latin typeface="Cambria Math"/>
                        <a:ea typeface="Times New Roman"/>
                        <a:cs typeface="Times New Roman"/>
                      </a:rPr>
                      <m:t>)</m:t>
                    </m:r>
                  </m:oMath>
                </a14:m>
                <a:endParaRPr lang="fr-FR" sz="1600" dirty="0">
                  <a:effectLst/>
                  <a:latin typeface="Calibri"/>
                  <a:ea typeface="Calibri"/>
                  <a:cs typeface="Arial"/>
                </a:endParaRPr>
              </a:p>
              <a:p>
                <a:pPr>
                  <a:lnSpc>
                    <a:spcPct val="115000"/>
                  </a:lnSpc>
                  <a:spcAft>
                    <a:spcPts val="0"/>
                  </a:spcAft>
                </a:pPr>
                <a:r>
                  <a:rPr lang="fr-FR" sz="2000" dirty="0">
                    <a:effectLst/>
                    <a:latin typeface="Times New Roman"/>
                    <a:ea typeface="Times New Roman"/>
                    <a:cs typeface="Arial"/>
                  </a:rPr>
                  <a:t>			</a:t>
                </a:r>
                <a:endParaRPr lang="fr-FR" sz="2000" dirty="0"/>
              </a:p>
            </p:txBody>
          </p:sp>
        </mc:Choice>
        <mc:Fallback xmlns="">
          <p:sp>
            <p:nvSpPr>
              <p:cNvPr id="4" name="Rectangle 2"/>
              <p:cNvSpPr txBox="1">
                <a:spLocks noRot="1" noChangeAspect="1" noMove="1" noResize="1" noEditPoints="1" noAdjustHandles="1" noChangeArrowheads="1" noChangeShapeType="1" noTextEdit="1"/>
              </p:cNvSpPr>
              <p:nvPr/>
            </p:nvSpPr>
            <p:spPr>
              <a:xfrm>
                <a:off x="179512" y="-27384"/>
                <a:ext cx="8929718" cy="6885384"/>
              </a:xfrm>
              <a:prstGeom prst="rect">
                <a:avLst/>
              </a:prstGeom>
              <a:blipFill>
                <a:blip r:embed="rId3"/>
                <a:stretch>
                  <a:fillRect l="-613" t="-177" b="-1238"/>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14</a:t>
            </a:fld>
            <a:endParaRPr lang="fr-BE" dirty="0">
              <a:solidFill>
                <a:srgbClr val="FFFFFF"/>
              </a:solidFill>
            </a:endParaRPr>
          </a:p>
        </p:txBody>
      </p:sp>
    </p:spTree>
    <p:extLst>
      <p:ext uri="{BB962C8B-B14F-4D97-AF65-F5344CB8AC3E}">
        <p14:creationId xmlns:p14="http://schemas.microsoft.com/office/powerpoint/2010/main" val="3313723378"/>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214282" y="116632"/>
                <a:ext cx="8822214" cy="6741368"/>
              </a:xfrm>
              <a:prstGeom prst="rect">
                <a:avLst/>
              </a:prstGeom>
              <a:ln>
                <a:solidFill>
                  <a:schemeClr val="accent1"/>
                </a:solidFill>
              </a:ln>
            </p:spPr>
            <p:txBody>
              <a:bodyPr/>
              <a:lstStyle/>
              <a:p>
                <a:r>
                  <a:rPr lang="fr-FR" sz="2000" dirty="0"/>
                  <a:t> </a:t>
                </a:r>
                <a:r>
                  <a:rPr lang="fr-FR" sz="1800" dirty="0">
                    <a:effectLst/>
                    <a:latin typeface="Times New Roman"/>
                    <a:ea typeface="Times New Roman"/>
                    <a:cs typeface="Arial"/>
                  </a:rPr>
                  <a:t>  </a:t>
                </a:r>
                <a:r>
                  <a:rPr lang="fr-FR" sz="1800" dirty="0">
                    <a:latin typeface="Times New Roman"/>
                    <a:ea typeface="Times New Roman"/>
                    <a:cs typeface="Arial"/>
                  </a:rPr>
                  <a:t> </a:t>
                </a:r>
                <a14:m>
                  <m:oMath xmlns:m="http://schemas.openxmlformats.org/officeDocument/2006/math">
                    <m:d>
                      <m:dPr>
                        <m:begChr m:val="{"/>
                        <m:endChr m:val=""/>
                        <m:ctrlPr>
                          <a:rPr lang="fr-FR" sz="1400" i="1">
                            <a:effectLst/>
                            <a:latin typeface="Cambria Math" panose="02040503050406030204" pitchFamily="18" charset="0"/>
                            <a:ea typeface="Times New Roman"/>
                            <a:cs typeface="Times New Roman"/>
                          </a:rPr>
                        </m:ctrlPr>
                      </m:dPr>
                      <m:e>
                        <m:eqArr>
                          <m:eqArrPr>
                            <m:ctrlPr>
                              <a:rPr lang="fr-FR" sz="1400" i="1">
                                <a:effectLst/>
                                <a:latin typeface="Cambria Math" panose="02040503050406030204" pitchFamily="18" charset="0"/>
                                <a:ea typeface="Times New Roman"/>
                                <a:cs typeface="Times New Roman"/>
                              </a:rPr>
                            </m:ctrlPr>
                          </m:eqArrPr>
                          <m:e>
                            <m:sSub>
                              <m:sSubPr>
                                <m:ctrlPr>
                                  <a:rPr lang="fr-FR" sz="1400" i="1">
                                    <a:effectLst/>
                                    <a:latin typeface="Cambria Math" panose="02040503050406030204" pitchFamily="18" charset="0"/>
                                    <a:ea typeface="Times New Roman"/>
                                    <a:cs typeface="Times New Roman"/>
                                  </a:rPr>
                                </m:ctrlPr>
                              </m:sSubPr>
                              <m:e>
                                <m:r>
                                  <a:rPr lang="fr-FR" sz="1400" i="1">
                                    <a:effectLst/>
                                    <a:latin typeface="Cambria Math"/>
                                    <a:ea typeface="Times New Roman"/>
                                    <a:cs typeface="Times New Roman"/>
                                  </a:rPr>
                                  <m:t>𝐶</m:t>
                                </m:r>
                              </m:e>
                              <m:sub>
                                <m:r>
                                  <a:rPr lang="fr-FR" sz="1400" i="1">
                                    <a:effectLst/>
                                    <a:latin typeface="Cambria Math"/>
                                    <a:ea typeface="Times New Roman"/>
                                    <a:cs typeface="Times New Roman"/>
                                  </a:rPr>
                                  <m:t>1</m:t>
                                </m:r>
                              </m:sub>
                            </m:sSub>
                            <m:r>
                              <a:rPr lang="fr-FR" sz="1400" i="1">
                                <a:effectLst/>
                                <a:latin typeface="Cambria Math"/>
                                <a:ea typeface="Times New Roman"/>
                                <a:cs typeface="Times New Roman"/>
                              </a:rPr>
                              <m:t>=</m:t>
                            </m:r>
                            <m:f>
                              <m:fPr>
                                <m:ctrlPr>
                                  <a:rPr lang="fr-FR" sz="1400" i="1">
                                    <a:effectLst/>
                                    <a:latin typeface="Cambria Math" panose="02040503050406030204" pitchFamily="18" charset="0"/>
                                    <a:ea typeface="Calibri"/>
                                    <a:cs typeface="Times New Roman"/>
                                  </a:rPr>
                                </m:ctrlPr>
                              </m:fPr>
                              <m:num>
                                <m:sSub>
                                  <m:sSubPr>
                                    <m:ctrlPr>
                                      <a:rPr lang="fr-FR" sz="1400" i="1">
                                        <a:effectLst/>
                                        <a:latin typeface="Cambria Math" panose="02040503050406030204" pitchFamily="18" charset="0"/>
                                        <a:ea typeface="Calibri"/>
                                        <a:cs typeface="Times New Roman"/>
                                      </a:rPr>
                                    </m:ctrlPr>
                                  </m:sSubPr>
                                  <m:e>
                                    <m:r>
                                      <a:rPr lang="fr-FR" sz="1400" i="1">
                                        <a:effectLst/>
                                        <a:latin typeface="Cambria Math"/>
                                        <a:ea typeface="Calibri"/>
                                        <a:cs typeface="Times New Roman"/>
                                      </a:rPr>
                                      <m:t>𝑃</m:t>
                                    </m:r>
                                  </m:e>
                                  <m:sub>
                                    <m:r>
                                      <a:rPr lang="fr-FR" sz="1400" i="1">
                                        <a:effectLst/>
                                        <a:latin typeface="Cambria Math"/>
                                        <a:ea typeface="Calibri"/>
                                        <a:cs typeface="Times New Roman"/>
                                      </a:rPr>
                                      <m:t>0</m:t>
                                    </m:r>
                                  </m:sub>
                                </m:sSub>
                              </m:num>
                              <m:den>
                                <m:r>
                                  <a:rPr lang="fr-FR" sz="1400" i="1">
                                    <a:effectLst/>
                                    <a:latin typeface="Cambria Math"/>
                                    <a:ea typeface="Calibri"/>
                                    <a:cs typeface="Times New Roman"/>
                                  </a:rPr>
                                  <m:t>𝑘</m:t>
                                </m:r>
                              </m:den>
                            </m:f>
                            <m:f>
                              <m:fPr>
                                <m:ctrlPr>
                                  <a:rPr lang="fr-FR" sz="1400" i="1">
                                    <a:effectLst/>
                                    <a:latin typeface="Cambria Math" panose="02040503050406030204" pitchFamily="18" charset="0"/>
                                    <a:ea typeface="Calibri"/>
                                    <a:cs typeface="Times New Roman"/>
                                  </a:rPr>
                                </m:ctrlPr>
                              </m:fPr>
                              <m:num>
                                <m:r>
                                  <a:rPr lang="fr-FR" sz="1400" i="1">
                                    <a:effectLst/>
                                    <a:latin typeface="Cambria Math"/>
                                    <a:ea typeface="Times New Roman"/>
                                    <a:cs typeface="Times New Roman"/>
                                  </a:rPr>
                                  <m:t>1</m:t>
                                </m:r>
                                <m:r>
                                  <a:rPr lang="fr-FR" sz="1400" i="1">
                                    <a:effectLst/>
                                    <a:latin typeface="Cambria Math"/>
                                    <a:ea typeface="Times New Roman"/>
                                    <a:cs typeface="Times New Roman"/>
                                  </a:rPr>
                                  <m:t>−</m:t>
                                </m:r>
                                <m:sSup>
                                  <m:sSupPr>
                                    <m:ctrlPr>
                                      <a:rPr lang="fr-FR" sz="1400" i="1">
                                        <a:effectLst/>
                                        <a:latin typeface="Cambria Math" panose="02040503050406030204" pitchFamily="18" charset="0"/>
                                        <a:ea typeface="Times New Roman"/>
                                        <a:cs typeface="Times New Roman"/>
                                      </a:rPr>
                                    </m:ctrlPr>
                                  </m:sSupPr>
                                  <m:e>
                                    <m:r>
                                      <a:rPr lang="fr-FR" sz="1400" i="1">
                                        <a:effectLst/>
                                        <a:latin typeface="Cambria Math"/>
                                        <a:ea typeface="Times New Roman"/>
                                        <a:cs typeface="Times New Roman"/>
                                      </a:rPr>
                                      <m:t>𝛽</m:t>
                                    </m:r>
                                  </m:e>
                                  <m:sup>
                                    <m:r>
                                      <a:rPr lang="fr-FR" sz="1400" i="1">
                                        <a:effectLst/>
                                        <a:latin typeface="Cambria Math"/>
                                        <a:ea typeface="Times New Roman"/>
                                        <a:cs typeface="Times New Roman"/>
                                      </a:rPr>
                                      <m:t>2</m:t>
                                    </m:r>
                                  </m:sup>
                                </m:sSup>
                              </m:num>
                              <m:den>
                                <m:sSup>
                                  <m:sSupPr>
                                    <m:ctrlPr>
                                      <a:rPr lang="fr-FR" sz="1400" i="1">
                                        <a:effectLst/>
                                        <a:latin typeface="Cambria Math" panose="02040503050406030204" pitchFamily="18" charset="0"/>
                                        <a:ea typeface="Calibri"/>
                                        <a:cs typeface="Times New Roman"/>
                                      </a:rPr>
                                    </m:ctrlPr>
                                  </m:sSupPr>
                                  <m:e>
                                    <m:d>
                                      <m:dPr>
                                        <m:ctrlPr>
                                          <a:rPr lang="fr-FR" sz="1400" i="1">
                                            <a:effectLst/>
                                            <a:latin typeface="Cambria Math" panose="02040503050406030204" pitchFamily="18" charset="0"/>
                                            <a:ea typeface="Calibri"/>
                                            <a:cs typeface="Times New Roman"/>
                                          </a:rPr>
                                        </m:ctrlPr>
                                      </m:dPr>
                                      <m:e>
                                        <m:r>
                                          <a:rPr lang="fr-FR" sz="1400" i="1">
                                            <a:effectLst/>
                                            <a:latin typeface="Cambria Math"/>
                                            <a:ea typeface="Times New Roman"/>
                                            <a:cs typeface="Times New Roman"/>
                                          </a:rPr>
                                          <m:t>1</m:t>
                                        </m:r>
                                        <m:r>
                                          <a:rPr lang="fr-FR" sz="1400" i="1">
                                            <a:effectLst/>
                                            <a:latin typeface="Cambria Math"/>
                                            <a:ea typeface="Times New Roman"/>
                                            <a:cs typeface="Times New Roman"/>
                                          </a:rPr>
                                          <m:t>−</m:t>
                                        </m:r>
                                        <m:sSup>
                                          <m:sSupPr>
                                            <m:ctrlPr>
                                              <a:rPr lang="fr-FR" sz="1400" i="1">
                                                <a:effectLst/>
                                                <a:latin typeface="Cambria Math" panose="02040503050406030204" pitchFamily="18" charset="0"/>
                                                <a:ea typeface="Times New Roman"/>
                                                <a:cs typeface="Times New Roman"/>
                                              </a:rPr>
                                            </m:ctrlPr>
                                          </m:sSupPr>
                                          <m:e>
                                            <m:r>
                                              <a:rPr lang="fr-FR" sz="1400" i="1">
                                                <a:effectLst/>
                                                <a:latin typeface="Cambria Math"/>
                                                <a:ea typeface="Times New Roman"/>
                                                <a:cs typeface="Times New Roman"/>
                                              </a:rPr>
                                              <m:t>𝛽</m:t>
                                            </m:r>
                                          </m:e>
                                          <m:sup>
                                            <m:r>
                                              <a:rPr lang="fr-FR" sz="1400" i="1">
                                                <a:effectLst/>
                                                <a:latin typeface="Cambria Math"/>
                                                <a:ea typeface="Times New Roman"/>
                                                <a:cs typeface="Times New Roman"/>
                                              </a:rPr>
                                              <m:t>2</m:t>
                                            </m:r>
                                          </m:sup>
                                        </m:sSup>
                                      </m:e>
                                    </m:d>
                                  </m:e>
                                  <m:sup>
                                    <m:r>
                                      <a:rPr lang="fr-FR" sz="1400" i="1">
                                        <a:effectLst/>
                                        <a:latin typeface="Cambria Math"/>
                                        <a:ea typeface="Calibri"/>
                                        <a:cs typeface="Times New Roman"/>
                                      </a:rPr>
                                      <m:t>2</m:t>
                                    </m:r>
                                  </m:sup>
                                </m:sSup>
                                <m:r>
                                  <a:rPr lang="fr-FR" sz="1400" i="1">
                                    <a:effectLst/>
                                    <a:latin typeface="Cambria Math"/>
                                    <a:ea typeface="Calibri"/>
                                    <a:cs typeface="Times New Roman"/>
                                  </a:rPr>
                                  <m:t>+</m:t>
                                </m:r>
                                <m:sSup>
                                  <m:sSupPr>
                                    <m:ctrlPr>
                                      <a:rPr lang="fr-FR" sz="1400" i="1">
                                        <a:effectLst/>
                                        <a:latin typeface="Cambria Math" panose="02040503050406030204" pitchFamily="18" charset="0"/>
                                        <a:ea typeface="Calibri"/>
                                        <a:cs typeface="Times New Roman"/>
                                      </a:rPr>
                                    </m:ctrlPr>
                                  </m:sSupPr>
                                  <m:e>
                                    <m:d>
                                      <m:dPr>
                                        <m:ctrlPr>
                                          <a:rPr lang="fr-FR" sz="1400" i="1">
                                            <a:effectLst/>
                                            <a:latin typeface="Cambria Math" panose="02040503050406030204" pitchFamily="18" charset="0"/>
                                            <a:ea typeface="Calibri"/>
                                            <a:cs typeface="Times New Roman"/>
                                          </a:rPr>
                                        </m:ctrlPr>
                                      </m:dPr>
                                      <m:e>
                                        <m:r>
                                          <a:rPr lang="fr-FR" sz="1400" i="1">
                                            <a:effectLst/>
                                            <a:latin typeface="Cambria Math"/>
                                            <a:ea typeface="Calibri"/>
                                            <a:cs typeface="Times New Roman"/>
                                          </a:rPr>
                                          <m:t>2</m:t>
                                        </m:r>
                                        <m:r>
                                          <a:rPr lang="fr-FR" sz="1400" i="1">
                                            <a:effectLst/>
                                            <a:latin typeface="Cambria Math"/>
                                            <a:ea typeface="Calibri"/>
                                            <a:cs typeface="Times New Roman"/>
                                          </a:rPr>
                                          <m:t>𝜉𝛽</m:t>
                                        </m:r>
                                      </m:e>
                                    </m:d>
                                  </m:e>
                                  <m:sup>
                                    <m:r>
                                      <a:rPr lang="fr-FR" sz="1400" i="1">
                                        <a:effectLst/>
                                        <a:latin typeface="Cambria Math"/>
                                        <a:ea typeface="Calibri"/>
                                        <a:cs typeface="Times New Roman"/>
                                      </a:rPr>
                                      <m:t>2</m:t>
                                    </m:r>
                                  </m:sup>
                                </m:sSup>
                              </m:den>
                            </m:f>
                          </m:e>
                          <m:e>
                            <m:sSub>
                              <m:sSubPr>
                                <m:ctrlPr>
                                  <a:rPr lang="fr-FR" sz="1400" i="1">
                                    <a:effectLst/>
                                    <a:latin typeface="Cambria Math" panose="02040503050406030204" pitchFamily="18" charset="0"/>
                                    <a:ea typeface="Calibri"/>
                                    <a:cs typeface="Times New Roman"/>
                                  </a:rPr>
                                </m:ctrlPr>
                              </m:sSubPr>
                              <m:e>
                                <m:r>
                                  <a:rPr lang="fr-FR" sz="1400" i="1">
                                    <a:effectLst/>
                                    <a:latin typeface="Cambria Math"/>
                                    <a:ea typeface="Calibri"/>
                                    <a:cs typeface="Times New Roman"/>
                                  </a:rPr>
                                  <m:t>𝐶</m:t>
                                </m:r>
                              </m:e>
                              <m:sub>
                                <m:r>
                                  <a:rPr lang="fr-FR" sz="1400" i="1">
                                    <a:effectLst/>
                                    <a:latin typeface="Cambria Math"/>
                                    <a:ea typeface="Calibri"/>
                                    <a:cs typeface="Times New Roman"/>
                                  </a:rPr>
                                  <m:t>2</m:t>
                                </m:r>
                              </m:sub>
                            </m:sSub>
                            <m:r>
                              <a:rPr lang="fr-FR" sz="1400" i="1">
                                <a:effectLst/>
                                <a:latin typeface="Cambria Math"/>
                                <a:ea typeface="Times New Roman"/>
                                <a:cs typeface="Times New Roman"/>
                              </a:rPr>
                              <m:t>=−</m:t>
                            </m:r>
                            <m:f>
                              <m:fPr>
                                <m:ctrlPr>
                                  <a:rPr lang="fr-FR" sz="1400" i="1">
                                    <a:effectLst/>
                                    <a:latin typeface="Cambria Math" panose="02040503050406030204" pitchFamily="18" charset="0"/>
                                    <a:ea typeface="Calibri"/>
                                    <a:cs typeface="Times New Roman"/>
                                  </a:rPr>
                                </m:ctrlPr>
                              </m:fPr>
                              <m:num>
                                <m:sSub>
                                  <m:sSubPr>
                                    <m:ctrlPr>
                                      <a:rPr lang="fr-FR" sz="1400" i="1">
                                        <a:effectLst/>
                                        <a:latin typeface="Cambria Math" panose="02040503050406030204" pitchFamily="18" charset="0"/>
                                        <a:ea typeface="Calibri"/>
                                        <a:cs typeface="Times New Roman"/>
                                      </a:rPr>
                                    </m:ctrlPr>
                                  </m:sSubPr>
                                  <m:e>
                                    <m:r>
                                      <a:rPr lang="fr-FR" sz="1400" i="1">
                                        <a:effectLst/>
                                        <a:latin typeface="Cambria Math"/>
                                        <a:ea typeface="Calibri"/>
                                        <a:cs typeface="Times New Roman"/>
                                      </a:rPr>
                                      <m:t>𝑃</m:t>
                                    </m:r>
                                  </m:e>
                                  <m:sub>
                                    <m:r>
                                      <a:rPr lang="fr-FR" sz="1400" i="1">
                                        <a:effectLst/>
                                        <a:latin typeface="Cambria Math"/>
                                        <a:ea typeface="Calibri"/>
                                        <a:cs typeface="Times New Roman"/>
                                      </a:rPr>
                                      <m:t>0</m:t>
                                    </m:r>
                                  </m:sub>
                                </m:sSub>
                              </m:num>
                              <m:den>
                                <m:r>
                                  <a:rPr lang="fr-FR" sz="1400" i="1">
                                    <a:effectLst/>
                                    <a:latin typeface="Cambria Math"/>
                                    <a:ea typeface="Calibri"/>
                                    <a:cs typeface="Times New Roman"/>
                                  </a:rPr>
                                  <m:t>𝑘</m:t>
                                </m:r>
                              </m:den>
                            </m:f>
                            <m:f>
                              <m:fPr>
                                <m:ctrlPr>
                                  <a:rPr lang="fr-FR" sz="1400" i="1">
                                    <a:effectLst/>
                                    <a:latin typeface="Cambria Math" panose="02040503050406030204" pitchFamily="18" charset="0"/>
                                    <a:ea typeface="Calibri"/>
                                    <a:cs typeface="Times New Roman"/>
                                  </a:rPr>
                                </m:ctrlPr>
                              </m:fPr>
                              <m:num>
                                <m:r>
                                  <a:rPr lang="fr-FR" sz="1400" i="1">
                                    <a:effectLst/>
                                    <a:latin typeface="Cambria Math"/>
                                    <a:ea typeface="Calibri"/>
                                    <a:cs typeface="Times New Roman"/>
                                  </a:rPr>
                                  <m:t>2</m:t>
                                </m:r>
                                <m:r>
                                  <a:rPr lang="fr-FR" sz="1400" i="1">
                                    <a:effectLst/>
                                    <a:latin typeface="Cambria Math"/>
                                    <a:ea typeface="Calibri"/>
                                    <a:cs typeface="Times New Roman"/>
                                  </a:rPr>
                                  <m:t>𝜉𝛽</m:t>
                                </m:r>
                              </m:num>
                              <m:den>
                                <m:sSup>
                                  <m:sSupPr>
                                    <m:ctrlPr>
                                      <a:rPr lang="fr-FR" sz="1400" i="1">
                                        <a:effectLst/>
                                        <a:latin typeface="Cambria Math" panose="02040503050406030204" pitchFamily="18" charset="0"/>
                                        <a:ea typeface="Calibri"/>
                                        <a:cs typeface="Times New Roman"/>
                                      </a:rPr>
                                    </m:ctrlPr>
                                  </m:sSupPr>
                                  <m:e>
                                    <m:d>
                                      <m:dPr>
                                        <m:ctrlPr>
                                          <a:rPr lang="fr-FR" sz="1400" i="1">
                                            <a:effectLst/>
                                            <a:latin typeface="Cambria Math" panose="02040503050406030204" pitchFamily="18" charset="0"/>
                                            <a:ea typeface="Calibri"/>
                                            <a:cs typeface="Times New Roman"/>
                                          </a:rPr>
                                        </m:ctrlPr>
                                      </m:dPr>
                                      <m:e>
                                        <m:r>
                                          <a:rPr lang="fr-FR" sz="1400" i="1">
                                            <a:effectLst/>
                                            <a:latin typeface="Cambria Math"/>
                                            <a:ea typeface="Times New Roman"/>
                                            <a:cs typeface="Times New Roman"/>
                                          </a:rPr>
                                          <m:t>1</m:t>
                                        </m:r>
                                        <m:r>
                                          <a:rPr lang="fr-FR" sz="1400" i="1">
                                            <a:effectLst/>
                                            <a:latin typeface="Cambria Math"/>
                                            <a:ea typeface="Times New Roman"/>
                                            <a:cs typeface="Times New Roman"/>
                                          </a:rPr>
                                          <m:t>−</m:t>
                                        </m:r>
                                        <m:sSup>
                                          <m:sSupPr>
                                            <m:ctrlPr>
                                              <a:rPr lang="fr-FR" sz="1400" i="1">
                                                <a:effectLst/>
                                                <a:latin typeface="Cambria Math" panose="02040503050406030204" pitchFamily="18" charset="0"/>
                                                <a:ea typeface="Times New Roman"/>
                                                <a:cs typeface="Times New Roman"/>
                                              </a:rPr>
                                            </m:ctrlPr>
                                          </m:sSupPr>
                                          <m:e>
                                            <m:r>
                                              <a:rPr lang="fr-FR" sz="1400" i="1">
                                                <a:effectLst/>
                                                <a:latin typeface="Cambria Math"/>
                                                <a:ea typeface="Times New Roman"/>
                                                <a:cs typeface="Times New Roman"/>
                                              </a:rPr>
                                              <m:t>𝛽</m:t>
                                            </m:r>
                                          </m:e>
                                          <m:sup>
                                            <m:r>
                                              <a:rPr lang="fr-FR" sz="1400" i="1">
                                                <a:effectLst/>
                                                <a:latin typeface="Cambria Math"/>
                                                <a:ea typeface="Times New Roman"/>
                                                <a:cs typeface="Times New Roman"/>
                                              </a:rPr>
                                              <m:t>2</m:t>
                                            </m:r>
                                          </m:sup>
                                        </m:sSup>
                                      </m:e>
                                    </m:d>
                                  </m:e>
                                  <m:sup>
                                    <m:r>
                                      <a:rPr lang="fr-FR" sz="1400" i="1">
                                        <a:effectLst/>
                                        <a:latin typeface="Cambria Math"/>
                                        <a:ea typeface="Calibri"/>
                                        <a:cs typeface="Times New Roman"/>
                                      </a:rPr>
                                      <m:t>2</m:t>
                                    </m:r>
                                  </m:sup>
                                </m:sSup>
                                <m:r>
                                  <a:rPr lang="fr-FR" sz="1400" i="1">
                                    <a:effectLst/>
                                    <a:latin typeface="Cambria Math"/>
                                    <a:ea typeface="Calibri"/>
                                    <a:cs typeface="Times New Roman"/>
                                  </a:rPr>
                                  <m:t>+</m:t>
                                </m:r>
                                <m:sSup>
                                  <m:sSupPr>
                                    <m:ctrlPr>
                                      <a:rPr lang="fr-FR" sz="1400" i="1">
                                        <a:effectLst/>
                                        <a:latin typeface="Cambria Math" panose="02040503050406030204" pitchFamily="18" charset="0"/>
                                        <a:ea typeface="Calibri"/>
                                        <a:cs typeface="Times New Roman"/>
                                      </a:rPr>
                                    </m:ctrlPr>
                                  </m:sSupPr>
                                  <m:e>
                                    <m:d>
                                      <m:dPr>
                                        <m:ctrlPr>
                                          <a:rPr lang="fr-FR" sz="1400" i="1">
                                            <a:effectLst/>
                                            <a:latin typeface="Cambria Math" panose="02040503050406030204" pitchFamily="18" charset="0"/>
                                            <a:ea typeface="Calibri"/>
                                            <a:cs typeface="Times New Roman"/>
                                          </a:rPr>
                                        </m:ctrlPr>
                                      </m:dPr>
                                      <m:e>
                                        <m:r>
                                          <a:rPr lang="fr-FR" sz="1400" i="1">
                                            <a:effectLst/>
                                            <a:latin typeface="Cambria Math"/>
                                            <a:ea typeface="Calibri"/>
                                            <a:cs typeface="Times New Roman"/>
                                          </a:rPr>
                                          <m:t>2</m:t>
                                        </m:r>
                                        <m:r>
                                          <a:rPr lang="fr-FR" sz="1400" i="1">
                                            <a:effectLst/>
                                            <a:latin typeface="Cambria Math"/>
                                            <a:ea typeface="Calibri"/>
                                            <a:cs typeface="Times New Roman"/>
                                          </a:rPr>
                                          <m:t>𝜉𝛽</m:t>
                                        </m:r>
                                      </m:e>
                                    </m:d>
                                  </m:e>
                                  <m:sup>
                                    <m:r>
                                      <a:rPr lang="fr-FR" sz="1400" i="1">
                                        <a:effectLst/>
                                        <a:latin typeface="Cambria Math"/>
                                        <a:ea typeface="Calibri"/>
                                        <a:cs typeface="Times New Roman"/>
                                      </a:rPr>
                                      <m:t>2</m:t>
                                    </m:r>
                                  </m:sup>
                                </m:sSup>
                              </m:den>
                            </m:f>
                            <m:r>
                              <a:rPr lang="fr-FR" sz="1400" i="1">
                                <a:effectLst/>
                                <a:latin typeface="Cambria Math"/>
                                <a:ea typeface="Times New Roman"/>
                                <a:cs typeface="Times New Roman"/>
                              </a:rPr>
                              <m:t> </m:t>
                            </m:r>
                          </m:e>
                        </m:eqArr>
                      </m:e>
                    </m:d>
                    <m:r>
                      <a:rPr lang="fr-FR" sz="1400" i="1">
                        <a:effectLst/>
                        <a:latin typeface="Cambria Math"/>
                        <a:ea typeface="Times New Roman"/>
                        <a:cs typeface="Times New Roman"/>
                      </a:rPr>
                      <m:t>                                             </m:t>
                    </m:r>
                    <m:r>
                      <a:rPr lang="fr-FR" sz="1400" i="1">
                        <a:solidFill>
                          <a:srgbClr val="FF0000"/>
                        </a:solidFill>
                        <a:effectLst/>
                        <a:latin typeface="Cambria Math"/>
                        <a:ea typeface="Times New Roman"/>
                        <a:cs typeface="Times New Roman"/>
                      </a:rPr>
                      <m:t>(</m:t>
                    </m:r>
                    <m:r>
                      <a:rPr lang="fr-FR" sz="1400" i="1">
                        <a:solidFill>
                          <a:srgbClr val="FF0000"/>
                        </a:solidFill>
                        <a:effectLst/>
                        <a:latin typeface="Cambria Math"/>
                        <a:ea typeface="Times New Roman"/>
                        <a:cs typeface="Times New Roman"/>
                      </a:rPr>
                      <m:t>3</m:t>
                    </m:r>
                    <m:r>
                      <a:rPr lang="fr-FR" sz="1400" i="1">
                        <a:solidFill>
                          <a:srgbClr val="FF0000"/>
                        </a:solidFill>
                        <a:effectLst/>
                        <a:latin typeface="Cambria Math"/>
                        <a:ea typeface="Times New Roman"/>
                        <a:cs typeface="Times New Roman"/>
                      </a:rPr>
                      <m:t>.</m:t>
                    </m:r>
                    <m:r>
                      <a:rPr lang="fr-FR" sz="1400" i="1">
                        <a:solidFill>
                          <a:srgbClr val="FF0000"/>
                        </a:solidFill>
                        <a:effectLst/>
                        <a:latin typeface="Cambria Math"/>
                        <a:ea typeface="Times New Roman"/>
                        <a:cs typeface="Times New Roman"/>
                      </a:rPr>
                      <m:t>15</m:t>
                    </m:r>
                    <m:r>
                      <a:rPr lang="fr-FR" sz="1400" i="1">
                        <a:solidFill>
                          <a:srgbClr val="FF0000"/>
                        </a:solidFill>
                        <a:effectLst/>
                        <a:latin typeface="Cambria Math"/>
                        <a:ea typeface="Times New Roman"/>
                        <a:cs typeface="Times New Roman"/>
                      </a:rPr>
                      <m:t>)</m:t>
                    </m:r>
                  </m:oMath>
                </a14:m>
                <a:endParaRPr lang="fr-FR" sz="1600" dirty="0">
                  <a:effectLst/>
                  <a:latin typeface="Calibri"/>
                  <a:ea typeface="Calibri"/>
                  <a:cs typeface="Arial"/>
                </a:endParaRPr>
              </a:p>
              <a:p>
                <a:pPr>
                  <a:lnSpc>
                    <a:spcPct val="115000"/>
                  </a:lnSpc>
                  <a:spcAft>
                    <a:spcPts val="0"/>
                  </a:spcAft>
                </a:pPr>
                <a:r>
                  <a:rPr lang="fr-FR" sz="1800" dirty="0" err="1">
                    <a:latin typeface="Times New Roman"/>
                    <a:ea typeface="Times New Roman"/>
                    <a:cs typeface="Arial"/>
                  </a:rPr>
                  <a:t>Therefore</a:t>
                </a:r>
                <a:r>
                  <a:rPr lang="fr-FR" sz="1800" dirty="0">
                    <a:latin typeface="Times New Roman"/>
                    <a:ea typeface="Times New Roman"/>
                    <a:cs typeface="Arial"/>
                  </a:rPr>
                  <a:t>, the solution </a:t>
                </a:r>
                <a:r>
                  <a:rPr lang="fr-FR" sz="1800" dirty="0" err="1">
                    <a:latin typeface="Times New Roman"/>
                    <a:ea typeface="Times New Roman"/>
                    <a:cs typeface="Arial"/>
                  </a:rPr>
                  <a:t>becomes</a:t>
                </a:r>
                <a:r>
                  <a:rPr lang="fr-FR" sz="1800" dirty="0">
                    <a:latin typeface="Times New Roman"/>
                    <a:ea typeface="Times New Roman"/>
                    <a:cs typeface="Arial"/>
                  </a:rPr>
                  <a:t> :</a:t>
                </a:r>
                <a14:m>
                  <m:oMath xmlns:m="http://schemas.openxmlformats.org/officeDocument/2006/math">
                    <m:r>
                      <a:rPr lang="fr-FR" sz="1800" i="1">
                        <a:latin typeface="Cambria Math"/>
                        <a:ea typeface="Times New Roman"/>
                        <a:cs typeface="Times New Roman"/>
                      </a:rPr>
                      <m:t>𝑥</m:t>
                    </m:r>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𝑡</m:t>
                        </m:r>
                      </m:e>
                    </m:d>
                    <m:r>
                      <a:rPr lang="fr-FR" sz="1800" i="1">
                        <a:latin typeface="Cambria Math"/>
                        <a:ea typeface="Times New Roman"/>
                        <a:cs typeface="Times New Roman"/>
                      </a:rPr>
                      <m:t>=</m:t>
                    </m:r>
                    <m:sSup>
                      <m:sSupPr>
                        <m:ctrlPr>
                          <a:rPr lang="fr-FR" sz="1800" i="1">
                            <a:latin typeface="Cambria Math" panose="02040503050406030204" pitchFamily="18" charset="0"/>
                            <a:ea typeface="Times New Roman"/>
                            <a:cs typeface="Times New Roman"/>
                          </a:rPr>
                        </m:ctrlPr>
                      </m:sSupPr>
                      <m:e>
                        <m:r>
                          <a:rPr lang="fr-FR" sz="1800" i="1">
                            <a:latin typeface="Cambria Math"/>
                            <a:ea typeface="Times New Roman"/>
                            <a:cs typeface="Times New Roman"/>
                          </a:rPr>
                          <m:t>𝑒</m:t>
                        </m:r>
                      </m:e>
                      <m:sup>
                        <m:r>
                          <a:rPr lang="fr-FR" sz="1800" i="1">
                            <a:latin typeface="Cambria Math"/>
                            <a:ea typeface="Times New Roman"/>
                            <a:cs typeface="Times New Roman"/>
                          </a:rPr>
                          <m:t>−</m:t>
                        </m:r>
                        <m:r>
                          <a:rPr lang="fr-FR" sz="1800" i="1">
                            <a:latin typeface="Cambria Math"/>
                            <a:ea typeface="Times New Roman"/>
                            <a:cs typeface="Times New Roman"/>
                          </a:rPr>
                          <m:t>𝜉</m:t>
                        </m:r>
                        <m:r>
                          <a:rPr lang="fr-FR" sz="1800" i="1">
                            <a:latin typeface="Cambria Math"/>
                            <a:ea typeface="Times New Roman"/>
                            <a:cs typeface="Times New Roman"/>
                          </a:rPr>
                          <m:t>.</m:t>
                        </m:r>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𝜔</m:t>
                            </m:r>
                          </m:e>
                          <m:sub>
                            <m:r>
                              <a:rPr lang="fr-FR" sz="1800" i="1">
                                <a:latin typeface="Cambria Math"/>
                                <a:ea typeface="Times New Roman"/>
                                <a:cs typeface="Times New Roman"/>
                              </a:rPr>
                              <m:t>0</m:t>
                            </m:r>
                          </m:sub>
                        </m:sSub>
                        <m:r>
                          <a:rPr lang="fr-FR" sz="1800" i="1">
                            <a:latin typeface="Cambria Math"/>
                            <a:ea typeface="Times New Roman"/>
                            <a:cs typeface="Times New Roman"/>
                          </a:rPr>
                          <m:t>.</m:t>
                        </m:r>
                        <m:r>
                          <a:rPr lang="fr-FR" sz="1800" i="1">
                            <a:latin typeface="Cambria Math"/>
                            <a:ea typeface="Times New Roman"/>
                            <a:cs typeface="Times New Roman"/>
                          </a:rPr>
                          <m:t>𝑡</m:t>
                        </m:r>
                      </m:sup>
                    </m:sSup>
                    <m:r>
                      <a:rPr lang="fr-FR" sz="1800" i="1">
                        <a:latin typeface="Cambria Math"/>
                        <a:ea typeface="Times New Roman"/>
                        <a:cs typeface="Times New Roman"/>
                      </a:rPr>
                      <m:t>.</m:t>
                    </m:r>
                    <m:d>
                      <m:dPr>
                        <m:begChr m:val="["/>
                        <m:endChr m:val="]"/>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𝐴</m:t>
                        </m:r>
                        <m:r>
                          <a:rPr lang="fr-FR" sz="1800" i="1">
                            <a:latin typeface="Cambria Math"/>
                            <a:ea typeface="Times New Roman"/>
                            <a:cs typeface="Times New Roman"/>
                          </a:rPr>
                          <m:t>.</m:t>
                        </m:r>
                        <m:r>
                          <a:rPr lang="fr-FR" sz="1800" i="1">
                            <a:latin typeface="Cambria Math"/>
                            <a:ea typeface="Times New Roman"/>
                            <a:cs typeface="Times New Roman"/>
                          </a:rPr>
                          <m:t>𝑐𝑜𝑠</m:t>
                        </m:r>
                        <m:r>
                          <a:rPr lang="fr-FR" sz="1800" i="1">
                            <a:latin typeface="Cambria Math"/>
                            <a:ea typeface="Times New Roman"/>
                            <a:cs typeface="Times New Roman"/>
                          </a:rPr>
                          <m:t>(</m:t>
                        </m:r>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𝜔</m:t>
                            </m:r>
                          </m:e>
                          <m:sub>
                            <m:r>
                              <a:rPr lang="fr-FR" sz="1800" i="1">
                                <a:latin typeface="Cambria Math"/>
                                <a:ea typeface="Times New Roman"/>
                                <a:cs typeface="Times New Roman"/>
                              </a:rPr>
                              <m:t>𝐷</m:t>
                            </m:r>
                          </m:sub>
                        </m:sSub>
                        <m:r>
                          <a:rPr lang="fr-FR" sz="1800" i="1">
                            <a:latin typeface="Cambria Math"/>
                            <a:ea typeface="Times New Roman"/>
                            <a:cs typeface="Times New Roman"/>
                          </a:rPr>
                          <m:t>.</m:t>
                        </m:r>
                        <m:r>
                          <a:rPr lang="fr-FR" sz="1800" i="1">
                            <a:latin typeface="Cambria Math"/>
                            <a:ea typeface="Times New Roman"/>
                            <a:cs typeface="Times New Roman"/>
                          </a:rPr>
                          <m:t>𝑡</m:t>
                        </m:r>
                        <m:r>
                          <a:rPr lang="fr-FR" sz="1800" i="1">
                            <a:latin typeface="Cambria Math"/>
                            <a:ea typeface="Times New Roman"/>
                            <a:cs typeface="Times New Roman"/>
                          </a:rPr>
                          <m:t>)+</m:t>
                        </m:r>
                        <m:r>
                          <a:rPr lang="fr-FR" sz="1800" i="1">
                            <a:latin typeface="Cambria Math"/>
                            <a:ea typeface="Calibri"/>
                            <a:cs typeface="Times New Roman"/>
                          </a:rPr>
                          <m:t>𝐵</m:t>
                        </m:r>
                        <m:r>
                          <a:rPr lang="fr-FR" sz="1800" i="1">
                            <a:latin typeface="Cambria Math"/>
                            <a:ea typeface="Times New Roman"/>
                            <a:cs typeface="Times New Roman"/>
                          </a:rPr>
                          <m:t>.</m:t>
                        </m:r>
                        <m:r>
                          <a:rPr lang="fr-FR" sz="1800" i="1">
                            <a:latin typeface="Cambria Math"/>
                            <a:ea typeface="Times New Roman"/>
                            <a:cs typeface="Times New Roman"/>
                          </a:rPr>
                          <m:t>𝑠𝑖𝑛</m:t>
                        </m:r>
                        <m:d>
                          <m:dPr>
                            <m:ctrlPr>
                              <a:rPr lang="fr-FR" sz="1800" i="1">
                                <a:latin typeface="Cambria Math" panose="02040503050406030204" pitchFamily="18" charset="0"/>
                                <a:ea typeface="Times New Roman"/>
                                <a:cs typeface="Times New Roman"/>
                              </a:rPr>
                            </m:ctrlPr>
                          </m:dPr>
                          <m:e>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𝜔</m:t>
                                </m:r>
                              </m:e>
                              <m:sub>
                                <m:r>
                                  <a:rPr lang="fr-FR" sz="1800" i="1">
                                    <a:latin typeface="Cambria Math"/>
                                    <a:ea typeface="Times New Roman"/>
                                    <a:cs typeface="Times New Roman"/>
                                  </a:rPr>
                                  <m:t>𝐷</m:t>
                                </m:r>
                              </m:sub>
                            </m:sSub>
                            <m:r>
                              <a:rPr lang="fr-FR" sz="1800" i="1">
                                <a:latin typeface="Cambria Math"/>
                                <a:ea typeface="Times New Roman"/>
                                <a:cs typeface="Times New Roman"/>
                              </a:rPr>
                              <m:t>.</m:t>
                            </m:r>
                            <m:r>
                              <a:rPr lang="fr-FR" sz="1800" i="1">
                                <a:latin typeface="Cambria Math"/>
                                <a:ea typeface="Times New Roman"/>
                                <a:cs typeface="Times New Roman"/>
                              </a:rPr>
                              <m:t>𝑡</m:t>
                            </m:r>
                          </m:e>
                        </m:d>
                      </m:e>
                    </m:d>
                    <m:r>
                      <a:rPr lang="fr-FR" sz="1800" i="1">
                        <a:latin typeface="Cambria Math"/>
                        <a:ea typeface="Times New Roman"/>
                        <a:cs typeface="Times New Roman"/>
                      </a:rPr>
                      <m:t>+</m:t>
                    </m:r>
                  </m:oMath>
                </a14:m>
                <a:r>
                  <a:rPr lang="fr-FR" sz="1800" dirty="0">
                    <a:latin typeface="Times New Roman"/>
                    <a:ea typeface="Times New Roman"/>
                    <a:cs typeface="Arial"/>
                  </a:rPr>
                  <a:t> </a:t>
                </a:r>
                <a14:m>
                  <m:oMath xmlns:m="http://schemas.openxmlformats.org/officeDocument/2006/math">
                    <m:f>
                      <m:fPr>
                        <m:ctrlPr>
                          <a:rPr lang="fr-FR" sz="1800" i="1">
                            <a:latin typeface="Cambria Math" panose="02040503050406030204" pitchFamily="18" charset="0"/>
                            <a:ea typeface="Calibri"/>
                            <a:cs typeface="Times New Roman"/>
                          </a:rPr>
                        </m:ctrlPr>
                      </m:fPr>
                      <m:num>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𝑃</m:t>
                            </m:r>
                          </m:e>
                          <m:sub>
                            <m:r>
                              <a:rPr lang="fr-FR" sz="1800" i="1">
                                <a:latin typeface="Cambria Math"/>
                                <a:ea typeface="Calibri"/>
                                <a:cs typeface="Times New Roman"/>
                              </a:rPr>
                              <m:t>0</m:t>
                            </m:r>
                          </m:sub>
                        </m:sSub>
                      </m:num>
                      <m:den>
                        <m:r>
                          <a:rPr lang="fr-FR" sz="1800" i="1">
                            <a:latin typeface="Cambria Math"/>
                            <a:ea typeface="Calibri"/>
                            <a:cs typeface="Times New Roman"/>
                          </a:rPr>
                          <m:t>𝑘</m:t>
                        </m:r>
                      </m:den>
                    </m:f>
                    <m:f>
                      <m:fPr>
                        <m:ctrlPr>
                          <a:rPr lang="fr-FR" sz="1800" i="1">
                            <a:latin typeface="Cambria Math" panose="02040503050406030204" pitchFamily="18" charset="0"/>
                            <a:ea typeface="Calibri"/>
                            <a:cs typeface="Times New Roman"/>
                          </a:rPr>
                        </m:ctrlPr>
                      </m:fPr>
                      <m:num>
                        <m:r>
                          <a:rPr lang="fr-FR" sz="1800" i="1">
                            <a:latin typeface="Cambria Math"/>
                            <a:ea typeface="Times New Roman"/>
                            <a:cs typeface="Times New Roman"/>
                          </a:rPr>
                          <m:t>1</m:t>
                        </m:r>
                      </m:num>
                      <m:den>
                        <m:sSup>
                          <m:sSupPr>
                            <m:ctrlPr>
                              <a:rPr lang="fr-FR" sz="1800" i="1">
                                <a:latin typeface="Cambria Math" panose="02040503050406030204" pitchFamily="18" charset="0"/>
                                <a:ea typeface="Calibri"/>
                                <a:cs typeface="Times New Roman"/>
                              </a:rPr>
                            </m:ctrlPr>
                          </m:sSupPr>
                          <m:e>
                            <m:d>
                              <m:dPr>
                                <m:ctrlPr>
                                  <a:rPr lang="fr-FR" sz="1800" i="1">
                                    <a:latin typeface="Cambria Math" panose="02040503050406030204" pitchFamily="18" charset="0"/>
                                    <a:ea typeface="Calibri"/>
                                    <a:cs typeface="Times New Roman"/>
                                  </a:rPr>
                                </m:ctrlPr>
                              </m:dPr>
                              <m:e>
                                <m:r>
                                  <a:rPr lang="fr-FR" sz="1800" i="1">
                                    <a:latin typeface="Cambria Math"/>
                                    <a:ea typeface="Times New Roman"/>
                                    <a:cs typeface="Times New Roman"/>
                                  </a:rPr>
                                  <m:t>1</m:t>
                                </m:r>
                                <m:r>
                                  <a:rPr lang="fr-FR" sz="1800" i="1">
                                    <a:latin typeface="Cambria Math"/>
                                    <a:ea typeface="Times New Roman"/>
                                    <a:cs typeface="Times New Roman"/>
                                  </a:rPr>
                                  <m:t>−</m:t>
                                </m:r>
                                <m:sSup>
                                  <m:sSupPr>
                                    <m:ctrlPr>
                                      <a:rPr lang="fr-FR" sz="1800" i="1">
                                        <a:latin typeface="Cambria Math" panose="02040503050406030204" pitchFamily="18" charset="0"/>
                                        <a:ea typeface="Times New Roman"/>
                                        <a:cs typeface="Times New Roman"/>
                                      </a:rPr>
                                    </m:ctrlPr>
                                  </m:sSupPr>
                                  <m:e>
                                    <m:r>
                                      <a:rPr lang="fr-FR" sz="1800" i="1">
                                        <a:latin typeface="Cambria Math"/>
                                        <a:ea typeface="Times New Roman"/>
                                        <a:cs typeface="Times New Roman"/>
                                      </a:rPr>
                                      <m:t>𝛽</m:t>
                                    </m:r>
                                  </m:e>
                                  <m:sup>
                                    <m:r>
                                      <a:rPr lang="fr-FR" sz="1800" i="1">
                                        <a:latin typeface="Cambria Math"/>
                                        <a:ea typeface="Times New Roman"/>
                                        <a:cs typeface="Times New Roman"/>
                                      </a:rPr>
                                      <m:t>2</m:t>
                                    </m:r>
                                  </m:sup>
                                </m:sSup>
                              </m:e>
                            </m:d>
                          </m:e>
                          <m:sup>
                            <m:r>
                              <a:rPr lang="fr-FR" sz="1800" i="1">
                                <a:latin typeface="Cambria Math"/>
                                <a:ea typeface="Calibri"/>
                                <a:cs typeface="Times New Roman"/>
                              </a:rPr>
                              <m:t>2</m:t>
                            </m:r>
                          </m:sup>
                        </m:sSup>
                        <m:r>
                          <a:rPr lang="fr-FR" sz="1800" i="1">
                            <a:latin typeface="Cambria Math"/>
                            <a:ea typeface="Calibri"/>
                            <a:cs typeface="Times New Roman"/>
                          </a:rPr>
                          <m:t>+</m:t>
                        </m:r>
                        <m:sSup>
                          <m:sSupPr>
                            <m:ctrlPr>
                              <a:rPr lang="fr-FR" sz="1800" i="1">
                                <a:latin typeface="Cambria Math" panose="02040503050406030204" pitchFamily="18" charset="0"/>
                                <a:ea typeface="Calibri"/>
                                <a:cs typeface="Times New Roman"/>
                              </a:rPr>
                            </m:ctrlPr>
                          </m:sSupPr>
                          <m:e>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2</m:t>
                                </m:r>
                                <m:r>
                                  <a:rPr lang="fr-FR" sz="1800" i="1">
                                    <a:latin typeface="Cambria Math"/>
                                    <a:ea typeface="Calibri"/>
                                    <a:cs typeface="Times New Roman"/>
                                  </a:rPr>
                                  <m:t>𝜉𝛽</m:t>
                                </m:r>
                              </m:e>
                            </m:d>
                          </m:e>
                          <m:sup>
                            <m:r>
                              <a:rPr lang="fr-FR" sz="1800" i="1">
                                <a:latin typeface="Cambria Math"/>
                                <a:ea typeface="Calibri"/>
                                <a:cs typeface="Times New Roman"/>
                              </a:rPr>
                              <m:t>2</m:t>
                            </m:r>
                          </m:sup>
                        </m:sSup>
                      </m:den>
                    </m:f>
                    <m:d>
                      <m:dPr>
                        <m:begChr m:val="["/>
                        <m:endChr m:val="]"/>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m:t>
                        </m:r>
                        <m:r>
                          <a:rPr lang="fr-FR" sz="1800" i="1">
                            <a:latin typeface="Cambria Math"/>
                            <a:ea typeface="Times New Roman"/>
                            <a:cs typeface="Times New Roman"/>
                          </a:rPr>
                          <m:t>1</m:t>
                        </m:r>
                        <m:r>
                          <a:rPr lang="fr-FR" sz="1800" i="1">
                            <a:latin typeface="Cambria Math"/>
                            <a:ea typeface="Times New Roman"/>
                            <a:cs typeface="Times New Roman"/>
                          </a:rPr>
                          <m:t>−</m:t>
                        </m:r>
                        <m:sSup>
                          <m:sSupPr>
                            <m:ctrlPr>
                              <a:rPr lang="fr-FR" sz="1800" i="1">
                                <a:latin typeface="Cambria Math" panose="02040503050406030204" pitchFamily="18" charset="0"/>
                                <a:ea typeface="Times New Roman"/>
                                <a:cs typeface="Times New Roman"/>
                              </a:rPr>
                            </m:ctrlPr>
                          </m:sSupPr>
                          <m:e>
                            <m:r>
                              <a:rPr lang="fr-FR" sz="1800" i="1">
                                <a:latin typeface="Cambria Math"/>
                                <a:ea typeface="Times New Roman"/>
                                <a:cs typeface="Times New Roman"/>
                              </a:rPr>
                              <m:t>𝛽</m:t>
                            </m:r>
                          </m:e>
                          <m:sup>
                            <m:r>
                              <a:rPr lang="fr-FR" sz="1800" i="1">
                                <a:latin typeface="Cambria Math"/>
                                <a:ea typeface="Times New Roman"/>
                                <a:cs typeface="Times New Roman"/>
                              </a:rPr>
                              <m:t>2</m:t>
                            </m:r>
                          </m:sup>
                        </m:sSup>
                        <m:r>
                          <a:rPr lang="fr-FR" sz="1800" i="1">
                            <a:latin typeface="Cambria Math"/>
                            <a:ea typeface="Times New Roman"/>
                            <a:cs typeface="Times New Roman"/>
                          </a:rPr>
                          <m:t>)</m:t>
                        </m:r>
                        <m:r>
                          <a:rPr lang="fr-FR" sz="1800" i="1">
                            <a:latin typeface="Cambria Math"/>
                            <a:ea typeface="Times New Roman"/>
                            <a:cs typeface="Times New Roman"/>
                          </a:rPr>
                          <m:t>𝑠𝑖𝑛</m:t>
                        </m:r>
                        <m:d>
                          <m:dPr>
                            <m:ctrlPr>
                              <a:rPr lang="fr-FR" sz="1800" i="1">
                                <a:latin typeface="Cambria Math" panose="02040503050406030204" pitchFamily="18" charset="0"/>
                                <a:ea typeface="Times New Roman"/>
                                <a:cs typeface="Times New Roman"/>
                              </a:rPr>
                            </m:ctrlPr>
                          </m:dPr>
                          <m:e>
                            <m:bar>
                              <m:barPr>
                                <m:pos m:val="top"/>
                                <m:ctrlPr>
                                  <a:rPr lang="fr-FR" sz="1800" i="1">
                                    <a:latin typeface="Cambria Math" panose="02040503050406030204" pitchFamily="18" charset="0"/>
                                    <a:ea typeface="Times New Roman"/>
                                    <a:cs typeface="Times New Roman"/>
                                  </a:rPr>
                                </m:ctrlPr>
                              </m:barPr>
                              <m:e>
                                <m:r>
                                  <a:rPr lang="fr-FR" sz="1800" i="1">
                                    <a:latin typeface="Cambria Math"/>
                                    <a:ea typeface="Times New Roman"/>
                                    <a:cs typeface="Times New Roman"/>
                                  </a:rPr>
                                  <m:t>𝜔</m:t>
                                </m:r>
                              </m:e>
                            </m:bar>
                            <m:r>
                              <a:rPr lang="fr-FR" sz="1800" i="1">
                                <a:latin typeface="Cambria Math"/>
                                <a:ea typeface="Times New Roman"/>
                                <a:cs typeface="Times New Roman"/>
                              </a:rPr>
                              <m:t>.</m:t>
                            </m:r>
                            <m:r>
                              <a:rPr lang="fr-FR" sz="1800" i="1">
                                <a:latin typeface="Cambria Math"/>
                                <a:ea typeface="Times New Roman"/>
                                <a:cs typeface="Times New Roman"/>
                              </a:rPr>
                              <m:t>𝑡</m:t>
                            </m:r>
                          </m:e>
                        </m:d>
                        <m:r>
                          <a:rPr lang="fr-FR" sz="1800" i="1">
                            <a:latin typeface="Cambria Math"/>
                            <a:ea typeface="Times New Roman"/>
                            <a:cs typeface="Arial"/>
                          </a:rPr>
                          <m:t>−</m:t>
                        </m:r>
                        <m:r>
                          <a:rPr lang="fr-FR" sz="1800" i="1">
                            <a:latin typeface="Cambria Math"/>
                            <a:ea typeface="Times New Roman"/>
                            <a:cs typeface="Times New Roman"/>
                          </a:rPr>
                          <m:t>2</m:t>
                        </m:r>
                        <m:r>
                          <a:rPr lang="fr-FR" sz="1800" i="1">
                            <a:latin typeface="Cambria Math"/>
                            <a:ea typeface="Times New Roman"/>
                            <a:cs typeface="Times New Roman"/>
                          </a:rPr>
                          <m:t>𝜉𝛽</m:t>
                        </m:r>
                        <m:r>
                          <a:rPr lang="fr-FR" sz="1800" i="1">
                            <a:latin typeface="Cambria Math"/>
                            <a:ea typeface="Times New Roman"/>
                            <a:cs typeface="Times New Roman"/>
                          </a:rPr>
                          <m:t>𝑐𝑜𝑠</m:t>
                        </m:r>
                        <m:d>
                          <m:dPr>
                            <m:ctrlPr>
                              <a:rPr lang="fr-FR" sz="1800" i="1">
                                <a:latin typeface="Cambria Math" panose="02040503050406030204" pitchFamily="18" charset="0"/>
                                <a:ea typeface="Times New Roman"/>
                                <a:cs typeface="Times New Roman"/>
                              </a:rPr>
                            </m:ctrlPr>
                          </m:dPr>
                          <m:e>
                            <m:bar>
                              <m:barPr>
                                <m:pos m:val="top"/>
                                <m:ctrlPr>
                                  <a:rPr lang="fr-FR" sz="1800" i="1">
                                    <a:latin typeface="Cambria Math" panose="02040503050406030204" pitchFamily="18" charset="0"/>
                                    <a:ea typeface="Times New Roman"/>
                                    <a:cs typeface="Times New Roman"/>
                                  </a:rPr>
                                </m:ctrlPr>
                              </m:barPr>
                              <m:e>
                                <m:r>
                                  <a:rPr lang="fr-FR" sz="1800" i="1">
                                    <a:latin typeface="Cambria Math"/>
                                    <a:ea typeface="Times New Roman"/>
                                    <a:cs typeface="Times New Roman"/>
                                  </a:rPr>
                                  <m:t>𝜔</m:t>
                                </m:r>
                              </m:e>
                            </m:bar>
                            <m:r>
                              <a:rPr lang="fr-FR" sz="1800" i="1">
                                <a:latin typeface="Cambria Math"/>
                                <a:ea typeface="Times New Roman"/>
                                <a:cs typeface="Times New Roman"/>
                              </a:rPr>
                              <m:t>.</m:t>
                            </m:r>
                            <m:r>
                              <a:rPr lang="fr-FR" sz="1800" i="1">
                                <a:latin typeface="Cambria Math"/>
                                <a:ea typeface="Times New Roman"/>
                                <a:cs typeface="Times New Roman"/>
                              </a:rPr>
                              <m:t>𝑡</m:t>
                            </m:r>
                          </m:e>
                        </m:d>
                      </m:e>
                    </m:d>
                  </m:oMath>
                </a14:m>
                <a:r>
                  <a:rPr lang="fr-FR" sz="1800" dirty="0">
                    <a:latin typeface="Times New Roman"/>
                    <a:ea typeface="Times New Roman"/>
                    <a:cs typeface="Arial"/>
                  </a:rPr>
                  <a:t>           </a:t>
                </a:r>
                <a:r>
                  <a:rPr lang="fr-FR" sz="1200" dirty="0">
                    <a:solidFill>
                      <a:srgbClr val="FF0000"/>
                    </a:solidFill>
                    <a:latin typeface="Times New Roman"/>
                    <a:ea typeface="Times New Roman"/>
                    <a:cs typeface="Arial"/>
                  </a:rPr>
                  <a:t>(3.16)</a:t>
                </a:r>
                <a:endParaRPr lang="fr-FR" sz="1600" dirty="0">
                  <a:latin typeface="Calibri"/>
                  <a:ea typeface="Calibri"/>
                  <a:cs typeface="Arial"/>
                </a:endParaRPr>
              </a:p>
              <a:p>
                <a:pPr>
                  <a:lnSpc>
                    <a:spcPct val="115000"/>
                  </a:lnSpc>
                  <a:spcAft>
                    <a:spcPts val="0"/>
                  </a:spcAft>
                </a:pPr>
                <a:endParaRPr lang="fr-FR" sz="1800" dirty="0">
                  <a:effectLst/>
                  <a:latin typeface="Calibri"/>
                  <a:ea typeface="Calibri"/>
                  <a:cs typeface="Arial"/>
                </a:endParaRPr>
              </a:p>
              <a:p>
                <a:pPr>
                  <a:lnSpc>
                    <a:spcPct val="115000"/>
                  </a:lnSpc>
                  <a:spcAft>
                    <a:spcPts val="0"/>
                  </a:spcAft>
                </a:pPr>
                <a:r>
                  <a:rPr lang="fr-FR" sz="1800" dirty="0">
                    <a:effectLst/>
                    <a:latin typeface="Times New Roman"/>
                    <a:ea typeface="Times New Roman"/>
                    <a:cs typeface="Arial"/>
                  </a:rPr>
                  <a:t>  </a:t>
                </a:r>
                <a:r>
                  <a:rPr lang="fr-FR" sz="1800" i="1" u="sng" dirty="0" err="1">
                    <a:solidFill>
                      <a:srgbClr val="00B050"/>
                    </a:solidFill>
                    <a:effectLst/>
                    <a:latin typeface="Times New Roman"/>
                    <a:ea typeface="Times New Roman"/>
                    <a:cs typeface="Arial"/>
                  </a:rPr>
                  <a:t>Remark</a:t>
                </a:r>
                <a:r>
                  <a:rPr lang="fr-FR" sz="1800" i="1" u="sng" dirty="0">
                    <a:solidFill>
                      <a:srgbClr val="00B050"/>
                    </a:solidFill>
                    <a:effectLst/>
                    <a:latin typeface="Times New Roman"/>
                    <a:ea typeface="Times New Roman"/>
                    <a:cs typeface="Arial"/>
                  </a:rPr>
                  <a:t>:</a:t>
                </a:r>
                <a:endParaRPr lang="fr-FR" sz="1600" dirty="0">
                  <a:effectLst/>
                  <a:latin typeface="Calibri"/>
                  <a:ea typeface="Calibri"/>
                  <a:cs typeface="Arial"/>
                </a:endParaRPr>
              </a:p>
              <a:p>
                <a:pPr marL="342900" lvl="0" indent="-342900" algn="just">
                  <a:lnSpc>
                    <a:spcPct val="115000"/>
                  </a:lnSpc>
                  <a:spcAft>
                    <a:spcPts val="0"/>
                  </a:spcAft>
                  <a:buFont typeface="Symbol"/>
                  <a:buChar char=""/>
                </a:pPr>
                <a:r>
                  <a:rPr lang="en-US" sz="2000" dirty="0">
                    <a:latin typeface="Times New Roman"/>
                    <a:ea typeface="Times New Roman"/>
                    <a:cs typeface="Times New Roman"/>
                  </a:rPr>
                  <a:t>The first part represents the transient motion which is a damped motion (presence of </a:t>
                </a:r>
                <a:r>
                  <a:rPr lang="fr-FR" sz="2000" dirty="0">
                    <a:effectLst/>
                    <a:latin typeface="Calibri"/>
                    <a:ea typeface="Times New Roman"/>
                    <a:cs typeface="Times New Roman"/>
                    <a:sym typeface="Symbol"/>
                  </a:rPr>
                  <a:t></a:t>
                </a:r>
                <a:r>
                  <a:rPr lang="fr-FR" sz="2000" baseline="-25000" dirty="0">
                    <a:effectLst/>
                    <a:latin typeface="Times New Roman"/>
                    <a:ea typeface="Times New Roman"/>
                    <a:cs typeface="Times New Roman"/>
                  </a:rPr>
                  <a:t>D</a:t>
                </a:r>
                <a:r>
                  <a:rPr lang="fr-FR" sz="2000" dirty="0">
                    <a:effectLst/>
                    <a:latin typeface="Times New Roman"/>
                    <a:ea typeface="Times New Roman"/>
                    <a:cs typeface="Times New Roman"/>
                  </a:rPr>
                  <a:t> </a:t>
                </a:r>
                <a:r>
                  <a:rPr lang="en-US" sz="2000" dirty="0">
                    <a:latin typeface="Times New Roman"/>
                    <a:ea typeface="Times New Roman"/>
                    <a:cs typeface="Times New Roman"/>
                  </a:rPr>
                  <a:t>means it will disappear rapidly over time).</a:t>
                </a:r>
              </a:p>
              <a:p>
                <a:pPr marL="342900" lvl="0" indent="-342900" algn="just">
                  <a:lnSpc>
                    <a:spcPct val="115000"/>
                  </a:lnSpc>
                  <a:spcAft>
                    <a:spcPts val="0"/>
                  </a:spcAft>
                  <a:buFont typeface="Symbol"/>
                  <a:buChar char=""/>
                </a:pPr>
                <a:r>
                  <a:rPr lang="en-US" sz="2000" dirty="0">
                    <a:latin typeface="Times New Roman"/>
                    <a:ea typeface="Times New Roman"/>
                    <a:cs typeface="Times New Roman"/>
                  </a:rPr>
                  <a:t>The permanent motion occurs at the same frequency </a:t>
                </a:r>
                <a:r>
                  <a:rPr lang="fr-FR" sz="2000" dirty="0">
                    <a:effectLst/>
                    <a:latin typeface="Times New Roman"/>
                    <a:ea typeface="Times New Roman"/>
                    <a:cs typeface="Times New Roman"/>
                  </a:rPr>
                  <a:t> </a:t>
                </a:r>
                <a14:m>
                  <m:oMath xmlns:m="http://schemas.openxmlformats.org/officeDocument/2006/math">
                    <m:bar>
                      <m:barPr>
                        <m:pos m:val="top"/>
                        <m:ctrlPr>
                          <a:rPr lang="fr-FR" sz="2000" i="1">
                            <a:effectLst/>
                            <a:latin typeface="Cambria Math" panose="02040503050406030204" pitchFamily="18" charset="0"/>
                            <a:ea typeface="Times New Roman"/>
                            <a:cs typeface="Times New Roman"/>
                          </a:rPr>
                        </m:ctrlPr>
                      </m:barPr>
                      <m:e>
                        <m:r>
                          <a:rPr lang="fr-FR" sz="2000" i="1">
                            <a:effectLst/>
                            <a:latin typeface="Cambria Math"/>
                            <a:ea typeface="Times New Roman"/>
                            <a:cs typeface="Times New Roman"/>
                          </a:rPr>
                          <m:t>𝜔</m:t>
                        </m:r>
                      </m:e>
                    </m:bar>
                  </m:oMath>
                </a14:m>
                <a:r>
                  <a:rPr lang="fr-FR" sz="2000" dirty="0">
                    <a:effectLst/>
                    <a:latin typeface="Times New Roman"/>
                    <a:ea typeface="Times New Roman"/>
                    <a:cs typeface="Times New Roman"/>
                  </a:rPr>
                  <a:t> </a:t>
                </a:r>
                <a:r>
                  <a:rPr lang="en-US" sz="2000" dirty="0">
                    <a:latin typeface="Times New Roman"/>
                    <a:ea typeface="Times New Roman"/>
                    <a:cs typeface="Times New Roman"/>
                  </a:rPr>
                  <a:t>as the excitation force but with a phase angle.</a:t>
                </a:r>
                <a:endParaRPr lang="fr-FR" sz="2000" dirty="0">
                  <a:effectLst/>
                  <a:latin typeface="Calibri"/>
                  <a:ea typeface="Times New Roman"/>
                  <a:cs typeface="Times New Roman"/>
                </a:endParaRPr>
              </a:p>
              <a:p>
                <a:pPr algn="just">
                  <a:lnSpc>
                    <a:spcPct val="150000"/>
                  </a:lnSpc>
                  <a:spcAft>
                    <a:spcPts val="0"/>
                  </a:spcAft>
                </a:pPr>
                <a:r>
                  <a:rPr lang="en-US" sz="2000" dirty="0">
                    <a:latin typeface="Times New Roman"/>
                    <a:ea typeface="Times New Roman"/>
                    <a:cs typeface="Arial"/>
                  </a:rPr>
                  <a:t>Equation (3.16) can be written as follows:</a:t>
                </a:r>
              </a:p>
              <a:p>
                <a:pPr marL="449580" indent="449580">
                  <a:lnSpc>
                    <a:spcPct val="115000"/>
                  </a:lnSpc>
                  <a:spcAft>
                    <a:spcPts val="0"/>
                  </a:spcAft>
                </a:pPr>
                <a:r>
                  <a:rPr lang="fr-FR" sz="2000" dirty="0">
                    <a:effectLst/>
                    <a:latin typeface="Times New Roman"/>
                    <a:ea typeface="Times New Roman"/>
                    <a:cs typeface="Arial"/>
                  </a:rPr>
                  <a:t>	</a:t>
                </a:r>
                <a14:m>
                  <m:oMath xmlns:m="http://schemas.openxmlformats.org/officeDocument/2006/math">
                    <m:r>
                      <a:rPr lang="fr-FR" sz="2000" i="1">
                        <a:effectLst/>
                        <a:latin typeface="Cambria Math"/>
                        <a:ea typeface="Times New Roman"/>
                        <a:cs typeface="Times New Roman"/>
                      </a:rPr>
                      <m:t>𝑥</m:t>
                    </m:r>
                    <m:d>
                      <m:dPr>
                        <m:ctrlPr>
                          <a:rPr lang="fr-FR" sz="2000" i="1">
                            <a:effectLst/>
                            <a:latin typeface="Cambria Math" panose="02040503050406030204" pitchFamily="18" charset="0"/>
                            <a:ea typeface="Times New Roman"/>
                            <a:cs typeface="Times New Roman"/>
                          </a:rPr>
                        </m:ctrlPr>
                      </m:dPr>
                      <m:e>
                        <m:r>
                          <a:rPr lang="fr-FR" sz="2000" i="1">
                            <a:effectLst/>
                            <a:latin typeface="Cambria Math"/>
                            <a:ea typeface="Times New Roman"/>
                            <a:cs typeface="Times New Roman"/>
                          </a:rPr>
                          <m:t>𝑡</m:t>
                        </m:r>
                      </m:e>
                    </m:d>
                    <m:r>
                      <a:rPr lang="fr-FR" sz="2000" i="1">
                        <a:effectLst/>
                        <a:latin typeface="Cambria Math"/>
                        <a:ea typeface="Times New Roman"/>
                        <a:cs typeface="Times New Roman"/>
                      </a:rPr>
                      <m:t>=</m:t>
                    </m:r>
                    <m:f>
                      <m:fPr>
                        <m:ctrlPr>
                          <a:rPr lang="fr-FR" sz="2000" i="1">
                            <a:effectLst/>
                            <a:latin typeface="Cambria Math" panose="02040503050406030204" pitchFamily="18" charset="0"/>
                            <a:ea typeface="Times New Roman"/>
                            <a:cs typeface="Times New Roman"/>
                          </a:rPr>
                        </m:ctrlPr>
                      </m:fPr>
                      <m:num>
                        <m:sSup>
                          <m:sSupPr>
                            <m:ctrlPr>
                              <a:rPr lang="fr-FR" sz="2000" i="1">
                                <a:effectLst/>
                                <a:latin typeface="Cambria Math" panose="02040503050406030204" pitchFamily="18" charset="0"/>
                                <a:ea typeface="Times New Roman"/>
                                <a:cs typeface="Times New Roman"/>
                              </a:rPr>
                            </m:ctrlPr>
                          </m:sSupPr>
                          <m:e>
                            <m:r>
                              <a:rPr lang="fr-FR" sz="2000" i="1">
                                <a:effectLst/>
                                <a:latin typeface="Cambria Math"/>
                                <a:ea typeface="Times New Roman"/>
                                <a:cs typeface="Times New Roman"/>
                              </a:rPr>
                              <m:t>𝑒</m:t>
                            </m:r>
                          </m:e>
                          <m:sup>
                            <m:r>
                              <a:rPr lang="fr-FR" sz="2000" i="1">
                                <a:effectLst/>
                                <a:latin typeface="Cambria Math"/>
                                <a:ea typeface="Times New Roman"/>
                                <a:cs typeface="Times New Roman"/>
                              </a:rPr>
                              <m:t>−</m:t>
                            </m:r>
                            <m:r>
                              <a:rPr lang="fr-FR" sz="2000" i="1">
                                <a:effectLst/>
                                <a:latin typeface="Cambria Math"/>
                                <a:ea typeface="Times New Roman"/>
                                <a:cs typeface="Times New Roman"/>
                              </a:rPr>
                              <m:t>𝜉</m:t>
                            </m:r>
                            <m:r>
                              <a:rPr lang="fr-FR" sz="2000" i="1">
                                <a:effectLst/>
                                <a:latin typeface="Cambria Math"/>
                                <a:ea typeface="Times New Roman"/>
                                <a:cs typeface="Times New Roman"/>
                              </a:rPr>
                              <m:t>.</m:t>
                            </m:r>
                            <m:sSub>
                              <m:sSubPr>
                                <m:ctrlPr>
                                  <a:rPr lang="fr-FR" sz="2000" i="1">
                                    <a:effectLst/>
                                    <a:latin typeface="Cambria Math" panose="02040503050406030204" pitchFamily="18" charset="0"/>
                                    <a:ea typeface="Times New Roman"/>
                                    <a:cs typeface="Times New Roman"/>
                                  </a:rPr>
                                </m:ctrlPr>
                              </m:sSubPr>
                              <m:e>
                                <m:r>
                                  <a:rPr lang="fr-FR" sz="2000" i="1">
                                    <a:effectLst/>
                                    <a:latin typeface="Cambria Math"/>
                                    <a:ea typeface="Times New Roman"/>
                                    <a:cs typeface="Times New Roman"/>
                                  </a:rPr>
                                  <m:t>𝜔</m:t>
                                </m:r>
                              </m:e>
                              <m:sub>
                                <m:r>
                                  <a:rPr lang="fr-FR" sz="2000" i="1">
                                    <a:effectLst/>
                                    <a:latin typeface="Cambria Math"/>
                                    <a:ea typeface="Times New Roman"/>
                                    <a:cs typeface="Times New Roman"/>
                                  </a:rPr>
                                  <m:t>0</m:t>
                                </m:r>
                              </m:sub>
                            </m:sSub>
                            <m:r>
                              <a:rPr lang="fr-FR" sz="2000" i="1">
                                <a:effectLst/>
                                <a:latin typeface="Cambria Math"/>
                                <a:ea typeface="Times New Roman"/>
                                <a:cs typeface="Times New Roman"/>
                              </a:rPr>
                              <m:t>.</m:t>
                            </m:r>
                            <m:r>
                              <a:rPr lang="fr-FR" sz="2000" i="1">
                                <a:effectLst/>
                                <a:latin typeface="Cambria Math"/>
                                <a:ea typeface="Times New Roman"/>
                                <a:cs typeface="Times New Roman"/>
                              </a:rPr>
                              <m:t>𝑡</m:t>
                            </m:r>
                          </m:sup>
                        </m:sSup>
                        <m:r>
                          <a:rPr lang="fr-FR" sz="2000" i="1">
                            <a:effectLst/>
                            <a:latin typeface="Cambria Math"/>
                            <a:ea typeface="Times New Roman"/>
                            <a:cs typeface="Times New Roman"/>
                          </a:rPr>
                          <m:t>.</m:t>
                        </m:r>
                        <m:d>
                          <m:dPr>
                            <m:begChr m:val="["/>
                            <m:endChr m:val="]"/>
                            <m:ctrlPr>
                              <a:rPr lang="fr-FR" sz="2000" i="1">
                                <a:effectLst/>
                                <a:latin typeface="Cambria Math" panose="02040503050406030204" pitchFamily="18" charset="0"/>
                                <a:ea typeface="Times New Roman"/>
                                <a:cs typeface="Times New Roman"/>
                              </a:rPr>
                            </m:ctrlPr>
                          </m:dPr>
                          <m:e>
                            <m:r>
                              <a:rPr lang="fr-FR" sz="2000" i="1">
                                <a:effectLst/>
                                <a:latin typeface="Cambria Math"/>
                                <a:ea typeface="Times New Roman"/>
                                <a:cs typeface="Times New Roman"/>
                              </a:rPr>
                              <m:t>𝐴</m:t>
                            </m:r>
                            <m:r>
                              <a:rPr lang="fr-FR" sz="2000" i="1">
                                <a:effectLst/>
                                <a:latin typeface="Cambria Math"/>
                                <a:ea typeface="Times New Roman"/>
                                <a:cs typeface="Times New Roman"/>
                              </a:rPr>
                              <m:t>.</m:t>
                            </m:r>
                            <m:r>
                              <a:rPr lang="fr-FR" sz="2000" i="1">
                                <a:effectLst/>
                                <a:latin typeface="Cambria Math"/>
                                <a:ea typeface="Times New Roman"/>
                                <a:cs typeface="Times New Roman"/>
                              </a:rPr>
                              <m:t>𝑐𝑜𝑠</m:t>
                            </m:r>
                            <m:r>
                              <a:rPr lang="fr-FR" sz="2000" i="1">
                                <a:effectLst/>
                                <a:latin typeface="Cambria Math"/>
                                <a:ea typeface="Times New Roman"/>
                                <a:cs typeface="Times New Roman"/>
                              </a:rPr>
                              <m:t>(</m:t>
                            </m:r>
                            <m:sSub>
                              <m:sSubPr>
                                <m:ctrlPr>
                                  <a:rPr lang="fr-FR" sz="2000" i="1">
                                    <a:effectLst/>
                                    <a:latin typeface="Cambria Math" panose="02040503050406030204" pitchFamily="18" charset="0"/>
                                    <a:ea typeface="Times New Roman"/>
                                    <a:cs typeface="Times New Roman"/>
                                  </a:rPr>
                                </m:ctrlPr>
                              </m:sSubPr>
                              <m:e>
                                <m:r>
                                  <a:rPr lang="fr-FR" sz="2000" i="1">
                                    <a:effectLst/>
                                    <a:latin typeface="Cambria Math"/>
                                    <a:ea typeface="Times New Roman"/>
                                    <a:cs typeface="Times New Roman"/>
                                  </a:rPr>
                                  <m:t>𝜔</m:t>
                                </m:r>
                              </m:e>
                              <m:sub>
                                <m:r>
                                  <a:rPr lang="fr-FR" sz="2000" i="1">
                                    <a:effectLst/>
                                    <a:latin typeface="Cambria Math"/>
                                    <a:ea typeface="Times New Roman"/>
                                    <a:cs typeface="Times New Roman"/>
                                  </a:rPr>
                                  <m:t>𝐷</m:t>
                                </m:r>
                              </m:sub>
                            </m:sSub>
                            <m:r>
                              <a:rPr lang="fr-FR" sz="2000" i="1">
                                <a:effectLst/>
                                <a:latin typeface="Cambria Math"/>
                                <a:ea typeface="Times New Roman"/>
                                <a:cs typeface="Times New Roman"/>
                              </a:rPr>
                              <m:t>.</m:t>
                            </m:r>
                            <m:r>
                              <a:rPr lang="fr-FR" sz="2000" i="1">
                                <a:effectLst/>
                                <a:latin typeface="Cambria Math"/>
                                <a:ea typeface="Times New Roman"/>
                                <a:cs typeface="Times New Roman"/>
                              </a:rPr>
                              <m:t>𝑡</m:t>
                            </m:r>
                            <m:r>
                              <a:rPr lang="fr-FR" sz="2000" i="1">
                                <a:effectLst/>
                                <a:latin typeface="Cambria Math"/>
                                <a:ea typeface="Times New Roman"/>
                                <a:cs typeface="Times New Roman"/>
                              </a:rPr>
                              <m:t>)+</m:t>
                            </m:r>
                            <m:r>
                              <a:rPr lang="fr-FR" sz="2000" i="1">
                                <a:effectLst/>
                                <a:latin typeface="Cambria Math"/>
                                <a:ea typeface="Calibri"/>
                                <a:cs typeface="Times New Roman"/>
                              </a:rPr>
                              <m:t>𝐵</m:t>
                            </m:r>
                            <m:r>
                              <a:rPr lang="fr-FR" sz="2000" i="1">
                                <a:effectLst/>
                                <a:latin typeface="Cambria Math"/>
                                <a:ea typeface="Times New Roman"/>
                                <a:cs typeface="Times New Roman"/>
                              </a:rPr>
                              <m:t>.</m:t>
                            </m:r>
                            <m:r>
                              <a:rPr lang="fr-FR" sz="2000" i="1">
                                <a:effectLst/>
                                <a:latin typeface="Cambria Math"/>
                                <a:ea typeface="Times New Roman"/>
                                <a:cs typeface="Times New Roman"/>
                              </a:rPr>
                              <m:t>𝑠𝑖𝑛</m:t>
                            </m:r>
                            <m:d>
                              <m:dPr>
                                <m:ctrlPr>
                                  <a:rPr lang="fr-FR" sz="2000" i="1">
                                    <a:effectLst/>
                                    <a:latin typeface="Cambria Math" panose="02040503050406030204" pitchFamily="18" charset="0"/>
                                    <a:ea typeface="Times New Roman"/>
                                    <a:cs typeface="Times New Roman"/>
                                  </a:rPr>
                                </m:ctrlPr>
                              </m:dPr>
                              <m:e>
                                <m:sSub>
                                  <m:sSubPr>
                                    <m:ctrlPr>
                                      <a:rPr lang="fr-FR" sz="2000" i="1">
                                        <a:effectLst/>
                                        <a:latin typeface="Cambria Math" panose="02040503050406030204" pitchFamily="18" charset="0"/>
                                        <a:ea typeface="Times New Roman"/>
                                        <a:cs typeface="Times New Roman"/>
                                      </a:rPr>
                                    </m:ctrlPr>
                                  </m:sSubPr>
                                  <m:e>
                                    <m:r>
                                      <a:rPr lang="fr-FR" sz="2000" i="1">
                                        <a:effectLst/>
                                        <a:latin typeface="Cambria Math"/>
                                        <a:ea typeface="Times New Roman"/>
                                        <a:cs typeface="Times New Roman"/>
                                      </a:rPr>
                                      <m:t>𝜔</m:t>
                                    </m:r>
                                  </m:e>
                                  <m:sub>
                                    <m:r>
                                      <a:rPr lang="fr-FR" sz="2000" i="1">
                                        <a:effectLst/>
                                        <a:latin typeface="Cambria Math"/>
                                        <a:ea typeface="Times New Roman"/>
                                        <a:cs typeface="Times New Roman"/>
                                      </a:rPr>
                                      <m:t>𝐷</m:t>
                                    </m:r>
                                  </m:sub>
                                </m:sSub>
                                <m:r>
                                  <a:rPr lang="fr-FR" sz="2000" i="1">
                                    <a:effectLst/>
                                    <a:latin typeface="Cambria Math"/>
                                    <a:ea typeface="Times New Roman"/>
                                    <a:cs typeface="Times New Roman"/>
                                  </a:rPr>
                                  <m:t>.</m:t>
                                </m:r>
                                <m:r>
                                  <a:rPr lang="fr-FR" sz="2000" i="1">
                                    <a:effectLst/>
                                    <a:latin typeface="Cambria Math"/>
                                    <a:ea typeface="Times New Roman"/>
                                    <a:cs typeface="Times New Roman"/>
                                  </a:rPr>
                                  <m:t>𝑡</m:t>
                                </m:r>
                              </m:e>
                            </m:d>
                          </m:e>
                        </m:d>
                      </m:num>
                      <m:den>
                        <m:sSup>
                          <m:sSupPr>
                            <m:ctrlPr>
                              <a:rPr lang="fr-FR" sz="2000" i="1">
                                <a:solidFill>
                                  <a:srgbClr val="FF0000"/>
                                </a:solidFill>
                                <a:effectLst/>
                                <a:latin typeface="Cambria Math" panose="02040503050406030204" pitchFamily="18" charset="0"/>
                                <a:ea typeface="Times New Roman"/>
                                <a:cs typeface="Times New Roman"/>
                              </a:rPr>
                            </m:ctrlPr>
                          </m:sSupPr>
                          <m:e>
                            <m:r>
                              <a:rPr lang="fr-FR" sz="2000" i="1">
                                <a:solidFill>
                                  <a:srgbClr val="FF0000"/>
                                </a:solidFill>
                                <a:effectLst/>
                                <a:latin typeface="Cambria Math"/>
                                <a:ea typeface="Times New Roman"/>
                                <a:cs typeface="Times New Roman"/>
                              </a:rPr>
                              <m:t>𝑚</m:t>
                            </m:r>
                          </m:e>
                          <m:sup>
                            <m:r>
                              <a:rPr lang="fr-FR" sz="2000" i="1">
                                <a:solidFill>
                                  <a:srgbClr val="FF0000"/>
                                </a:solidFill>
                                <a:effectLst/>
                                <a:latin typeface="Cambria Math"/>
                                <a:ea typeface="Times New Roman"/>
                                <a:cs typeface="Times New Roman"/>
                              </a:rPr>
                              <m:t>𝑣𝑡</m:t>
                            </m:r>
                          </m:sup>
                        </m:sSup>
                        <m:r>
                          <a:rPr lang="fr-FR" sz="2000" i="1">
                            <a:solidFill>
                              <a:srgbClr val="FF0000"/>
                            </a:solidFill>
                            <a:effectLst/>
                            <a:latin typeface="Cambria Math"/>
                            <a:ea typeface="Times New Roman"/>
                            <a:cs typeface="Times New Roman"/>
                          </a:rPr>
                          <m:t> </m:t>
                        </m:r>
                        <m:r>
                          <a:rPr lang="fr-FR" sz="2000" i="1">
                            <a:solidFill>
                              <a:srgbClr val="FF0000"/>
                            </a:solidFill>
                            <a:effectLst/>
                            <a:latin typeface="Cambria Math"/>
                            <a:ea typeface="Times New Roman"/>
                            <a:cs typeface="Times New Roman"/>
                          </a:rPr>
                          <m:t>𝑡𝑟𝑎𝑛𝑠𝑖𝑡𝑜𝑖𝑟𝑒</m:t>
                        </m:r>
                      </m:den>
                    </m:f>
                    <m:r>
                      <a:rPr lang="fr-FR" sz="2000" i="1">
                        <a:effectLst/>
                        <a:latin typeface="Cambria Math"/>
                        <a:ea typeface="Times New Roman"/>
                        <a:cs typeface="Times New Roman"/>
                      </a:rPr>
                      <m:t>+</m:t>
                    </m:r>
                    <m:f>
                      <m:fPr>
                        <m:ctrlPr>
                          <a:rPr lang="fr-FR" sz="2000" i="1">
                            <a:effectLst/>
                            <a:latin typeface="Cambria Math" panose="02040503050406030204" pitchFamily="18" charset="0"/>
                            <a:ea typeface="Times New Roman"/>
                            <a:cs typeface="Times New Roman"/>
                          </a:rPr>
                        </m:ctrlPr>
                      </m:fPr>
                      <m:num>
                        <m:r>
                          <a:rPr lang="fr-FR" sz="2000" i="1">
                            <a:effectLst/>
                            <a:latin typeface="Cambria Math"/>
                            <a:ea typeface="Times New Roman"/>
                            <a:cs typeface="Times New Roman"/>
                          </a:rPr>
                          <m:t>𝜌</m:t>
                        </m:r>
                        <m:r>
                          <a:rPr lang="fr-FR" sz="2000" i="1">
                            <a:effectLst/>
                            <a:latin typeface="Cambria Math"/>
                            <a:ea typeface="Times New Roman"/>
                            <a:cs typeface="Times New Roman"/>
                          </a:rPr>
                          <m:t>𝑠𝑖𝑛</m:t>
                        </m:r>
                        <m:d>
                          <m:dPr>
                            <m:ctrlPr>
                              <a:rPr lang="fr-FR" sz="2000" i="1">
                                <a:effectLst/>
                                <a:latin typeface="Cambria Math" panose="02040503050406030204" pitchFamily="18" charset="0"/>
                                <a:ea typeface="Times New Roman"/>
                                <a:cs typeface="Times New Roman"/>
                              </a:rPr>
                            </m:ctrlPr>
                          </m:dPr>
                          <m:e>
                            <m:bar>
                              <m:barPr>
                                <m:pos m:val="top"/>
                                <m:ctrlPr>
                                  <a:rPr lang="fr-FR" sz="2000" i="1">
                                    <a:effectLst/>
                                    <a:latin typeface="Cambria Math" panose="02040503050406030204" pitchFamily="18" charset="0"/>
                                    <a:ea typeface="Times New Roman"/>
                                    <a:cs typeface="Times New Roman"/>
                                  </a:rPr>
                                </m:ctrlPr>
                              </m:barPr>
                              <m:e>
                                <m:r>
                                  <a:rPr lang="fr-FR" sz="2000" i="1">
                                    <a:effectLst/>
                                    <a:latin typeface="Cambria Math"/>
                                    <a:ea typeface="Times New Roman"/>
                                    <a:cs typeface="Times New Roman"/>
                                  </a:rPr>
                                  <m:t>𝜔</m:t>
                                </m:r>
                              </m:e>
                            </m:bar>
                            <m:r>
                              <a:rPr lang="fr-FR" sz="2000" i="1">
                                <a:effectLst/>
                                <a:latin typeface="Cambria Math"/>
                                <a:ea typeface="Times New Roman"/>
                                <a:cs typeface="Times New Roman"/>
                              </a:rPr>
                              <m:t>.</m:t>
                            </m:r>
                            <m:r>
                              <a:rPr lang="fr-FR" sz="2000" i="1">
                                <a:effectLst/>
                                <a:latin typeface="Cambria Math"/>
                                <a:ea typeface="Times New Roman"/>
                                <a:cs typeface="Times New Roman"/>
                              </a:rPr>
                              <m:t>𝑡</m:t>
                            </m:r>
                            <m:r>
                              <a:rPr lang="fr-FR" sz="2000" i="1">
                                <a:effectLst/>
                                <a:latin typeface="Cambria Math"/>
                                <a:ea typeface="Times New Roman"/>
                                <a:cs typeface="Times New Roman"/>
                              </a:rPr>
                              <m:t>−</m:t>
                            </m:r>
                            <m:r>
                              <a:rPr lang="fr-FR" sz="2000" i="1">
                                <a:effectLst/>
                                <a:latin typeface="Cambria Math"/>
                                <a:ea typeface="Times New Roman"/>
                                <a:cs typeface="Times New Roman"/>
                              </a:rPr>
                              <m:t>𝜃</m:t>
                            </m:r>
                          </m:e>
                        </m:d>
                      </m:num>
                      <m:den>
                        <m:sSup>
                          <m:sSupPr>
                            <m:ctrlPr>
                              <a:rPr lang="fr-FR" sz="2000" i="1">
                                <a:solidFill>
                                  <a:srgbClr val="FF0000"/>
                                </a:solidFill>
                                <a:effectLst/>
                                <a:latin typeface="Cambria Math" panose="02040503050406030204" pitchFamily="18" charset="0"/>
                                <a:ea typeface="Times New Roman"/>
                                <a:cs typeface="Times New Roman"/>
                              </a:rPr>
                            </m:ctrlPr>
                          </m:sSupPr>
                          <m:e>
                            <m:r>
                              <a:rPr lang="fr-FR" sz="2000" i="1">
                                <a:solidFill>
                                  <a:srgbClr val="FF0000"/>
                                </a:solidFill>
                                <a:effectLst/>
                                <a:latin typeface="Cambria Math"/>
                                <a:ea typeface="Times New Roman"/>
                                <a:cs typeface="Times New Roman"/>
                              </a:rPr>
                              <m:t>𝑚</m:t>
                            </m:r>
                          </m:e>
                          <m:sup>
                            <m:r>
                              <a:rPr lang="fr-FR" sz="2000" i="1">
                                <a:solidFill>
                                  <a:srgbClr val="FF0000"/>
                                </a:solidFill>
                                <a:effectLst/>
                                <a:latin typeface="Cambria Math"/>
                                <a:ea typeface="Times New Roman"/>
                                <a:cs typeface="Times New Roman"/>
                              </a:rPr>
                              <m:t>𝑣𝑡</m:t>
                            </m:r>
                          </m:sup>
                        </m:sSup>
                        <m:r>
                          <a:rPr lang="fr-FR" sz="2000" i="1">
                            <a:solidFill>
                              <a:srgbClr val="FF0000"/>
                            </a:solidFill>
                            <a:effectLst/>
                            <a:latin typeface="Cambria Math"/>
                            <a:ea typeface="Times New Roman"/>
                            <a:cs typeface="Times New Roman"/>
                          </a:rPr>
                          <m:t> </m:t>
                        </m:r>
                        <m:r>
                          <a:rPr lang="fr-FR" sz="2000" i="1">
                            <a:solidFill>
                              <a:srgbClr val="FF0000"/>
                            </a:solidFill>
                            <a:effectLst/>
                            <a:latin typeface="Cambria Math"/>
                            <a:ea typeface="Times New Roman"/>
                            <a:cs typeface="Times New Roman"/>
                          </a:rPr>
                          <m:t>𝑝𝑒𝑟𝑚𝑎𝑛𝑒𝑛𝑡</m:t>
                        </m:r>
                      </m:den>
                    </m:f>
                  </m:oMath>
                </a14:m>
                <a:r>
                  <a:rPr lang="fr-FR" sz="2000" dirty="0">
                    <a:effectLst/>
                    <a:latin typeface="Times New Roman"/>
                    <a:ea typeface="Times New Roman"/>
                    <a:cs typeface="Arial"/>
                  </a:rPr>
                  <a:t>               </a:t>
                </a:r>
                <a:r>
                  <a:rPr lang="fr-FR" sz="1400" dirty="0">
                    <a:solidFill>
                      <a:srgbClr val="FF0000"/>
                    </a:solidFill>
                    <a:latin typeface="Times New Roman"/>
                    <a:ea typeface="Times New Roman"/>
                    <a:cs typeface="Arial"/>
                  </a:rPr>
                  <a:t>(3.17)</a:t>
                </a:r>
                <a:endParaRPr lang="fr-FR" sz="2800" dirty="0">
                  <a:latin typeface="Calibri"/>
                  <a:ea typeface="Times New Roman"/>
                  <a:cs typeface="Arial"/>
                </a:endParaRPr>
              </a:p>
              <a:p>
                <a:pPr marL="449580" indent="449580">
                  <a:lnSpc>
                    <a:spcPct val="115000"/>
                  </a:lnSpc>
                  <a:spcAft>
                    <a:spcPts val="0"/>
                  </a:spcAft>
                </a:pPr>
                <a14:m>
                  <m:oMathPara xmlns:m="http://schemas.openxmlformats.org/officeDocument/2006/math">
                    <m:oMathParaPr>
                      <m:jc m:val="centerGroup"/>
                    </m:oMathParaPr>
                    <m:oMath xmlns:m="http://schemas.openxmlformats.org/officeDocument/2006/math">
                      <m:r>
                        <a:rPr lang="fr-FR" sz="2000" i="1">
                          <a:effectLst/>
                          <a:latin typeface="Cambria Math"/>
                          <a:ea typeface="Times New Roman"/>
                          <a:cs typeface="Times New Roman"/>
                        </a:rPr>
                        <m:t>𝜌</m:t>
                      </m:r>
                      <m:r>
                        <a:rPr lang="fr-FR" sz="2000" i="1">
                          <a:effectLst/>
                          <a:latin typeface="Cambria Math"/>
                          <a:ea typeface="Times New Roman"/>
                          <a:cs typeface="Times New Roman"/>
                        </a:rPr>
                        <m:t>=</m:t>
                      </m:r>
                      <m:f>
                        <m:fPr>
                          <m:ctrlPr>
                            <a:rPr lang="fr-FR" sz="2000" i="1">
                              <a:effectLst/>
                              <a:latin typeface="Cambria Math" panose="02040503050406030204" pitchFamily="18" charset="0"/>
                              <a:ea typeface="Calibri"/>
                              <a:cs typeface="Times New Roman"/>
                            </a:rPr>
                          </m:ctrlPr>
                        </m:fPr>
                        <m:num>
                          <m:sSub>
                            <m:sSubPr>
                              <m:ctrlPr>
                                <a:rPr lang="fr-FR" sz="2000" i="1">
                                  <a:effectLst/>
                                  <a:latin typeface="Cambria Math" panose="02040503050406030204" pitchFamily="18" charset="0"/>
                                  <a:ea typeface="Calibri"/>
                                  <a:cs typeface="Times New Roman"/>
                                </a:rPr>
                              </m:ctrlPr>
                            </m:sSubPr>
                            <m:e>
                              <m:r>
                                <a:rPr lang="fr-FR" sz="2000" i="1">
                                  <a:effectLst/>
                                  <a:latin typeface="Cambria Math"/>
                                  <a:ea typeface="Calibri"/>
                                  <a:cs typeface="Times New Roman"/>
                                </a:rPr>
                                <m:t>𝑃</m:t>
                              </m:r>
                            </m:e>
                            <m:sub>
                              <m:r>
                                <a:rPr lang="fr-FR" sz="2000" i="1">
                                  <a:effectLst/>
                                  <a:latin typeface="Cambria Math"/>
                                  <a:ea typeface="Calibri"/>
                                  <a:cs typeface="Times New Roman"/>
                                </a:rPr>
                                <m:t>0</m:t>
                              </m:r>
                            </m:sub>
                          </m:sSub>
                        </m:num>
                        <m:den>
                          <m:r>
                            <a:rPr lang="fr-FR" sz="2000" i="1">
                              <a:effectLst/>
                              <a:latin typeface="Cambria Math"/>
                              <a:ea typeface="Calibri"/>
                              <a:cs typeface="Times New Roman"/>
                            </a:rPr>
                            <m:t>𝑘</m:t>
                          </m:r>
                        </m:den>
                      </m:f>
                      <m:f>
                        <m:fPr>
                          <m:ctrlPr>
                            <a:rPr lang="fr-FR" sz="2000" i="1">
                              <a:effectLst/>
                              <a:latin typeface="Cambria Math" panose="02040503050406030204" pitchFamily="18" charset="0"/>
                              <a:ea typeface="Calibri"/>
                              <a:cs typeface="Times New Roman"/>
                            </a:rPr>
                          </m:ctrlPr>
                        </m:fPr>
                        <m:num>
                          <m:r>
                            <a:rPr lang="fr-FR" sz="2000" i="1">
                              <a:effectLst/>
                              <a:latin typeface="Cambria Math"/>
                              <a:ea typeface="Times New Roman"/>
                              <a:cs typeface="Times New Roman"/>
                            </a:rPr>
                            <m:t>1</m:t>
                          </m:r>
                        </m:num>
                        <m:den>
                          <m:sSup>
                            <m:sSupPr>
                              <m:ctrlPr>
                                <a:rPr lang="fr-FR" sz="2000" i="1">
                                  <a:effectLst/>
                                  <a:latin typeface="Cambria Math" panose="02040503050406030204" pitchFamily="18" charset="0"/>
                                  <a:ea typeface="Calibri"/>
                                  <a:cs typeface="Times New Roman"/>
                                </a:rPr>
                              </m:ctrlPr>
                            </m:sSupPr>
                            <m:e>
                              <m:d>
                                <m:dPr>
                                  <m:ctrlPr>
                                    <a:rPr lang="fr-FR" sz="2000" i="1">
                                      <a:effectLst/>
                                      <a:latin typeface="Cambria Math" panose="02040503050406030204" pitchFamily="18" charset="0"/>
                                      <a:ea typeface="Calibri"/>
                                      <a:cs typeface="Times New Roman"/>
                                    </a:rPr>
                                  </m:ctrlPr>
                                </m:dPr>
                                <m:e>
                                  <m:r>
                                    <a:rPr lang="fr-FR" sz="2000" i="1">
                                      <a:effectLst/>
                                      <a:latin typeface="Cambria Math"/>
                                      <a:ea typeface="Times New Roman"/>
                                      <a:cs typeface="Times New Roman"/>
                                    </a:rPr>
                                    <m:t>1</m:t>
                                  </m:r>
                                  <m:r>
                                    <a:rPr lang="fr-FR" sz="2000" i="1">
                                      <a:effectLst/>
                                      <a:latin typeface="Cambria Math"/>
                                      <a:ea typeface="Times New Roman"/>
                                      <a:cs typeface="Times New Roman"/>
                                    </a:rPr>
                                    <m:t>−</m:t>
                                  </m:r>
                                  <m:sSup>
                                    <m:sSupPr>
                                      <m:ctrlPr>
                                        <a:rPr lang="fr-FR" sz="2000" i="1">
                                          <a:effectLst/>
                                          <a:latin typeface="Cambria Math" panose="02040503050406030204" pitchFamily="18" charset="0"/>
                                          <a:ea typeface="Times New Roman"/>
                                          <a:cs typeface="Times New Roman"/>
                                        </a:rPr>
                                      </m:ctrlPr>
                                    </m:sSupPr>
                                    <m:e>
                                      <m:r>
                                        <a:rPr lang="fr-FR" sz="2000" i="1">
                                          <a:effectLst/>
                                          <a:latin typeface="Cambria Math"/>
                                          <a:ea typeface="Times New Roman"/>
                                          <a:cs typeface="Times New Roman"/>
                                        </a:rPr>
                                        <m:t>𝛽</m:t>
                                      </m:r>
                                    </m:e>
                                    <m:sup>
                                      <m:r>
                                        <a:rPr lang="fr-FR" sz="2000" i="1">
                                          <a:effectLst/>
                                          <a:latin typeface="Cambria Math"/>
                                          <a:ea typeface="Times New Roman"/>
                                          <a:cs typeface="Times New Roman"/>
                                        </a:rPr>
                                        <m:t>2</m:t>
                                      </m:r>
                                    </m:sup>
                                  </m:sSup>
                                </m:e>
                              </m:d>
                            </m:e>
                            <m:sup>
                              <m:r>
                                <a:rPr lang="fr-FR" sz="2000" i="1">
                                  <a:effectLst/>
                                  <a:latin typeface="Cambria Math"/>
                                  <a:ea typeface="Calibri"/>
                                  <a:cs typeface="Times New Roman"/>
                                </a:rPr>
                                <m:t>2</m:t>
                              </m:r>
                            </m:sup>
                          </m:sSup>
                          <m:r>
                            <a:rPr lang="fr-FR" sz="2000" i="1">
                              <a:effectLst/>
                              <a:latin typeface="Cambria Math"/>
                              <a:ea typeface="Calibri"/>
                              <a:cs typeface="Times New Roman"/>
                            </a:rPr>
                            <m:t>+</m:t>
                          </m:r>
                          <m:sSup>
                            <m:sSupPr>
                              <m:ctrlPr>
                                <a:rPr lang="fr-FR" sz="2000" i="1">
                                  <a:effectLst/>
                                  <a:latin typeface="Cambria Math" panose="02040503050406030204" pitchFamily="18" charset="0"/>
                                  <a:ea typeface="Calibri"/>
                                  <a:cs typeface="Times New Roman"/>
                                </a:rPr>
                              </m:ctrlPr>
                            </m:sSupPr>
                            <m:e>
                              <m:d>
                                <m:dPr>
                                  <m:ctrlPr>
                                    <a:rPr lang="fr-FR" sz="2000" i="1">
                                      <a:effectLst/>
                                      <a:latin typeface="Cambria Math" panose="02040503050406030204" pitchFamily="18" charset="0"/>
                                      <a:ea typeface="Calibri"/>
                                      <a:cs typeface="Times New Roman"/>
                                    </a:rPr>
                                  </m:ctrlPr>
                                </m:dPr>
                                <m:e>
                                  <m:r>
                                    <a:rPr lang="fr-FR" sz="2000" i="1">
                                      <a:effectLst/>
                                      <a:latin typeface="Cambria Math"/>
                                      <a:ea typeface="Calibri"/>
                                      <a:cs typeface="Times New Roman"/>
                                    </a:rPr>
                                    <m:t>2</m:t>
                                  </m:r>
                                  <m:r>
                                    <a:rPr lang="fr-FR" sz="2000" i="1">
                                      <a:effectLst/>
                                      <a:latin typeface="Cambria Math"/>
                                      <a:ea typeface="Calibri"/>
                                      <a:cs typeface="Times New Roman"/>
                                    </a:rPr>
                                    <m:t>𝜉𝛽</m:t>
                                  </m:r>
                                </m:e>
                              </m:d>
                            </m:e>
                            <m:sup>
                              <m:r>
                                <a:rPr lang="fr-FR" sz="2000" i="1">
                                  <a:effectLst/>
                                  <a:latin typeface="Cambria Math"/>
                                  <a:ea typeface="Calibri"/>
                                  <a:cs typeface="Times New Roman"/>
                                </a:rPr>
                                <m:t>2</m:t>
                              </m:r>
                            </m:sup>
                          </m:sSup>
                        </m:den>
                      </m:f>
                      <m:r>
                        <a:rPr lang="fr-FR" sz="2000" i="1">
                          <a:effectLst/>
                          <a:latin typeface="Cambria Math"/>
                          <a:ea typeface="Calibri"/>
                          <a:cs typeface="Times New Roman"/>
                        </a:rPr>
                        <m:t>.</m:t>
                      </m:r>
                      <m:rad>
                        <m:radPr>
                          <m:degHide m:val="on"/>
                          <m:ctrlPr>
                            <a:rPr lang="fr-FR" sz="2000" i="1">
                              <a:effectLst/>
                              <a:latin typeface="Cambria Math" panose="02040503050406030204" pitchFamily="18" charset="0"/>
                              <a:ea typeface="Calibri"/>
                              <a:cs typeface="Times New Roman"/>
                            </a:rPr>
                          </m:ctrlPr>
                        </m:radPr>
                        <m:deg/>
                        <m:e>
                          <m:sSup>
                            <m:sSupPr>
                              <m:ctrlPr>
                                <a:rPr lang="fr-FR" sz="2000" i="1">
                                  <a:effectLst/>
                                  <a:latin typeface="Cambria Math" panose="02040503050406030204" pitchFamily="18" charset="0"/>
                                  <a:ea typeface="Calibri"/>
                                  <a:cs typeface="Times New Roman"/>
                                </a:rPr>
                              </m:ctrlPr>
                            </m:sSupPr>
                            <m:e>
                              <m:d>
                                <m:dPr>
                                  <m:ctrlPr>
                                    <a:rPr lang="fr-FR" sz="2000" i="1">
                                      <a:effectLst/>
                                      <a:latin typeface="Cambria Math" panose="02040503050406030204" pitchFamily="18" charset="0"/>
                                      <a:ea typeface="Calibri"/>
                                      <a:cs typeface="Times New Roman"/>
                                    </a:rPr>
                                  </m:ctrlPr>
                                </m:dPr>
                                <m:e>
                                  <m:r>
                                    <a:rPr lang="fr-FR" sz="2000" i="1">
                                      <a:effectLst/>
                                      <a:latin typeface="Cambria Math"/>
                                      <a:ea typeface="Times New Roman"/>
                                      <a:cs typeface="Times New Roman"/>
                                    </a:rPr>
                                    <m:t>1</m:t>
                                  </m:r>
                                  <m:r>
                                    <a:rPr lang="fr-FR" sz="2000" i="1">
                                      <a:effectLst/>
                                      <a:latin typeface="Cambria Math"/>
                                      <a:ea typeface="Times New Roman"/>
                                      <a:cs typeface="Times New Roman"/>
                                    </a:rPr>
                                    <m:t>−</m:t>
                                  </m:r>
                                  <m:sSup>
                                    <m:sSupPr>
                                      <m:ctrlPr>
                                        <a:rPr lang="fr-FR" sz="2000" i="1">
                                          <a:effectLst/>
                                          <a:latin typeface="Cambria Math" panose="02040503050406030204" pitchFamily="18" charset="0"/>
                                          <a:ea typeface="Times New Roman"/>
                                          <a:cs typeface="Times New Roman"/>
                                        </a:rPr>
                                      </m:ctrlPr>
                                    </m:sSupPr>
                                    <m:e>
                                      <m:r>
                                        <a:rPr lang="fr-FR" sz="2000" i="1">
                                          <a:effectLst/>
                                          <a:latin typeface="Cambria Math"/>
                                          <a:ea typeface="Times New Roman"/>
                                          <a:cs typeface="Times New Roman"/>
                                        </a:rPr>
                                        <m:t>𝛽</m:t>
                                      </m:r>
                                    </m:e>
                                    <m:sup>
                                      <m:r>
                                        <a:rPr lang="fr-FR" sz="2000" i="1">
                                          <a:effectLst/>
                                          <a:latin typeface="Cambria Math"/>
                                          <a:ea typeface="Times New Roman"/>
                                          <a:cs typeface="Times New Roman"/>
                                        </a:rPr>
                                        <m:t>2</m:t>
                                      </m:r>
                                    </m:sup>
                                  </m:sSup>
                                </m:e>
                              </m:d>
                            </m:e>
                            <m:sup>
                              <m:r>
                                <a:rPr lang="fr-FR" sz="2000" i="1">
                                  <a:effectLst/>
                                  <a:latin typeface="Cambria Math"/>
                                  <a:ea typeface="Calibri"/>
                                  <a:cs typeface="Times New Roman"/>
                                </a:rPr>
                                <m:t>2</m:t>
                              </m:r>
                            </m:sup>
                          </m:sSup>
                          <m:r>
                            <a:rPr lang="fr-FR" sz="2000" i="1">
                              <a:effectLst/>
                              <a:latin typeface="Cambria Math"/>
                              <a:ea typeface="Calibri"/>
                              <a:cs typeface="Times New Roman"/>
                            </a:rPr>
                            <m:t>+</m:t>
                          </m:r>
                          <m:sSup>
                            <m:sSupPr>
                              <m:ctrlPr>
                                <a:rPr lang="fr-FR" sz="2000" i="1">
                                  <a:effectLst/>
                                  <a:latin typeface="Cambria Math" panose="02040503050406030204" pitchFamily="18" charset="0"/>
                                  <a:ea typeface="Calibri"/>
                                  <a:cs typeface="Times New Roman"/>
                                </a:rPr>
                              </m:ctrlPr>
                            </m:sSupPr>
                            <m:e>
                              <m:d>
                                <m:dPr>
                                  <m:ctrlPr>
                                    <a:rPr lang="fr-FR" sz="2000" i="1">
                                      <a:effectLst/>
                                      <a:latin typeface="Cambria Math" panose="02040503050406030204" pitchFamily="18" charset="0"/>
                                      <a:ea typeface="Calibri"/>
                                      <a:cs typeface="Times New Roman"/>
                                    </a:rPr>
                                  </m:ctrlPr>
                                </m:dPr>
                                <m:e>
                                  <m:r>
                                    <a:rPr lang="fr-FR" sz="2000" i="1">
                                      <a:effectLst/>
                                      <a:latin typeface="Cambria Math"/>
                                      <a:ea typeface="Calibri"/>
                                      <a:cs typeface="Times New Roman"/>
                                    </a:rPr>
                                    <m:t>2</m:t>
                                  </m:r>
                                  <m:r>
                                    <a:rPr lang="fr-FR" sz="2000" i="1">
                                      <a:effectLst/>
                                      <a:latin typeface="Cambria Math"/>
                                      <a:ea typeface="Calibri"/>
                                      <a:cs typeface="Times New Roman"/>
                                    </a:rPr>
                                    <m:t>𝜉𝛽</m:t>
                                  </m:r>
                                </m:e>
                              </m:d>
                            </m:e>
                            <m:sup>
                              <m:r>
                                <a:rPr lang="fr-FR" sz="2000" i="1">
                                  <a:effectLst/>
                                  <a:latin typeface="Cambria Math"/>
                                  <a:ea typeface="Calibri"/>
                                  <a:cs typeface="Times New Roman"/>
                                </a:rPr>
                                <m:t>2</m:t>
                              </m:r>
                            </m:sup>
                          </m:sSup>
                        </m:e>
                      </m:rad>
                    </m:oMath>
                  </m:oMathPara>
                </a14:m>
                <a:endParaRPr lang="fr-FR" sz="1800" dirty="0">
                  <a:effectLst/>
                  <a:latin typeface="Calibri"/>
                  <a:ea typeface="Calibri"/>
                  <a:cs typeface="Arial"/>
                </a:endParaRPr>
              </a:p>
              <a:p>
                <a:pPr marL="449580" indent="449580">
                  <a:lnSpc>
                    <a:spcPct val="115000"/>
                  </a:lnSpc>
                  <a:spcAft>
                    <a:spcPts val="0"/>
                  </a:spcAft>
                </a:pPr>
                <a:r>
                  <a:rPr lang="fr-FR" sz="2000" dirty="0">
                    <a:effectLst/>
                    <a:latin typeface="Times New Roman"/>
                    <a:ea typeface="Times New Roman"/>
                    <a:cs typeface="Arial"/>
                  </a:rPr>
                  <a:t> </a:t>
                </a:r>
                <a14:m>
                  <m:oMath xmlns:m="http://schemas.openxmlformats.org/officeDocument/2006/math">
                    <m:r>
                      <a:rPr lang="fr-FR" sz="2000" i="1">
                        <a:effectLst/>
                        <a:latin typeface="Cambria Math"/>
                        <a:ea typeface="Times New Roman"/>
                        <a:cs typeface="Times New Roman"/>
                      </a:rPr>
                      <m:t>𝜌</m:t>
                    </m:r>
                    <m:r>
                      <a:rPr lang="fr-FR" sz="2000" i="1">
                        <a:effectLst/>
                        <a:latin typeface="Cambria Math"/>
                        <a:ea typeface="Times New Roman"/>
                        <a:cs typeface="Times New Roman"/>
                      </a:rPr>
                      <m:t>=</m:t>
                    </m:r>
                    <m:f>
                      <m:fPr>
                        <m:ctrlPr>
                          <a:rPr lang="fr-FR" sz="2000" i="1">
                            <a:effectLst/>
                            <a:latin typeface="Cambria Math" panose="02040503050406030204" pitchFamily="18" charset="0"/>
                            <a:ea typeface="Calibri"/>
                            <a:cs typeface="Times New Roman"/>
                          </a:rPr>
                        </m:ctrlPr>
                      </m:fPr>
                      <m:num>
                        <m:sSub>
                          <m:sSubPr>
                            <m:ctrlPr>
                              <a:rPr lang="fr-FR" sz="2000" i="1">
                                <a:effectLst/>
                                <a:latin typeface="Cambria Math" panose="02040503050406030204" pitchFamily="18" charset="0"/>
                                <a:ea typeface="Calibri"/>
                                <a:cs typeface="Times New Roman"/>
                              </a:rPr>
                            </m:ctrlPr>
                          </m:sSubPr>
                          <m:e>
                            <m:r>
                              <a:rPr lang="fr-FR" sz="2000" i="1">
                                <a:effectLst/>
                                <a:latin typeface="Cambria Math"/>
                                <a:ea typeface="Calibri"/>
                                <a:cs typeface="Times New Roman"/>
                              </a:rPr>
                              <m:t>𝑃</m:t>
                            </m:r>
                          </m:e>
                          <m:sub>
                            <m:r>
                              <a:rPr lang="fr-FR" sz="2000" i="1">
                                <a:effectLst/>
                                <a:latin typeface="Cambria Math"/>
                                <a:ea typeface="Calibri"/>
                                <a:cs typeface="Times New Roman"/>
                              </a:rPr>
                              <m:t>0</m:t>
                            </m:r>
                          </m:sub>
                        </m:sSub>
                      </m:num>
                      <m:den>
                        <m:r>
                          <a:rPr lang="fr-FR" sz="2000" i="1">
                            <a:effectLst/>
                            <a:latin typeface="Cambria Math"/>
                            <a:ea typeface="Calibri"/>
                            <a:cs typeface="Times New Roman"/>
                          </a:rPr>
                          <m:t>𝑘</m:t>
                        </m:r>
                      </m:den>
                    </m:f>
                    <m:f>
                      <m:fPr>
                        <m:ctrlPr>
                          <a:rPr lang="fr-FR" sz="2000" i="1">
                            <a:effectLst/>
                            <a:latin typeface="Cambria Math" panose="02040503050406030204" pitchFamily="18" charset="0"/>
                            <a:ea typeface="Calibri"/>
                            <a:cs typeface="Times New Roman"/>
                          </a:rPr>
                        </m:ctrlPr>
                      </m:fPr>
                      <m:num>
                        <m:r>
                          <a:rPr lang="fr-FR" sz="2000" i="1">
                            <a:effectLst/>
                            <a:latin typeface="Cambria Math"/>
                            <a:ea typeface="Times New Roman"/>
                            <a:cs typeface="Times New Roman"/>
                          </a:rPr>
                          <m:t>1</m:t>
                        </m:r>
                      </m:num>
                      <m:den>
                        <m:rad>
                          <m:radPr>
                            <m:degHide m:val="on"/>
                            <m:ctrlPr>
                              <a:rPr lang="fr-FR" sz="2000" i="1">
                                <a:effectLst/>
                                <a:latin typeface="Cambria Math" panose="02040503050406030204" pitchFamily="18" charset="0"/>
                                <a:ea typeface="Calibri"/>
                                <a:cs typeface="Times New Roman"/>
                              </a:rPr>
                            </m:ctrlPr>
                          </m:radPr>
                          <m:deg/>
                          <m:e>
                            <m:sSup>
                              <m:sSupPr>
                                <m:ctrlPr>
                                  <a:rPr lang="fr-FR" sz="2000" i="1">
                                    <a:effectLst/>
                                    <a:latin typeface="Cambria Math" panose="02040503050406030204" pitchFamily="18" charset="0"/>
                                    <a:ea typeface="Calibri"/>
                                    <a:cs typeface="Times New Roman"/>
                                  </a:rPr>
                                </m:ctrlPr>
                              </m:sSupPr>
                              <m:e>
                                <m:d>
                                  <m:dPr>
                                    <m:ctrlPr>
                                      <a:rPr lang="fr-FR" sz="2000" i="1">
                                        <a:effectLst/>
                                        <a:latin typeface="Cambria Math" panose="02040503050406030204" pitchFamily="18" charset="0"/>
                                        <a:ea typeface="Calibri"/>
                                        <a:cs typeface="Times New Roman"/>
                                      </a:rPr>
                                    </m:ctrlPr>
                                  </m:dPr>
                                  <m:e>
                                    <m:r>
                                      <a:rPr lang="fr-FR" sz="2000" i="1">
                                        <a:effectLst/>
                                        <a:latin typeface="Cambria Math"/>
                                        <a:ea typeface="Times New Roman"/>
                                        <a:cs typeface="Times New Roman"/>
                                      </a:rPr>
                                      <m:t>1</m:t>
                                    </m:r>
                                    <m:r>
                                      <a:rPr lang="fr-FR" sz="2000" i="1">
                                        <a:effectLst/>
                                        <a:latin typeface="Cambria Math"/>
                                        <a:ea typeface="Times New Roman"/>
                                        <a:cs typeface="Times New Roman"/>
                                      </a:rPr>
                                      <m:t>−</m:t>
                                    </m:r>
                                    <m:sSup>
                                      <m:sSupPr>
                                        <m:ctrlPr>
                                          <a:rPr lang="fr-FR" sz="2000" i="1">
                                            <a:effectLst/>
                                            <a:latin typeface="Cambria Math" panose="02040503050406030204" pitchFamily="18" charset="0"/>
                                            <a:ea typeface="Times New Roman"/>
                                            <a:cs typeface="Times New Roman"/>
                                          </a:rPr>
                                        </m:ctrlPr>
                                      </m:sSupPr>
                                      <m:e>
                                        <m:r>
                                          <a:rPr lang="fr-FR" sz="2000" i="1">
                                            <a:effectLst/>
                                            <a:latin typeface="Cambria Math"/>
                                            <a:ea typeface="Times New Roman"/>
                                            <a:cs typeface="Times New Roman"/>
                                          </a:rPr>
                                          <m:t>𝛽</m:t>
                                        </m:r>
                                      </m:e>
                                      <m:sup>
                                        <m:r>
                                          <a:rPr lang="fr-FR" sz="2000" i="1">
                                            <a:effectLst/>
                                            <a:latin typeface="Cambria Math"/>
                                            <a:ea typeface="Times New Roman"/>
                                            <a:cs typeface="Times New Roman"/>
                                          </a:rPr>
                                          <m:t>2</m:t>
                                        </m:r>
                                      </m:sup>
                                    </m:sSup>
                                  </m:e>
                                </m:d>
                              </m:e>
                              <m:sup>
                                <m:r>
                                  <a:rPr lang="fr-FR" sz="2000" i="1">
                                    <a:effectLst/>
                                    <a:latin typeface="Cambria Math"/>
                                    <a:ea typeface="Calibri"/>
                                    <a:cs typeface="Times New Roman"/>
                                  </a:rPr>
                                  <m:t>2</m:t>
                                </m:r>
                              </m:sup>
                            </m:sSup>
                            <m:r>
                              <a:rPr lang="fr-FR" sz="2000" i="1">
                                <a:effectLst/>
                                <a:latin typeface="Cambria Math"/>
                                <a:ea typeface="Calibri"/>
                                <a:cs typeface="Times New Roman"/>
                              </a:rPr>
                              <m:t>+</m:t>
                            </m:r>
                            <m:sSup>
                              <m:sSupPr>
                                <m:ctrlPr>
                                  <a:rPr lang="fr-FR" sz="2000" i="1">
                                    <a:effectLst/>
                                    <a:latin typeface="Cambria Math" panose="02040503050406030204" pitchFamily="18" charset="0"/>
                                    <a:ea typeface="Calibri"/>
                                    <a:cs typeface="Times New Roman"/>
                                  </a:rPr>
                                </m:ctrlPr>
                              </m:sSupPr>
                              <m:e>
                                <m:d>
                                  <m:dPr>
                                    <m:ctrlPr>
                                      <a:rPr lang="fr-FR" sz="2000" i="1">
                                        <a:effectLst/>
                                        <a:latin typeface="Cambria Math" panose="02040503050406030204" pitchFamily="18" charset="0"/>
                                        <a:ea typeface="Calibri"/>
                                        <a:cs typeface="Times New Roman"/>
                                      </a:rPr>
                                    </m:ctrlPr>
                                  </m:dPr>
                                  <m:e>
                                    <m:r>
                                      <a:rPr lang="fr-FR" sz="2000" i="1">
                                        <a:effectLst/>
                                        <a:latin typeface="Cambria Math"/>
                                        <a:ea typeface="Calibri"/>
                                        <a:cs typeface="Times New Roman"/>
                                      </a:rPr>
                                      <m:t>2</m:t>
                                    </m:r>
                                    <m:r>
                                      <a:rPr lang="fr-FR" sz="2000" i="1">
                                        <a:effectLst/>
                                        <a:latin typeface="Cambria Math"/>
                                        <a:ea typeface="Calibri"/>
                                        <a:cs typeface="Times New Roman"/>
                                      </a:rPr>
                                      <m:t>𝜉𝛽</m:t>
                                    </m:r>
                                  </m:e>
                                </m:d>
                              </m:e>
                              <m:sup>
                                <m:r>
                                  <a:rPr lang="fr-FR" sz="2000" i="1">
                                    <a:effectLst/>
                                    <a:latin typeface="Cambria Math"/>
                                    <a:ea typeface="Calibri"/>
                                    <a:cs typeface="Times New Roman"/>
                                  </a:rPr>
                                  <m:t>2</m:t>
                                </m:r>
                              </m:sup>
                            </m:sSup>
                          </m:e>
                        </m:rad>
                      </m:den>
                    </m:f>
                  </m:oMath>
                </a14:m>
                <a:r>
                  <a:rPr lang="fr-FR" sz="2000" dirty="0">
                    <a:effectLst/>
                    <a:latin typeface="Times New Roman"/>
                    <a:ea typeface="Times New Roman"/>
                    <a:cs typeface="Arial"/>
                  </a:rPr>
                  <a:t>				              </a:t>
                </a:r>
                <a:r>
                  <a:rPr lang="fr-FR" sz="1400" dirty="0">
                    <a:solidFill>
                      <a:srgbClr val="FF0000"/>
                    </a:solidFill>
                    <a:effectLst/>
                    <a:latin typeface="Times New Roman"/>
                    <a:ea typeface="Times New Roman"/>
                    <a:cs typeface="Arial"/>
                  </a:rPr>
                  <a:t>(3.18)</a:t>
                </a:r>
                <a:endParaRPr lang="fr-FR" sz="1800" dirty="0">
                  <a:effectLst/>
                  <a:latin typeface="Calibri"/>
                  <a:ea typeface="Calibri"/>
                  <a:cs typeface="Arial"/>
                </a:endParaRPr>
              </a:p>
              <a:p>
                <a14:m>
                  <m:oMath xmlns:m="http://schemas.openxmlformats.org/officeDocument/2006/math">
                    <m:r>
                      <a:rPr lang="fr-FR" sz="2000" i="1">
                        <a:effectLst/>
                        <a:latin typeface="Cambria Math"/>
                        <a:ea typeface="Times New Roman"/>
                        <a:cs typeface="Times New Roman"/>
                      </a:rPr>
                      <m:t>𝑡𝑔</m:t>
                    </m:r>
                    <m:d>
                      <m:dPr>
                        <m:ctrlPr>
                          <a:rPr lang="fr-FR" sz="2000" i="1">
                            <a:effectLst/>
                            <a:latin typeface="Cambria Math" panose="02040503050406030204" pitchFamily="18" charset="0"/>
                            <a:ea typeface="Times New Roman"/>
                            <a:cs typeface="Times New Roman"/>
                          </a:rPr>
                        </m:ctrlPr>
                      </m:dPr>
                      <m:e>
                        <m:r>
                          <a:rPr lang="fr-FR" sz="2000" i="1">
                            <a:effectLst/>
                            <a:latin typeface="Cambria Math"/>
                            <a:ea typeface="Times New Roman"/>
                            <a:cs typeface="Times New Roman"/>
                          </a:rPr>
                          <m:t>𝜃</m:t>
                        </m:r>
                      </m:e>
                    </m:d>
                    <m:r>
                      <a:rPr lang="fr-FR" sz="2000" i="1">
                        <a:effectLst/>
                        <a:latin typeface="Cambria Math"/>
                        <a:ea typeface="Times New Roman"/>
                        <a:cs typeface="Times New Roman"/>
                      </a:rPr>
                      <m:t>=</m:t>
                    </m:r>
                    <m:r>
                      <a:rPr lang="fr-FR" sz="2000" b="0" i="1" smtClean="0">
                        <a:effectLst/>
                        <a:latin typeface="Cambria Math"/>
                        <a:ea typeface="Times New Roman"/>
                        <a:cs typeface="Times New Roman"/>
                      </a:rPr>
                      <m:t>−</m:t>
                    </m:r>
                    <m:f>
                      <m:fPr>
                        <m:ctrlPr>
                          <a:rPr lang="fr-FR" sz="2000" i="1">
                            <a:effectLst/>
                            <a:latin typeface="Cambria Math" panose="02040503050406030204" pitchFamily="18" charset="0"/>
                            <a:cs typeface="Times New Roman"/>
                          </a:rPr>
                        </m:ctrlPr>
                      </m:fPr>
                      <m:num>
                        <m:r>
                          <a:rPr lang="fr-FR" sz="2000" i="1">
                            <a:effectLst/>
                            <a:latin typeface="Cambria Math"/>
                            <a:ea typeface="Calibri"/>
                            <a:cs typeface="Times New Roman"/>
                          </a:rPr>
                          <m:t>2</m:t>
                        </m:r>
                        <m:r>
                          <a:rPr lang="fr-FR" sz="2000" i="1">
                            <a:effectLst/>
                            <a:latin typeface="Cambria Math"/>
                            <a:ea typeface="Calibri"/>
                            <a:cs typeface="Times New Roman"/>
                          </a:rPr>
                          <m:t>𝜉𝛽</m:t>
                        </m:r>
                      </m:num>
                      <m:den>
                        <m:r>
                          <a:rPr lang="fr-FR" sz="2000" i="1">
                            <a:effectLst/>
                            <a:latin typeface="Cambria Math"/>
                            <a:ea typeface="Times New Roman"/>
                            <a:cs typeface="Times New Roman"/>
                          </a:rPr>
                          <m:t>1</m:t>
                        </m:r>
                        <m:r>
                          <a:rPr lang="fr-FR" sz="2000" i="1">
                            <a:effectLst/>
                            <a:latin typeface="Cambria Math"/>
                            <a:ea typeface="Times New Roman"/>
                            <a:cs typeface="Times New Roman"/>
                          </a:rPr>
                          <m:t>−</m:t>
                        </m:r>
                        <m:sSup>
                          <m:sSupPr>
                            <m:ctrlPr>
                              <a:rPr lang="fr-FR" sz="2000" i="1">
                                <a:effectLst/>
                                <a:latin typeface="Cambria Math" panose="02040503050406030204" pitchFamily="18" charset="0"/>
                                <a:ea typeface="Times New Roman"/>
                                <a:cs typeface="Times New Roman"/>
                              </a:rPr>
                            </m:ctrlPr>
                          </m:sSupPr>
                          <m:e>
                            <m:r>
                              <a:rPr lang="fr-FR" sz="2000" i="1">
                                <a:effectLst/>
                                <a:latin typeface="Cambria Math"/>
                                <a:ea typeface="Times New Roman"/>
                                <a:cs typeface="Times New Roman"/>
                              </a:rPr>
                              <m:t>𝛽</m:t>
                            </m:r>
                          </m:e>
                          <m:sup>
                            <m:r>
                              <a:rPr lang="fr-FR" sz="2000" i="1">
                                <a:effectLst/>
                                <a:latin typeface="Cambria Math"/>
                                <a:ea typeface="Times New Roman"/>
                                <a:cs typeface="Times New Roman"/>
                              </a:rPr>
                              <m:t>2</m:t>
                            </m:r>
                          </m:sup>
                        </m:sSup>
                      </m:den>
                    </m:f>
                  </m:oMath>
                </a14:m>
                <a:r>
                  <a:rPr lang="fr-FR" sz="2000" dirty="0">
                    <a:effectLst/>
                    <a:latin typeface="Times New Roman"/>
                    <a:ea typeface="Times New Roman"/>
                  </a:rPr>
                  <a:t>		(</a:t>
                </a:r>
                <a:r>
                  <a:rPr lang="fr-FR" sz="2000" dirty="0" err="1">
                    <a:effectLst/>
                    <a:latin typeface="Times New Roman"/>
                    <a:ea typeface="Times New Roman"/>
                  </a:rPr>
                  <a:t>we</a:t>
                </a:r>
                <a:r>
                  <a:rPr lang="fr-FR" sz="2000" dirty="0">
                    <a:effectLst/>
                    <a:latin typeface="Times New Roman"/>
                    <a:ea typeface="Times New Roman"/>
                  </a:rPr>
                  <a:t> have </a:t>
                </a:r>
                <a:r>
                  <a:rPr lang="fr-FR" sz="2000" dirty="0">
                    <a:latin typeface="Times New Roman"/>
                    <a:ea typeface="Times New Roman"/>
                  </a:rPr>
                  <a:t>phase lag</a:t>
                </a:r>
                <a14:m>
                  <m:oMath xmlns:m="http://schemas.openxmlformats.org/officeDocument/2006/math">
                    <m:r>
                      <a:rPr lang="fr-FR" sz="2000" i="1">
                        <a:effectLst/>
                        <a:latin typeface="Cambria Math"/>
                        <a:ea typeface="Times New Roman"/>
                        <a:cs typeface="Times New Roman"/>
                      </a:rPr>
                      <m:t>−</m:t>
                    </m:r>
                    <m:r>
                      <a:rPr lang="fr-FR" sz="2000" i="1">
                        <a:effectLst/>
                        <a:latin typeface="Cambria Math"/>
                        <a:ea typeface="Calibri"/>
                        <a:cs typeface="Times New Roman"/>
                      </a:rPr>
                      <m:t>2</m:t>
                    </m:r>
                    <m:r>
                      <a:rPr lang="fr-FR" sz="2000" i="1">
                        <a:effectLst/>
                        <a:latin typeface="Cambria Math"/>
                        <a:ea typeface="Calibri"/>
                        <a:cs typeface="Times New Roman"/>
                      </a:rPr>
                      <m:t>𝜉𝛽</m:t>
                    </m:r>
                  </m:oMath>
                </a14:m>
                <a:r>
                  <a:rPr lang="fr-FR" sz="2000" dirty="0">
                    <a:effectLst/>
                    <a:latin typeface="Times New Roman"/>
                    <a:ea typeface="Times New Roman"/>
                  </a:rPr>
                  <a:t>)			</a:t>
                </a:r>
                <a:r>
                  <a:rPr lang="fr-FR" sz="1400" dirty="0">
                    <a:solidFill>
                      <a:srgbClr val="FF0000"/>
                    </a:solidFill>
                    <a:effectLst/>
                    <a:latin typeface="Times New Roman"/>
                    <a:ea typeface="Times New Roman"/>
                  </a:rPr>
                  <a:t>(3.19)</a:t>
                </a:r>
                <a:r>
                  <a:rPr lang="fr-FR" sz="2000" dirty="0">
                    <a:effectLst/>
                    <a:latin typeface="Times New Roman"/>
                    <a:ea typeface="Times New Roman"/>
                  </a:rPr>
                  <a:t>		</a:t>
                </a:r>
                <a:r>
                  <a:rPr lang="fr-FR" sz="2000" dirty="0">
                    <a:effectLst/>
                    <a:latin typeface="Times New Roman"/>
                    <a:ea typeface="Times New Roman"/>
                    <a:cs typeface="Arial"/>
                  </a:rPr>
                  <a:t>		</a:t>
                </a:r>
                <a:endParaRPr lang="fr-FR" sz="2000" dirty="0"/>
              </a:p>
              <a:p>
                <a:r>
                  <a:rPr lang="fr-FR" sz="2000" dirty="0"/>
                  <a:t>							</a:t>
                </a:r>
              </a:p>
            </p:txBody>
          </p:sp>
        </mc:Choice>
        <mc:Fallback xmlns="">
          <p:sp>
            <p:nvSpPr>
              <p:cNvPr id="4" name="Rectangle 2"/>
              <p:cNvSpPr txBox="1">
                <a:spLocks noRot="1" noChangeAspect="1" noMove="1" noResize="1" noEditPoints="1" noAdjustHandles="1" noChangeArrowheads="1" noChangeShapeType="1" noTextEdit="1"/>
              </p:cNvSpPr>
              <p:nvPr/>
            </p:nvSpPr>
            <p:spPr>
              <a:xfrm>
                <a:off x="214282" y="116632"/>
                <a:ext cx="8822214" cy="6741368"/>
              </a:xfrm>
              <a:prstGeom prst="rect">
                <a:avLst/>
              </a:prstGeom>
              <a:blipFill>
                <a:blip r:embed="rId3"/>
                <a:stretch>
                  <a:fillRect l="-690" r="-690"/>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15</a:t>
            </a:fld>
            <a:endParaRPr lang="fr-BE" dirty="0">
              <a:solidFill>
                <a:srgbClr val="FFFFFF"/>
              </a:solidFill>
            </a:endParaRPr>
          </a:p>
        </p:txBody>
      </p:sp>
    </p:spTree>
    <p:extLst>
      <p:ext uri="{BB962C8B-B14F-4D97-AF65-F5344CB8AC3E}">
        <p14:creationId xmlns:p14="http://schemas.microsoft.com/office/powerpoint/2010/main" val="2508937229"/>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214282" y="116632"/>
                <a:ext cx="8822214" cy="6696744"/>
              </a:xfrm>
              <a:prstGeom prst="rect">
                <a:avLst/>
              </a:prstGeom>
              <a:ln>
                <a:solidFill>
                  <a:schemeClr val="accent1"/>
                </a:solidFill>
              </a:ln>
            </p:spPr>
            <p:txBody>
              <a:bodyPr/>
              <a:lstStyle/>
              <a:p>
                <a:r>
                  <a:rPr lang="fr-FR" sz="2000" b="1" dirty="0">
                    <a:solidFill>
                      <a:srgbClr val="FF0000"/>
                    </a:solidFill>
                  </a:rPr>
                  <a:t> </a:t>
                </a:r>
                <a:r>
                  <a:rPr lang="fr-FR" sz="1800" b="1" dirty="0">
                    <a:solidFill>
                      <a:srgbClr val="FF0000"/>
                    </a:solidFill>
                    <a:effectLst/>
                    <a:latin typeface="Times New Roman"/>
                    <a:ea typeface="Times New Roman"/>
                    <a:cs typeface="Arial"/>
                  </a:rPr>
                  <a:t> </a:t>
                </a:r>
                <a:r>
                  <a:rPr lang="fr-FR" sz="1800" dirty="0"/>
                  <a:t>the </a:t>
                </a:r>
                <a:r>
                  <a:rPr lang="fr-FR" sz="1800" dirty="0" err="1"/>
                  <a:t>equation</a:t>
                </a:r>
                <a:r>
                  <a:rPr lang="fr-FR" sz="1800" dirty="0"/>
                  <a:t> (3.17) :  </a:t>
                </a:r>
                <a14:m>
                  <m:oMath xmlns:m="http://schemas.openxmlformats.org/officeDocument/2006/math">
                    <m:r>
                      <a:rPr lang="fr-FR" sz="1800" i="1">
                        <a:latin typeface="Cambria Math"/>
                      </a:rPr>
                      <m:t>𝜌</m:t>
                    </m:r>
                    <m:r>
                      <a:rPr lang="fr-FR" sz="1800" i="1">
                        <a:latin typeface="Cambria Math"/>
                      </a:rPr>
                      <m:t>=</m:t>
                    </m:r>
                    <m:f>
                      <m:fPr>
                        <m:ctrlPr>
                          <a:rPr lang="fr-FR" sz="1800" i="1">
                            <a:latin typeface="Cambria Math" panose="02040503050406030204" pitchFamily="18" charset="0"/>
                          </a:rPr>
                        </m:ctrlPr>
                      </m:fPr>
                      <m:num>
                        <m:sSub>
                          <m:sSubPr>
                            <m:ctrlPr>
                              <a:rPr lang="fr-FR" sz="1800" i="1">
                                <a:latin typeface="Cambria Math" panose="02040503050406030204" pitchFamily="18" charset="0"/>
                              </a:rPr>
                            </m:ctrlPr>
                          </m:sSubPr>
                          <m:e>
                            <m:r>
                              <a:rPr lang="fr-FR" sz="1800" i="1">
                                <a:latin typeface="Cambria Math"/>
                              </a:rPr>
                              <m:t>𝑃</m:t>
                            </m:r>
                          </m:e>
                          <m:sub>
                            <m:r>
                              <a:rPr lang="fr-FR" sz="1800" i="1">
                                <a:latin typeface="Cambria Math"/>
                              </a:rPr>
                              <m:t>0</m:t>
                            </m:r>
                          </m:sub>
                        </m:sSub>
                      </m:num>
                      <m:den>
                        <m:r>
                          <a:rPr lang="fr-FR" sz="1800" i="1">
                            <a:latin typeface="Cambria Math"/>
                          </a:rPr>
                          <m:t>𝑘</m:t>
                        </m:r>
                      </m:den>
                    </m:f>
                    <m:f>
                      <m:fPr>
                        <m:ctrlPr>
                          <a:rPr lang="fr-FR" sz="1800" i="1">
                            <a:latin typeface="Cambria Math" panose="02040503050406030204" pitchFamily="18" charset="0"/>
                          </a:rPr>
                        </m:ctrlPr>
                      </m:fPr>
                      <m:num>
                        <m:r>
                          <a:rPr lang="fr-FR" sz="1800" i="1">
                            <a:latin typeface="Cambria Math"/>
                          </a:rPr>
                          <m:t>1</m:t>
                        </m:r>
                      </m:num>
                      <m:den>
                        <m:rad>
                          <m:radPr>
                            <m:degHide m:val="on"/>
                            <m:ctrlPr>
                              <a:rPr lang="fr-FR" sz="1800" i="1">
                                <a:latin typeface="Cambria Math" panose="02040503050406030204" pitchFamily="18" charset="0"/>
                              </a:rPr>
                            </m:ctrlPr>
                          </m:radPr>
                          <m:deg/>
                          <m:e>
                            <m:sSup>
                              <m:sSupPr>
                                <m:ctrlPr>
                                  <a:rPr lang="fr-FR" sz="1800" i="1">
                                    <a:latin typeface="Cambria Math" panose="02040503050406030204" pitchFamily="18" charset="0"/>
                                  </a:rPr>
                                </m:ctrlPr>
                              </m:sSupPr>
                              <m:e>
                                <m:d>
                                  <m:dPr>
                                    <m:ctrlPr>
                                      <a:rPr lang="fr-FR" sz="1800" i="1">
                                        <a:latin typeface="Cambria Math" panose="02040503050406030204" pitchFamily="18" charset="0"/>
                                      </a:rPr>
                                    </m:ctrlPr>
                                  </m:dPr>
                                  <m:e>
                                    <m:r>
                                      <a:rPr lang="fr-FR" sz="1800" i="1">
                                        <a:latin typeface="Cambria Math"/>
                                      </a:rPr>
                                      <m:t>1</m:t>
                                    </m:r>
                                    <m:r>
                                      <a:rPr lang="fr-FR" sz="1800" i="1">
                                        <a:latin typeface="Cambria Math"/>
                                      </a:rPr>
                                      <m:t>−</m:t>
                                    </m:r>
                                    <m:sSup>
                                      <m:sSupPr>
                                        <m:ctrlPr>
                                          <a:rPr lang="fr-FR" sz="1800" i="1">
                                            <a:latin typeface="Cambria Math" panose="02040503050406030204" pitchFamily="18" charset="0"/>
                                          </a:rPr>
                                        </m:ctrlPr>
                                      </m:sSupPr>
                                      <m:e>
                                        <m:r>
                                          <a:rPr lang="fr-FR" sz="1800" i="1">
                                            <a:latin typeface="Cambria Math"/>
                                          </a:rPr>
                                          <m:t>𝛽</m:t>
                                        </m:r>
                                      </m:e>
                                      <m:sup>
                                        <m:r>
                                          <a:rPr lang="fr-FR" sz="1800" i="1">
                                            <a:latin typeface="Cambria Math"/>
                                          </a:rPr>
                                          <m:t>2</m:t>
                                        </m:r>
                                      </m:sup>
                                    </m:sSup>
                                  </m:e>
                                </m:d>
                              </m:e>
                              <m:sup>
                                <m:r>
                                  <a:rPr lang="fr-FR" sz="1800" i="1">
                                    <a:latin typeface="Cambria Math"/>
                                  </a:rPr>
                                  <m:t>2</m:t>
                                </m:r>
                              </m:sup>
                            </m:sSup>
                            <m:r>
                              <a:rPr lang="fr-FR" sz="1800" i="1">
                                <a:latin typeface="Cambria Math"/>
                              </a:rPr>
                              <m:t>+</m:t>
                            </m:r>
                            <m:sSup>
                              <m:sSupPr>
                                <m:ctrlPr>
                                  <a:rPr lang="fr-FR" sz="1800" i="1">
                                    <a:latin typeface="Cambria Math" panose="02040503050406030204" pitchFamily="18" charset="0"/>
                                  </a:rPr>
                                </m:ctrlPr>
                              </m:sSupPr>
                              <m:e>
                                <m:d>
                                  <m:dPr>
                                    <m:ctrlPr>
                                      <a:rPr lang="fr-FR" sz="1800" i="1">
                                        <a:latin typeface="Cambria Math" panose="02040503050406030204" pitchFamily="18" charset="0"/>
                                      </a:rPr>
                                    </m:ctrlPr>
                                  </m:dPr>
                                  <m:e>
                                    <m:r>
                                      <a:rPr lang="fr-FR" sz="1800" i="1">
                                        <a:latin typeface="Cambria Math"/>
                                      </a:rPr>
                                      <m:t>2</m:t>
                                    </m:r>
                                    <m:r>
                                      <a:rPr lang="fr-FR" sz="1800" i="1">
                                        <a:latin typeface="Cambria Math"/>
                                      </a:rPr>
                                      <m:t>𝜉𝛽</m:t>
                                    </m:r>
                                  </m:e>
                                </m:d>
                              </m:e>
                              <m:sup>
                                <m:r>
                                  <a:rPr lang="fr-FR" sz="1800" i="1">
                                    <a:latin typeface="Cambria Math"/>
                                  </a:rPr>
                                  <m:t>2</m:t>
                                </m:r>
                              </m:sup>
                            </m:sSup>
                          </m:e>
                        </m:rad>
                      </m:den>
                    </m:f>
                  </m:oMath>
                </a14:m>
                <a:r>
                  <a:rPr lang="fr-FR" sz="1800" dirty="0"/>
                  <a:t>      et </a:t>
                </a:r>
                <a14:m>
                  <m:oMath xmlns:m="http://schemas.openxmlformats.org/officeDocument/2006/math">
                    <m:r>
                      <a:rPr lang="fr-FR" sz="1800" i="1">
                        <a:latin typeface="Cambria Math"/>
                      </a:rPr>
                      <m:t>𝑡𝑔</m:t>
                    </m:r>
                    <m:d>
                      <m:dPr>
                        <m:ctrlPr>
                          <a:rPr lang="fr-FR" sz="1800" i="1">
                            <a:latin typeface="Cambria Math" panose="02040503050406030204" pitchFamily="18" charset="0"/>
                          </a:rPr>
                        </m:ctrlPr>
                      </m:dPr>
                      <m:e>
                        <m:r>
                          <a:rPr lang="fr-FR" sz="1800" i="1">
                            <a:latin typeface="Cambria Math"/>
                          </a:rPr>
                          <m:t>𝜃</m:t>
                        </m:r>
                      </m:e>
                    </m:d>
                    <m:r>
                      <a:rPr lang="fr-FR" sz="1800" i="1">
                        <a:latin typeface="Cambria Math"/>
                      </a:rPr>
                      <m:t>=</m:t>
                    </m:r>
                    <m:f>
                      <m:fPr>
                        <m:ctrlPr>
                          <a:rPr lang="fr-FR" sz="1800" i="1">
                            <a:latin typeface="Cambria Math" panose="02040503050406030204" pitchFamily="18" charset="0"/>
                          </a:rPr>
                        </m:ctrlPr>
                      </m:fPr>
                      <m:num>
                        <m:r>
                          <a:rPr lang="fr-FR" sz="1800" i="1">
                            <a:latin typeface="Cambria Math"/>
                          </a:rPr>
                          <m:t>2</m:t>
                        </m:r>
                        <m:r>
                          <a:rPr lang="fr-FR" sz="1800" i="1">
                            <a:latin typeface="Cambria Math"/>
                          </a:rPr>
                          <m:t>𝜉𝛽</m:t>
                        </m:r>
                      </m:num>
                      <m:den>
                        <m:r>
                          <a:rPr lang="fr-FR" sz="1800" i="1">
                            <a:latin typeface="Cambria Math"/>
                          </a:rPr>
                          <m:t>1</m:t>
                        </m:r>
                        <m:r>
                          <a:rPr lang="fr-FR" sz="1800" i="1">
                            <a:latin typeface="Cambria Math"/>
                          </a:rPr>
                          <m:t>−</m:t>
                        </m:r>
                        <m:sSup>
                          <m:sSupPr>
                            <m:ctrlPr>
                              <a:rPr lang="fr-FR" sz="1800" i="1">
                                <a:latin typeface="Cambria Math" panose="02040503050406030204" pitchFamily="18" charset="0"/>
                              </a:rPr>
                            </m:ctrlPr>
                          </m:sSupPr>
                          <m:e>
                            <m:r>
                              <a:rPr lang="fr-FR" sz="1800" i="1">
                                <a:latin typeface="Cambria Math"/>
                              </a:rPr>
                              <m:t>𝛽</m:t>
                            </m:r>
                          </m:e>
                          <m:sup>
                            <m:r>
                              <a:rPr lang="fr-FR" sz="1800" i="1">
                                <a:latin typeface="Cambria Math"/>
                              </a:rPr>
                              <m:t>2</m:t>
                            </m:r>
                          </m:sup>
                        </m:sSup>
                      </m:den>
                    </m:f>
                    <m:r>
                      <a:rPr lang="fr-FR" sz="1800">
                        <a:latin typeface="Cambria Math"/>
                      </a:rPr>
                      <m:t>  </m:t>
                    </m:r>
                  </m:oMath>
                </a14:m>
                <a:endParaRPr lang="fr-FR" sz="1800" dirty="0">
                  <a:solidFill>
                    <a:srgbClr val="FFFFFF"/>
                  </a:solidFill>
                </a:endParaRPr>
              </a:p>
              <a:p>
                <a:pPr>
                  <a:lnSpc>
                    <a:spcPct val="150000"/>
                  </a:lnSpc>
                </a:pPr>
                <a:r>
                  <a:rPr lang="fr-FR" sz="1800" dirty="0" err="1">
                    <a:solidFill>
                      <a:srgbClr val="FFFFFF"/>
                    </a:solidFill>
                  </a:rPr>
                  <a:t>We</a:t>
                </a:r>
                <a:r>
                  <a:rPr lang="fr-FR" sz="1800" dirty="0">
                    <a:solidFill>
                      <a:srgbClr val="FFFFFF"/>
                    </a:solidFill>
                  </a:rPr>
                  <a:t> put : </a:t>
                </a:r>
                <a14:m>
                  <m:oMath xmlns:m="http://schemas.openxmlformats.org/officeDocument/2006/math">
                    <m:r>
                      <a:rPr lang="fr-FR" sz="1800" i="1">
                        <a:solidFill>
                          <a:srgbClr val="FFFFFF"/>
                        </a:solidFill>
                        <a:latin typeface="Cambria Math"/>
                      </a:rPr>
                      <m:t>𝜆</m:t>
                    </m:r>
                    <m:r>
                      <a:rPr lang="fr-FR" sz="1800" i="1">
                        <a:solidFill>
                          <a:srgbClr val="FFFFFF"/>
                        </a:solidFill>
                        <a:latin typeface="Cambria Math"/>
                      </a:rPr>
                      <m:t>=</m:t>
                    </m:r>
                    <m:f>
                      <m:fPr>
                        <m:ctrlPr>
                          <a:rPr lang="fr-FR" sz="1800" i="1">
                            <a:solidFill>
                              <a:srgbClr val="FFFFFF"/>
                            </a:solidFill>
                            <a:latin typeface="Cambria Math" panose="02040503050406030204" pitchFamily="18" charset="0"/>
                          </a:rPr>
                        </m:ctrlPr>
                      </m:fPr>
                      <m:num>
                        <m:r>
                          <a:rPr lang="fr-FR" sz="1800" i="1">
                            <a:solidFill>
                              <a:srgbClr val="FFFFFF"/>
                            </a:solidFill>
                            <a:latin typeface="Cambria Math"/>
                          </a:rPr>
                          <m:t>𝜌</m:t>
                        </m:r>
                      </m:num>
                      <m:den>
                        <m:f>
                          <m:fPr>
                            <m:ctrlPr>
                              <a:rPr lang="fr-FR" sz="1800" i="1">
                                <a:solidFill>
                                  <a:srgbClr val="FFFFFF"/>
                                </a:solidFill>
                                <a:latin typeface="Cambria Math" panose="02040503050406030204" pitchFamily="18" charset="0"/>
                              </a:rPr>
                            </m:ctrlPr>
                          </m:fPr>
                          <m:num>
                            <m:sSub>
                              <m:sSubPr>
                                <m:ctrlPr>
                                  <a:rPr lang="fr-FR" sz="1800" i="1">
                                    <a:solidFill>
                                      <a:srgbClr val="FFFFFF"/>
                                    </a:solidFill>
                                    <a:latin typeface="Cambria Math" panose="02040503050406030204" pitchFamily="18" charset="0"/>
                                  </a:rPr>
                                </m:ctrlPr>
                              </m:sSubPr>
                              <m:e>
                                <m:r>
                                  <a:rPr lang="fr-FR" sz="1800" i="1">
                                    <a:solidFill>
                                      <a:srgbClr val="FFFFFF"/>
                                    </a:solidFill>
                                    <a:latin typeface="Cambria Math"/>
                                  </a:rPr>
                                  <m:t>𝑃</m:t>
                                </m:r>
                              </m:e>
                              <m:sub>
                                <m:r>
                                  <a:rPr lang="fr-FR" sz="1800" i="1">
                                    <a:solidFill>
                                      <a:srgbClr val="FFFFFF"/>
                                    </a:solidFill>
                                    <a:latin typeface="Cambria Math"/>
                                  </a:rPr>
                                  <m:t>0</m:t>
                                </m:r>
                              </m:sub>
                            </m:sSub>
                          </m:num>
                          <m:den>
                            <m:r>
                              <a:rPr lang="fr-FR" sz="1800" i="1">
                                <a:solidFill>
                                  <a:srgbClr val="FFFFFF"/>
                                </a:solidFill>
                                <a:latin typeface="Cambria Math"/>
                              </a:rPr>
                              <m:t>𝑘</m:t>
                            </m:r>
                          </m:den>
                        </m:f>
                      </m:den>
                    </m:f>
                    <m:r>
                      <a:rPr lang="fr-FR" sz="1800" i="1">
                        <a:solidFill>
                          <a:srgbClr val="FFFFFF"/>
                        </a:solidFill>
                        <a:latin typeface="Cambria Math"/>
                      </a:rPr>
                      <m:t>=</m:t>
                    </m:r>
                    <m:f>
                      <m:fPr>
                        <m:ctrlPr>
                          <a:rPr lang="fr-FR" sz="1800" i="1">
                            <a:solidFill>
                              <a:srgbClr val="FFFFFF"/>
                            </a:solidFill>
                            <a:latin typeface="Cambria Math" panose="02040503050406030204" pitchFamily="18" charset="0"/>
                          </a:rPr>
                        </m:ctrlPr>
                      </m:fPr>
                      <m:num>
                        <m:r>
                          <a:rPr lang="fr-FR" sz="1800" i="1">
                            <a:solidFill>
                              <a:srgbClr val="FFFFFF"/>
                            </a:solidFill>
                            <a:latin typeface="Cambria Math"/>
                          </a:rPr>
                          <m:t>1</m:t>
                        </m:r>
                      </m:num>
                      <m:den>
                        <m:rad>
                          <m:radPr>
                            <m:degHide m:val="on"/>
                            <m:ctrlPr>
                              <a:rPr lang="fr-FR" sz="1800" i="1">
                                <a:solidFill>
                                  <a:srgbClr val="FFFFFF"/>
                                </a:solidFill>
                                <a:latin typeface="Cambria Math" panose="02040503050406030204" pitchFamily="18" charset="0"/>
                              </a:rPr>
                            </m:ctrlPr>
                          </m:radPr>
                          <m:deg/>
                          <m:e>
                            <m:sSup>
                              <m:sSupPr>
                                <m:ctrlPr>
                                  <a:rPr lang="fr-FR" sz="1800" i="1">
                                    <a:solidFill>
                                      <a:srgbClr val="FFFFFF"/>
                                    </a:solidFill>
                                    <a:latin typeface="Cambria Math" panose="02040503050406030204" pitchFamily="18" charset="0"/>
                                  </a:rPr>
                                </m:ctrlPr>
                              </m:sSupPr>
                              <m:e>
                                <m:d>
                                  <m:dPr>
                                    <m:ctrlPr>
                                      <a:rPr lang="fr-FR" sz="1800" i="1">
                                        <a:solidFill>
                                          <a:srgbClr val="FFFFFF"/>
                                        </a:solidFill>
                                        <a:latin typeface="Cambria Math" panose="02040503050406030204" pitchFamily="18" charset="0"/>
                                      </a:rPr>
                                    </m:ctrlPr>
                                  </m:dPr>
                                  <m:e>
                                    <m:r>
                                      <a:rPr lang="fr-FR" sz="1800" i="1">
                                        <a:solidFill>
                                          <a:srgbClr val="FFFFFF"/>
                                        </a:solidFill>
                                        <a:latin typeface="Cambria Math"/>
                                      </a:rPr>
                                      <m:t>1</m:t>
                                    </m:r>
                                    <m:r>
                                      <a:rPr lang="fr-FR" sz="1800" i="1">
                                        <a:solidFill>
                                          <a:srgbClr val="FFFFFF"/>
                                        </a:solidFill>
                                        <a:latin typeface="Cambria Math"/>
                                      </a:rPr>
                                      <m:t>−</m:t>
                                    </m:r>
                                    <m:sSup>
                                      <m:sSupPr>
                                        <m:ctrlPr>
                                          <a:rPr lang="fr-FR" sz="1800" i="1">
                                            <a:solidFill>
                                              <a:srgbClr val="FFFFFF"/>
                                            </a:solidFill>
                                            <a:latin typeface="Cambria Math" panose="02040503050406030204" pitchFamily="18" charset="0"/>
                                          </a:rPr>
                                        </m:ctrlPr>
                                      </m:sSupPr>
                                      <m:e>
                                        <m:r>
                                          <a:rPr lang="fr-FR" sz="1800" i="1">
                                            <a:solidFill>
                                              <a:srgbClr val="FFFFFF"/>
                                            </a:solidFill>
                                            <a:latin typeface="Cambria Math"/>
                                          </a:rPr>
                                          <m:t>𝛽</m:t>
                                        </m:r>
                                      </m:e>
                                      <m:sup>
                                        <m:r>
                                          <a:rPr lang="fr-FR" sz="1800" i="1">
                                            <a:solidFill>
                                              <a:srgbClr val="FFFFFF"/>
                                            </a:solidFill>
                                            <a:latin typeface="Cambria Math"/>
                                          </a:rPr>
                                          <m:t>2</m:t>
                                        </m:r>
                                      </m:sup>
                                    </m:sSup>
                                  </m:e>
                                </m:d>
                              </m:e>
                              <m:sup>
                                <m:r>
                                  <a:rPr lang="fr-FR" sz="1800" i="1">
                                    <a:solidFill>
                                      <a:srgbClr val="FFFFFF"/>
                                    </a:solidFill>
                                    <a:latin typeface="Cambria Math"/>
                                  </a:rPr>
                                  <m:t>2</m:t>
                                </m:r>
                              </m:sup>
                            </m:sSup>
                            <m:r>
                              <a:rPr lang="fr-FR" sz="1800" i="1">
                                <a:solidFill>
                                  <a:srgbClr val="FFFFFF"/>
                                </a:solidFill>
                                <a:latin typeface="Cambria Math"/>
                              </a:rPr>
                              <m:t>+</m:t>
                            </m:r>
                            <m:sSup>
                              <m:sSupPr>
                                <m:ctrlPr>
                                  <a:rPr lang="fr-FR" sz="1800" i="1">
                                    <a:solidFill>
                                      <a:srgbClr val="FFFFFF"/>
                                    </a:solidFill>
                                    <a:latin typeface="Cambria Math" panose="02040503050406030204" pitchFamily="18" charset="0"/>
                                  </a:rPr>
                                </m:ctrlPr>
                              </m:sSupPr>
                              <m:e>
                                <m:d>
                                  <m:dPr>
                                    <m:ctrlPr>
                                      <a:rPr lang="fr-FR" sz="1800" i="1">
                                        <a:solidFill>
                                          <a:srgbClr val="FFFFFF"/>
                                        </a:solidFill>
                                        <a:latin typeface="Cambria Math" panose="02040503050406030204" pitchFamily="18" charset="0"/>
                                      </a:rPr>
                                    </m:ctrlPr>
                                  </m:dPr>
                                  <m:e>
                                    <m:r>
                                      <a:rPr lang="fr-FR" sz="1800" i="1">
                                        <a:solidFill>
                                          <a:srgbClr val="FFFFFF"/>
                                        </a:solidFill>
                                        <a:latin typeface="Cambria Math"/>
                                      </a:rPr>
                                      <m:t>2</m:t>
                                    </m:r>
                                    <m:r>
                                      <a:rPr lang="fr-FR" sz="1800" i="1">
                                        <a:solidFill>
                                          <a:srgbClr val="FFFFFF"/>
                                        </a:solidFill>
                                        <a:latin typeface="Cambria Math"/>
                                      </a:rPr>
                                      <m:t>𝜉𝛽</m:t>
                                    </m:r>
                                  </m:e>
                                </m:d>
                              </m:e>
                              <m:sup>
                                <m:r>
                                  <a:rPr lang="fr-FR" sz="1800" i="1">
                                    <a:solidFill>
                                      <a:srgbClr val="FFFFFF"/>
                                    </a:solidFill>
                                    <a:latin typeface="Cambria Math"/>
                                  </a:rPr>
                                  <m:t>2</m:t>
                                </m:r>
                              </m:sup>
                            </m:sSup>
                          </m:e>
                        </m:rad>
                      </m:den>
                    </m:f>
                  </m:oMath>
                </a14:m>
                <a:r>
                  <a:rPr lang="fr-FR" sz="1800" b="1" dirty="0">
                    <a:solidFill>
                      <a:srgbClr val="FF0000"/>
                    </a:solidFill>
                    <a:latin typeface="Times New Roman"/>
                    <a:ea typeface="Times New Roman"/>
                    <a:cs typeface="Arial"/>
                  </a:rPr>
                  <a:t>  (3.20)</a:t>
                </a:r>
              </a:p>
              <a:p>
                <a:pPr algn="just">
                  <a:lnSpc>
                    <a:spcPct val="150000"/>
                  </a:lnSpc>
                </a:pPr>
                <a:r>
                  <a:rPr lang="en-US" sz="2000" dirty="0"/>
                  <a:t>The ratio of the amplitude of the permanent state response to the static displacement that would be produced by the force P0 is called the dynamic amplification factor. As can be seen from eq.(3.17), the curve of the total motion can be obtained by summing the product of the transient motion curve with the permanent state motion curve.</a:t>
                </a:r>
              </a:p>
              <a:p>
                <a:pPr algn="just">
                  <a:lnSpc>
                    <a:spcPct val="150000"/>
                  </a:lnSpc>
                </a:pPr>
                <a:endParaRPr lang="en-US" sz="2000" dirty="0"/>
              </a:p>
              <a:p>
                <a:pPr>
                  <a:lnSpc>
                    <a:spcPct val="150000"/>
                  </a:lnSpc>
                </a:pPr>
                <a:endParaRPr lang="fr-FR" sz="2400" dirty="0"/>
              </a:p>
            </p:txBody>
          </p:sp>
        </mc:Choice>
        <mc:Fallback xmlns="">
          <p:sp>
            <p:nvSpPr>
              <p:cNvPr id="4" name="Rectangle 2"/>
              <p:cNvSpPr txBox="1">
                <a:spLocks noRot="1" noChangeAspect="1" noMove="1" noResize="1" noEditPoints="1" noAdjustHandles="1" noChangeArrowheads="1" noChangeShapeType="1" noTextEdit="1"/>
              </p:cNvSpPr>
              <p:nvPr/>
            </p:nvSpPr>
            <p:spPr>
              <a:xfrm>
                <a:off x="214282" y="116632"/>
                <a:ext cx="8822214" cy="6696744"/>
              </a:xfrm>
              <a:prstGeom prst="rect">
                <a:avLst/>
              </a:prstGeom>
              <a:blipFill>
                <a:blip r:embed="rId4"/>
                <a:stretch>
                  <a:fillRect l="-621" r="-690"/>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16</a:t>
            </a:fld>
            <a:endParaRPr lang="fr-BE" dirty="0">
              <a:solidFill>
                <a:srgbClr val="FFFFFF"/>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30935546"/>
              </p:ext>
            </p:extLst>
          </p:nvPr>
        </p:nvGraphicFramePr>
        <p:xfrm>
          <a:off x="1979712" y="3253760"/>
          <a:ext cx="6139672" cy="3384376"/>
        </p:xfrm>
        <a:graphic>
          <a:graphicData uri="http://schemas.openxmlformats.org/presentationml/2006/ole">
            <mc:AlternateContent xmlns:mc="http://schemas.openxmlformats.org/markup-compatibility/2006">
              <mc:Choice xmlns:v="urn:schemas-microsoft-com:vml" Requires="v">
                <p:oleObj spid="_x0000_s1074" name="Image bitmap" r:id="rId5" imgW="8733333" imgH="5323810" progId="PBrush">
                  <p:embed/>
                </p:oleObj>
              </mc:Choice>
              <mc:Fallback>
                <p:oleObj name="Image bitmap" r:id="rId5" imgW="8733333" imgH="5323810" progId="PBrush">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3253760"/>
                        <a:ext cx="6139672" cy="338437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90697446"/>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214282" y="116632"/>
                <a:ext cx="8822214" cy="6741368"/>
              </a:xfrm>
              <a:prstGeom prst="rect">
                <a:avLst/>
              </a:prstGeom>
              <a:ln>
                <a:solidFill>
                  <a:schemeClr val="accent1"/>
                </a:solidFill>
              </a:ln>
            </p:spPr>
            <p:txBody>
              <a:bodyPr/>
              <a:lstStyle/>
              <a:p>
                <a:pPr>
                  <a:lnSpc>
                    <a:spcPct val="115000"/>
                  </a:lnSpc>
                  <a:spcAft>
                    <a:spcPts val="0"/>
                  </a:spcAft>
                </a:pPr>
                <a:r>
                  <a:rPr lang="fr-FR" sz="1800" b="1" dirty="0">
                    <a:solidFill>
                      <a:srgbClr val="FFC000"/>
                    </a:solidFill>
                  </a:rPr>
                  <a:t>IV.4.</a:t>
                </a:r>
                <a:r>
                  <a:rPr lang="fr-FR" sz="1800" b="1" dirty="0">
                    <a:solidFill>
                      <a:srgbClr val="FFC000"/>
                    </a:solidFill>
                    <a:latin typeface="Times New Roman"/>
                    <a:ea typeface="Times New Roman"/>
                    <a:cs typeface="Arial"/>
                  </a:rPr>
                  <a:t> Résonance :</a:t>
                </a:r>
                <a:endParaRPr lang="fr-FR" sz="1600" dirty="0">
                  <a:solidFill>
                    <a:srgbClr val="FFC000"/>
                  </a:solidFill>
                  <a:effectLst/>
                  <a:latin typeface="Calibri"/>
                  <a:ea typeface="Calibri"/>
                  <a:cs typeface="Arial"/>
                </a:endParaRPr>
              </a:p>
              <a:p>
                <a:pPr>
                  <a:lnSpc>
                    <a:spcPct val="115000"/>
                  </a:lnSpc>
                  <a:spcAft>
                    <a:spcPts val="0"/>
                  </a:spcAft>
                </a:pPr>
                <a:r>
                  <a:rPr lang="fr-FR" sz="2000" dirty="0" err="1">
                    <a:latin typeface="Times New Roman"/>
                    <a:ea typeface="Times New Roman"/>
                    <a:cs typeface="Arial"/>
                  </a:rPr>
                  <a:t>According</a:t>
                </a:r>
                <a:r>
                  <a:rPr lang="fr-FR" sz="2000" dirty="0">
                    <a:latin typeface="Times New Roman"/>
                    <a:ea typeface="Times New Roman"/>
                    <a:cs typeface="Arial"/>
                  </a:rPr>
                  <a:t> to the formula (</a:t>
                </a:r>
                <a:r>
                  <a:rPr lang="fr-FR" sz="2000" dirty="0">
                    <a:effectLst/>
                    <a:latin typeface="Times New Roman"/>
                    <a:ea typeface="Times New Roman"/>
                    <a:cs typeface="Arial"/>
                  </a:rPr>
                  <a:t>3.20) : </a:t>
                </a:r>
                <a14:m>
                  <m:oMath xmlns:m="http://schemas.openxmlformats.org/officeDocument/2006/math">
                    <m:r>
                      <a:rPr lang="fr-FR" sz="2000" i="1">
                        <a:effectLst/>
                        <a:latin typeface="Cambria Math"/>
                        <a:ea typeface="Times New Roman"/>
                        <a:cs typeface="Times New Roman"/>
                      </a:rPr>
                      <m:t>𝜆</m:t>
                    </m:r>
                    <m:r>
                      <a:rPr lang="fr-FR" sz="2000" i="1">
                        <a:effectLst/>
                        <a:latin typeface="Cambria Math"/>
                        <a:ea typeface="Times New Roman"/>
                        <a:cs typeface="Times New Roman"/>
                      </a:rPr>
                      <m:t>=</m:t>
                    </m:r>
                    <m:f>
                      <m:fPr>
                        <m:ctrlPr>
                          <a:rPr lang="fr-FR" sz="2000" i="1">
                            <a:effectLst/>
                            <a:latin typeface="Cambria Math" panose="02040503050406030204" pitchFamily="18" charset="0"/>
                            <a:ea typeface="Calibri"/>
                            <a:cs typeface="Times New Roman"/>
                          </a:rPr>
                        </m:ctrlPr>
                      </m:fPr>
                      <m:num>
                        <m:r>
                          <a:rPr lang="fr-FR" sz="2000" i="1">
                            <a:effectLst/>
                            <a:latin typeface="Cambria Math"/>
                            <a:ea typeface="Times New Roman"/>
                            <a:cs typeface="Times New Roman"/>
                          </a:rPr>
                          <m:t>1</m:t>
                        </m:r>
                      </m:num>
                      <m:den>
                        <m:rad>
                          <m:radPr>
                            <m:degHide m:val="on"/>
                            <m:ctrlPr>
                              <a:rPr lang="fr-FR" sz="2000" i="1">
                                <a:effectLst/>
                                <a:latin typeface="Cambria Math" panose="02040503050406030204" pitchFamily="18" charset="0"/>
                                <a:ea typeface="Calibri"/>
                                <a:cs typeface="Times New Roman"/>
                              </a:rPr>
                            </m:ctrlPr>
                          </m:radPr>
                          <m:deg/>
                          <m:e>
                            <m:sSup>
                              <m:sSupPr>
                                <m:ctrlPr>
                                  <a:rPr lang="fr-FR" sz="2000" i="1">
                                    <a:effectLst/>
                                    <a:latin typeface="Cambria Math" panose="02040503050406030204" pitchFamily="18" charset="0"/>
                                    <a:ea typeface="Calibri"/>
                                    <a:cs typeface="Times New Roman"/>
                                  </a:rPr>
                                </m:ctrlPr>
                              </m:sSupPr>
                              <m:e>
                                <m:d>
                                  <m:dPr>
                                    <m:ctrlPr>
                                      <a:rPr lang="fr-FR" sz="2000" i="1">
                                        <a:effectLst/>
                                        <a:latin typeface="Cambria Math" panose="02040503050406030204" pitchFamily="18" charset="0"/>
                                        <a:ea typeface="Calibri"/>
                                        <a:cs typeface="Times New Roman"/>
                                      </a:rPr>
                                    </m:ctrlPr>
                                  </m:dPr>
                                  <m:e>
                                    <m:r>
                                      <a:rPr lang="fr-FR" sz="2000" i="1">
                                        <a:effectLst/>
                                        <a:latin typeface="Cambria Math"/>
                                        <a:ea typeface="Times New Roman"/>
                                        <a:cs typeface="Times New Roman"/>
                                      </a:rPr>
                                      <m:t>1</m:t>
                                    </m:r>
                                    <m:r>
                                      <a:rPr lang="fr-FR" sz="2000" i="1">
                                        <a:effectLst/>
                                        <a:latin typeface="Cambria Math"/>
                                        <a:ea typeface="Times New Roman"/>
                                        <a:cs typeface="Times New Roman"/>
                                      </a:rPr>
                                      <m:t>−</m:t>
                                    </m:r>
                                    <m:sSup>
                                      <m:sSupPr>
                                        <m:ctrlPr>
                                          <a:rPr lang="fr-FR" sz="2000" i="1">
                                            <a:effectLst/>
                                            <a:latin typeface="Cambria Math" panose="02040503050406030204" pitchFamily="18" charset="0"/>
                                            <a:ea typeface="Times New Roman"/>
                                            <a:cs typeface="Times New Roman"/>
                                          </a:rPr>
                                        </m:ctrlPr>
                                      </m:sSupPr>
                                      <m:e>
                                        <m:r>
                                          <a:rPr lang="fr-FR" sz="2000" i="1">
                                            <a:effectLst/>
                                            <a:latin typeface="Cambria Math"/>
                                            <a:ea typeface="Times New Roman"/>
                                            <a:cs typeface="Times New Roman"/>
                                          </a:rPr>
                                          <m:t>𝛽</m:t>
                                        </m:r>
                                      </m:e>
                                      <m:sup>
                                        <m:r>
                                          <a:rPr lang="fr-FR" sz="2000" i="1">
                                            <a:effectLst/>
                                            <a:latin typeface="Cambria Math"/>
                                            <a:ea typeface="Times New Roman"/>
                                            <a:cs typeface="Times New Roman"/>
                                          </a:rPr>
                                          <m:t>2</m:t>
                                        </m:r>
                                      </m:sup>
                                    </m:sSup>
                                  </m:e>
                                </m:d>
                              </m:e>
                              <m:sup>
                                <m:r>
                                  <a:rPr lang="fr-FR" sz="2000" i="1">
                                    <a:effectLst/>
                                    <a:latin typeface="Cambria Math"/>
                                    <a:ea typeface="Calibri"/>
                                    <a:cs typeface="Times New Roman"/>
                                  </a:rPr>
                                  <m:t>2</m:t>
                                </m:r>
                              </m:sup>
                            </m:sSup>
                            <m:r>
                              <a:rPr lang="fr-FR" sz="2000" i="1">
                                <a:effectLst/>
                                <a:latin typeface="Cambria Math"/>
                                <a:ea typeface="Calibri"/>
                                <a:cs typeface="Times New Roman"/>
                              </a:rPr>
                              <m:t>+</m:t>
                            </m:r>
                            <m:sSup>
                              <m:sSupPr>
                                <m:ctrlPr>
                                  <a:rPr lang="fr-FR" sz="2000" i="1">
                                    <a:effectLst/>
                                    <a:latin typeface="Cambria Math" panose="02040503050406030204" pitchFamily="18" charset="0"/>
                                    <a:ea typeface="Calibri"/>
                                    <a:cs typeface="Times New Roman"/>
                                  </a:rPr>
                                </m:ctrlPr>
                              </m:sSupPr>
                              <m:e>
                                <m:d>
                                  <m:dPr>
                                    <m:ctrlPr>
                                      <a:rPr lang="fr-FR" sz="2000" i="1">
                                        <a:effectLst/>
                                        <a:latin typeface="Cambria Math" panose="02040503050406030204" pitchFamily="18" charset="0"/>
                                        <a:ea typeface="Calibri"/>
                                        <a:cs typeface="Times New Roman"/>
                                      </a:rPr>
                                    </m:ctrlPr>
                                  </m:dPr>
                                  <m:e>
                                    <m:r>
                                      <a:rPr lang="fr-FR" sz="2000" i="1">
                                        <a:effectLst/>
                                        <a:latin typeface="Cambria Math"/>
                                        <a:ea typeface="Calibri"/>
                                        <a:cs typeface="Times New Roman"/>
                                      </a:rPr>
                                      <m:t>2</m:t>
                                    </m:r>
                                    <m:r>
                                      <a:rPr lang="fr-FR" sz="2000" i="1">
                                        <a:effectLst/>
                                        <a:latin typeface="Cambria Math"/>
                                        <a:ea typeface="Calibri"/>
                                        <a:cs typeface="Times New Roman"/>
                                      </a:rPr>
                                      <m:t>𝜉𝛽</m:t>
                                    </m:r>
                                  </m:e>
                                </m:d>
                              </m:e>
                              <m:sup>
                                <m:r>
                                  <a:rPr lang="fr-FR" sz="2000" i="1">
                                    <a:effectLst/>
                                    <a:latin typeface="Cambria Math"/>
                                    <a:ea typeface="Calibri"/>
                                    <a:cs typeface="Times New Roman"/>
                                  </a:rPr>
                                  <m:t>2</m:t>
                                </m:r>
                              </m:sup>
                            </m:sSup>
                          </m:e>
                        </m:rad>
                      </m:den>
                    </m:f>
                  </m:oMath>
                </a14:m>
                <a:r>
                  <a:rPr lang="fr-FR" sz="2000" dirty="0">
                    <a:effectLst/>
                    <a:latin typeface="Times New Roman"/>
                    <a:ea typeface="Times New Roman"/>
                    <a:cs typeface="Arial"/>
                  </a:rPr>
                  <a:t> == &gt; </a:t>
                </a:r>
                <a14:m>
                  <m:oMath xmlns:m="http://schemas.openxmlformats.org/officeDocument/2006/math">
                    <m:r>
                      <a:rPr lang="fr-FR" sz="2000" i="1">
                        <a:effectLst/>
                        <a:latin typeface="Cambria Math"/>
                        <a:ea typeface="Times New Roman"/>
                        <a:cs typeface="Times New Roman"/>
                      </a:rPr>
                      <m:t>𝜆</m:t>
                    </m:r>
                    <m:r>
                      <a:rPr lang="fr-FR" sz="2000" i="1">
                        <a:effectLst/>
                        <a:latin typeface="Cambria Math"/>
                        <a:ea typeface="Times New Roman"/>
                        <a:cs typeface="Times New Roman"/>
                      </a:rPr>
                      <m:t>=</m:t>
                    </m:r>
                    <m:r>
                      <a:rPr lang="fr-FR" sz="2000" i="1">
                        <a:effectLst/>
                        <a:latin typeface="Cambria Math"/>
                        <a:ea typeface="Times New Roman"/>
                        <a:cs typeface="Times New Roman"/>
                      </a:rPr>
                      <m:t>𝑓</m:t>
                    </m:r>
                    <m:r>
                      <a:rPr lang="fr-FR" sz="2000" i="1">
                        <a:effectLst/>
                        <a:latin typeface="Cambria Math"/>
                        <a:ea typeface="Times New Roman"/>
                        <a:cs typeface="Times New Roman"/>
                      </a:rPr>
                      <m:t>(</m:t>
                    </m:r>
                    <m:r>
                      <a:rPr lang="fr-FR" sz="2000" i="1">
                        <a:effectLst/>
                        <a:latin typeface="Cambria Math"/>
                        <a:ea typeface="Times New Roman"/>
                        <a:cs typeface="Times New Roman"/>
                      </a:rPr>
                      <m:t>𝜉</m:t>
                    </m:r>
                    <m:r>
                      <a:rPr lang="fr-FR" sz="2000" i="1">
                        <a:effectLst/>
                        <a:latin typeface="Cambria Math"/>
                        <a:ea typeface="Times New Roman"/>
                        <a:cs typeface="Times New Roman"/>
                      </a:rPr>
                      <m:t>,</m:t>
                    </m:r>
                    <m:r>
                      <a:rPr lang="fr-FR" sz="2000" i="1">
                        <a:effectLst/>
                        <a:latin typeface="Cambria Math"/>
                        <a:ea typeface="Times New Roman"/>
                        <a:cs typeface="Times New Roman"/>
                      </a:rPr>
                      <m:t>𝛽</m:t>
                    </m:r>
                    <m:r>
                      <a:rPr lang="fr-FR" sz="2000" i="1">
                        <a:effectLst/>
                        <a:latin typeface="Cambria Math"/>
                        <a:ea typeface="Times New Roman"/>
                        <a:cs typeface="Times New Roman"/>
                      </a:rPr>
                      <m:t>)</m:t>
                    </m:r>
                  </m:oMath>
                </a14:m>
                <a:endParaRPr lang="fr-FR" sz="1800" dirty="0">
                  <a:effectLst/>
                  <a:latin typeface="Calibri"/>
                  <a:ea typeface="Calibri"/>
                  <a:cs typeface="Arial"/>
                </a:endParaRPr>
              </a:p>
              <a:p>
                <a:pPr>
                  <a:lnSpc>
                    <a:spcPct val="115000"/>
                  </a:lnSpc>
                  <a:spcAft>
                    <a:spcPts val="0"/>
                  </a:spcAft>
                </a:pPr>
                <a:r>
                  <a:rPr lang="en-US" sz="2000" dirty="0">
                    <a:latin typeface="Times New Roman"/>
                    <a:ea typeface="Times New Roman"/>
                    <a:cs typeface="Arial"/>
                  </a:rPr>
                  <a:t>The effect of resonance produced in the case</a:t>
                </a:r>
                <a:r>
                  <a:rPr lang="fr-FR" sz="2000" dirty="0">
                    <a:effectLst/>
                    <a:latin typeface="Times New Roman"/>
                    <a:ea typeface="Times New Roman"/>
                    <a:cs typeface="Arial"/>
                  </a:rPr>
                  <a:t>: </a:t>
                </a:r>
                <a14:m>
                  <m:oMath xmlns:m="http://schemas.openxmlformats.org/officeDocument/2006/math">
                    <m:f>
                      <m:fPr>
                        <m:ctrlPr>
                          <a:rPr lang="fr-FR" sz="2000" i="1">
                            <a:effectLst/>
                            <a:latin typeface="Cambria Math" panose="02040503050406030204" pitchFamily="18" charset="0"/>
                            <a:ea typeface="Times New Roman"/>
                            <a:cs typeface="Times New Roman"/>
                          </a:rPr>
                        </m:ctrlPr>
                      </m:fPr>
                      <m:num>
                        <m:bar>
                          <m:barPr>
                            <m:pos m:val="top"/>
                            <m:ctrlPr>
                              <a:rPr lang="fr-FR" sz="2000" i="1">
                                <a:effectLst/>
                                <a:latin typeface="Cambria Math" panose="02040503050406030204" pitchFamily="18" charset="0"/>
                                <a:ea typeface="Times New Roman"/>
                                <a:cs typeface="Times New Roman"/>
                              </a:rPr>
                            </m:ctrlPr>
                          </m:barPr>
                          <m:e>
                            <m:r>
                              <a:rPr lang="fr-FR" sz="2000" i="1">
                                <a:effectLst/>
                                <a:latin typeface="Cambria Math"/>
                                <a:ea typeface="Times New Roman"/>
                                <a:cs typeface="Times New Roman"/>
                              </a:rPr>
                              <m:t>𝜔</m:t>
                            </m:r>
                          </m:e>
                        </m:bar>
                      </m:num>
                      <m:den>
                        <m:r>
                          <a:rPr lang="fr-FR" sz="2000" i="1">
                            <a:effectLst/>
                            <a:latin typeface="Cambria Math"/>
                            <a:ea typeface="Times New Roman"/>
                            <a:cs typeface="Times New Roman"/>
                          </a:rPr>
                          <m:t>𝜔</m:t>
                        </m:r>
                      </m:den>
                    </m:f>
                    <m:r>
                      <a:rPr lang="fr-FR" sz="2000" i="1">
                        <a:effectLst/>
                        <a:latin typeface="Cambria Math"/>
                        <a:ea typeface="Times New Roman"/>
                        <a:cs typeface="Times New Roman"/>
                      </a:rPr>
                      <m:t>=</m:t>
                    </m:r>
                    <m:r>
                      <a:rPr lang="fr-FR" sz="2000" i="1">
                        <a:effectLst/>
                        <a:latin typeface="Cambria Math"/>
                        <a:ea typeface="Times New Roman"/>
                        <a:cs typeface="Times New Roman"/>
                      </a:rPr>
                      <m:t>1</m:t>
                    </m:r>
                    <m:r>
                      <a:rPr lang="fr-FR" sz="2000" i="1">
                        <a:effectLst/>
                        <a:latin typeface="Cambria Math"/>
                        <a:ea typeface="Times New Roman"/>
                        <a:cs typeface="Times New Roman"/>
                      </a:rPr>
                      <m:t>==&gt; </m:t>
                    </m:r>
                    <m:r>
                      <a:rPr lang="fr-FR" sz="2000" i="1">
                        <a:effectLst/>
                        <a:latin typeface="Cambria Math"/>
                        <a:ea typeface="Times New Roman"/>
                        <a:cs typeface="Times New Roman"/>
                      </a:rPr>
                      <m:t>𝛽</m:t>
                    </m:r>
                    <m:r>
                      <a:rPr lang="fr-FR" sz="2000" i="1">
                        <a:effectLst/>
                        <a:latin typeface="Cambria Math"/>
                        <a:ea typeface="Times New Roman"/>
                        <a:cs typeface="Times New Roman"/>
                      </a:rPr>
                      <m:t>=</m:t>
                    </m:r>
                    <m:r>
                      <a:rPr lang="fr-FR" sz="2000" i="1">
                        <a:effectLst/>
                        <a:latin typeface="Cambria Math"/>
                        <a:ea typeface="Times New Roman"/>
                        <a:cs typeface="Times New Roman"/>
                      </a:rPr>
                      <m:t>1</m:t>
                    </m:r>
                  </m:oMath>
                </a14:m>
                <a:endParaRPr lang="fr-FR" sz="1800" dirty="0">
                  <a:effectLst/>
                  <a:latin typeface="Calibri"/>
                  <a:ea typeface="Calibri"/>
                  <a:cs typeface="Arial"/>
                </a:endParaRPr>
              </a:p>
              <a:p>
                <a:pPr>
                  <a:lnSpc>
                    <a:spcPct val="115000"/>
                  </a:lnSpc>
                  <a:spcAft>
                    <a:spcPts val="0"/>
                  </a:spcAft>
                </a:pPr>
                <a:r>
                  <a:rPr lang="fr-FR" sz="2000" dirty="0">
                    <a:latin typeface="Times New Roman"/>
                    <a:ea typeface="Times New Roman"/>
                    <a:cs typeface="Arial"/>
                  </a:rPr>
                  <a:t>So </a:t>
                </a:r>
                <a:r>
                  <a:rPr lang="fr-FR" sz="2000" dirty="0" err="1">
                    <a:latin typeface="Times New Roman"/>
                    <a:ea typeface="Times New Roman"/>
                    <a:cs typeface="Arial"/>
                  </a:rPr>
                  <a:t>we</a:t>
                </a:r>
                <a:r>
                  <a:rPr lang="fr-FR" sz="2000" dirty="0">
                    <a:latin typeface="Times New Roman"/>
                    <a:ea typeface="Times New Roman"/>
                    <a:cs typeface="Arial"/>
                  </a:rPr>
                  <a:t> have: </a:t>
                </a:r>
                <a14:m>
                  <m:oMath xmlns:m="http://schemas.openxmlformats.org/officeDocument/2006/math">
                    <m:r>
                      <a:rPr lang="fr-FR" sz="2000" i="1">
                        <a:effectLst/>
                        <a:latin typeface="Cambria Math"/>
                        <a:ea typeface="Times New Roman"/>
                        <a:cs typeface="Times New Roman"/>
                      </a:rPr>
                      <m:t>𝜆</m:t>
                    </m:r>
                    <m:r>
                      <a:rPr lang="fr-FR" sz="2000" i="1">
                        <a:effectLst/>
                        <a:latin typeface="Cambria Math"/>
                        <a:ea typeface="Times New Roman"/>
                        <a:cs typeface="Times New Roman"/>
                      </a:rPr>
                      <m:t>=</m:t>
                    </m:r>
                    <m:f>
                      <m:fPr>
                        <m:ctrlPr>
                          <a:rPr lang="fr-FR" sz="2000" i="1">
                            <a:effectLst/>
                            <a:latin typeface="Cambria Math" panose="02040503050406030204" pitchFamily="18" charset="0"/>
                            <a:ea typeface="Calibri"/>
                            <a:cs typeface="Times New Roman"/>
                          </a:rPr>
                        </m:ctrlPr>
                      </m:fPr>
                      <m:num>
                        <m:r>
                          <a:rPr lang="fr-FR" sz="2000" i="1">
                            <a:effectLst/>
                            <a:latin typeface="Cambria Math"/>
                            <a:ea typeface="Times New Roman"/>
                            <a:cs typeface="Times New Roman"/>
                          </a:rPr>
                          <m:t>1</m:t>
                        </m:r>
                      </m:num>
                      <m:den>
                        <m:r>
                          <a:rPr lang="fr-FR" sz="2000" i="1">
                            <a:effectLst/>
                            <a:latin typeface="Cambria Math"/>
                            <a:ea typeface="Calibri"/>
                            <a:cs typeface="Times New Roman"/>
                          </a:rPr>
                          <m:t>2</m:t>
                        </m:r>
                        <m:r>
                          <a:rPr lang="fr-FR" sz="2000" i="1">
                            <a:effectLst/>
                            <a:latin typeface="Cambria Math"/>
                            <a:ea typeface="Calibri"/>
                            <a:cs typeface="Times New Roman"/>
                          </a:rPr>
                          <m:t>𝜉</m:t>
                        </m:r>
                      </m:den>
                    </m:f>
                  </m:oMath>
                </a14:m>
                <a:r>
                  <a:rPr lang="fr-FR" sz="1800" dirty="0">
                    <a:latin typeface="Times New Roman"/>
                    <a:ea typeface="Times New Roman"/>
                    <a:cs typeface="Arial"/>
                  </a:rPr>
                  <a:t>        </a:t>
                </a:r>
                <a:r>
                  <a:rPr lang="fr-FR" sz="1800" dirty="0" err="1">
                    <a:latin typeface="Times New Roman"/>
                    <a:ea typeface="Times New Roman"/>
                    <a:cs typeface="Arial"/>
                  </a:rPr>
                  <a:t>we</a:t>
                </a:r>
                <a:r>
                  <a:rPr lang="fr-FR" sz="1800" dirty="0">
                    <a:latin typeface="Times New Roman"/>
                    <a:ea typeface="Times New Roman"/>
                    <a:cs typeface="Arial"/>
                  </a:rPr>
                  <a:t> </a:t>
                </a:r>
                <a:r>
                  <a:rPr lang="fr-FR" sz="1800" dirty="0" err="1">
                    <a:latin typeface="Times New Roman"/>
                    <a:ea typeface="Times New Roman"/>
                    <a:cs typeface="Arial"/>
                  </a:rPr>
                  <a:t>search</a:t>
                </a:r>
                <a:r>
                  <a:rPr lang="fr-FR" sz="1800" dirty="0">
                    <a:latin typeface="Times New Roman"/>
                    <a:ea typeface="Times New Roman"/>
                    <a:cs typeface="Arial"/>
                  </a:rPr>
                  <a:t>:  </a:t>
                </a:r>
                <a:r>
                  <a:rPr lang="fr-FR" sz="1800" dirty="0">
                    <a:latin typeface="Times New Roman"/>
                    <a:ea typeface="Times New Roman"/>
                    <a:cs typeface="Times New Roman"/>
                    <a:sym typeface="Symbol"/>
                  </a:rPr>
                  <a:t></a:t>
                </a:r>
                <a:r>
                  <a:rPr lang="fr-FR" sz="1800" baseline="-25000" dirty="0">
                    <a:latin typeface="Times New Roman"/>
                    <a:ea typeface="Times New Roman"/>
                    <a:cs typeface="Arial"/>
                  </a:rPr>
                  <a:t>max</a:t>
                </a:r>
                <a:r>
                  <a:rPr lang="fr-FR" sz="1800" dirty="0">
                    <a:latin typeface="Times New Roman"/>
                    <a:ea typeface="Times New Roman"/>
                    <a:cs typeface="Arial"/>
                  </a:rPr>
                  <a:t> :</a:t>
                </a:r>
                <a14:m>
                  <m:oMath xmlns:m="http://schemas.openxmlformats.org/officeDocument/2006/math">
                    <m:f>
                      <m:fPr>
                        <m:ctrlPr>
                          <a:rPr lang="fr-FR" sz="2000" i="1">
                            <a:latin typeface="Cambria Math" panose="02040503050406030204" pitchFamily="18" charset="0"/>
                            <a:ea typeface="Times New Roman"/>
                            <a:cs typeface="Times New Roman"/>
                          </a:rPr>
                        </m:ctrlPr>
                      </m:fPr>
                      <m:num>
                        <m:r>
                          <a:rPr lang="fr-FR" sz="2000" i="1">
                            <a:latin typeface="Cambria Math"/>
                            <a:ea typeface="Times New Roman"/>
                            <a:cs typeface="Times New Roman"/>
                          </a:rPr>
                          <m:t>𝑑</m:t>
                        </m:r>
                        <m:r>
                          <a:rPr lang="fr-FR" sz="2000" i="1">
                            <a:latin typeface="Cambria Math"/>
                            <a:ea typeface="Times New Roman"/>
                            <a:cs typeface="Times New Roman"/>
                          </a:rPr>
                          <m:t>𝜆</m:t>
                        </m:r>
                      </m:num>
                      <m:den>
                        <m:r>
                          <a:rPr lang="fr-FR" sz="2000" i="1">
                            <a:latin typeface="Cambria Math"/>
                            <a:ea typeface="Times New Roman"/>
                            <a:cs typeface="Times New Roman"/>
                          </a:rPr>
                          <m:t>𝑑</m:t>
                        </m:r>
                        <m:r>
                          <a:rPr lang="fr-FR" sz="2000" i="1">
                            <a:latin typeface="Cambria Math"/>
                            <a:ea typeface="Times New Roman"/>
                            <a:cs typeface="Times New Roman"/>
                          </a:rPr>
                          <m:t>𝛽</m:t>
                        </m:r>
                      </m:den>
                    </m:f>
                    <m:r>
                      <a:rPr lang="fr-FR" sz="2000" i="1">
                        <a:latin typeface="Cambria Math"/>
                        <a:ea typeface="Times New Roman"/>
                        <a:cs typeface="Times New Roman"/>
                      </a:rPr>
                      <m:t>=</m:t>
                    </m:r>
                    <m:sSup>
                      <m:sSupPr>
                        <m:ctrlPr>
                          <a:rPr lang="fr-FR" sz="2000" i="1">
                            <a:latin typeface="Cambria Math" panose="02040503050406030204" pitchFamily="18" charset="0"/>
                            <a:ea typeface="Times New Roman"/>
                            <a:cs typeface="Times New Roman"/>
                          </a:rPr>
                        </m:ctrlPr>
                      </m:sSupPr>
                      <m:e>
                        <m:d>
                          <m:dPr>
                            <m:ctrlPr>
                              <a:rPr lang="fr-FR" sz="2000" i="1">
                                <a:latin typeface="Cambria Math" panose="02040503050406030204" pitchFamily="18" charset="0"/>
                                <a:ea typeface="Times New Roman"/>
                                <a:cs typeface="Times New Roman"/>
                              </a:rPr>
                            </m:ctrlPr>
                          </m:dPr>
                          <m:e>
                            <m:f>
                              <m:fPr>
                                <m:ctrlPr>
                                  <a:rPr lang="fr-FR" sz="2000" i="1">
                                    <a:latin typeface="Cambria Math" panose="02040503050406030204" pitchFamily="18" charset="0"/>
                                    <a:ea typeface="Calibri"/>
                                    <a:cs typeface="Times New Roman"/>
                                  </a:rPr>
                                </m:ctrlPr>
                              </m:fPr>
                              <m:num>
                                <m:r>
                                  <a:rPr lang="fr-FR" sz="2000" i="1">
                                    <a:latin typeface="Cambria Math"/>
                                    <a:ea typeface="Times New Roman"/>
                                    <a:cs typeface="Times New Roman"/>
                                  </a:rPr>
                                  <m:t>1</m:t>
                                </m:r>
                              </m:num>
                              <m:den>
                                <m:rad>
                                  <m:radPr>
                                    <m:degHide m:val="on"/>
                                    <m:ctrlPr>
                                      <a:rPr lang="fr-FR" sz="2000" i="1">
                                        <a:latin typeface="Cambria Math" panose="02040503050406030204" pitchFamily="18" charset="0"/>
                                        <a:ea typeface="Calibri"/>
                                        <a:cs typeface="Times New Roman"/>
                                      </a:rPr>
                                    </m:ctrlPr>
                                  </m:radPr>
                                  <m:deg/>
                                  <m:e>
                                    <m:sSup>
                                      <m:sSupPr>
                                        <m:ctrlPr>
                                          <a:rPr lang="fr-FR" sz="2000" i="1">
                                            <a:latin typeface="Cambria Math" panose="02040503050406030204" pitchFamily="18" charset="0"/>
                                            <a:ea typeface="Calibri"/>
                                            <a:cs typeface="Times New Roman"/>
                                          </a:rPr>
                                        </m:ctrlPr>
                                      </m:sSupPr>
                                      <m:e>
                                        <m:d>
                                          <m:dPr>
                                            <m:ctrlPr>
                                              <a:rPr lang="fr-FR" sz="2000" i="1">
                                                <a:latin typeface="Cambria Math" panose="02040503050406030204" pitchFamily="18" charset="0"/>
                                                <a:ea typeface="Calibri"/>
                                                <a:cs typeface="Times New Roman"/>
                                              </a:rPr>
                                            </m:ctrlPr>
                                          </m:dPr>
                                          <m:e>
                                            <m:r>
                                              <a:rPr lang="fr-FR" sz="2000" i="1">
                                                <a:latin typeface="Cambria Math"/>
                                                <a:ea typeface="Times New Roman"/>
                                                <a:cs typeface="Times New Roman"/>
                                              </a:rPr>
                                              <m:t>1</m:t>
                                            </m:r>
                                            <m:r>
                                              <a:rPr lang="fr-FR" sz="2000" i="1">
                                                <a:latin typeface="Cambria Math"/>
                                                <a:ea typeface="Times New Roman"/>
                                                <a:cs typeface="Times New Roman"/>
                                              </a:rPr>
                                              <m:t>−</m:t>
                                            </m:r>
                                            <m:sSup>
                                              <m:sSupPr>
                                                <m:ctrlPr>
                                                  <a:rPr lang="fr-FR" sz="2000" i="1">
                                                    <a:latin typeface="Cambria Math" panose="02040503050406030204" pitchFamily="18" charset="0"/>
                                                    <a:ea typeface="Times New Roman"/>
                                                    <a:cs typeface="Times New Roman"/>
                                                  </a:rPr>
                                                </m:ctrlPr>
                                              </m:sSupPr>
                                              <m:e>
                                                <m:r>
                                                  <a:rPr lang="fr-FR" sz="2000" i="1">
                                                    <a:latin typeface="Cambria Math"/>
                                                    <a:ea typeface="Times New Roman"/>
                                                    <a:cs typeface="Times New Roman"/>
                                                  </a:rPr>
                                                  <m:t>𝛽</m:t>
                                                </m:r>
                                              </m:e>
                                              <m:sup>
                                                <m:r>
                                                  <a:rPr lang="fr-FR" sz="2000" i="1">
                                                    <a:latin typeface="Cambria Math"/>
                                                    <a:ea typeface="Times New Roman"/>
                                                    <a:cs typeface="Times New Roman"/>
                                                  </a:rPr>
                                                  <m:t>2</m:t>
                                                </m:r>
                                              </m:sup>
                                            </m:sSup>
                                          </m:e>
                                        </m:d>
                                      </m:e>
                                      <m:sup>
                                        <m:r>
                                          <a:rPr lang="fr-FR" sz="2000" i="1">
                                            <a:latin typeface="Cambria Math"/>
                                            <a:ea typeface="Calibri"/>
                                            <a:cs typeface="Times New Roman"/>
                                          </a:rPr>
                                          <m:t>2</m:t>
                                        </m:r>
                                      </m:sup>
                                    </m:sSup>
                                    <m:r>
                                      <a:rPr lang="fr-FR" sz="2000" i="1">
                                        <a:latin typeface="Cambria Math"/>
                                        <a:ea typeface="Calibri"/>
                                        <a:cs typeface="Times New Roman"/>
                                      </a:rPr>
                                      <m:t>+</m:t>
                                    </m:r>
                                    <m:sSup>
                                      <m:sSupPr>
                                        <m:ctrlPr>
                                          <a:rPr lang="fr-FR" sz="2000" i="1">
                                            <a:latin typeface="Cambria Math" panose="02040503050406030204" pitchFamily="18" charset="0"/>
                                            <a:ea typeface="Calibri"/>
                                            <a:cs typeface="Times New Roman"/>
                                          </a:rPr>
                                        </m:ctrlPr>
                                      </m:sSupPr>
                                      <m:e>
                                        <m:d>
                                          <m:dPr>
                                            <m:ctrlPr>
                                              <a:rPr lang="fr-FR" sz="2000" i="1">
                                                <a:latin typeface="Cambria Math" panose="02040503050406030204" pitchFamily="18" charset="0"/>
                                                <a:ea typeface="Calibri"/>
                                                <a:cs typeface="Times New Roman"/>
                                              </a:rPr>
                                            </m:ctrlPr>
                                          </m:dPr>
                                          <m:e>
                                            <m:r>
                                              <a:rPr lang="fr-FR" sz="2000" i="1">
                                                <a:latin typeface="Cambria Math"/>
                                                <a:ea typeface="Calibri"/>
                                                <a:cs typeface="Times New Roman"/>
                                              </a:rPr>
                                              <m:t>2</m:t>
                                            </m:r>
                                            <m:r>
                                              <a:rPr lang="fr-FR" sz="2000" i="1">
                                                <a:latin typeface="Cambria Math"/>
                                                <a:ea typeface="Calibri"/>
                                                <a:cs typeface="Times New Roman"/>
                                              </a:rPr>
                                              <m:t>𝜉𝛽</m:t>
                                            </m:r>
                                          </m:e>
                                        </m:d>
                                      </m:e>
                                      <m:sup>
                                        <m:r>
                                          <a:rPr lang="fr-FR" sz="2000" i="1">
                                            <a:latin typeface="Cambria Math"/>
                                            <a:ea typeface="Calibri"/>
                                            <a:cs typeface="Times New Roman"/>
                                          </a:rPr>
                                          <m:t>2</m:t>
                                        </m:r>
                                      </m:sup>
                                    </m:sSup>
                                  </m:e>
                                </m:rad>
                              </m:den>
                            </m:f>
                          </m:e>
                        </m:d>
                      </m:e>
                      <m:sup>
                        <m:r>
                          <a:rPr lang="fr-FR" sz="2000" i="1">
                            <a:latin typeface="Cambria Math"/>
                            <a:ea typeface="Times New Roman"/>
                            <a:cs typeface="Times New Roman"/>
                          </a:rPr>
                          <m:t>′</m:t>
                        </m:r>
                      </m:sup>
                    </m:sSup>
                    <m:r>
                      <a:rPr lang="fr-FR" sz="2000" i="1">
                        <a:latin typeface="Cambria Math"/>
                        <a:ea typeface="Times New Roman"/>
                        <a:cs typeface="Times New Roman"/>
                      </a:rPr>
                      <m:t>=</m:t>
                    </m:r>
                    <m:r>
                      <a:rPr lang="fr-FR" sz="2000" i="1">
                        <a:latin typeface="Cambria Math"/>
                        <a:ea typeface="Times New Roman"/>
                        <a:cs typeface="Times New Roman"/>
                      </a:rPr>
                      <m:t>0</m:t>
                    </m:r>
                  </m:oMath>
                </a14:m>
                <a:r>
                  <a:rPr lang="fr-FR" sz="2000" dirty="0">
                    <a:latin typeface="Times New Roman"/>
                    <a:ea typeface="Times New Roman"/>
                    <a:cs typeface="Arial"/>
                  </a:rPr>
                  <a:t> == &gt; </a:t>
                </a:r>
                <a:endParaRPr lang="fr-FR" sz="2000" dirty="0">
                  <a:latin typeface="Calibri"/>
                  <a:ea typeface="Calibri"/>
                  <a:cs typeface="Arial"/>
                </a:endParaRPr>
              </a:p>
              <a:p>
                <a:pPr>
                  <a:lnSpc>
                    <a:spcPct val="150000"/>
                  </a:lnSpc>
                  <a:spcAft>
                    <a:spcPts val="0"/>
                  </a:spcAft>
                </a:pPr>
                <a14:m>
                  <m:oMathPara xmlns:m="http://schemas.openxmlformats.org/officeDocument/2006/math">
                    <m:oMathParaPr>
                      <m:jc m:val="centerGroup"/>
                    </m:oMathParaPr>
                    <m:oMath xmlns:m="http://schemas.openxmlformats.org/officeDocument/2006/math">
                      <m:f>
                        <m:fPr>
                          <m:ctrlPr>
                            <a:rPr lang="fr-FR" sz="2000" i="1">
                              <a:effectLst/>
                              <a:latin typeface="Cambria Math" panose="02040503050406030204" pitchFamily="18" charset="0"/>
                              <a:ea typeface="Times New Roman"/>
                              <a:cs typeface="Times New Roman"/>
                            </a:rPr>
                          </m:ctrlPr>
                        </m:fPr>
                        <m:num>
                          <m:r>
                            <a:rPr lang="fr-FR" sz="2000" i="1">
                              <a:effectLst/>
                              <a:latin typeface="Cambria Math"/>
                              <a:ea typeface="Times New Roman"/>
                              <a:cs typeface="Times New Roman"/>
                            </a:rPr>
                            <m:t>𝑑</m:t>
                          </m:r>
                          <m:r>
                            <a:rPr lang="fr-FR" sz="2000" i="1">
                              <a:effectLst/>
                              <a:latin typeface="Cambria Math"/>
                              <a:ea typeface="Times New Roman"/>
                              <a:cs typeface="Times New Roman"/>
                            </a:rPr>
                            <m:t>𝜆</m:t>
                          </m:r>
                        </m:num>
                        <m:den>
                          <m:r>
                            <a:rPr lang="fr-FR" sz="2000" i="1">
                              <a:effectLst/>
                              <a:latin typeface="Cambria Math"/>
                              <a:ea typeface="Times New Roman"/>
                              <a:cs typeface="Times New Roman"/>
                            </a:rPr>
                            <m:t>𝑑</m:t>
                          </m:r>
                          <m:r>
                            <a:rPr lang="fr-FR" sz="2000" i="1">
                              <a:effectLst/>
                              <a:latin typeface="Cambria Math"/>
                              <a:ea typeface="Times New Roman"/>
                              <a:cs typeface="Times New Roman"/>
                            </a:rPr>
                            <m:t>𝛽</m:t>
                          </m:r>
                        </m:den>
                      </m:f>
                      <m:r>
                        <a:rPr lang="fr-FR" sz="2000" i="1">
                          <a:effectLst/>
                          <a:latin typeface="Cambria Math"/>
                          <a:ea typeface="Times New Roman"/>
                          <a:cs typeface="Times New Roman"/>
                        </a:rPr>
                        <m:t>=</m:t>
                      </m:r>
                      <m:sSup>
                        <m:sSupPr>
                          <m:ctrlPr>
                            <a:rPr lang="fr-FR" sz="2000" i="1">
                              <a:effectLst/>
                              <a:latin typeface="Cambria Math" panose="02040503050406030204" pitchFamily="18" charset="0"/>
                              <a:ea typeface="Times New Roman"/>
                              <a:cs typeface="Times New Roman"/>
                            </a:rPr>
                          </m:ctrlPr>
                        </m:sSupPr>
                        <m:e>
                          <m:f>
                            <m:fPr>
                              <m:ctrlPr>
                                <a:rPr lang="fr-FR" sz="2000" i="1">
                                  <a:effectLst/>
                                  <a:latin typeface="Cambria Math" panose="02040503050406030204" pitchFamily="18" charset="0"/>
                                  <a:ea typeface="Times New Roman"/>
                                  <a:cs typeface="Times New Roman"/>
                                </a:rPr>
                              </m:ctrlPr>
                            </m:fPr>
                            <m:num>
                              <m:r>
                                <a:rPr lang="fr-FR" sz="2000" i="1">
                                  <a:effectLst/>
                                  <a:latin typeface="Cambria Math"/>
                                  <a:ea typeface="Times New Roman"/>
                                  <a:cs typeface="Times New Roman"/>
                                </a:rPr>
                                <m:t>1</m:t>
                              </m:r>
                            </m:num>
                            <m:den>
                              <m:r>
                                <a:rPr lang="fr-FR" sz="2000" i="1">
                                  <a:effectLst/>
                                  <a:latin typeface="Cambria Math"/>
                                  <a:ea typeface="Times New Roman"/>
                                  <a:cs typeface="Times New Roman"/>
                                </a:rPr>
                                <m:t>2</m:t>
                              </m:r>
                            </m:den>
                          </m:f>
                          <m:d>
                            <m:dPr>
                              <m:ctrlPr>
                                <a:rPr lang="fr-FR" sz="2000" i="1">
                                  <a:effectLst/>
                                  <a:latin typeface="Cambria Math" panose="02040503050406030204" pitchFamily="18" charset="0"/>
                                  <a:ea typeface="Times New Roman"/>
                                  <a:cs typeface="Times New Roman"/>
                                </a:rPr>
                              </m:ctrlPr>
                            </m:dPr>
                            <m:e>
                              <m:f>
                                <m:fPr>
                                  <m:ctrlPr>
                                    <a:rPr lang="fr-FR" sz="2000" i="1">
                                      <a:effectLst/>
                                      <a:latin typeface="Cambria Math" panose="02040503050406030204" pitchFamily="18" charset="0"/>
                                      <a:ea typeface="Calibri"/>
                                      <a:cs typeface="Times New Roman"/>
                                    </a:rPr>
                                  </m:ctrlPr>
                                </m:fPr>
                                <m:num>
                                  <m:r>
                                    <a:rPr lang="fr-FR" sz="2000" i="1">
                                      <a:effectLst/>
                                      <a:latin typeface="Cambria Math"/>
                                      <a:ea typeface="Times New Roman"/>
                                      <a:cs typeface="Times New Roman"/>
                                    </a:rPr>
                                    <m:t>1</m:t>
                                  </m:r>
                                </m:num>
                                <m:den>
                                  <m:rad>
                                    <m:radPr>
                                      <m:degHide m:val="on"/>
                                      <m:ctrlPr>
                                        <a:rPr lang="fr-FR" sz="2000" i="1">
                                          <a:effectLst/>
                                          <a:latin typeface="Cambria Math" panose="02040503050406030204" pitchFamily="18" charset="0"/>
                                          <a:ea typeface="Calibri"/>
                                          <a:cs typeface="Times New Roman"/>
                                        </a:rPr>
                                      </m:ctrlPr>
                                    </m:radPr>
                                    <m:deg/>
                                    <m:e>
                                      <m:sSup>
                                        <m:sSupPr>
                                          <m:ctrlPr>
                                            <a:rPr lang="fr-FR" sz="2000" i="1">
                                              <a:effectLst/>
                                              <a:latin typeface="Cambria Math" panose="02040503050406030204" pitchFamily="18" charset="0"/>
                                              <a:ea typeface="Calibri"/>
                                              <a:cs typeface="Times New Roman"/>
                                            </a:rPr>
                                          </m:ctrlPr>
                                        </m:sSupPr>
                                        <m:e>
                                          <m:d>
                                            <m:dPr>
                                              <m:ctrlPr>
                                                <a:rPr lang="fr-FR" sz="2000" i="1">
                                                  <a:effectLst/>
                                                  <a:latin typeface="Cambria Math" panose="02040503050406030204" pitchFamily="18" charset="0"/>
                                                  <a:ea typeface="Calibri"/>
                                                  <a:cs typeface="Times New Roman"/>
                                                </a:rPr>
                                              </m:ctrlPr>
                                            </m:dPr>
                                            <m:e>
                                              <m:r>
                                                <a:rPr lang="fr-FR" sz="2000" i="1">
                                                  <a:effectLst/>
                                                  <a:latin typeface="Cambria Math"/>
                                                  <a:ea typeface="Times New Roman"/>
                                                  <a:cs typeface="Times New Roman"/>
                                                </a:rPr>
                                                <m:t>1</m:t>
                                              </m:r>
                                              <m:r>
                                                <a:rPr lang="fr-FR" sz="2000" i="1">
                                                  <a:effectLst/>
                                                  <a:latin typeface="Cambria Math"/>
                                                  <a:ea typeface="Times New Roman"/>
                                                  <a:cs typeface="Times New Roman"/>
                                                </a:rPr>
                                                <m:t>−</m:t>
                                              </m:r>
                                              <m:sSup>
                                                <m:sSupPr>
                                                  <m:ctrlPr>
                                                    <a:rPr lang="fr-FR" sz="2000" i="1">
                                                      <a:effectLst/>
                                                      <a:latin typeface="Cambria Math" panose="02040503050406030204" pitchFamily="18" charset="0"/>
                                                      <a:ea typeface="Times New Roman"/>
                                                      <a:cs typeface="Times New Roman"/>
                                                    </a:rPr>
                                                  </m:ctrlPr>
                                                </m:sSupPr>
                                                <m:e>
                                                  <m:r>
                                                    <a:rPr lang="fr-FR" sz="2000" i="1">
                                                      <a:effectLst/>
                                                      <a:latin typeface="Cambria Math"/>
                                                      <a:ea typeface="Times New Roman"/>
                                                      <a:cs typeface="Times New Roman"/>
                                                    </a:rPr>
                                                    <m:t>𝛽</m:t>
                                                  </m:r>
                                                </m:e>
                                                <m:sup>
                                                  <m:r>
                                                    <a:rPr lang="fr-FR" sz="2000" i="1">
                                                      <a:effectLst/>
                                                      <a:latin typeface="Cambria Math"/>
                                                      <a:ea typeface="Times New Roman"/>
                                                      <a:cs typeface="Times New Roman"/>
                                                    </a:rPr>
                                                    <m:t>2</m:t>
                                                  </m:r>
                                                </m:sup>
                                              </m:sSup>
                                            </m:e>
                                          </m:d>
                                        </m:e>
                                        <m:sup>
                                          <m:r>
                                            <a:rPr lang="fr-FR" sz="2000" i="1">
                                              <a:effectLst/>
                                              <a:latin typeface="Cambria Math"/>
                                              <a:ea typeface="Calibri"/>
                                              <a:cs typeface="Times New Roman"/>
                                            </a:rPr>
                                            <m:t>2</m:t>
                                          </m:r>
                                        </m:sup>
                                      </m:sSup>
                                      <m:r>
                                        <a:rPr lang="fr-FR" sz="2000" i="1">
                                          <a:effectLst/>
                                          <a:latin typeface="Cambria Math"/>
                                          <a:ea typeface="Calibri"/>
                                          <a:cs typeface="Times New Roman"/>
                                        </a:rPr>
                                        <m:t>+</m:t>
                                      </m:r>
                                      <m:sSup>
                                        <m:sSupPr>
                                          <m:ctrlPr>
                                            <a:rPr lang="fr-FR" sz="2000" i="1">
                                              <a:effectLst/>
                                              <a:latin typeface="Cambria Math" panose="02040503050406030204" pitchFamily="18" charset="0"/>
                                              <a:ea typeface="Calibri"/>
                                              <a:cs typeface="Times New Roman"/>
                                            </a:rPr>
                                          </m:ctrlPr>
                                        </m:sSupPr>
                                        <m:e>
                                          <m:d>
                                            <m:dPr>
                                              <m:ctrlPr>
                                                <a:rPr lang="fr-FR" sz="2000" i="1">
                                                  <a:effectLst/>
                                                  <a:latin typeface="Cambria Math" panose="02040503050406030204" pitchFamily="18" charset="0"/>
                                                  <a:ea typeface="Calibri"/>
                                                  <a:cs typeface="Times New Roman"/>
                                                </a:rPr>
                                              </m:ctrlPr>
                                            </m:dPr>
                                            <m:e>
                                              <m:r>
                                                <a:rPr lang="fr-FR" sz="2000" i="1">
                                                  <a:effectLst/>
                                                  <a:latin typeface="Cambria Math"/>
                                                  <a:ea typeface="Calibri"/>
                                                  <a:cs typeface="Times New Roman"/>
                                                </a:rPr>
                                                <m:t>2</m:t>
                                              </m:r>
                                              <m:r>
                                                <a:rPr lang="fr-FR" sz="2000" i="1">
                                                  <a:effectLst/>
                                                  <a:latin typeface="Cambria Math"/>
                                                  <a:ea typeface="Calibri"/>
                                                  <a:cs typeface="Times New Roman"/>
                                                </a:rPr>
                                                <m:t>𝜉𝛽</m:t>
                                              </m:r>
                                            </m:e>
                                          </m:d>
                                        </m:e>
                                        <m:sup>
                                          <m:r>
                                            <a:rPr lang="fr-FR" sz="2000" i="1">
                                              <a:effectLst/>
                                              <a:latin typeface="Cambria Math"/>
                                              <a:ea typeface="Calibri"/>
                                              <a:cs typeface="Times New Roman"/>
                                            </a:rPr>
                                            <m:t>2</m:t>
                                          </m:r>
                                        </m:sup>
                                      </m:sSup>
                                    </m:e>
                                  </m:rad>
                                </m:den>
                              </m:f>
                            </m:e>
                          </m:d>
                        </m:e>
                        <m:sup>
                          <m:r>
                            <a:rPr lang="fr-FR" sz="2000" i="1">
                              <a:effectLst/>
                              <a:latin typeface="Cambria Math"/>
                              <a:ea typeface="Times New Roman"/>
                              <a:cs typeface="Times New Roman"/>
                            </a:rPr>
                            <m:t>−</m:t>
                          </m:r>
                          <m:r>
                            <a:rPr lang="fr-FR" sz="2000" i="1">
                              <a:effectLst/>
                              <a:latin typeface="Cambria Math"/>
                              <a:ea typeface="Times New Roman"/>
                              <a:cs typeface="Times New Roman"/>
                            </a:rPr>
                            <m:t>3</m:t>
                          </m:r>
                          <m:r>
                            <a:rPr lang="fr-FR" sz="2000" i="1">
                              <a:effectLst/>
                              <a:latin typeface="Cambria Math"/>
                              <a:ea typeface="Times New Roman"/>
                              <a:cs typeface="Times New Roman"/>
                            </a:rPr>
                            <m:t>/</m:t>
                          </m:r>
                          <m:r>
                            <a:rPr lang="fr-FR" sz="2000" i="1">
                              <a:effectLst/>
                              <a:latin typeface="Cambria Math"/>
                              <a:ea typeface="Times New Roman"/>
                              <a:cs typeface="Times New Roman"/>
                            </a:rPr>
                            <m:t>2</m:t>
                          </m:r>
                        </m:sup>
                      </m:sSup>
                      <m:r>
                        <a:rPr lang="fr-FR" sz="2000" i="1">
                          <a:effectLst/>
                          <a:latin typeface="Cambria Math"/>
                          <a:ea typeface="Times New Roman"/>
                          <a:cs typeface="Times New Roman"/>
                        </a:rPr>
                        <m:t>.</m:t>
                      </m:r>
                      <m:d>
                        <m:dPr>
                          <m:begChr m:val="["/>
                          <m:endChr m:val="]"/>
                          <m:ctrlPr>
                            <a:rPr lang="fr-FR" sz="2000" i="1">
                              <a:effectLst/>
                              <a:latin typeface="Cambria Math" panose="02040503050406030204" pitchFamily="18" charset="0"/>
                              <a:ea typeface="Times New Roman"/>
                              <a:cs typeface="Times New Roman"/>
                            </a:rPr>
                          </m:ctrlPr>
                        </m:dPr>
                        <m:e>
                          <m:r>
                            <a:rPr lang="fr-FR" sz="2000" i="1">
                              <a:effectLst/>
                              <a:latin typeface="Cambria Math"/>
                              <a:ea typeface="Times New Roman"/>
                              <a:cs typeface="Times New Roman"/>
                            </a:rPr>
                            <m:t>2</m:t>
                          </m:r>
                          <m:d>
                            <m:dPr>
                              <m:ctrlPr>
                                <a:rPr lang="fr-FR" sz="2000" i="1">
                                  <a:effectLst/>
                                  <a:latin typeface="Cambria Math" panose="02040503050406030204" pitchFamily="18" charset="0"/>
                                  <a:ea typeface="Calibri"/>
                                  <a:cs typeface="Times New Roman"/>
                                </a:rPr>
                              </m:ctrlPr>
                            </m:dPr>
                            <m:e>
                              <m:r>
                                <a:rPr lang="fr-FR" sz="2000" i="1">
                                  <a:effectLst/>
                                  <a:latin typeface="Cambria Math"/>
                                  <a:ea typeface="Times New Roman"/>
                                  <a:cs typeface="Times New Roman"/>
                                </a:rPr>
                                <m:t>1</m:t>
                              </m:r>
                              <m:r>
                                <a:rPr lang="fr-FR" sz="2000" i="1">
                                  <a:effectLst/>
                                  <a:latin typeface="Cambria Math"/>
                                  <a:ea typeface="Times New Roman"/>
                                  <a:cs typeface="Times New Roman"/>
                                </a:rPr>
                                <m:t>−</m:t>
                              </m:r>
                              <m:sSup>
                                <m:sSupPr>
                                  <m:ctrlPr>
                                    <a:rPr lang="fr-FR" sz="2000" i="1">
                                      <a:effectLst/>
                                      <a:latin typeface="Cambria Math" panose="02040503050406030204" pitchFamily="18" charset="0"/>
                                      <a:ea typeface="Times New Roman"/>
                                      <a:cs typeface="Times New Roman"/>
                                    </a:rPr>
                                  </m:ctrlPr>
                                </m:sSupPr>
                                <m:e>
                                  <m:r>
                                    <a:rPr lang="fr-FR" sz="2000" i="1">
                                      <a:effectLst/>
                                      <a:latin typeface="Cambria Math"/>
                                      <a:ea typeface="Times New Roman"/>
                                      <a:cs typeface="Times New Roman"/>
                                    </a:rPr>
                                    <m:t>𝛽</m:t>
                                  </m:r>
                                </m:e>
                                <m:sup>
                                  <m:r>
                                    <a:rPr lang="fr-FR" sz="2000" i="1">
                                      <a:effectLst/>
                                      <a:latin typeface="Cambria Math"/>
                                      <a:ea typeface="Times New Roman"/>
                                      <a:cs typeface="Times New Roman"/>
                                    </a:rPr>
                                    <m:t>2</m:t>
                                  </m:r>
                                </m:sup>
                              </m:sSup>
                            </m:e>
                          </m:d>
                          <m:d>
                            <m:dPr>
                              <m:ctrlPr>
                                <a:rPr lang="fr-FR" sz="2000" i="1">
                                  <a:effectLst/>
                                  <a:latin typeface="Cambria Math" panose="02040503050406030204" pitchFamily="18" charset="0"/>
                                  <a:ea typeface="Calibri"/>
                                  <a:cs typeface="Times New Roman"/>
                                </a:rPr>
                              </m:ctrlPr>
                            </m:dPr>
                            <m:e>
                              <m:r>
                                <a:rPr lang="fr-FR" sz="2000" i="1">
                                  <a:effectLst/>
                                  <a:latin typeface="Cambria Math"/>
                                  <a:ea typeface="Calibri"/>
                                  <a:cs typeface="Arial"/>
                                </a:rPr>
                                <m:t>−</m:t>
                              </m:r>
                              <m:r>
                                <a:rPr lang="fr-FR" sz="2000" i="1">
                                  <a:effectLst/>
                                  <a:latin typeface="Cambria Math"/>
                                  <a:ea typeface="Calibri"/>
                                  <a:cs typeface="Times New Roman"/>
                                </a:rPr>
                                <m:t>2</m:t>
                              </m:r>
                              <m:r>
                                <a:rPr lang="fr-FR" sz="2000" i="1">
                                  <a:effectLst/>
                                  <a:latin typeface="Cambria Math"/>
                                  <a:ea typeface="Calibri"/>
                                  <a:cs typeface="Times New Roman"/>
                                </a:rPr>
                                <m:t>𝛽</m:t>
                              </m:r>
                            </m:e>
                          </m:d>
                          <m:r>
                            <a:rPr lang="fr-FR" sz="2000" i="1">
                              <a:effectLst/>
                              <a:latin typeface="Cambria Math"/>
                              <a:ea typeface="Calibri"/>
                              <a:cs typeface="Times New Roman"/>
                            </a:rPr>
                            <m:t>+</m:t>
                          </m:r>
                          <m:r>
                            <a:rPr lang="fr-FR" sz="2000" i="1">
                              <a:effectLst/>
                              <a:latin typeface="Cambria Math"/>
                              <a:ea typeface="Calibri"/>
                              <a:cs typeface="Times New Roman"/>
                            </a:rPr>
                            <m:t>2</m:t>
                          </m:r>
                          <m:d>
                            <m:dPr>
                              <m:ctrlPr>
                                <a:rPr lang="fr-FR" sz="2000" i="1">
                                  <a:effectLst/>
                                  <a:latin typeface="Cambria Math" panose="02040503050406030204" pitchFamily="18" charset="0"/>
                                  <a:ea typeface="Calibri"/>
                                  <a:cs typeface="Times New Roman"/>
                                </a:rPr>
                              </m:ctrlPr>
                            </m:dPr>
                            <m:e>
                              <m:r>
                                <a:rPr lang="fr-FR" sz="2000" i="1">
                                  <a:effectLst/>
                                  <a:latin typeface="Cambria Math"/>
                                  <a:ea typeface="Calibri"/>
                                  <a:cs typeface="Times New Roman"/>
                                </a:rPr>
                                <m:t>2</m:t>
                              </m:r>
                              <m:r>
                                <a:rPr lang="fr-FR" sz="2000" i="1">
                                  <a:effectLst/>
                                  <a:latin typeface="Cambria Math"/>
                                  <a:ea typeface="Calibri"/>
                                  <a:cs typeface="Times New Roman"/>
                                </a:rPr>
                                <m:t>𝜉𝛽</m:t>
                              </m:r>
                            </m:e>
                          </m:d>
                          <m:r>
                            <a:rPr lang="fr-FR" sz="2000" i="1">
                              <a:effectLst/>
                              <a:latin typeface="Cambria Math"/>
                              <a:ea typeface="Calibri"/>
                              <a:cs typeface="Times New Roman"/>
                            </a:rPr>
                            <m:t>2</m:t>
                          </m:r>
                          <m:r>
                            <a:rPr lang="fr-FR" sz="2000" i="1">
                              <a:effectLst/>
                              <a:latin typeface="Cambria Math"/>
                              <a:ea typeface="Calibri"/>
                              <a:cs typeface="Times New Roman"/>
                            </a:rPr>
                            <m:t>𝜉</m:t>
                          </m:r>
                        </m:e>
                      </m:d>
                      <m:r>
                        <a:rPr lang="fr-FR" sz="2000" i="1">
                          <a:effectLst/>
                          <a:latin typeface="Cambria Math"/>
                          <a:ea typeface="Times New Roman"/>
                          <a:cs typeface="Times New Roman"/>
                        </a:rPr>
                        <m:t>=</m:t>
                      </m:r>
                      <m:r>
                        <a:rPr lang="fr-FR" sz="2000" i="1">
                          <a:effectLst/>
                          <a:latin typeface="Cambria Math"/>
                          <a:ea typeface="Times New Roman"/>
                          <a:cs typeface="Times New Roman"/>
                        </a:rPr>
                        <m:t>0</m:t>
                      </m:r>
                    </m:oMath>
                  </m:oMathPara>
                </a14:m>
                <a:endParaRPr lang="fr-FR" sz="1800" dirty="0">
                  <a:effectLst/>
                  <a:latin typeface="Calibri"/>
                  <a:ea typeface="Calibri"/>
                  <a:cs typeface="Arial"/>
                </a:endParaRPr>
              </a:p>
              <a:p>
                <a:pPr>
                  <a:lnSpc>
                    <a:spcPct val="150000"/>
                  </a:lnSpc>
                  <a:spcAft>
                    <a:spcPts val="0"/>
                  </a:spcAft>
                </a:pPr>
                <a:r>
                  <a:rPr lang="fr-FR" sz="2000" dirty="0">
                    <a:effectLst/>
                    <a:latin typeface="Times New Roman"/>
                    <a:ea typeface="Times New Roman"/>
                    <a:cs typeface="Arial"/>
                  </a:rPr>
                  <a:t>== &gt; </a:t>
                </a:r>
                <a14:m>
                  <m:oMath xmlns:m="http://schemas.openxmlformats.org/officeDocument/2006/math">
                    <m:r>
                      <a:rPr lang="fr-FR" sz="2000" b="0" i="0" smtClean="0">
                        <a:effectLst/>
                        <a:latin typeface="Cambria Math"/>
                        <a:ea typeface="Times New Roman"/>
                        <a:cs typeface="Times New Roman"/>
                      </a:rPr>
                      <m:t>−</m:t>
                    </m:r>
                    <m:r>
                      <a:rPr lang="fr-FR" sz="2000" i="1">
                        <a:effectLst/>
                        <a:latin typeface="Cambria Math"/>
                        <a:ea typeface="Times New Roman"/>
                        <a:cs typeface="Times New Roman"/>
                      </a:rPr>
                      <m:t>4</m:t>
                    </m:r>
                    <m:r>
                      <a:rPr lang="fr-FR" sz="2000" i="1">
                        <a:effectLst/>
                        <a:latin typeface="Cambria Math"/>
                        <a:ea typeface="Times New Roman"/>
                        <a:cs typeface="Times New Roman"/>
                      </a:rPr>
                      <m:t>𝛽</m:t>
                    </m:r>
                    <m:d>
                      <m:dPr>
                        <m:ctrlPr>
                          <a:rPr lang="fr-FR" sz="2000" i="1">
                            <a:effectLst/>
                            <a:latin typeface="Cambria Math" panose="02040503050406030204" pitchFamily="18" charset="0"/>
                            <a:ea typeface="Calibri"/>
                            <a:cs typeface="Times New Roman"/>
                          </a:rPr>
                        </m:ctrlPr>
                      </m:dPr>
                      <m:e>
                        <m:r>
                          <a:rPr lang="fr-FR" sz="2000" i="1">
                            <a:effectLst/>
                            <a:latin typeface="Cambria Math"/>
                            <a:ea typeface="Times New Roman"/>
                            <a:cs typeface="Times New Roman"/>
                          </a:rPr>
                          <m:t>1</m:t>
                        </m:r>
                        <m:r>
                          <a:rPr lang="fr-FR" sz="2000" i="1">
                            <a:effectLst/>
                            <a:latin typeface="Cambria Math"/>
                            <a:ea typeface="Times New Roman"/>
                            <a:cs typeface="Times New Roman"/>
                          </a:rPr>
                          <m:t>−</m:t>
                        </m:r>
                        <m:sSup>
                          <m:sSupPr>
                            <m:ctrlPr>
                              <a:rPr lang="fr-FR" sz="2000" i="1">
                                <a:effectLst/>
                                <a:latin typeface="Cambria Math" panose="02040503050406030204" pitchFamily="18" charset="0"/>
                                <a:ea typeface="Times New Roman"/>
                                <a:cs typeface="Times New Roman"/>
                              </a:rPr>
                            </m:ctrlPr>
                          </m:sSupPr>
                          <m:e>
                            <m:r>
                              <a:rPr lang="fr-FR" sz="2000" i="1">
                                <a:effectLst/>
                                <a:latin typeface="Cambria Math"/>
                                <a:ea typeface="Times New Roman"/>
                                <a:cs typeface="Times New Roman"/>
                              </a:rPr>
                              <m:t>𝛽</m:t>
                            </m:r>
                          </m:e>
                          <m:sup>
                            <m:r>
                              <a:rPr lang="fr-FR" sz="2000" i="1">
                                <a:effectLst/>
                                <a:latin typeface="Cambria Math"/>
                                <a:ea typeface="Times New Roman"/>
                                <a:cs typeface="Times New Roman"/>
                              </a:rPr>
                              <m:t>2</m:t>
                            </m:r>
                          </m:sup>
                        </m:sSup>
                      </m:e>
                    </m:d>
                    <m:r>
                      <a:rPr lang="fr-FR" sz="2000" i="1">
                        <a:effectLst/>
                        <a:latin typeface="Cambria Math"/>
                        <a:ea typeface="Calibri"/>
                        <a:cs typeface="Times New Roman"/>
                      </a:rPr>
                      <m:t>+</m:t>
                    </m:r>
                    <m:sSup>
                      <m:sSupPr>
                        <m:ctrlPr>
                          <a:rPr lang="fr-FR" sz="2000" i="1">
                            <a:effectLst/>
                            <a:latin typeface="Cambria Math" panose="02040503050406030204" pitchFamily="18" charset="0"/>
                            <a:ea typeface="Calibri"/>
                            <a:cs typeface="Times New Roman"/>
                          </a:rPr>
                        </m:ctrlPr>
                      </m:sSupPr>
                      <m:e>
                        <m:r>
                          <a:rPr lang="fr-FR" sz="2000" i="1">
                            <a:effectLst/>
                            <a:latin typeface="Cambria Math"/>
                            <a:ea typeface="Calibri"/>
                            <a:cs typeface="Times New Roman"/>
                          </a:rPr>
                          <m:t>8</m:t>
                        </m:r>
                        <m:d>
                          <m:dPr>
                            <m:ctrlPr>
                              <a:rPr lang="fr-FR" sz="2000" i="1">
                                <a:effectLst/>
                                <a:latin typeface="Cambria Math" panose="02040503050406030204" pitchFamily="18" charset="0"/>
                                <a:ea typeface="Calibri"/>
                                <a:cs typeface="Times New Roman"/>
                              </a:rPr>
                            </m:ctrlPr>
                          </m:dPr>
                          <m:e>
                            <m:r>
                              <a:rPr lang="fr-FR" sz="2000" i="1">
                                <a:effectLst/>
                                <a:latin typeface="Cambria Math"/>
                                <a:ea typeface="Calibri"/>
                                <a:cs typeface="Times New Roman"/>
                              </a:rPr>
                              <m:t>𝜉</m:t>
                            </m:r>
                          </m:e>
                        </m:d>
                      </m:e>
                      <m:sup>
                        <m:r>
                          <a:rPr lang="fr-FR" sz="2000" i="1">
                            <a:effectLst/>
                            <a:latin typeface="Cambria Math"/>
                            <a:ea typeface="Calibri"/>
                            <a:cs typeface="Times New Roman"/>
                          </a:rPr>
                          <m:t>2</m:t>
                        </m:r>
                      </m:sup>
                    </m:sSup>
                    <m:r>
                      <a:rPr lang="fr-FR" sz="2000" i="1">
                        <a:effectLst/>
                        <a:latin typeface="Cambria Math"/>
                        <a:ea typeface="Calibri"/>
                        <a:cs typeface="Times New Roman"/>
                      </a:rPr>
                      <m:t>𝛽</m:t>
                    </m:r>
                    <m:r>
                      <a:rPr lang="fr-FR" sz="2000" i="1">
                        <a:effectLst/>
                        <a:latin typeface="Cambria Math"/>
                        <a:ea typeface="Calibri"/>
                        <a:cs typeface="Times New Roman"/>
                      </a:rPr>
                      <m:t>=</m:t>
                    </m:r>
                    <m:r>
                      <a:rPr lang="fr-FR" sz="2000" i="1">
                        <a:effectLst/>
                        <a:latin typeface="Cambria Math"/>
                        <a:ea typeface="Calibri"/>
                        <a:cs typeface="Times New Roman"/>
                      </a:rPr>
                      <m:t>0</m:t>
                    </m:r>
                  </m:oMath>
                </a14:m>
                <a:r>
                  <a:rPr lang="fr-FR" sz="2000" dirty="0">
                    <a:effectLst/>
                    <a:latin typeface="Times New Roman"/>
                    <a:ea typeface="Times New Roman"/>
                    <a:cs typeface="Arial"/>
                  </a:rPr>
                  <a:t>  == &gt; </a:t>
                </a:r>
                <a14:m>
                  <m:oMath xmlns:m="http://schemas.openxmlformats.org/officeDocument/2006/math">
                    <m:r>
                      <a:rPr lang="fr-FR" sz="2000" i="1">
                        <a:effectLst/>
                        <a:latin typeface="Cambria Math"/>
                        <a:ea typeface="Times New Roman"/>
                        <a:cs typeface="Times New Roman"/>
                      </a:rPr>
                      <m:t>4</m:t>
                    </m:r>
                    <m:r>
                      <a:rPr lang="fr-FR" sz="2000" i="1">
                        <a:effectLst/>
                        <a:latin typeface="Cambria Math"/>
                        <a:ea typeface="Times New Roman"/>
                        <a:cs typeface="Times New Roman"/>
                      </a:rPr>
                      <m:t>𝛽</m:t>
                    </m:r>
                    <m:d>
                      <m:dPr>
                        <m:begChr m:val="["/>
                        <m:endChr m:val="]"/>
                        <m:ctrlPr>
                          <a:rPr lang="fr-FR" sz="2000" i="1">
                            <a:effectLst/>
                            <a:latin typeface="Cambria Math" panose="02040503050406030204" pitchFamily="18" charset="0"/>
                            <a:ea typeface="Times New Roman"/>
                            <a:cs typeface="Times New Roman"/>
                          </a:rPr>
                        </m:ctrlPr>
                      </m:dPr>
                      <m:e>
                        <m:r>
                          <a:rPr lang="fr-FR" sz="2000" i="1">
                            <a:effectLst/>
                            <a:latin typeface="Cambria Math"/>
                            <a:ea typeface="Times New Roman"/>
                            <a:cs typeface="Times New Roman"/>
                          </a:rPr>
                          <m:t>2</m:t>
                        </m:r>
                        <m:sSup>
                          <m:sSupPr>
                            <m:ctrlPr>
                              <a:rPr lang="fr-FR" sz="2000" i="1">
                                <a:effectLst/>
                                <a:latin typeface="Cambria Math" panose="02040503050406030204" pitchFamily="18" charset="0"/>
                                <a:ea typeface="Times New Roman"/>
                                <a:cs typeface="Times New Roman"/>
                              </a:rPr>
                            </m:ctrlPr>
                          </m:sSupPr>
                          <m:e>
                            <m:r>
                              <a:rPr lang="fr-FR" sz="2000" i="1">
                                <a:effectLst/>
                                <a:latin typeface="Cambria Math"/>
                                <a:ea typeface="Times New Roman"/>
                                <a:cs typeface="Times New Roman"/>
                              </a:rPr>
                              <m:t>𝜉</m:t>
                            </m:r>
                          </m:e>
                          <m:sup>
                            <m:r>
                              <a:rPr lang="fr-FR" sz="2000" i="1">
                                <a:effectLst/>
                                <a:latin typeface="Cambria Math"/>
                                <a:ea typeface="Times New Roman"/>
                                <a:cs typeface="Times New Roman"/>
                              </a:rPr>
                              <m:t>2</m:t>
                            </m:r>
                          </m:sup>
                        </m:sSup>
                        <m:r>
                          <a:rPr lang="fr-FR" sz="2000" i="1">
                            <a:effectLst/>
                            <a:latin typeface="Cambria Math"/>
                            <a:ea typeface="Times New Roman"/>
                            <a:cs typeface="Times New Roman"/>
                          </a:rPr>
                          <m:t>−</m:t>
                        </m:r>
                        <m:d>
                          <m:dPr>
                            <m:ctrlPr>
                              <a:rPr lang="fr-FR" sz="2000" i="1">
                                <a:effectLst/>
                                <a:latin typeface="Cambria Math" panose="02040503050406030204" pitchFamily="18" charset="0"/>
                                <a:ea typeface="Times New Roman"/>
                                <a:cs typeface="Times New Roman"/>
                              </a:rPr>
                            </m:ctrlPr>
                          </m:dPr>
                          <m:e>
                            <m:r>
                              <a:rPr lang="fr-FR" sz="2000" i="1">
                                <a:effectLst/>
                                <a:latin typeface="Cambria Math"/>
                                <a:ea typeface="Times New Roman"/>
                                <a:cs typeface="Times New Roman"/>
                              </a:rPr>
                              <m:t>1</m:t>
                            </m:r>
                            <m:r>
                              <a:rPr lang="fr-FR" sz="2000" i="1">
                                <a:effectLst/>
                                <a:latin typeface="Cambria Math"/>
                                <a:ea typeface="Times New Roman"/>
                                <a:cs typeface="Times New Roman"/>
                              </a:rPr>
                              <m:t>−</m:t>
                            </m:r>
                            <m:sSup>
                              <m:sSupPr>
                                <m:ctrlPr>
                                  <a:rPr lang="fr-FR" sz="2000" i="1">
                                    <a:effectLst/>
                                    <a:latin typeface="Cambria Math" panose="02040503050406030204" pitchFamily="18" charset="0"/>
                                    <a:ea typeface="Times New Roman"/>
                                    <a:cs typeface="Times New Roman"/>
                                  </a:rPr>
                                </m:ctrlPr>
                              </m:sSupPr>
                              <m:e>
                                <m:r>
                                  <a:rPr lang="fr-FR" sz="2000" i="1">
                                    <a:effectLst/>
                                    <a:latin typeface="Cambria Math"/>
                                    <a:ea typeface="Times New Roman"/>
                                    <a:cs typeface="Times New Roman"/>
                                  </a:rPr>
                                  <m:t>𝛽</m:t>
                                </m:r>
                              </m:e>
                              <m:sup>
                                <m:r>
                                  <a:rPr lang="fr-FR" sz="2000" i="1">
                                    <a:effectLst/>
                                    <a:latin typeface="Cambria Math"/>
                                    <a:ea typeface="Times New Roman"/>
                                    <a:cs typeface="Times New Roman"/>
                                  </a:rPr>
                                  <m:t>2</m:t>
                                </m:r>
                              </m:sup>
                            </m:sSup>
                          </m:e>
                        </m:d>
                      </m:e>
                    </m:d>
                    <m:r>
                      <a:rPr lang="fr-FR" sz="2000" i="1">
                        <a:effectLst/>
                        <a:latin typeface="Cambria Math"/>
                        <a:ea typeface="Times New Roman"/>
                        <a:cs typeface="Times New Roman"/>
                      </a:rPr>
                      <m:t>=</m:t>
                    </m:r>
                    <m:r>
                      <a:rPr lang="fr-FR" sz="2000" i="1">
                        <a:effectLst/>
                        <a:latin typeface="Cambria Math"/>
                        <a:ea typeface="Times New Roman"/>
                        <a:cs typeface="Times New Roman"/>
                      </a:rPr>
                      <m:t>0</m:t>
                    </m:r>
                    <m:r>
                      <a:rPr lang="fr-FR" sz="2000" i="1">
                        <a:effectLst/>
                        <a:latin typeface="Cambria Math"/>
                        <a:ea typeface="Times New Roman"/>
                        <a:cs typeface="Times New Roman"/>
                      </a:rPr>
                      <m:t> </m:t>
                    </m:r>
                  </m:oMath>
                </a14:m>
                <a:endParaRPr lang="fr-FR" sz="1800" dirty="0">
                  <a:effectLst/>
                  <a:latin typeface="Calibri"/>
                  <a:ea typeface="Calibri"/>
                  <a:cs typeface="Arial"/>
                </a:endParaRPr>
              </a:p>
              <a:p>
                <a:pPr>
                  <a:lnSpc>
                    <a:spcPct val="150000"/>
                  </a:lnSpc>
                  <a:spcAft>
                    <a:spcPts val="0"/>
                  </a:spcAft>
                </a:pPr>
                <a14:m>
                  <m:oMath xmlns:m="http://schemas.openxmlformats.org/officeDocument/2006/math">
                    <m:d>
                      <m:dPr>
                        <m:begChr m:val="{"/>
                        <m:endChr m:val=""/>
                        <m:ctrlPr>
                          <a:rPr lang="fr-FR" sz="2000" i="1">
                            <a:effectLst/>
                            <a:latin typeface="Cambria Math" panose="02040503050406030204" pitchFamily="18" charset="0"/>
                            <a:ea typeface="Times New Roman"/>
                            <a:cs typeface="Times New Roman"/>
                          </a:rPr>
                        </m:ctrlPr>
                      </m:dPr>
                      <m:e>
                        <m:eqArr>
                          <m:eqArrPr>
                            <m:ctrlPr>
                              <a:rPr lang="fr-FR" sz="2000" i="1">
                                <a:effectLst/>
                                <a:latin typeface="Cambria Math" panose="02040503050406030204" pitchFamily="18" charset="0"/>
                                <a:ea typeface="Times New Roman"/>
                                <a:cs typeface="Times New Roman"/>
                              </a:rPr>
                            </m:ctrlPr>
                          </m:eqArrPr>
                          <m:e>
                            <m:r>
                              <a:rPr lang="fr-FR" sz="2000" i="1">
                                <a:effectLst/>
                                <a:latin typeface="Cambria Math"/>
                                <a:ea typeface="Times New Roman"/>
                                <a:cs typeface="Times New Roman"/>
                              </a:rPr>
                              <m:t>𝛽</m:t>
                            </m:r>
                            <m:r>
                              <a:rPr lang="fr-FR" sz="2000" i="1">
                                <a:effectLst/>
                                <a:latin typeface="Cambria Math"/>
                                <a:ea typeface="Times New Roman"/>
                                <a:cs typeface="Times New Roman"/>
                              </a:rPr>
                              <m:t>=</m:t>
                            </m:r>
                            <m:r>
                              <a:rPr lang="fr-FR" sz="2000" i="1">
                                <a:effectLst/>
                                <a:latin typeface="Cambria Math"/>
                                <a:ea typeface="Times New Roman"/>
                                <a:cs typeface="Times New Roman"/>
                              </a:rPr>
                              <m:t>0</m:t>
                            </m:r>
                          </m:e>
                          <m:e>
                            <m:r>
                              <a:rPr lang="fr-FR" sz="2000" i="1">
                                <a:effectLst/>
                                <a:latin typeface="Cambria Math"/>
                                <a:ea typeface="Times New Roman"/>
                                <a:cs typeface="Times New Roman"/>
                              </a:rPr>
                              <m:t>2</m:t>
                            </m:r>
                            <m:sSup>
                              <m:sSupPr>
                                <m:ctrlPr>
                                  <a:rPr lang="fr-FR" sz="2000" i="1">
                                    <a:effectLst/>
                                    <a:latin typeface="Cambria Math" panose="02040503050406030204" pitchFamily="18" charset="0"/>
                                    <a:ea typeface="Times New Roman"/>
                                    <a:cs typeface="Times New Roman"/>
                                  </a:rPr>
                                </m:ctrlPr>
                              </m:sSupPr>
                              <m:e>
                                <m:r>
                                  <a:rPr lang="fr-FR" sz="2000" i="1">
                                    <a:effectLst/>
                                    <a:latin typeface="Cambria Math"/>
                                    <a:ea typeface="Times New Roman"/>
                                    <a:cs typeface="Times New Roman"/>
                                  </a:rPr>
                                  <m:t>𝜉</m:t>
                                </m:r>
                              </m:e>
                              <m:sup>
                                <m:r>
                                  <a:rPr lang="fr-FR" sz="2000" i="1">
                                    <a:effectLst/>
                                    <a:latin typeface="Cambria Math"/>
                                    <a:ea typeface="Times New Roman"/>
                                    <a:cs typeface="Times New Roman"/>
                                  </a:rPr>
                                  <m:t>2</m:t>
                                </m:r>
                              </m:sup>
                            </m:sSup>
                            <m:r>
                              <a:rPr lang="fr-FR" sz="2000" i="1">
                                <a:effectLst/>
                                <a:latin typeface="Cambria Math"/>
                                <a:ea typeface="Times New Roman"/>
                                <a:cs typeface="Times New Roman"/>
                              </a:rPr>
                              <m:t>=</m:t>
                            </m:r>
                            <m:r>
                              <a:rPr lang="fr-FR" sz="2000" i="1">
                                <a:effectLst/>
                                <a:latin typeface="Cambria Math"/>
                                <a:ea typeface="Times New Roman"/>
                                <a:cs typeface="Times New Roman"/>
                              </a:rPr>
                              <m:t>1</m:t>
                            </m:r>
                            <m:r>
                              <a:rPr lang="fr-FR" sz="2000" i="1">
                                <a:effectLst/>
                                <a:latin typeface="Cambria Math"/>
                                <a:ea typeface="Times New Roman"/>
                                <a:cs typeface="Times New Roman"/>
                              </a:rPr>
                              <m:t>−</m:t>
                            </m:r>
                            <m:sSup>
                              <m:sSupPr>
                                <m:ctrlPr>
                                  <a:rPr lang="fr-FR" sz="2000" i="1">
                                    <a:effectLst/>
                                    <a:latin typeface="Cambria Math" panose="02040503050406030204" pitchFamily="18" charset="0"/>
                                    <a:ea typeface="Times New Roman"/>
                                    <a:cs typeface="Times New Roman"/>
                                  </a:rPr>
                                </m:ctrlPr>
                              </m:sSupPr>
                              <m:e>
                                <m:r>
                                  <a:rPr lang="fr-FR" sz="2000" i="1">
                                    <a:effectLst/>
                                    <a:latin typeface="Cambria Math"/>
                                    <a:ea typeface="Times New Roman"/>
                                    <a:cs typeface="Times New Roman"/>
                                  </a:rPr>
                                  <m:t>𝛽</m:t>
                                </m:r>
                              </m:e>
                              <m:sup>
                                <m:r>
                                  <a:rPr lang="fr-FR" sz="2000" i="1">
                                    <a:effectLst/>
                                    <a:latin typeface="Cambria Math"/>
                                    <a:ea typeface="Times New Roman"/>
                                    <a:cs typeface="Times New Roman"/>
                                  </a:rPr>
                                  <m:t>2</m:t>
                                </m:r>
                              </m:sup>
                            </m:sSup>
                          </m:e>
                        </m:eqArr>
                      </m:e>
                    </m:d>
                  </m:oMath>
                </a14:m>
                <a:r>
                  <a:rPr lang="fr-FR" sz="2000" dirty="0">
                    <a:effectLst/>
                    <a:latin typeface="Times New Roman"/>
                    <a:ea typeface="Times New Roman"/>
                    <a:cs typeface="Arial"/>
                  </a:rPr>
                  <a:t>  == &gt; </a:t>
                </a:r>
                <a14:m>
                  <m:oMath xmlns:m="http://schemas.openxmlformats.org/officeDocument/2006/math">
                    <m:d>
                      <m:dPr>
                        <m:begChr m:val="{"/>
                        <m:endChr m:val=""/>
                        <m:ctrlPr>
                          <a:rPr lang="fr-FR" sz="2000" i="1">
                            <a:effectLst/>
                            <a:latin typeface="Cambria Math" panose="02040503050406030204" pitchFamily="18" charset="0"/>
                            <a:ea typeface="Times New Roman"/>
                            <a:cs typeface="Times New Roman"/>
                          </a:rPr>
                        </m:ctrlPr>
                      </m:dPr>
                      <m:e>
                        <m:eqArr>
                          <m:eqArrPr>
                            <m:ctrlPr>
                              <a:rPr lang="fr-FR" sz="2000" i="1">
                                <a:effectLst/>
                                <a:latin typeface="Cambria Math" panose="02040503050406030204" pitchFamily="18" charset="0"/>
                                <a:ea typeface="Times New Roman"/>
                                <a:cs typeface="Times New Roman"/>
                              </a:rPr>
                            </m:ctrlPr>
                          </m:eqArrPr>
                          <m:e>
                            <m:r>
                              <a:rPr lang="fr-FR" sz="2000" i="1">
                                <a:effectLst/>
                                <a:latin typeface="Cambria Math"/>
                                <a:ea typeface="Times New Roman"/>
                                <a:cs typeface="Times New Roman"/>
                              </a:rPr>
                              <m:t>𝛽</m:t>
                            </m:r>
                            <m:r>
                              <a:rPr lang="fr-FR" sz="2000" i="1">
                                <a:effectLst/>
                                <a:latin typeface="Cambria Math"/>
                                <a:ea typeface="Times New Roman"/>
                                <a:cs typeface="Times New Roman"/>
                              </a:rPr>
                              <m:t>=</m:t>
                            </m:r>
                            <m:r>
                              <a:rPr lang="fr-FR" sz="2000" i="1">
                                <a:effectLst/>
                                <a:latin typeface="Cambria Math"/>
                                <a:ea typeface="Times New Roman"/>
                                <a:cs typeface="Times New Roman"/>
                              </a:rPr>
                              <m:t>0</m:t>
                            </m:r>
                          </m:e>
                          <m:e>
                            <m:r>
                              <a:rPr lang="fr-FR" sz="2000" i="1">
                                <a:effectLst/>
                                <a:latin typeface="Cambria Math"/>
                                <a:ea typeface="Times New Roman"/>
                                <a:cs typeface="Times New Roman"/>
                              </a:rPr>
                              <m:t>𝛽</m:t>
                            </m:r>
                            <m:r>
                              <a:rPr lang="fr-FR" sz="2000" i="1">
                                <a:effectLst/>
                                <a:latin typeface="Cambria Math"/>
                                <a:ea typeface="Times New Roman"/>
                                <a:cs typeface="Times New Roman"/>
                              </a:rPr>
                              <m:t>=</m:t>
                            </m:r>
                            <m:rad>
                              <m:radPr>
                                <m:degHide m:val="on"/>
                                <m:ctrlPr>
                                  <a:rPr lang="fr-FR" sz="2000" i="1">
                                    <a:effectLst/>
                                    <a:latin typeface="Cambria Math" panose="02040503050406030204" pitchFamily="18" charset="0"/>
                                    <a:ea typeface="Times New Roman"/>
                                    <a:cs typeface="Times New Roman"/>
                                  </a:rPr>
                                </m:ctrlPr>
                              </m:radPr>
                              <m:deg/>
                              <m:e>
                                <m:r>
                                  <a:rPr lang="fr-FR" sz="2000" i="1">
                                    <a:effectLst/>
                                    <a:latin typeface="Cambria Math"/>
                                    <a:ea typeface="Times New Roman"/>
                                    <a:cs typeface="Times New Roman"/>
                                  </a:rPr>
                                  <m:t>1</m:t>
                                </m:r>
                                <m:r>
                                  <a:rPr lang="fr-FR" sz="2000" i="1">
                                    <a:effectLst/>
                                    <a:latin typeface="Cambria Math"/>
                                    <a:ea typeface="Times New Roman"/>
                                    <a:cs typeface="Times New Roman"/>
                                  </a:rPr>
                                  <m:t>−</m:t>
                                </m:r>
                                <m:r>
                                  <a:rPr lang="fr-FR" sz="2000" i="1">
                                    <a:effectLst/>
                                    <a:latin typeface="Cambria Math"/>
                                    <a:ea typeface="Times New Roman"/>
                                    <a:cs typeface="Times New Roman"/>
                                  </a:rPr>
                                  <m:t>2</m:t>
                                </m:r>
                                <m:sSup>
                                  <m:sSupPr>
                                    <m:ctrlPr>
                                      <a:rPr lang="fr-FR" sz="2000" i="1">
                                        <a:effectLst/>
                                        <a:latin typeface="Cambria Math" panose="02040503050406030204" pitchFamily="18" charset="0"/>
                                        <a:ea typeface="Times New Roman"/>
                                        <a:cs typeface="Times New Roman"/>
                                      </a:rPr>
                                    </m:ctrlPr>
                                  </m:sSupPr>
                                  <m:e>
                                    <m:r>
                                      <a:rPr lang="fr-FR" sz="2000" i="1">
                                        <a:effectLst/>
                                        <a:latin typeface="Cambria Math"/>
                                        <a:ea typeface="Times New Roman"/>
                                        <a:cs typeface="Times New Roman"/>
                                      </a:rPr>
                                      <m:t>𝜉</m:t>
                                    </m:r>
                                  </m:e>
                                  <m:sup>
                                    <m:r>
                                      <a:rPr lang="fr-FR" sz="2000" i="1">
                                        <a:effectLst/>
                                        <a:latin typeface="Cambria Math"/>
                                        <a:ea typeface="Times New Roman"/>
                                        <a:cs typeface="Times New Roman"/>
                                      </a:rPr>
                                      <m:t>2</m:t>
                                    </m:r>
                                  </m:sup>
                                </m:sSup>
                              </m:e>
                            </m:rad>
                          </m:e>
                        </m:eqArr>
                      </m:e>
                    </m:d>
                  </m:oMath>
                </a14:m>
                <a:endParaRPr lang="fr-FR" sz="1800" dirty="0">
                  <a:effectLst/>
                  <a:latin typeface="Calibri"/>
                  <a:ea typeface="Calibri"/>
                  <a:cs typeface="Arial"/>
                </a:endParaRPr>
              </a:p>
              <a:p>
                <a:pPr>
                  <a:lnSpc>
                    <a:spcPct val="150000"/>
                  </a:lnSpc>
                  <a:spcAft>
                    <a:spcPts val="0"/>
                  </a:spcAft>
                </a:pPr>
                <a:r>
                  <a:rPr lang="fr-FR" sz="2000" dirty="0">
                    <a:effectLst/>
                    <a:latin typeface="Times New Roman"/>
                    <a:ea typeface="Times New Roman"/>
                    <a:cs typeface="Times New Roman"/>
                    <a:sym typeface="Symbol"/>
                  </a:rPr>
                  <a:t></a:t>
                </a:r>
                <a:r>
                  <a:rPr lang="fr-FR" sz="2000" dirty="0">
                    <a:effectLst/>
                    <a:latin typeface="Times New Roman"/>
                    <a:ea typeface="Times New Roman"/>
                    <a:cs typeface="Arial"/>
                  </a:rPr>
                  <a:t> </a:t>
                </a:r>
                <a:r>
                  <a:rPr lang="fr-FR" sz="2000" dirty="0" err="1">
                    <a:effectLst/>
                    <a:latin typeface="Times New Roman"/>
                    <a:ea typeface="Times New Roman"/>
                    <a:cs typeface="Arial"/>
                  </a:rPr>
                  <a:t>Define</a:t>
                </a:r>
                <a:r>
                  <a:rPr lang="fr-FR" sz="2000" dirty="0">
                    <a:effectLst/>
                    <a:latin typeface="Times New Roman"/>
                    <a:ea typeface="Times New Roman"/>
                    <a:cs typeface="Arial"/>
                  </a:rPr>
                  <a:t> </a:t>
                </a:r>
                <a:r>
                  <a:rPr lang="fr-FR" sz="2000" dirty="0" err="1">
                    <a:effectLst/>
                    <a:latin typeface="Times New Roman"/>
                    <a:ea typeface="Times New Roman"/>
                    <a:cs typeface="Arial"/>
                  </a:rPr>
                  <a:t>when</a:t>
                </a:r>
                <a:r>
                  <a:rPr lang="fr-FR" sz="2000" dirty="0">
                    <a:effectLst/>
                    <a:latin typeface="Times New Roman"/>
                    <a:ea typeface="Times New Roman"/>
                    <a:cs typeface="Arial"/>
                  </a:rPr>
                  <a:t> : </a:t>
                </a:r>
                <a14:m>
                  <m:oMath xmlns:m="http://schemas.openxmlformats.org/officeDocument/2006/math">
                    <m:r>
                      <a:rPr lang="fr-FR" sz="2000" i="1">
                        <a:effectLst/>
                        <a:latin typeface="Cambria Math"/>
                        <a:ea typeface="Times New Roman"/>
                        <a:cs typeface="Times New Roman"/>
                      </a:rPr>
                      <m:t>1</m:t>
                    </m:r>
                    <m:r>
                      <a:rPr lang="fr-FR" sz="2000" i="1">
                        <a:effectLst/>
                        <a:latin typeface="Cambria Math"/>
                        <a:ea typeface="Times New Roman"/>
                        <a:cs typeface="Times New Roman"/>
                      </a:rPr>
                      <m:t>−</m:t>
                    </m:r>
                    <m:r>
                      <a:rPr lang="fr-FR" sz="2000" i="1">
                        <a:effectLst/>
                        <a:latin typeface="Cambria Math"/>
                        <a:ea typeface="Times New Roman"/>
                        <a:cs typeface="Times New Roman"/>
                      </a:rPr>
                      <m:t>2</m:t>
                    </m:r>
                    <m:sSup>
                      <m:sSupPr>
                        <m:ctrlPr>
                          <a:rPr lang="fr-FR" sz="2000" i="1">
                            <a:effectLst/>
                            <a:latin typeface="Cambria Math" panose="02040503050406030204" pitchFamily="18" charset="0"/>
                            <a:ea typeface="Times New Roman"/>
                            <a:cs typeface="Times New Roman"/>
                          </a:rPr>
                        </m:ctrlPr>
                      </m:sSupPr>
                      <m:e>
                        <m:r>
                          <a:rPr lang="fr-FR" sz="2000" i="1">
                            <a:effectLst/>
                            <a:latin typeface="Cambria Math"/>
                            <a:ea typeface="Times New Roman"/>
                            <a:cs typeface="Times New Roman"/>
                          </a:rPr>
                          <m:t>𝜉</m:t>
                        </m:r>
                      </m:e>
                      <m:sup>
                        <m:r>
                          <a:rPr lang="fr-FR" sz="2000" i="1">
                            <a:effectLst/>
                            <a:latin typeface="Cambria Math"/>
                            <a:ea typeface="Times New Roman"/>
                            <a:cs typeface="Times New Roman"/>
                          </a:rPr>
                          <m:t>2</m:t>
                        </m:r>
                      </m:sup>
                    </m:sSup>
                    <m:r>
                      <a:rPr lang="fr-FR" sz="2000" i="1">
                        <a:effectLst/>
                        <a:latin typeface="Cambria Math"/>
                        <a:ea typeface="Times New Roman"/>
                        <a:cs typeface="Times New Roman"/>
                      </a:rPr>
                      <m:t>&gt;</m:t>
                    </m:r>
                    <m:r>
                      <a:rPr lang="fr-FR" sz="2000" i="1">
                        <a:effectLst/>
                        <a:latin typeface="Cambria Math"/>
                        <a:ea typeface="Times New Roman"/>
                        <a:cs typeface="Times New Roman"/>
                      </a:rPr>
                      <m:t>0</m:t>
                    </m:r>
                  </m:oMath>
                </a14:m>
                <a:r>
                  <a:rPr lang="fr-FR" sz="2000" dirty="0">
                    <a:effectLst/>
                    <a:latin typeface="Times New Roman"/>
                    <a:ea typeface="Times New Roman"/>
                    <a:cs typeface="Arial"/>
                  </a:rPr>
                  <a:t> == &gt; </a:t>
                </a:r>
                <a14:m>
                  <m:oMath xmlns:m="http://schemas.openxmlformats.org/officeDocument/2006/math">
                    <m:r>
                      <a:rPr lang="fr-FR" sz="2000" i="1">
                        <a:effectLst/>
                        <a:latin typeface="Cambria Math"/>
                        <a:ea typeface="Times New Roman"/>
                        <a:cs typeface="Times New Roman"/>
                      </a:rPr>
                      <m:t>𝜉</m:t>
                    </m:r>
                    <m:r>
                      <a:rPr lang="fr-FR" sz="2000" i="1">
                        <a:effectLst/>
                        <a:latin typeface="Cambria Math"/>
                        <a:ea typeface="Times New Roman"/>
                        <a:cs typeface="Times New Roman"/>
                      </a:rPr>
                      <m:t>&lt;</m:t>
                    </m:r>
                    <m:f>
                      <m:fPr>
                        <m:ctrlPr>
                          <a:rPr lang="fr-FR" sz="2000" i="1">
                            <a:effectLst/>
                            <a:latin typeface="Cambria Math" panose="02040503050406030204" pitchFamily="18" charset="0"/>
                            <a:ea typeface="Times New Roman"/>
                            <a:cs typeface="Times New Roman"/>
                          </a:rPr>
                        </m:ctrlPr>
                      </m:fPr>
                      <m:num>
                        <m:r>
                          <a:rPr lang="fr-FR" sz="2000" i="1">
                            <a:effectLst/>
                            <a:latin typeface="Cambria Math"/>
                            <a:ea typeface="Times New Roman"/>
                            <a:cs typeface="Times New Roman"/>
                          </a:rPr>
                          <m:t>1</m:t>
                        </m:r>
                      </m:num>
                      <m:den>
                        <m:rad>
                          <m:radPr>
                            <m:degHide m:val="on"/>
                            <m:ctrlPr>
                              <a:rPr lang="fr-FR" sz="2000" i="1">
                                <a:effectLst/>
                                <a:latin typeface="Cambria Math" panose="02040503050406030204" pitchFamily="18" charset="0"/>
                                <a:ea typeface="Times New Roman"/>
                                <a:cs typeface="Times New Roman"/>
                              </a:rPr>
                            </m:ctrlPr>
                          </m:radPr>
                          <m:deg/>
                          <m:e>
                            <m:r>
                              <a:rPr lang="fr-FR" sz="2000" i="1">
                                <a:effectLst/>
                                <a:latin typeface="Cambria Math"/>
                                <a:ea typeface="Times New Roman"/>
                                <a:cs typeface="Times New Roman"/>
                              </a:rPr>
                              <m:t>2</m:t>
                            </m:r>
                          </m:e>
                        </m:rad>
                      </m:den>
                    </m:f>
                    <m:r>
                      <a:rPr lang="fr-FR" sz="2000" b="0" i="1" smtClean="0">
                        <a:effectLst/>
                        <a:latin typeface="Cambria Math"/>
                        <a:ea typeface="Times New Roman"/>
                        <a:cs typeface="Times New Roman"/>
                      </a:rPr>
                      <m:t>=</m:t>
                    </m:r>
                    <m:r>
                      <a:rPr lang="fr-FR" sz="2000" i="1">
                        <a:effectLst/>
                        <a:latin typeface="Cambria Math"/>
                        <a:ea typeface="Times New Roman"/>
                        <a:cs typeface="Times New Roman"/>
                      </a:rPr>
                      <m:t>0</m:t>
                    </m:r>
                    <m:r>
                      <a:rPr lang="fr-FR" sz="2000" i="1">
                        <a:effectLst/>
                        <a:latin typeface="Cambria Math"/>
                        <a:ea typeface="Times New Roman"/>
                        <a:cs typeface="Times New Roman"/>
                      </a:rPr>
                      <m:t>.</m:t>
                    </m:r>
                    <m:r>
                      <a:rPr lang="fr-FR" sz="2000" i="1">
                        <a:effectLst/>
                        <a:latin typeface="Cambria Math"/>
                        <a:ea typeface="Times New Roman"/>
                        <a:cs typeface="Times New Roman"/>
                      </a:rPr>
                      <m:t>707</m:t>
                    </m:r>
                  </m:oMath>
                </a14:m>
                <a:endParaRPr lang="fr-FR" sz="1800" dirty="0">
                  <a:effectLst/>
                  <a:latin typeface="Calibri"/>
                  <a:ea typeface="Calibri"/>
                  <a:cs typeface="Arial"/>
                </a:endParaRPr>
              </a:p>
              <a:p>
                <a:r>
                  <a:rPr lang="fr-FR" sz="2000" i="1" u="sng" dirty="0" err="1">
                    <a:solidFill>
                      <a:srgbClr val="FF0000"/>
                    </a:solidFill>
                  </a:rPr>
                  <a:t>Remark</a:t>
                </a:r>
                <a:r>
                  <a:rPr lang="fr-FR" sz="2000" i="1" u="sng" dirty="0">
                    <a:solidFill>
                      <a:srgbClr val="FF0000"/>
                    </a:solidFill>
                  </a:rPr>
                  <a:t> : </a:t>
                </a:r>
                <a:r>
                  <a:rPr lang="fr-FR" sz="2000" dirty="0"/>
                  <a:t>F</a:t>
                </a:r>
                <a:r>
                  <a:rPr lang="en-US" sz="2000" dirty="0"/>
                  <a:t>or low damping, there is very little difference between </a:t>
                </a:r>
                <a:r>
                  <a:rPr lang="fr-FR" sz="2000" dirty="0">
                    <a:sym typeface="Symbol"/>
                  </a:rPr>
                  <a:t></a:t>
                </a:r>
                <a:r>
                  <a:rPr lang="fr-FR" sz="2000" baseline="-25000" dirty="0"/>
                  <a:t>max</a:t>
                </a:r>
                <a:r>
                  <a:rPr lang="fr-FR" sz="2000" dirty="0"/>
                  <a:t> et </a:t>
                </a:r>
                <a:r>
                  <a:rPr lang="fr-FR" sz="2000" dirty="0">
                    <a:sym typeface="Symbol"/>
                  </a:rPr>
                  <a:t></a:t>
                </a:r>
                <a:r>
                  <a:rPr lang="fr-FR" sz="2000" baseline="-25000" dirty="0"/>
                  <a:t>Résonance</a:t>
                </a:r>
                <a:r>
                  <a:rPr lang="fr-FR" sz="2000" dirty="0"/>
                  <a:t>  (</a:t>
                </a:r>
                <a:r>
                  <a:rPr lang="fr-FR" sz="2000" dirty="0">
                    <a:sym typeface="Symbol"/>
                  </a:rPr>
                  <a:t></a:t>
                </a:r>
                <a:r>
                  <a:rPr lang="fr-FR" sz="2000" dirty="0"/>
                  <a:t>=1).</a:t>
                </a:r>
              </a:p>
              <a:p>
                <a:endParaRPr lang="fr-FR" sz="1800" dirty="0"/>
              </a:p>
              <a:p>
                <a:endParaRPr lang="fr-FR" sz="1800" dirty="0"/>
              </a:p>
              <a:p>
                <a:endParaRPr lang="fr-FR" sz="1800" dirty="0"/>
              </a:p>
              <a:p>
                <a:r>
                  <a:rPr lang="fr-FR" sz="2000" dirty="0"/>
                  <a:t>					</a:t>
                </a:r>
              </a:p>
            </p:txBody>
          </p:sp>
        </mc:Choice>
        <mc:Fallback xmlns="">
          <p:sp>
            <p:nvSpPr>
              <p:cNvPr id="4" name="Rectangle 2"/>
              <p:cNvSpPr txBox="1">
                <a:spLocks noRot="1" noChangeAspect="1" noMove="1" noResize="1" noEditPoints="1" noAdjustHandles="1" noChangeArrowheads="1" noChangeShapeType="1" noTextEdit="1"/>
              </p:cNvSpPr>
              <p:nvPr/>
            </p:nvSpPr>
            <p:spPr>
              <a:xfrm>
                <a:off x="214282" y="116632"/>
                <a:ext cx="8822214" cy="6741368"/>
              </a:xfrm>
              <a:prstGeom prst="rect">
                <a:avLst/>
              </a:prstGeom>
              <a:blipFill>
                <a:blip r:embed="rId3"/>
                <a:stretch>
                  <a:fillRect l="-621" t="-90"/>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17</a:t>
            </a:fld>
            <a:endParaRPr lang="fr-BE" dirty="0">
              <a:solidFill>
                <a:srgbClr val="FFFFFF"/>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956099839"/>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116632"/>
            <a:ext cx="8822214" cy="6741368"/>
          </a:xfrm>
          <a:prstGeom prst="rect">
            <a:avLst/>
          </a:prstGeom>
          <a:ln>
            <a:solidFill>
              <a:schemeClr val="accent1"/>
            </a:solidFill>
          </a:ln>
        </p:spPr>
        <p:txBody>
          <a:bodyPr/>
          <a:lstStyle/>
          <a:p>
            <a:endParaRPr lang="fr-FR" sz="1800" dirty="0"/>
          </a:p>
          <a:p>
            <a:endParaRPr lang="fr-FR" sz="1800" dirty="0"/>
          </a:p>
          <a:p>
            <a:endParaRPr lang="fr-FR" sz="1800" dirty="0"/>
          </a:p>
          <a:p>
            <a:r>
              <a:rPr lang="fr-FR" sz="2000" dirty="0"/>
              <a:t>					</a:t>
            </a:r>
          </a:p>
        </p:txBody>
      </p:sp>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18</a:t>
            </a:fld>
            <a:endParaRPr lang="fr-BE" dirty="0">
              <a:solidFill>
                <a:srgbClr val="FFFFFF"/>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188641"/>
            <a:ext cx="6365329"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14282" y="3169643"/>
            <a:ext cx="8822214" cy="3730317"/>
          </a:xfrm>
          <a:prstGeom prst="rect">
            <a:avLst/>
          </a:prstGeom>
        </p:spPr>
        <p:txBody>
          <a:bodyPr wrap="square">
            <a:spAutoFit/>
          </a:bodyPr>
          <a:lstStyle/>
          <a:p>
            <a:pPr algn="just">
              <a:lnSpc>
                <a:spcPct val="150000"/>
              </a:lnSpc>
            </a:pPr>
            <a:r>
              <a:rPr lang="fr-FR" sz="2000" dirty="0" err="1">
                <a:solidFill>
                  <a:srgbClr val="FF0000"/>
                </a:solidFill>
              </a:rPr>
              <a:t>Remark</a:t>
            </a:r>
            <a:r>
              <a:rPr lang="fr-FR" sz="2000" dirty="0">
                <a:solidFill>
                  <a:srgbClr val="FF0000"/>
                </a:solidFill>
              </a:rPr>
              <a:t> :</a:t>
            </a:r>
            <a:r>
              <a:rPr lang="en-US" sz="2000" dirty="0"/>
              <a:t> If the system enters resonance, the consequences can be serious. Two well-known cases are:</a:t>
            </a:r>
          </a:p>
          <a:p>
            <a:pPr marL="342900" indent="-342900" algn="just">
              <a:lnSpc>
                <a:spcPct val="150000"/>
              </a:lnSpc>
              <a:buFont typeface="Wingdings" panose="05000000000000000000" pitchFamily="2" charset="2"/>
              <a:buChar char="ü"/>
            </a:pPr>
            <a:r>
              <a:rPr lang="en-US" sz="2000" dirty="0"/>
              <a:t>On April 18, 1850, in Angers, France, a regiment marching in step (harmonically) across a suspension bridge over the Maine River caused it to collapse.</a:t>
            </a:r>
          </a:p>
          <a:p>
            <a:pPr marL="342900" indent="-342900" algn="just">
              <a:lnSpc>
                <a:spcPct val="150000"/>
              </a:lnSpc>
              <a:buFont typeface="Wingdings" panose="05000000000000000000" pitchFamily="2" charset="2"/>
              <a:buChar char="ü"/>
            </a:pPr>
            <a:r>
              <a:rPr lang="en-US" sz="2000" dirty="0"/>
              <a:t>On November 7, 1940, six months after its inauguration, the Tacoma Narrows Bridge in the United States was destroyed by the effects of gusts of wind that, while not particularly violent (60 km/h), </a:t>
            </a:r>
            <a:r>
              <a:rPr lang="en-US" sz="2000"/>
              <a:t>were regular</a:t>
            </a:r>
            <a:endParaRPr lang="fr-FR" sz="2000" dirty="0"/>
          </a:p>
        </p:txBody>
      </p:sp>
    </p:spTree>
    <p:extLst>
      <p:ext uri="{BB962C8B-B14F-4D97-AF65-F5344CB8AC3E}">
        <p14:creationId xmlns:p14="http://schemas.microsoft.com/office/powerpoint/2010/main" val="1937551672"/>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214282" y="116632"/>
                <a:ext cx="8822214" cy="6741368"/>
              </a:xfrm>
              <a:prstGeom prst="rect">
                <a:avLst/>
              </a:prstGeom>
              <a:ln>
                <a:solidFill>
                  <a:schemeClr val="accent1"/>
                </a:solidFill>
              </a:ln>
            </p:spPr>
            <p:txBody>
              <a:bodyPr/>
              <a:lstStyle/>
              <a:p>
                <a:pPr>
                  <a:lnSpc>
                    <a:spcPct val="115000"/>
                  </a:lnSpc>
                  <a:spcAft>
                    <a:spcPts val="0"/>
                  </a:spcAft>
                </a:pPr>
                <a:r>
                  <a:rPr lang="fr-FR" sz="1800" dirty="0"/>
                  <a:t> </a:t>
                </a:r>
                <a:r>
                  <a:rPr lang="fr-FR" sz="1800" b="1" dirty="0">
                    <a:solidFill>
                      <a:srgbClr val="FF0000"/>
                    </a:solidFill>
                    <a:latin typeface="Times New Roman"/>
                  </a:rPr>
                  <a:t>V</a:t>
                </a:r>
                <a:r>
                  <a:rPr lang="fr-FR" sz="1800" b="1" dirty="0">
                    <a:solidFill>
                      <a:srgbClr val="FF0000"/>
                    </a:solidFill>
                    <a:latin typeface="Times New Roman"/>
                    <a:ea typeface="Times New Roman"/>
                  </a:rPr>
                  <a:t>I.2.3</a:t>
                </a:r>
                <a:r>
                  <a:rPr lang="en-US" sz="1800" b="1" dirty="0">
                    <a:solidFill>
                      <a:srgbClr val="FF0000"/>
                    </a:solidFill>
                    <a:latin typeface="Times New Roman"/>
                    <a:ea typeface="Times New Roman"/>
                  </a:rPr>
                  <a:t>Response of the motion of a base (support)</a:t>
                </a:r>
                <a:r>
                  <a:rPr lang="fr-FR" sz="1800" b="1" dirty="0">
                    <a:solidFill>
                      <a:srgbClr val="FF0000"/>
                    </a:solidFill>
                    <a:latin typeface="Times New Roman"/>
                    <a:ea typeface="Times New Roman"/>
                  </a:rPr>
                  <a:t> :</a:t>
                </a:r>
                <a:r>
                  <a:rPr lang="fr-FR" sz="1800" dirty="0"/>
                  <a:t> </a:t>
                </a:r>
                <a:r>
                  <a:rPr lang="fr-FR" sz="1800" dirty="0">
                    <a:latin typeface="Times New Roman"/>
                    <a:ea typeface="Times New Roman"/>
                    <a:cs typeface="Arial"/>
                  </a:rPr>
                  <a:t> </a:t>
                </a:r>
                <a:endParaRPr lang="fr-FR" sz="1600" dirty="0">
                  <a:latin typeface="Calibri"/>
                  <a:ea typeface="Calibri"/>
                  <a:cs typeface="Arial"/>
                </a:endParaRPr>
              </a:p>
              <a:p>
                <a:pPr>
                  <a:lnSpc>
                    <a:spcPct val="150000"/>
                  </a:lnSpc>
                  <a:spcAft>
                    <a:spcPts val="0"/>
                  </a:spcAft>
                </a:pPr>
                <a:r>
                  <a:rPr lang="fr-FR" sz="1800" i="1" dirty="0" err="1">
                    <a:latin typeface="Times New Roman"/>
                    <a:ea typeface="Times New Roman"/>
                    <a:cs typeface="Arial"/>
                  </a:rPr>
                  <a:t>x</a:t>
                </a:r>
                <a:r>
                  <a:rPr lang="fr-FR" sz="1800" baseline="-25000" dirty="0" err="1">
                    <a:latin typeface="Times New Roman"/>
                    <a:ea typeface="Times New Roman"/>
                    <a:cs typeface="Arial"/>
                  </a:rPr>
                  <a:t>g</a:t>
                </a:r>
                <a:r>
                  <a:rPr lang="fr-FR" sz="1800" dirty="0">
                    <a:latin typeface="Times New Roman"/>
                    <a:ea typeface="Times New Roman"/>
                    <a:cs typeface="Arial"/>
                  </a:rPr>
                  <a:t> : </a:t>
                </a:r>
                <a:r>
                  <a:rPr lang="en-US" sz="1800" dirty="0">
                    <a:latin typeface="Times New Roman"/>
                    <a:ea typeface="Times New Roman"/>
                    <a:cs typeface="Arial"/>
                  </a:rPr>
                  <a:t>Displacement of the support (soil in the case of an earthquake)</a:t>
                </a:r>
              </a:p>
              <a:p>
                <a:pPr>
                  <a:lnSpc>
                    <a:spcPct val="150000"/>
                  </a:lnSpc>
                  <a:spcAft>
                    <a:spcPts val="0"/>
                  </a:spcAft>
                </a:pPr>
                <a:r>
                  <a:rPr lang="fr-FR" sz="1800" i="1" dirty="0">
                    <a:latin typeface="Times New Roman"/>
                    <a:ea typeface="Times New Roman"/>
                    <a:cs typeface="Arial"/>
                  </a:rPr>
                  <a:t>x</a:t>
                </a:r>
                <a:r>
                  <a:rPr lang="fr-FR" sz="1800" dirty="0">
                    <a:latin typeface="Times New Roman"/>
                    <a:ea typeface="Times New Roman"/>
                    <a:cs typeface="Arial"/>
                  </a:rPr>
                  <a:t> : </a:t>
                </a:r>
                <a:r>
                  <a:rPr lang="en-US" sz="1800" dirty="0">
                    <a:latin typeface="Times New Roman"/>
                    <a:ea typeface="Times New Roman"/>
                    <a:cs typeface="Arial"/>
                  </a:rPr>
                  <a:t>Relative displacement of the structure</a:t>
                </a:r>
                <a:r>
                  <a:rPr lang="fr-FR" sz="1800" dirty="0">
                    <a:latin typeface="Times New Roman"/>
                    <a:ea typeface="Times New Roman"/>
                    <a:cs typeface="Arial"/>
                  </a:rPr>
                  <a:t>.</a:t>
                </a:r>
                <a:endParaRPr lang="fr-FR" sz="1600" dirty="0">
                  <a:latin typeface="Calibri"/>
                  <a:ea typeface="Calibri"/>
                  <a:cs typeface="Arial"/>
                </a:endParaRPr>
              </a:p>
              <a:p>
                <a:pPr>
                  <a:lnSpc>
                    <a:spcPct val="150000"/>
                  </a:lnSpc>
                  <a:spcAft>
                    <a:spcPts val="0"/>
                  </a:spcAft>
                </a:pPr>
                <a:r>
                  <a:rPr lang="fr-FR" sz="1800" i="1" dirty="0" err="1">
                    <a:latin typeface="Times New Roman"/>
                    <a:ea typeface="Times New Roman"/>
                    <a:cs typeface="Arial"/>
                  </a:rPr>
                  <a:t>x</a:t>
                </a:r>
                <a:r>
                  <a:rPr lang="fr-FR" sz="1800" baseline="-25000" dirty="0" err="1">
                    <a:latin typeface="Times New Roman"/>
                    <a:ea typeface="Times New Roman"/>
                    <a:cs typeface="Arial"/>
                  </a:rPr>
                  <a:t>t</a:t>
                </a:r>
                <a:r>
                  <a:rPr lang="fr-FR" sz="1800" baseline="-25000" dirty="0">
                    <a:latin typeface="Times New Roman"/>
                    <a:ea typeface="Times New Roman"/>
                    <a:cs typeface="Arial"/>
                  </a:rPr>
                  <a:t> </a:t>
                </a:r>
                <a:r>
                  <a:rPr lang="fr-FR" sz="1800" dirty="0">
                    <a:latin typeface="Times New Roman"/>
                    <a:ea typeface="Times New Roman"/>
                    <a:cs typeface="Arial"/>
                  </a:rPr>
                  <a:t>: </a:t>
                </a:r>
                <a:r>
                  <a:rPr lang="en-US" sz="1800" dirty="0">
                    <a:latin typeface="Times New Roman"/>
                    <a:ea typeface="Times New Roman"/>
                    <a:cs typeface="Arial"/>
                  </a:rPr>
                  <a:t>Total displacement of the structure</a:t>
                </a:r>
                <a:r>
                  <a:rPr lang="fr-FR" sz="1800" dirty="0">
                    <a:latin typeface="Times New Roman"/>
                    <a:ea typeface="Times New Roman"/>
                    <a:cs typeface="Arial"/>
                  </a:rPr>
                  <a:t>.</a:t>
                </a:r>
                <a:endParaRPr lang="fr-FR" sz="1600" dirty="0">
                  <a:latin typeface="Calibri"/>
                  <a:ea typeface="Times New Roman"/>
                  <a:cs typeface="Arial"/>
                </a:endParaRPr>
              </a:p>
              <a:p>
                <a:pPr>
                  <a:lnSpc>
                    <a:spcPct val="150000"/>
                  </a:lnSpc>
                  <a:spcAft>
                    <a:spcPts val="0"/>
                  </a:spcAft>
                </a:pPr>
                <a:r>
                  <a:rPr lang="fr-FR" sz="1800" dirty="0">
                    <a:solidFill>
                      <a:srgbClr val="FF0000"/>
                    </a:solidFill>
                    <a:effectLst/>
                    <a:latin typeface="Times New Roman"/>
                    <a:ea typeface="Times New Roman"/>
                    <a:cs typeface="Arial"/>
                  </a:rPr>
                  <a:t>a/ </a:t>
                </a:r>
                <a:r>
                  <a:rPr lang="en-US" sz="1800" dirty="0">
                    <a:solidFill>
                      <a:srgbClr val="FF0000"/>
                    </a:solidFill>
                    <a:latin typeface="Times New Roman"/>
                    <a:ea typeface="Times New Roman"/>
                    <a:cs typeface="Arial"/>
                  </a:rPr>
                  <a:t>Equation of motion as a function of total displacement</a:t>
                </a:r>
                <a:r>
                  <a:rPr lang="fr-FR" sz="1800" dirty="0">
                    <a:solidFill>
                      <a:srgbClr val="0000FF"/>
                    </a:solidFill>
                    <a:effectLst/>
                    <a:latin typeface="Times New Roman"/>
                    <a:ea typeface="Times New Roman"/>
                    <a:cs typeface="Arial"/>
                  </a:rPr>
                  <a:t> </a:t>
                </a:r>
                <a:r>
                  <a:rPr lang="fr-FR" sz="1800" dirty="0">
                    <a:solidFill>
                      <a:srgbClr val="FF0000"/>
                    </a:solidFill>
                    <a:effectLst/>
                    <a:latin typeface="Times New Roman"/>
                    <a:ea typeface="Times New Roman"/>
                    <a:cs typeface="Arial"/>
                  </a:rPr>
                  <a:t>:</a:t>
                </a:r>
                <a:endParaRPr lang="fr-FR" sz="1600" dirty="0">
                  <a:solidFill>
                    <a:srgbClr val="FF0000"/>
                  </a:solidFill>
                  <a:effectLst/>
                  <a:latin typeface="Calibri"/>
                  <a:ea typeface="Calibri"/>
                  <a:cs typeface="Arial"/>
                </a:endParaRPr>
              </a:p>
              <a:p>
                <a:pPr>
                  <a:lnSpc>
                    <a:spcPct val="150000"/>
                  </a:lnSpc>
                  <a:spcAft>
                    <a:spcPts val="0"/>
                  </a:spcAft>
                </a:pPr>
                <a:r>
                  <a:rPr lang="fr-FR" sz="1800" dirty="0" err="1">
                    <a:latin typeface="Times New Roman"/>
                    <a:ea typeface="Times New Roman"/>
                    <a:cs typeface="Arial"/>
                  </a:rPr>
                  <a:t>Alembert's</a:t>
                </a:r>
                <a:r>
                  <a:rPr lang="fr-FR" sz="1800" dirty="0">
                    <a:latin typeface="Times New Roman"/>
                    <a:ea typeface="Times New Roman"/>
                    <a:cs typeface="Arial"/>
                  </a:rPr>
                  <a:t> </a:t>
                </a:r>
                <a:r>
                  <a:rPr lang="fr-FR" sz="1800" dirty="0" err="1">
                    <a:latin typeface="Times New Roman"/>
                    <a:ea typeface="Times New Roman"/>
                    <a:cs typeface="Arial"/>
                  </a:rPr>
                  <a:t>principle</a:t>
                </a:r>
                <a:r>
                  <a:rPr lang="fr-FR" sz="2000" dirty="0">
                    <a:effectLst/>
                    <a:latin typeface="Times New Roman"/>
                    <a:ea typeface="Times New Roman"/>
                    <a:cs typeface="Arial"/>
                  </a:rPr>
                  <a:t> :</a:t>
                </a:r>
                <a14:m>
                  <m:oMath xmlns:m="http://schemas.openxmlformats.org/officeDocument/2006/math">
                    <m:r>
                      <a:rPr lang="fr-FR" sz="1800" i="1">
                        <a:latin typeface="Cambria Math"/>
                        <a:ea typeface="Calibri"/>
                        <a:cs typeface="Times New Roman"/>
                      </a:rPr>
                      <m:t>𝑚</m:t>
                    </m:r>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acc>
                          <m:accPr>
                            <m:chr m:val="̈"/>
                            <m:ctrlPr>
                              <a:rPr lang="fr-FR" sz="1800" i="1">
                                <a:latin typeface="Cambria Math" panose="02040503050406030204" pitchFamily="18" charset="0"/>
                                <a:ea typeface="Calibri"/>
                                <a:cs typeface="Times New Roman"/>
                              </a:rPr>
                            </m:ctrlPr>
                          </m:accPr>
                          <m:e>
                            <m:r>
                              <a:rPr lang="fr-FR" sz="1800" i="1">
                                <a:latin typeface="Cambria Math"/>
                                <a:ea typeface="Calibri"/>
                                <a:cs typeface="Times New Roman"/>
                              </a:rPr>
                              <m:t>𝑥</m:t>
                            </m:r>
                          </m:e>
                        </m:acc>
                      </m:e>
                      <m:sub>
                        <m:r>
                          <a:rPr lang="fr-FR" sz="1800" i="1">
                            <a:latin typeface="Cambria Math"/>
                            <a:ea typeface="Calibri"/>
                            <a:cs typeface="Times New Roman"/>
                          </a:rPr>
                          <m:t>𝑡</m:t>
                        </m:r>
                      </m:sub>
                    </m:sSub>
                    <m:r>
                      <a:rPr lang="fr-FR" sz="1800" i="1">
                        <a:latin typeface="Cambria Math"/>
                        <a:ea typeface="Calibri"/>
                        <a:cs typeface="Times New Roman"/>
                      </a:rPr>
                      <m:t>+</m:t>
                    </m:r>
                    <m:r>
                      <a:rPr lang="fr-FR" sz="1800" i="1">
                        <a:latin typeface="Cambria Math"/>
                        <a:ea typeface="Calibri"/>
                        <a:cs typeface="Times New Roman"/>
                      </a:rPr>
                      <m:t>𝑐</m:t>
                    </m:r>
                    <m:r>
                      <a:rPr lang="fr-FR" sz="1800" i="1">
                        <a:latin typeface="Cambria Math"/>
                        <a:ea typeface="Calibri"/>
                        <a:cs typeface="Times New Roman"/>
                      </a:rPr>
                      <m:t>.</m:t>
                    </m:r>
                    <m:d>
                      <m:dPr>
                        <m:ctrlPr>
                          <a:rPr lang="fr-FR" sz="1800" i="1">
                            <a:latin typeface="Cambria Math" panose="02040503050406030204" pitchFamily="18" charset="0"/>
                            <a:ea typeface="Calibri"/>
                            <a:cs typeface="Times New Roman"/>
                          </a:rPr>
                        </m:ctrlPr>
                      </m:dPr>
                      <m:e>
                        <m:sSub>
                          <m:sSubPr>
                            <m:ctrlPr>
                              <a:rPr lang="fr-FR" sz="1800" i="1">
                                <a:latin typeface="Cambria Math" panose="02040503050406030204" pitchFamily="18" charset="0"/>
                                <a:ea typeface="Calibri"/>
                                <a:cs typeface="Times New Roman"/>
                              </a:rPr>
                            </m:ctrlPr>
                          </m:sSubPr>
                          <m:e>
                            <m:acc>
                              <m:accPr>
                                <m:chr m:val="̇"/>
                                <m:ctrlPr>
                                  <a:rPr lang="fr-FR" sz="1800" i="1">
                                    <a:latin typeface="Cambria Math" panose="02040503050406030204" pitchFamily="18" charset="0"/>
                                    <a:ea typeface="Calibri"/>
                                    <a:cs typeface="Times New Roman"/>
                                  </a:rPr>
                                </m:ctrlPr>
                              </m:accPr>
                              <m:e>
                                <m:r>
                                  <a:rPr lang="fr-FR" sz="1800" i="1">
                                    <a:latin typeface="Cambria Math"/>
                                    <a:ea typeface="Calibri"/>
                                    <a:cs typeface="Times New Roman"/>
                                  </a:rPr>
                                  <m:t>𝑥</m:t>
                                </m:r>
                              </m:e>
                            </m:acc>
                          </m:e>
                          <m:sub>
                            <m:r>
                              <a:rPr lang="fr-FR" sz="1800" i="1">
                                <a:latin typeface="Cambria Math"/>
                                <a:ea typeface="Calibri"/>
                                <a:cs typeface="Times New Roman"/>
                              </a:rPr>
                              <m:t>𝑡</m:t>
                            </m:r>
                          </m:sub>
                        </m:sSub>
                        <m:r>
                          <a:rPr lang="fr-FR" sz="1800" i="1">
                            <a:latin typeface="Cambria Math"/>
                            <a:ea typeface="Calibri"/>
                            <a:cs typeface="Arial"/>
                          </a:rPr>
                          <m:t>−</m:t>
                        </m:r>
                        <m:sSub>
                          <m:sSubPr>
                            <m:ctrlPr>
                              <a:rPr lang="fr-FR" sz="1800" i="1">
                                <a:latin typeface="Cambria Math" panose="02040503050406030204" pitchFamily="18" charset="0"/>
                                <a:ea typeface="Calibri"/>
                                <a:cs typeface="Times New Roman"/>
                              </a:rPr>
                            </m:ctrlPr>
                          </m:sSubPr>
                          <m:e>
                            <m:acc>
                              <m:accPr>
                                <m:chr m:val="̇"/>
                                <m:ctrlPr>
                                  <a:rPr lang="fr-FR" sz="1800" i="1">
                                    <a:latin typeface="Cambria Math" panose="02040503050406030204" pitchFamily="18" charset="0"/>
                                    <a:ea typeface="Calibri"/>
                                    <a:cs typeface="Times New Roman"/>
                                  </a:rPr>
                                </m:ctrlPr>
                              </m:accPr>
                              <m:e>
                                <m:r>
                                  <a:rPr lang="fr-FR" sz="1800" i="1">
                                    <a:latin typeface="Cambria Math"/>
                                    <a:ea typeface="Calibri"/>
                                    <a:cs typeface="Times New Roman"/>
                                  </a:rPr>
                                  <m:t>𝑥</m:t>
                                </m:r>
                              </m:e>
                            </m:acc>
                          </m:e>
                          <m:sub>
                            <m:r>
                              <a:rPr lang="fr-FR" sz="1800" i="1">
                                <a:latin typeface="Cambria Math"/>
                                <a:ea typeface="Calibri"/>
                                <a:cs typeface="Times New Roman"/>
                              </a:rPr>
                              <m:t>𝑔</m:t>
                            </m:r>
                          </m:sub>
                        </m:sSub>
                      </m:e>
                    </m:d>
                    <m:r>
                      <a:rPr lang="fr-FR" sz="1800" i="1">
                        <a:latin typeface="Cambria Math"/>
                        <a:ea typeface="Calibri"/>
                        <a:cs typeface="Times New Roman"/>
                      </a:rPr>
                      <m:t>+</m:t>
                    </m:r>
                    <m:r>
                      <a:rPr lang="fr-FR" sz="1800" i="1">
                        <a:latin typeface="Cambria Math"/>
                        <a:ea typeface="Calibri"/>
                        <a:cs typeface="Times New Roman"/>
                      </a:rPr>
                      <m:t>𝑘</m:t>
                    </m:r>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𝑥</m:t>
                        </m:r>
                      </m:e>
                      <m:sub>
                        <m:r>
                          <a:rPr lang="fr-FR" sz="1800" i="1">
                            <a:latin typeface="Cambria Math"/>
                            <a:ea typeface="Calibri"/>
                            <a:cs typeface="Times New Roman"/>
                          </a:rPr>
                          <m:t>𝑡</m:t>
                        </m:r>
                      </m:sub>
                    </m:sSub>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𝑥</m:t>
                        </m:r>
                      </m:e>
                      <m:sub>
                        <m:r>
                          <a:rPr lang="fr-FR" sz="1800" i="1">
                            <a:latin typeface="Cambria Math"/>
                            <a:ea typeface="Calibri"/>
                            <a:cs typeface="Times New Roman"/>
                          </a:rPr>
                          <m:t>𝑔</m:t>
                        </m:r>
                      </m:sub>
                    </m:sSub>
                    <m:r>
                      <a:rPr lang="fr-FR" sz="1800" i="1">
                        <a:latin typeface="Cambria Math"/>
                        <a:ea typeface="Calibri"/>
                        <a:cs typeface="Times New Roman"/>
                      </a:rPr>
                      <m:t>)=</m:t>
                    </m:r>
                    <m:r>
                      <a:rPr lang="fr-FR" sz="1800" i="1">
                        <a:latin typeface="Cambria Math"/>
                        <a:ea typeface="Calibri"/>
                        <a:cs typeface="Times New Roman"/>
                      </a:rPr>
                      <m:t>0</m:t>
                    </m:r>
                  </m:oMath>
                </a14:m>
                <a:r>
                  <a:rPr lang="fr-FR" sz="1800" dirty="0">
                    <a:latin typeface="Times New Roman"/>
                    <a:ea typeface="Times New Roman"/>
                    <a:cs typeface="Arial"/>
                  </a:rPr>
                  <a:t>                                  </a:t>
                </a:r>
                <a:r>
                  <a:rPr lang="fr-FR" sz="1200" dirty="0">
                    <a:solidFill>
                      <a:srgbClr val="FF0000"/>
                    </a:solidFill>
                    <a:effectLst/>
                    <a:latin typeface="Times New Roman"/>
                    <a:ea typeface="Times New Roman"/>
                    <a:cs typeface="Arial"/>
                  </a:rPr>
                  <a:t>(3.21)</a:t>
                </a:r>
                <a:endParaRPr lang="fr-FR" sz="1600" dirty="0">
                  <a:effectLst/>
                  <a:latin typeface="Calibri"/>
                  <a:ea typeface="Calibri"/>
                  <a:cs typeface="Arial"/>
                </a:endParaRPr>
              </a:p>
              <a:p>
                <a:pPr>
                  <a:lnSpc>
                    <a:spcPct val="150000"/>
                  </a:lnSpc>
                  <a:spcAft>
                    <a:spcPts val="0"/>
                  </a:spcAft>
                </a:pPr>
                <a14:m>
                  <m:oMath xmlns:m="http://schemas.openxmlformats.org/officeDocument/2006/math">
                    <m:r>
                      <a:rPr lang="fr-FR" sz="1800" i="1">
                        <a:effectLst/>
                        <a:latin typeface="Cambria Math"/>
                        <a:ea typeface="Calibri"/>
                        <a:cs typeface="Times New Roman"/>
                      </a:rPr>
                      <m:t>𝑚</m:t>
                    </m:r>
                    <m:r>
                      <a:rPr lang="fr-FR" sz="1800" i="1">
                        <a:effectLst/>
                        <a:latin typeface="Cambria Math"/>
                        <a:ea typeface="Calibri"/>
                        <a:cs typeface="Times New Roman"/>
                      </a:rPr>
                      <m:t>.</m:t>
                    </m:r>
                    <m:sSub>
                      <m:sSubPr>
                        <m:ctrlPr>
                          <a:rPr lang="fr-FR" sz="1800" i="1">
                            <a:effectLst/>
                            <a:latin typeface="Cambria Math" panose="02040503050406030204" pitchFamily="18" charset="0"/>
                            <a:ea typeface="Calibri"/>
                            <a:cs typeface="Times New Roman"/>
                          </a:rPr>
                        </m:ctrlPr>
                      </m:sSubPr>
                      <m:e>
                        <m:acc>
                          <m:accPr>
                            <m:chr m:val="̈"/>
                            <m:ctrlPr>
                              <a:rPr lang="fr-FR" sz="1800" i="1">
                                <a:effectLst/>
                                <a:latin typeface="Cambria Math" panose="02040503050406030204" pitchFamily="18" charset="0"/>
                                <a:ea typeface="Calibri"/>
                                <a:cs typeface="Times New Roman"/>
                              </a:rPr>
                            </m:ctrlPr>
                          </m:accPr>
                          <m:e>
                            <m:r>
                              <a:rPr lang="fr-FR" sz="1800" i="1">
                                <a:effectLst/>
                                <a:latin typeface="Cambria Math"/>
                                <a:ea typeface="Calibri"/>
                                <a:cs typeface="Times New Roman"/>
                              </a:rPr>
                              <m:t>𝑥</m:t>
                            </m:r>
                          </m:e>
                        </m:acc>
                      </m:e>
                      <m:sub>
                        <m:r>
                          <a:rPr lang="fr-FR" sz="1800" i="1">
                            <a:effectLst/>
                            <a:latin typeface="Cambria Math"/>
                            <a:ea typeface="Calibri"/>
                            <a:cs typeface="Times New Roman"/>
                          </a:rPr>
                          <m:t>𝑡</m:t>
                        </m:r>
                      </m:sub>
                    </m:sSub>
                    <m:r>
                      <a:rPr lang="fr-FR" sz="1800" i="1">
                        <a:effectLst/>
                        <a:latin typeface="Cambria Math"/>
                        <a:ea typeface="Calibri"/>
                        <a:cs typeface="Times New Roman"/>
                      </a:rPr>
                      <m:t>+</m:t>
                    </m:r>
                    <m:r>
                      <a:rPr lang="fr-FR" sz="1800" i="1">
                        <a:effectLst/>
                        <a:latin typeface="Cambria Math"/>
                        <a:ea typeface="Calibri"/>
                        <a:cs typeface="Times New Roman"/>
                      </a:rPr>
                      <m:t>𝑐</m:t>
                    </m:r>
                    <m:r>
                      <a:rPr lang="fr-FR" sz="1800" i="1">
                        <a:effectLst/>
                        <a:latin typeface="Cambria Math"/>
                        <a:ea typeface="Calibri"/>
                        <a:cs typeface="Times New Roman"/>
                      </a:rPr>
                      <m:t>.</m:t>
                    </m:r>
                    <m:sSub>
                      <m:sSubPr>
                        <m:ctrlPr>
                          <a:rPr lang="fr-FR" sz="1800" i="1">
                            <a:effectLst/>
                            <a:latin typeface="Cambria Math" panose="02040503050406030204" pitchFamily="18" charset="0"/>
                            <a:ea typeface="Calibri"/>
                            <a:cs typeface="Times New Roman"/>
                          </a:rPr>
                        </m:ctrlPr>
                      </m:sSubPr>
                      <m:e>
                        <m:acc>
                          <m:accPr>
                            <m:chr m:val="̇"/>
                            <m:ctrlPr>
                              <a:rPr lang="fr-FR" sz="1800" i="1">
                                <a:effectLst/>
                                <a:latin typeface="Cambria Math" panose="02040503050406030204" pitchFamily="18" charset="0"/>
                                <a:ea typeface="Calibri"/>
                                <a:cs typeface="Times New Roman"/>
                              </a:rPr>
                            </m:ctrlPr>
                          </m:accPr>
                          <m:e>
                            <m:r>
                              <a:rPr lang="fr-FR" sz="1800" i="1">
                                <a:effectLst/>
                                <a:latin typeface="Cambria Math"/>
                                <a:ea typeface="Calibri"/>
                                <a:cs typeface="Times New Roman"/>
                              </a:rPr>
                              <m:t>𝑥</m:t>
                            </m:r>
                          </m:e>
                        </m:acc>
                      </m:e>
                      <m:sub>
                        <m:r>
                          <a:rPr lang="fr-FR" sz="1800" i="1">
                            <a:effectLst/>
                            <a:latin typeface="Cambria Math"/>
                            <a:ea typeface="Calibri"/>
                            <a:cs typeface="Times New Roman"/>
                          </a:rPr>
                          <m:t>𝑡</m:t>
                        </m:r>
                      </m:sub>
                    </m:sSub>
                    <m:r>
                      <a:rPr lang="fr-FR" sz="1800" i="1">
                        <a:effectLst/>
                        <a:latin typeface="Cambria Math"/>
                        <a:ea typeface="Calibri"/>
                        <a:cs typeface="Times New Roman"/>
                      </a:rPr>
                      <m:t>+</m:t>
                    </m:r>
                    <m:r>
                      <a:rPr lang="fr-FR" sz="1800" i="1">
                        <a:effectLst/>
                        <a:latin typeface="Cambria Math"/>
                        <a:ea typeface="Calibri"/>
                        <a:cs typeface="Times New Roman"/>
                      </a:rPr>
                      <m:t>𝑘</m:t>
                    </m:r>
                    <m:r>
                      <a:rPr lang="fr-FR" sz="1800" i="1">
                        <a:effectLst/>
                        <a:latin typeface="Cambria Math"/>
                        <a:ea typeface="Calibri"/>
                        <a:cs typeface="Times New Roman"/>
                      </a:rPr>
                      <m:t>.</m:t>
                    </m:r>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Times New Roman"/>
                          </a:rPr>
                          <m:t>𝑥</m:t>
                        </m:r>
                      </m:e>
                      <m:sub>
                        <m:r>
                          <a:rPr lang="fr-FR" sz="1800" i="1">
                            <a:effectLst/>
                            <a:latin typeface="Cambria Math"/>
                            <a:ea typeface="Calibri"/>
                            <a:cs typeface="Times New Roman"/>
                          </a:rPr>
                          <m:t>𝑡</m:t>
                        </m:r>
                      </m:sub>
                    </m:sSub>
                    <m:r>
                      <a:rPr lang="fr-FR" sz="1800" i="1">
                        <a:effectLst/>
                        <a:latin typeface="Cambria Math"/>
                        <a:ea typeface="Calibri"/>
                        <a:cs typeface="Times New Roman"/>
                      </a:rPr>
                      <m:t>=</m:t>
                    </m:r>
                    <m:r>
                      <a:rPr lang="fr-FR" sz="1800" i="1">
                        <a:effectLst/>
                        <a:latin typeface="Cambria Math"/>
                        <a:ea typeface="Calibri"/>
                        <a:cs typeface="Times New Roman"/>
                      </a:rPr>
                      <m:t>𝑐</m:t>
                    </m:r>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Times New Roman"/>
                          </a:rPr>
                          <m:t>.</m:t>
                        </m:r>
                        <m:acc>
                          <m:accPr>
                            <m:chr m:val="̇"/>
                            <m:ctrlPr>
                              <a:rPr lang="fr-FR" sz="1800" i="1">
                                <a:effectLst/>
                                <a:latin typeface="Cambria Math" panose="02040503050406030204" pitchFamily="18" charset="0"/>
                                <a:ea typeface="Calibri"/>
                                <a:cs typeface="Times New Roman"/>
                              </a:rPr>
                            </m:ctrlPr>
                          </m:accPr>
                          <m:e>
                            <m:r>
                              <a:rPr lang="fr-FR" sz="1800" i="1">
                                <a:effectLst/>
                                <a:latin typeface="Cambria Math"/>
                                <a:ea typeface="Calibri"/>
                                <a:cs typeface="Times New Roman"/>
                              </a:rPr>
                              <m:t>𝑥</m:t>
                            </m:r>
                          </m:e>
                        </m:acc>
                      </m:e>
                      <m:sub>
                        <m:r>
                          <a:rPr lang="fr-FR" sz="1800" i="1">
                            <a:effectLst/>
                            <a:latin typeface="Cambria Math"/>
                            <a:ea typeface="Calibri"/>
                            <a:cs typeface="Times New Roman"/>
                          </a:rPr>
                          <m:t>𝑔</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𝑘</m:t>
                    </m:r>
                    <m:r>
                      <a:rPr lang="fr-FR" sz="1800" i="1">
                        <a:effectLst/>
                        <a:latin typeface="Cambria Math"/>
                        <a:ea typeface="Times New Roman"/>
                        <a:cs typeface="Times New Roman"/>
                      </a:rPr>
                      <m:t>.</m:t>
                    </m:r>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Times New Roman"/>
                          </a:rPr>
                          <m:t>𝑥</m:t>
                        </m:r>
                      </m:e>
                      <m:sub>
                        <m:r>
                          <a:rPr lang="fr-FR" sz="1800" i="1">
                            <a:effectLst/>
                            <a:latin typeface="Cambria Math"/>
                            <a:ea typeface="Calibri"/>
                            <a:cs typeface="Times New Roman"/>
                          </a:rPr>
                          <m:t>𝑔</m:t>
                        </m:r>
                      </m:sub>
                    </m:sSub>
                  </m:oMath>
                </a14:m>
                <a:r>
                  <a:rPr lang="fr-FR" sz="1800" dirty="0">
                    <a:effectLst/>
                    <a:latin typeface="Times New Roman"/>
                    <a:ea typeface="Times New Roman"/>
                    <a:cs typeface="Arial"/>
                  </a:rPr>
                  <a:t> 	 </a:t>
                </a:r>
                <a:r>
                  <a:rPr lang="fr-FR" sz="1200" dirty="0">
                    <a:solidFill>
                      <a:srgbClr val="FF0000"/>
                    </a:solidFill>
                    <a:effectLst/>
                    <a:latin typeface="Times New Roman"/>
                    <a:ea typeface="Times New Roman"/>
                    <a:cs typeface="Arial"/>
                  </a:rPr>
                  <a:t>(3.22)</a:t>
                </a:r>
                <a:r>
                  <a:rPr lang="fr-FR" sz="1600" dirty="0">
                    <a:latin typeface="Times New Roman"/>
                    <a:ea typeface="Times New Roman"/>
                    <a:cs typeface="Arial"/>
                  </a:rPr>
                  <a:t> </a:t>
                </a:r>
                <a:r>
                  <a:rPr lang="en-US" sz="1600" dirty="0">
                    <a:latin typeface="Times New Roman"/>
                    <a:ea typeface="Times New Roman"/>
                    <a:cs typeface="Arial"/>
                  </a:rPr>
                  <a:t>Therefore, we represent the excitation of the support as an external harmonic force</a:t>
                </a:r>
                <a:r>
                  <a:rPr lang="fr-FR" sz="1800" dirty="0">
                    <a:latin typeface="Times New Roman"/>
                    <a:ea typeface="Times New Roman"/>
                    <a:cs typeface="Arial"/>
                  </a:rPr>
                  <a:t>:</a:t>
                </a:r>
                <a:r>
                  <a:rPr lang="fr-FR" sz="1800" dirty="0">
                    <a:ea typeface="Times New Roman"/>
                    <a:cs typeface="Times New Roman"/>
                  </a:rPr>
                  <a:t> </a:t>
                </a:r>
                <a14:m>
                  <m:oMath xmlns:m="http://schemas.openxmlformats.org/officeDocument/2006/math">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𝑥</m:t>
                        </m:r>
                      </m:e>
                      <m:sub>
                        <m:r>
                          <a:rPr lang="fr-FR" sz="1800" i="1">
                            <a:latin typeface="Cambria Math"/>
                            <a:ea typeface="Times New Roman"/>
                            <a:cs typeface="Times New Roman"/>
                          </a:rPr>
                          <m:t>𝑔</m:t>
                        </m:r>
                      </m:sub>
                    </m:sSub>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𝑡</m:t>
                        </m:r>
                      </m:e>
                    </m:d>
                    <m:r>
                      <a:rPr lang="fr-FR" sz="1800" i="1">
                        <a:latin typeface="Cambria Math"/>
                        <a:ea typeface="Times New Roman"/>
                        <a:cs typeface="Times New Roman"/>
                      </a:rPr>
                      <m:t>=</m:t>
                    </m:r>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𝑥</m:t>
                        </m:r>
                      </m:e>
                      <m:sub>
                        <m:r>
                          <a:rPr lang="fr-FR" sz="1800" i="1">
                            <a:latin typeface="Cambria Math"/>
                            <a:ea typeface="Times New Roman"/>
                            <a:cs typeface="Times New Roman"/>
                          </a:rPr>
                          <m:t>𝑔</m:t>
                        </m:r>
                        <m:r>
                          <a:rPr lang="fr-FR" sz="1800" i="1">
                            <a:latin typeface="Cambria Math"/>
                            <a:ea typeface="Times New Roman"/>
                            <a:cs typeface="Times New Roman"/>
                          </a:rPr>
                          <m:t>0</m:t>
                        </m:r>
                      </m:sub>
                    </m:sSub>
                    <m:r>
                      <a:rPr lang="fr-FR" sz="1800" i="1">
                        <a:latin typeface="Cambria Math"/>
                        <a:ea typeface="Times New Roman"/>
                        <a:cs typeface="Times New Roman"/>
                      </a:rPr>
                      <m:t>.</m:t>
                    </m:r>
                    <m:r>
                      <a:rPr lang="fr-FR" sz="1800" i="1">
                        <a:latin typeface="Cambria Math"/>
                        <a:ea typeface="Times New Roman"/>
                        <a:cs typeface="Times New Roman"/>
                      </a:rPr>
                      <m:t>𝑠𝑖𝑛</m:t>
                    </m:r>
                    <m:d>
                      <m:dPr>
                        <m:ctrlPr>
                          <a:rPr lang="fr-FR" sz="1800" i="1">
                            <a:latin typeface="Cambria Math" panose="02040503050406030204" pitchFamily="18" charset="0"/>
                            <a:ea typeface="Times New Roman"/>
                            <a:cs typeface="Times New Roman"/>
                          </a:rPr>
                        </m:ctrlPr>
                      </m:dPr>
                      <m:e>
                        <m:bar>
                          <m:barPr>
                            <m:pos m:val="top"/>
                            <m:ctrlPr>
                              <a:rPr lang="fr-FR" sz="1800" i="1">
                                <a:latin typeface="Cambria Math" panose="02040503050406030204" pitchFamily="18" charset="0"/>
                                <a:ea typeface="Times New Roman"/>
                                <a:cs typeface="Times New Roman"/>
                              </a:rPr>
                            </m:ctrlPr>
                          </m:barPr>
                          <m:e>
                            <m:r>
                              <a:rPr lang="fr-FR" sz="1800" i="1">
                                <a:latin typeface="Cambria Math"/>
                                <a:ea typeface="Times New Roman"/>
                                <a:cs typeface="Times New Roman"/>
                              </a:rPr>
                              <m:t>𝜔</m:t>
                            </m:r>
                          </m:e>
                        </m:bar>
                        <m:r>
                          <a:rPr lang="fr-FR" sz="1800" i="1">
                            <a:latin typeface="Cambria Math"/>
                            <a:ea typeface="Times New Roman"/>
                            <a:cs typeface="Times New Roman"/>
                          </a:rPr>
                          <m:t>.</m:t>
                        </m:r>
                        <m:r>
                          <a:rPr lang="fr-FR" sz="1800" i="1">
                            <a:latin typeface="Cambria Math"/>
                            <a:ea typeface="Times New Roman"/>
                            <a:cs typeface="Times New Roman"/>
                          </a:rPr>
                          <m:t>𝑡</m:t>
                        </m:r>
                      </m:e>
                    </m:d>
                  </m:oMath>
                </a14:m>
                <a:r>
                  <a:rPr lang="fr-FR" sz="1800" dirty="0">
                    <a:latin typeface="Times New Roman"/>
                    <a:ea typeface="Times New Roman"/>
                    <a:cs typeface="Arial"/>
                  </a:rPr>
                  <a:t>  </a:t>
                </a:r>
                <a:r>
                  <a:rPr lang="fr-FR" sz="2000" dirty="0">
                    <a:latin typeface="Times New Roman"/>
                    <a:ea typeface="Times New Roman"/>
                    <a:cs typeface="Arial"/>
                  </a:rPr>
                  <a:t>On </a:t>
                </a:r>
                <a:r>
                  <a:rPr lang="fr-FR" sz="1800" dirty="0">
                    <a:latin typeface="Times New Roman"/>
                    <a:ea typeface="Times New Roman"/>
                    <a:cs typeface="Arial"/>
                  </a:rPr>
                  <a:t>aura :</a:t>
                </a:r>
                <a14:m>
                  <m:oMath xmlns:m="http://schemas.openxmlformats.org/officeDocument/2006/math">
                    <m:r>
                      <a:rPr lang="fr-FR" sz="1800" i="1">
                        <a:latin typeface="Cambria Math"/>
                        <a:ea typeface="Calibri"/>
                        <a:cs typeface="Times New Roman"/>
                      </a:rPr>
                      <m:t>𝑚</m:t>
                    </m:r>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acc>
                          <m:accPr>
                            <m:chr m:val="̈"/>
                            <m:ctrlPr>
                              <a:rPr lang="fr-FR" sz="1800" i="1">
                                <a:latin typeface="Cambria Math" panose="02040503050406030204" pitchFamily="18" charset="0"/>
                                <a:ea typeface="Calibri"/>
                                <a:cs typeface="Times New Roman"/>
                              </a:rPr>
                            </m:ctrlPr>
                          </m:accPr>
                          <m:e>
                            <m:r>
                              <a:rPr lang="fr-FR" sz="1800" i="1">
                                <a:latin typeface="Cambria Math"/>
                                <a:ea typeface="Calibri"/>
                                <a:cs typeface="Times New Roman"/>
                              </a:rPr>
                              <m:t>𝑥</m:t>
                            </m:r>
                          </m:e>
                        </m:acc>
                      </m:e>
                      <m:sub>
                        <m:r>
                          <a:rPr lang="fr-FR" sz="1800" i="1">
                            <a:latin typeface="Cambria Math"/>
                            <a:ea typeface="Calibri"/>
                            <a:cs typeface="Times New Roman"/>
                          </a:rPr>
                          <m:t>𝑡</m:t>
                        </m:r>
                      </m:sub>
                    </m:sSub>
                    <m:r>
                      <a:rPr lang="fr-FR" sz="1800" i="1">
                        <a:latin typeface="Cambria Math"/>
                        <a:ea typeface="Calibri"/>
                        <a:cs typeface="Times New Roman"/>
                      </a:rPr>
                      <m:t>+</m:t>
                    </m:r>
                    <m:r>
                      <a:rPr lang="fr-FR" sz="1800" i="1">
                        <a:latin typeface="Cambria Math"/>
                        <a:ea typeface="Calibri"/>
                        <a:cs typeface="Times New Roman"/>
                      </a:rPr>
                      <m:t>𝑐</m:t>
                    </m:r>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acc>
                          <m:accPr>
                            <m:chr m:val="̇"/>
                            <m:ctrlPr>
                              <a:rPr lang="fr-FR" sz="1800" i="1">
                                <a:latin typeface="Cambria Math" panose="02040503050406030204" pitchFamily="18" charset="0"/>
                                <a:ea typeface="Calibri"/>
                                <a:cs typeface="Times New Roman"/>
                              </a:rPr>
                            </m:ctrlPr>
                          </m:accPr>
                          <m:e>
                            <m:r>
                              <a:rPr lang="fr-FR" sz="1800" i="1">
                                <a:latin typeface="Cambria Math"/>
                                <a:ea typeface="Calibri"/>
                                <a:cs typeface="Times New Roman"/>
                              </a:rPr>
                              <m:t>𝑥</m:t>
                            </m:r>
                          </m:e>
                        </m:acc>
                      </m:e>
                      <m:sub>
                        <m:r>
                          <a:rPr lang="fr-FR" sz="1800" i="1">
                            <a:latin typeface="Cambria Math"/>
                            <a:ea typeface="Calibri"/>
                            <a:cs typeface="Times New Roman"/>
                          </a:rPr>
                          <m:t>𝑡</m:t>
                        </m:r>
                      </m:sub>
                    </m:sSub>
                    <m:r>
                      <a:rPr lang="fr-FR" sz="1800" i="1">
                        <a:latin typeface="Cambria Math"/>
                        <a:ea typeface="Calibri"/>
                        <a:cs typeface="Times New Roman"/>
                      </a:rPr>
                      <m:t>+</m:t>
                    </m:r>
                    <m:r>
                      <a:rPr lang="fr-FR" sz="1800" i="1">
                        <a:latin typeface="Cambria Math"/>
                        <a:ea typeface="Calibri"/>
                        <a:cs typeface="Times New Roman"/>
                      </a:rPr>
                      <m:t>𝑘</m:t>
                    </m:r>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𝑥</m:t>
                        </m:r>
                      </m:e>
                      <m:sub>
                        <m:r>
                          <a:rPr lang="fr-FR" sz="1800" i="1">
                            <a:latin typeface="Cambria Math"/>
                            <a:ea typeface="Calibri"/>
                            <a:cs typeface="Times New Roman"/>
                          </a:rPr>
                          <m:t>𝑡</m:t>
                        </m:r>
                      </m:sub>
                    </m:sSub>
                    <m:r>
                      <a:rPr lang="fr-FR" sz="1800" i="1">
                        <a:latin typeface="Cambria Math"/>
                        <a:ea typeface="Calibri"/>
                        <a:cs typeface="Times New Roman"/>
                      </a:rPr>
                      <m:t>=</m:t>
                    </m:r>
                    <m:r>
                      <a:rPr lang="fr-FR" sz="1800" i="1">
                        <a:latin typeface="Cambria Math"/>
                        <a:ea typeface="Calibri"/>
                        <a:cs typeface="Times New Roman"/>
                      </a:rPr>
                      <m:t>𝑐</m:t>
                    </m:r>
                    <m:bar>
                      <m:barPr>
                        <m:pos m:val="top"/>
                        <m:ctrlPr>
                          <a:rPr lang="fr-FR" sz="1800" i="1">
                            <a:latin typeface="Cambria Math" panose="02040503050406030204" pitchFamily="18" charset="0"/>
                            <a:ea typeface="Times New Roman"/>
                            <a:cs typeface="Times New Roman"/>
                          </a:rPr>
                        </m:ctrlPr>
                      </m:barPr>
                      <m:e>
                        <m:r>
                          <a:rPr lang="fr-FR" sz="1800" i="1">
                            <a:latin typeface="Cambria Math"/>
                            <a:ea typeface="Times New Roman"/>
                            <a:cs typeface="Times New Roman"/>
                          </a:rPr>
                          <m:t>𝜔</m:t>
                        </m:r>
                      </m:e>
                    </m:bar>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𝑥</m:t>
                        </m:r>
                      </m:e>
                      <m:sub>
                        <m:r>
                          <a:rPr lang="fr-FR" sz="1800" i="1">
                            <a:latin typeface="Cambria Math"/>
                            <a:ea typeface="Times New Roman"/>
                            <a:cs typeface="Times New Roman"/>
                          </a:rPr>
                          <m:t>𝑔</m:t>
                        </m:r>
                        <m:r>
                          <a:rPr lang="fr-FR" sz="1800" i="1">
                            <a:latin typeface="Cambria Math"/>
                            <a:ea typeface="Times New Roman"/>
                            <a:cs typeface="Times New Roman"/>
                          </a:rPr>
                          <m:t>0</m:t>
                        </m:r>
                      </m:sub>
                    </m:sSub>
                    <m:r>
                      <a:rPr lang="fr-FR" sz="1800" i="1">
                        <a:latin typeface="Cambria Math"/>
                        <a:ea typeface="Times New Roman"/>
                        <a:cs typeface="Times New Roman"/>
                      </a:rPr>
                      <m:t>.</m:t>
                    </m:r>
                    <m:r>
                      <a:rPr lang="fr-FR" sz="1800" i="1">
                        <a:latin typeface="Cambria Math"/>
                        <a:ea typeface="Times New Roman"/>
                        <a:cs typeface="Times New Roman"/>
                      </a:rPr>
                      <m:t>𝑐𝑜𝑠</m:t>
                    </m:r>
                    <m:d>
                      <m:dPr>
                        <m:ctrlPr>
                          <a:rPr lang="fr-FR" sz="1800" i="1">
                            <a:latin typeface="Cambria Math" panose="02040503050406030204" pitchFamily="18" charset="0"/>
                            <a:ea typeface="Times New Roman"/>
                            <a:cs typeface="Times New Roman"/>
                          </a:rPr>
                        </m:ctrlPr>
                      </m:dPr>
                      <m:e>
                        <m:bar>
                          <m:barPr>
                            <m:pos m:val="top"/>
                            <m:ctrlPr>
                              <a:rPr lang="fr-FR" sz="1800" i="1">
                                <a:latin typeface="Cambria Math" panose="02040503050406030204" pitchFamily="18" charset="0"/>
                                <a:ea typeface="Times New Roman"/>
                                <a:cs typeface="Times New Roman"/>
                              </a:rPr>
                            </m:ctrlPr>
                          </m:barPr>
                          <m:e>
                            <m:r>
                              <a:rPr lang="fr-FR" sz="1800" i="1">
                                <a:latin typeface="Cambria Math"/>
                                <a:ea typeface="Times New Roman"/>
                                <a:cs typeface="Times New Roman"/>
                              </a:rPr>
                              <m:t>𝜔</m:t>
                            </m:r>
                          </m:e>
                        </m:bar>
                        <m:r>
                          <a:rPr lang="fr-FR" sz="1800" i="1">
                            <a:latin typeface="Cambria Math"/>
                            <a:ea typeface="Times New Roman"/>
                            <a:cs typeface="Times New Roman"/>
                          </a:rPr>
                          <m:t>.</m:t>
                        </m:r>
                        <m:r>
                          <a:rPr lang="fr-FR" sz="1800" i="1">
                            <a:latin typeface="Cambria Math"/>
                            <a:ea typeface="Times New Roman"/>
                            <a:cs typeface="Times New Roman"/>
                          </a:rPr>
                          <m:t>𝑡</m:t>
                        </m:r>
                      </m:e>
                    </m:d>
                    <m:r>
                      <a:rPr lang="fr-FR" sz="1800" i="1">
                        <a:latin typeface="Cambria Math"/>
                        <a:ea typeface="Calibri"/>
                        <a:cs typeface="Times New Roman"/>
                      </a:rPr>
                      <m:t>+</m:t>
                    </m:r>
                  </m:oMath>
                </a14:m>
                <a:r>
                  <a:rPr lang="fr-FR" sz="1800" dirty="0">
                    <a:solidFill>
                      <a:srgbClr val="FF0000"/>
                    </a:solidFill>
                    <a:latin typeface="Times New Roman"/>
                    <a:ea typeface="Times New Roman"/>
                    <a:cs typeface="Arial"/>
                  </a:rPr>
                  <a:t> </a:t>
                </a:r>
                <a14:m>
                  <m:oMath xmlns:m="http://schemas.openxmlformats.org/officeDocument/2006/math">
                    <m:r>
                      <a:rPr lang="fr-FR" sz="1800" i="1">
                        <a:latin typeface="Cambria Math"/>
                        <a:ea typeface="Calibri"/>
                        <a:cs typeface="Times New Roman"/>
                      </a:rPr>
                      <m:t>𝑘</m:t>
                    </m:r>
                    <m:r>
                      <a:rPr lang="fr-FR" sz="1800" i="1">
                        <a:latin typeface="Cambria Math"/>
                        <a:ea typeface="Calibri"/>
                        <a:cs typeface="Times New Roman"/>
                      </a:rPr>
                      <m:t>.</m:t>
                    </m:r>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𝑥</m:t>
                        </m:r>
                      </m:e>
                      <m:sub>
                        <m:r>
                          <a:rPr lang="fr-FR" sz="1800" i="1">
                            <a:latin typeface="Cambria Math"/>
                            <a:ea typeface="Times New Roman"/>
                            <a:cs typeface="Times New Roman"/>
                          </a:rPr>
                          <m:t>𝑔</m:t>
                        </m:r>
                        <m:r>
                          <a:rPr lang="fr-FR" sz="1800" i="1">
                            <a:latin typeface="Cambria Math"/>
                            <a:ea typeface="Times New Roman"/>
                            <a:cs typeface="Times New Roman"/>
                          </a:rPr>
                          <m:t>0</m:t>
                        </m:r>
                      </m:sub>
                    </m:sSub>
                    <m:r>
                      <a:rPr lang="fr-FR" sz="1800" i="1">
                        <a:latin typeface="Cambria Math"/>
                        <a:ea typeface="Times New Roman"/>
                        <a:cs typeface="Times New Roman"/>
                      </a:rPr>
                      <m:t>.</m:t>
                    </m:r>
                    <m:r>
                      <a:rPr lang="fr-FR" sz="1800" i="1">
                        <a:latin typeface="Cambria Math"/>
                        <a:ea typeface="Times New Roman"/>
                        <a:cs typeface="Times New Roman"/>
                      </a:rPr>
                      <m:t>𝑠𝑖𝑛</m:t>
                    </m:r>
                    <m:d>
                      <m:dPr>
                        <m:ctrlPr>
                          <a:rPr lang="fr-FR" sz="1800" i="1">
                            <a:latin typeface="Cambria Math" panose="02040503050406030204" pitchFamily="18" charset="0"/>
                            <a:ea typeface="Times New Roman"/>
                            <a:cs typeface="Times New Roman"/>
                          </a:rPr>
                        </m:ctrlPr>
                      </m:dPr>
                      <m:e>
                        <m:bar>
                          <m:barPr>
                            <m:pos m:val="top"/>
                            <m:ctrlPr>
                              <a:rPr lang="fr-FR" sz="1800" i="1">
                                <a:latin typeface="Cambria Math" panose="02040503050406030204" pitchFamily="18" charset="0"/>
                                <a:ea typeface="Times New Roman"/>
                                <a:cs typeface="Times New Roman"/>
                              </a:rPr>
                            </m:ctrlPr>
                          </m:barPr>
                          <m:e>
                            <m:r>
                              <a:rPr lang="fr-FR" sz="1800" i="1">
                                <a:latin typeface="Cambria Math"/>
                                <a:ea typeface="Times New Roman"/>
                                <a:cs typeface="Times New Roman"/>
                              </a:rPr>
                              <m:t>𝜔</m:t>
                            </m:r>
                          </m:e>
                        </m:bar>
                        <m:r>
                          <a:rPr lang="fr-FR" sz="1800" i="1">
                            <a:latin typeface="Cambria Math"/>
                            <a:ea typeface="Times New Roman"/>
                            <a:cs typeface="Times New Roman"/>
                          </a:rPr>
                          <m:t>.</m:t>
                        </m:r>
                        <m:r>
                          <a:rPr lang="fr-FR" sz="1800" i="1">
                            <a:latin typeface="Cambria Math"/>
                            <a:ea typeface="Times New Roman"/>
                            <a:cs typeface="Times New Roman"/>
                          </a:rPr>
                          <m:t>𝑡</m:t>
                        </m:r>
                      </m:e>
                    </m:d>
                  </m:oMath>
                </a14:m>
                <a:r>
                  <a:rPr lang="fr-FR" sz="1800" dirty="0">
                    <a:solidFill>
                      <a:srgbClr val="FF0000"/>
                    </a:solidFill>
                    <a:latin typeface="Times New Roman"/>
                    <a:ea typeface="Times New Roman"/>
                    <a:cs typeface="Arial"/>
                  </a:rPr>
                  <a:t>         </a:t>
                </a:r>
                <a:r>
                  <a:rPr lang="fr-FR" sz="1400" dirty="0">
                    <a:solidFill>
                      <a:srgbClr val="FF0000"/>
                    </a:solidFill>
                    <a:latin typeface="Times New Roman"/>
                    <a:ea typeface="Times New Roman"/>
                    <a:cs typeface="Arial"/>
                  </a:rPr>
                  <a:t>(3.23)</a:t>
                </a:r>
                <a:endParaRPr lang="fr-FR" sz="1600" dirty="0">
                  <a:latin typeface="Calibri"/>
                  <a:ea typeface="Calibri"/>
                  <a:cs typeface="Arial"/>
                </a:endParaRPr>
              </a:p>
              <a:p>
                <a:pPr>
                  <a:lnSpc>
                    <a:spcPct val="150000"/>
                  </a:lnSpc>
                  <a:spcAft>
                    <a:spcPts val="0"/>
                  </a:spcAft>
                </a:pPr>
                <a:r>
                  <a:rPr lang="fr-FR" sz="1800" dirty="0">
                    <a:effectLst/>
                    <a:latin typeface="Times New Roman"/>
                    <a:ea typeface="Times New Roman"/>
                    <a:cs typeface="Arial"/>
                  </a:rPr>
                  <a:t> Et comme :     </a:t>
                </a:r>
                <a14:m>
                  <m:oMath xmlns:m="http://schemas.openxmlformats.org/officeDocument/2006/math">
                    <m:func>
                      <m:funcPr>
                        <m:ctrlPr>
                          <a:rPr lang="fr-FR" sz="1800" i="1">
                            <a:effectLst/>
                            <a:latin typeface="Cambria Math" panose="02040503050406030204" pitchFamily="18" charset="0"/>
                            <a:ea typeface="Times New Roman"/>
                            <a:cs typeface="Times New Roman"/>
                          </a:rPr>
                        </m:ctrlPr>
                      </m:funcPr>
                      <m:fName>
                        <m:r>
                          <m:rPr>
                            <m:sty m:val="p"/>
                          </m:rPr>
                          <a:rPr lang="fr-FR" sz="1800">
                            <a:effectLst/>
                            <a:latin typeface="Cambria Math"/>
                            <a:ea typeface="Times New Roman"/>
                            <a:cs typeface="Times New Roman"/>
                          </a:rPr>
                          <m:t>sin</m:t>
                        </m:r>
                      </m:fName>
                      <m:e>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𝑎</m:t>
                            </m:r>
                            <m:r>
                              <a:rPr lang="fr-FR" sz="1800" i="1">
                                <a:effectLst/>
                                <a:latin typeface="Cambria Math"/>
                                <a:ea typeface="Times New Roman"/>
                                <a:cs typeface="Times New Roman"/>
                              </a:rPr>
                              <m:t>+</m:t>
                            </m:r>
                            <m:r>
                              <a:rPr lang="fr-FR" sz="1800" i="1">
                                <a:effectLst/>
                                <a:latin typeface="Cambria Math"/>
                                <a:ea typeface="Times New Roman"/>
                                <a:cs typeface="Times New Roman"/>
                              </a:rPr>
                              <m:t>𝑏</m:t>
                            </m:r>
                          </m:e>
                        </m:d>
                      </m:e>
                    </m:func>
                    <m:r>
                      <a:rPr lang="fr-FR" sz="1800" i="1">
                        <a:effectLst/>
                        <a:latin typeface="Cambria Math"/>
                        <a:ea typeface="Times New Roman"/>
                        <a:cs typeface="Times New Roman"/>
                      </a:rPr>
                      <m:t>=</m:t>
                    </m:r>
                    <m:r>
                      <m:rPr>
                        <m:sty m:val="p"/>
                      </m:rPr>
                      <a:rPr lang="fr-FR" sz="1800">
                        <a:effectLst/>
                        <a:latin typeface="Cambria Math"/>
                        <a:ea typeface="Times New Roman"/>
                        <a:cs typeface="Times New Roman"/>
                      </a:rPr>
                      <m:t>sin</m:t>
                    </m:r>
                    <m:r>
                      <a:rPr lang="fr-FR" sz="1800">
                        <a:effectLst/>
                        <a:latin typeface="Cambria Math"/>
                        <a:ea typeface="Times New Roman"/>
                        <a:cs typeface="Times New Roman"/>
                      </a:rPr>
                      <m:t>⁡</m:t>
                    </m:r>
                    <m:r>
                      <a:rPr lang="fr-FR" sz="1800" i="1">
                        <a:effectLst/>
                        <a:latin typeface="Cambria Math"/>
                        <a:ea typeface="Times New Roman"/>
                        <a:cs typeface="Times New Roman"/>
                      </a:rPr>
                      <m:t>(</m:t>
                    </m:r>
                    <m:r>
                      <a:rPr lang="fr-FR" sz="1800" i="1">
                        <a:effectLst/>
                        <a:latin typeface="Cambria Math"/>
                        <a:ea typeface="Times New Roman"/>
                        <a:cs typeface="Times New Roman"/>
                      </a:rPr>
                      <m:t>𝑎</m:t>
                    </m:r>
                    <m:r>
                      <a:rPr lang="fr-FR" sz="1800" i="1">
                        <a:effectLst/>
                        <a:latin typeface="Cambria Math"/>
                        <a:ea typeface="Times New Roman"/>
                        <a:cs typeface="Times New Roman"/>
                      </a:rPr>
                      <m:t>).</m:t>
                    </m:r>
                    <m:r>
                      <m:rPr>
                        <m:sty m:val="p"/>
                      </m:rPr>
                      <a:rPr lang="fr-FR" sz="1800">
                        <a:effectLst/>
                        <a:latin typeface="Cambria Math"/>
                        <a:ea typeface="Times New Roman"/>
                        <a:cs typeface="Times New Roman"/>
                      </a:rPr>
                      <m:t>cos</m:t>
                    </m:r>
                    <m:r>
                      <a:rPr lang="fr-FR" sz="1800">
                        <a:effectLst/>
                        <a:latin typeface="Cambria Math"/>
                        <a:ea typeface="Times New Roman"/>
                        <a:cs typeface="Times New Roman"/>
                      </a:rPr>
                      <m:t>⁡</m:t>
                    </m:r>
                    <m:r>
                      <a:rPr lang="fr-FR" sz="1800" i="1">
                        <a:effectLst/>
                        <a:latin typeface="Cambria Math"/>
                        <a:ea typeface="Times New Roman"/>
                        <a:cs typeface="Times New Roman"/>
                      </a:rPr>
                      <m:t>(</m:t>
                    </m:r>
                    <m:r>
                      <a:rPr lang="fr-FR" sz="1800" i="1">
                        <a:effectLst/>
                        <a:latin typeface="Cambria Math"/>
                        <a:ea typeface="Times New Roman"/>
                        <a:cs typeface="Times New Roman"/>
                      </a:rPr>
                      <m:t>𝑏</m:t>
                    </m:r>
                    <m:r>
                      <a:rPr lang="fr-FR" sz="1800" i="1">
                        <a:effectLst/>
                        <a:latin typeface="Cambria Math"/>
                        <a:ea typeface="Times New Roman"/>
                        <a:cs typeface="Times New Roman"/>
                      </a:rPr>
                      <m:t>)+</m:t>
                    </m:r>
                    <m:r>
                      <m:rPr>
                        <m:sty m:val="p"/>
                      </m:rPr>
                      <a:rPr lang="fr-FR" sz="1800">
                        <a:effectLst/>
                        <a:latin typeface="Cambria Math"/>
                        <a:ea typeface="Times New Roman"/>
                        <a:cs typeface="Times New Roman"/>
                      </a:rPr>
                      <m:t>cos</m:t>
                    </m:r>
                    <m:r>
                      <a:rPr lang="fr-FR" sz="1800">
                        <a:effectLst/>
                        <a:latin typeface="Cambria Math"/>
                        <a:ea typeface="Times New Roman"/>
                        <a:cs typeface="Times New Roman"/>
                      </a:rPr>
                      <m:t>⁡</m:t>
                    </m:r>
                    <m:r>
                      <a:rPr lang="fr-FR" sz="1800" i="1">
                        <a:effectLst/>
                        <a:latin typeface="Cambria Math"/>
                        <a:ea typeface="Times New Roman"/>
                        <a:cs typeface="Times New Roman"/>
                      </a:rPr>
                      <m:t>(</m:t>
                    </m:r>
                    <m:r>
                      <a:rPr lang="fr-FR" sz="1800" i="1">
                        <a:effectLst/>
                        <a:latin typeface="Cambria Math"/>
                        <a:ea typeface="Times New Roman"/>
                        <a:cs typeface="Times New Roman"/>
                      </a:rPr>
                      <m:t>𝑎</m:t>
                    </m:r>
                    <m:r>
                      <a:rPr lang="fr-FR" sz="1800" i="1">
                        <a:effectLst/>
                        <a:latin typeface="Cambria Math"/>
                        <a:ea typeface="Times New Roman"/>
                        <a:cs typeface="Times New Roman"/>
                      </a:rPr>
                      <m:t>).</m:t>
                    </m:r>
                    <m:r>
                      <m:rPr>
                        <m:sty m:val="p"/>
                      </m:rPr>
                      <a:rPr lang="fr-FR" sz="1800">
                        <a:effectLst/>
                        <a:latin typeface="Cambria Math"/>
                        <a:ea typeface="Times New Roman"/>
                        <a:cs typeface="Times New Roman"/>
                      </a:rPr>
                      <m:t>sin</m:t>
                    </m:r>
                    <m:r>
                      <a:rPr lang="fr-FR" sz="1800">
                        <a:effectLst/>
                        <a:latin typeface="Cambria Math"/>
                        <a:ea typeface="Times New Roman"/>
                        <a:cs typeface="Times New Roman"/>
                      </a:rPr>
                      <m:t>⁡</m:t>
                    </m:r>
                    <m:r>
                      <a:rPr lang="fr-FR" sz="1800" i="1">
                        <a:effectLst/>
                        <a:latin typeface="Cambria Math"/>
                        <a:ea typeface="Times New Roman"/>
                        <a:cs typeface="Times New Roman"/>
                      </a:rPr>
                      <m:t>(</m:t>
                    </m:r>
                    <m:r>
                      <a:rPr lang="fr-FR" sz="1800" i="1">
                        <a:effectLst/>
                        <a:latin typeface="Cambria Math"/>
                        <a:ea typeface="Times New Roman"/>
                        <a:cs typeface="Times New Roman"/>
                      </a:rPr>
                      <m:t>𝑏</m:t>
                    </m:r>
                    <m:r>
                      <a:rPr lang="fr-FR" sz="1800" i="1">
                        <a:effectLst/>
                        <a:latin typeface="Cambria Math"/>
                        <a:ea typeface="Times New Roman"/>
                        <a:cs typeface="Times New Roman"/>
                      </a:rPr>
                      <m:t>)</m:t>
                    </m:r>
                  </m:oMath>
                </a14:m>
                <a:endParaRPr lang="fr-FR" sz="1600" dirty="0">
                  <a:effectLst/>
                  <a:latin typeface="Calibri"/>
                  <a:ea typeface="Calibri"/>
                  <a:cs typeface="Arial"/>
                </a:endParaRPr>
              </a:p>
              <a:p>
                <a:pPr>
                  <a:lnSpc>
                    <a:spcPct val="150000"/>
                  </a:lnSpc>
                  <a:spcAft>
                    <a:spcPts val="0"/>
                  </a:spcAft>
                </a:pPr>
                <a:r>
                  <a:rPr lang="fr-FR" sz="1800" dirty="0">
                    <a:effectLst/>
                    <a:latin typeface="Times New Roman"/>
                    <a:ea typeface="Times New Roman"/>
                    <a:cs typeface="Arial"/>
                  </a:rPr>
                  <a:t>So : </a:t>
                </a:r>
                <a14:m>
                  <m:oMath xmlns:m="http://schemas.openxmlformats.org/officeDocument/2006/math">
                    <m:r>
                      <a:rPr lang="fr-FR" sz="1800" i="1">
                        <a:latin typeface="Cambria Math"/>
                        <a:ea typeface="Calibri"/>
                        <a:cs typeface="Times New Roman"/>
                      </a:rPr>
                      <m:t>𝑚</m:t>
                    </m:r>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acc>
                          <m:accPr>
                            <m:chr m:val="̈"/>
                            <m:ctrlPr>
                              <a:rPr lang="fr-FR" sz="1800" i="1">
                                <a:latin typeface="Cambria Math" panose="02040503050406030204" pitchFamily="18" charset="0"/>
                                <a:ea typeface="Calibri"/>
                                <a:cs typeface="Times New Roman"/>
                              </a:rPr>
                            </m:ctrlPr>
                          </m:accPr>
                          <m:e>
                            <m:r>
                              <a:rPr lang="fr-FR" sz="1800" i="1">
                                <a:latin typeface="Cambria Math"/>
                                <a:ea typeface="Calibri"/>
                                <a:cs typeface="Times New Roman"/>
                              </a:rPr>
                              <m:t>𝑥</m:t>
                            </m:r>
                          </m:e>
                        </m:acc>
                      </m:e>
                      <m:sub>
                        <m:r>
                          <a:rPr lang="fr-FR" sz="1800" i="1">
                            <a:latin typeface="Cambria Math"/>
                            <a:ea typeface="Calibri"/>
                            <a:cs typeface="Times New Roman"/>
                          </a:rPr>
                          <m:t>𝑡</m:t>
                        </m:r>
                      </m:sub>
                    </m:sSub>
                    <m:r>
                      <a:rPr lang="fr-FR" sz="1800" i="1">
                        <a:latin typeface="Cambria Math"/>
                        <a:ea typeface="Calibri"/>
                        <a:cs typeface="Times New Roman"/>
                      </a:rPr>
                      <m:t>+</m:t>
                    </m:r>
                    <m:r>
                      <a:rPr lang="fr-FR" sz="1800" i="1">
                        <a:latin typeface="Cambria Math"/>
                        <a:ea typeface="Calibri"/>
                        <a:cs typeface="Times New Roman"/>
                      </a:rPr>
                      <m:t>𝑐</m:t>
                    </m:r>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acc>
                          <m:accPr>
                            <m:chr m:val="̇"/>
                            <m:ctrlPr>
                              <a:rPr lang="fr-FR" sz="1800" i="1">
                                <a:latin typeface="Cambria Math" panose="02040503050406030204" pitchFamily="18" charset="0"/>
                                <a:ea typeface="Calibri"/>
                                <a:cs typeface="Times New Roman"/>
                              </a:rPr>
                            </m:ctrlPr>
                          </m:accPr>
                          <m:e>
                            <m:r>
                              <a:rPr lang="fr-FR" sz="1800" i="1">
                                <a:latin typeface="Cambria Math"/>
                                <a:ea typeface="Calibri"/>
                                <a:cs typeface="Times New Roman"/>
                              </a:rPr>
                              <m:t>𝑥</m:t>
                            </m:r>
                          </m:e>
                        </m:acc>
                      </m:e>
                      <m:sub>
                        <m:r>
                          <a:rPr lang="fr-FR" sz="1800" i="1">
                            <a:latin typeface="Cambria Math"/>
                            <a:ea typeface="Calibri"/>
                            <a:cs typeface="Times New Roman"/>
                          </a:rPr>
                          <m:t>𝑡</m:t>
                        </m:r>
                      </m:sub>
                    </m:sSub>
                    <m:r>
                      <a:rPr lang="fr-FR" sz="1800" i="1">
                        <a:latin typeface="Cambria Math"/>
                        <a:ea typeface="Calibri"/>
                        <a:cs typeface="Times New Roman"/>
                      </a:rPr>
                      <m:t>+</m:t>
                    </m:r>
                    <m:r>
                      <a:rPr lang="fr-FR" sz="1800" i="1">
                        <a:latin typeface="Cambria Math"/>
                        <a:ea typeface="Calibri"/>
                        <a:cs typeface="Times New Roman"/>
                      </a:rPr>
                      <m:t>𝑘</m:t>
                    </m:r>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𝑥</m:t>
                        </m:r>
                      </m:e>
                      <m:sub>
                        <m:r>
                          <a:rPr lang="fr-FR" sz="1800" i="1">
                            <a:latin typeface="Cambria Math"/>
                            <a:ea typeface="Calibri"/>
                            <a:cs typeface="Times New Roman"/>
                          </a:rPr>
                          <m:t>𝑡</m:t>
                        </m:r>
                      </m:sub>
                    </m:sSub>
                    <m:r>
                      <a:rPr lang="fr-FR" sz="1800" i="1">
                        <a:latin typeface="Cambria Math"/>
                        <a:ea typeface="Calibri"/>
                        <a:cs typeface="Times New Roman"/>
                      </a:rPr>
                      <m:t>=</m:t>
                    </m:r>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𝑃</m:t>
                        </m:r>
                      </m:e>
                      <m:sub>
                        <m:r>
                          <a:rPr lang="fr-FR" sz="1800" i="1">
                            <a:latin typeface="Cambria Math"/>
                            <a:ea typeface="Times New Roman"/>
                            <a:cs typeface="Times New Roman"/>
                          </a:rPr>
                          <m:t>0</m:t>
                        </m:r>
                      </m:sub>
                    </m:sSub>
                    <m:r>
                      <a:rPr lang="fr-FR" sz="1800" i="1">
                        <a:latin typeface="Cambria Math"/>
                        <a:ea typeface="Times New Roman"/>
                        <a:cs typeface="Times New Roman"/>
                      </a:rPr>
                      <m:t>.</m:t>
                    </m:r>
                    <m:r>
                      <a:rPr lang="fr-FR" sz="1800" i="1">
                        <a:latin typeface="Cambria Math"/>
                        <a:ea typeface="Times New Roman"/>
                        <a:cs typeface="Times New Roman"/>
                      </a:rPr>
                      <m:t>𝑠𝑖𝑛</m:t>
                    </m:r>
                    <m:d>
                      <m:dPr>
                        <m:ctrlPr>
                          <a:rPr lang="fr-FR" sz="1800" i="1">
                            <a:latin typeface="Cambria Math" panose="02040503050406030204" pitchFamily="18" charset="0"/>
                            <a:ea typeface="Times New Roman"/>
                            <a:cs typeface="Times New Roman"/>
                          </a:rPr>
                        </m:ctrlPr>
                      </m:dPr>
                      <m:e>
                        <m:bar>
                          <m:barPr>
                            <m:pos m:val="top"/>
                            <m:ctrlPr>
                              <a:rPr lang="fr-FR" sz="1800" i="1">
                                <a:latin typeface="Cambria Math" panose="02040503050406030204" pitchFamily="18" charset="0"/>
                                <a:ea typeface="Times New Roman"/>
                                <a:cs typeface="Times New Roman"/>
                              </a:rPr>
                            </m:ctrlPr>
                          </m:barPr>
                          <m:e>
                            <m:r>
                              <a:rPr lang="fr-FR" sz="1800" i="1">
                                <a:latin typeface="Cambria Math"/>
                                <a:ea typeface="Times New Roman"/>
                                <a:cs typeface="Times New Roman"/>
                              </a:rPr>
                              <m:t>𝜔</m:t>
                            </m:r>
                          </m:e>
                        </m:bar>
                        <m:r>
                          <a:rPr lang="fr-FR" sz="1800" i="1">
                            <a:latin typeface="Cambria Math"/>
                            <a:ea typeface="Times New Roman"/>
                            <a:cs typeface="Times New Roman"/>
                          </a:rPr>
                          <m:t>.</m:t>
                        </m:r>
                        <m:r>
                          <a:rPr lang="fr-FR" sz="1800" i="1">
                            <a:latin typeface="Cambria Math"/>
                            <a:ea typeface="Times New Roman"/>
                            <a:cs typeface="Times New Roman"/>
                          </a:rPr>
                          <m:t>𝑡</m:t>
                        </m:r>
                        <m:r>
                          <a:rPr lang="fr-FR" sz="1800" i="1" smtClean="0">
                            <a:latin typeface="Cambria Math"/>
                            <a:ea typeface="Times New Roman"/>
                            <a:cs typeface="Times New Roman"/>
                          </a:rPr>
                          <m:t>+</m:t>
                        </m:r>
                        <m:r>
                          <a:rPr lang="fr-FR" sz="1800" i="1">
                            <a:latin typeface="Cambria Math"/>
                            <a:ea typeface="Times New Roman"/>
                            <a:cs typeface="Times New Roman"/>
                          </a:rPr>
                          <m:t>𝛾</m:t>
                        </m:r>
                      </m:e>
                    </m:d>
                  </m:oMath>
                </a14:m>
                <a:r>
                  <a:rPr lang="fr-FR" sz="1800" dirty="0">
                    <a:latin typeface="Times New Roman"/>
                    <a:ea typeface="Times New Roman"/>
                    <a:cs typeface="Arial"/>
                  </a:rPr>
                  <a:t>  </a:t>
                </a:r>
                <a:r>
                  <a:rPr lang="fr-FR" sz="1800" i="1" dirty="0">
                    <a:latin typeface="Times New Roman"/>
                    <a:ea typeface="Times New Roman"/>
                    <a:cs typeface="Arial"/>
                  </a:rPr>
                  <a:t>                                                   </a:t>
                </a:r>
                <a:r>
                  <a:rPr lang="fr-FR" sz="1800" dirty="0">
                    <a:latin typeface="Times New Roman"/>
                    <a:ea typeface="Times New Roman"/>
                    <a:cs typeface="Arial"/>
                  </a:rPr>
                  <a:t>    </a:t>
                </a:r>
                <a:r>
                  <a:rPr lang="fr-FR" sz="1600" dirty="0">
                    <a:solidFill>
                      <a:srgbClr val="FF0000"/>
                    </a:solidFill>
                    <a:latin typeface="Times New Roman"/>
                    <a:ea typeface="Times New Roman"/>
                    <a:cs typeface="Arial"/>
                  </a:rPr>
                  <a:t>(3.24)</a:t>
                </a:r>
                <a:endParaRPr lang="fr-FR" sz="2000" dirty="0">
                  <a:latin typeface="Calibri"/>
                  <a:ea typeface="Calibri"/>
                  <a:cs typeface="Arial"/>
                </a:endParaRPr>
              </a:p>
              <a:p>
                <a:pPr>
                  <a:lnSpc>
                    <a:spcPct val="150000"/>
                  </a:lnSpc>
                  <a:spcAft>
                    <a:spcPts val="0"/>
                  </a:spcAft>
                </a:pPr>
                <a14:m>
                  <m:oMath xmlns:m="http://schemas.openxmlformats.org/officeDocument/2006/math">
                    <m:r>
                      <a:rPr lang="fr-FR" sz="1800" i="1">
                        <a:effectLst/>
                        <a:latin typeface="Cambria Math"/>
                        <a:ea typeface="Times New Roman"/>
                        <a:cs typeface="Times New Roman"/>
                      </a:rPr>
                      <m:t>𝑡𝑔</m:t>
                    </m:r>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𝛾</m:t>
                        </m:r>
                      </m:e>
                    </m:d>
                    <m:r>
                      <a:rPr lang="fr-FR" sz="1800" i="1">
                        <a:effectLst/>
                        <a:latin typeface="Cambria Math"/>
                        <a:ea typeface="Times New Roman"/>
                        <a:cs typeface="Times New Roman"/>
                      </a:rPr>
                      <m:t>=</m:t>
                    </m:r>
                    <m:f>
                      <m:fPr>
                        <m:ctrlPr>
                          <a:rPr lang="fr-FR" sz="1800" i="1">
                            <a:effectLst/>
                            <a:latin typeface="Cambria Math" panose="02040503050406030204" pitchFamily="18" charset="0"/>
                            <a:ea typeface="Times New Roman"/>
                            <a:cs typeface="Times New Roman"/>
                          </a:rPr>
                        </m:ctrlPr>
                      </m:fPr>
                      <m:num>
                        <m:r>
                          <a:rPr lang="fr-FR" sz="1800" i="1">
                            <a:effectLst/>
                            <a:latin typeface="Cambria Math"/>
                            <a:ea typeface="Calibri"/>
                            <a:cs typeface="Times New Roman"/>
                          </a:rPr>
                          <m:t>𝑐</m:t>
                        </m:r>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i="1">
                                <a:effectLst/>
                                <a:latin typeface="Cambria Math"/>
                                <a:ea typeface="Times New Roman"/>
                                <a:cs typeface="Times New Roman"/>
                              </a:rPr>
                              <m:t>𝑔</m:t>
                            </m:r>
                            <m:r>
                              <a:rPr lang="fr-FR" sz="1800" i="1">
                                <a:effectLst/>
                                <a:latin typeface="Cambria Math"/>
                                <a:ea typeface="Times New Roman"/>
                                <a:cs typeface="Times New Roman"/>
                              </a:rPr>
                              <m:t>0</m:t>
                            </m:r>
                          </m:sub>
                        </m:sSub>
                      </m:num>
                      <m:den>
                        <m:r>
                          <a:rPr lang="fr-FR" sz="1800" i="1">
                            <a:effectLst/>
                            <a:latin typeface="Cambria Math"/>
                            <a:ea typeface="Calibri"/>
                            <a:cs typeface="Times New Roman"/>
                          </a:rPr>
                          <m:t>𝑘</m:t>
                        </m:r>
                        <m:r>
                          <a:rPr lang="fr-FR" sz="1800" i="1">
                            <a:effectLst/>
                            <a:latin typeface="Cambria Math"/>
                            <a:ea typeface="Calibri"/>
                            <a:cs typeface="Times New Roman"/>
                          </a:rPr>
                          <m:t>.</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i="1">
                                <a:effectLst/>
                                <a:latin typeface="Cambria Math"/>
                                <a:ea typeface="Times New Roman"/>
                                <a:cs typeface="Times New Roman"/>
                              </a:rPr>
                              <m:t>𝑔</m:t>
                            </m:r>
                            <m:r>
                              <a:rPr lang="fr-FR" sz="1800" i="1">
                                <a:effectLst/>
                                <a:latin typeface="Cambria Math"/>
                                <a:ea typeface="Times New Roman"/>
                                <a:cs typeface="Times New Roman"/>
                              </a:rPr>
                              <m:t>0</m:t>
                            </m:r>
                          </m:sub>
                        </m:sSub>
                      </m:den>
                    </m:f>
                    <m:r>
                      <a:rPr lang="fr-FR" sz="1800" i="1">
                        <a:effectLst/>
                        <a:latin typeface="Cambria Math"/>
                        <a:ea typeface="Times New Roman"/>
                        <a:cs typeface="Times New Roman"/>
                      </a:rPr>
                      <m:t>=</m:t>
                    </m:r>
                    <m:f>
                      <m:fPr>
                        <m:ctrlPr>
                          <a:rPr lang="fr-FR" sz="1800" i="1">
                            <a:effectLst/>
                            <a:latin typeface="Cambria Math" panose="02040503050406030204" pitchFamily="18" charset="0"/>
                            <a:ea typeface="Times New Roman"/>
                            <a:cs typeface="Times New Roman"/>
                          </a:rPr>
                        </m:ctrlPr>
                      </m:fPr>
                      <m:num>
                        <m:r>
                          <a:rPr lang="fr-FR" sz="1800" i="1">
                            <a:effectLst/>
                            <a:latin typeface="Cambria Math"/>
                            <a:ea typeface="Calibri"/>
                            <a:cs typeface="Times New Roman"/>
                          </a:rPr>
                          <m:t>𝑐</m:t>
                        </m:r>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num>
                      <m:den>
                        <m:r>
                          <a:rPr lang="fr-FR" sz="1800" i="1">
                            <a:effectLst/>
                            <a:latin typeface="Cambria Math"/>
                            <a:ea typeface="Times New Roman"/>
                            <a:cs typeface="Times New Roman"/>
                          </a:rPr>
                          <m:t>𝑘</m:t>
                        </m:r>
                      </m:den>
                    </m:f>
                    <m:r>
                      <a:rPr lang="fr-FR" sz="1800" i="1">
                        <a:effectLst/>
                        <a:latin typeface="Cambria Math"/>
                        <a:ea typeface="Times New Roman"/>
                        <a:cs typeface="Times New Roman"/>
                      </a:rPr>
                      <m:t>=</m:t>
                    </m:r>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2</m:t>
                        </m:r>
                        <m:r>
                          <a:rPr lang="fr-FR" sz="1800" i="1">
                            <a:effectLst/>
                            <a:latin typeface="Cambria Math"/>
                            <a:ea typeface="Times New Roman"/>
                            <a:cs typeface="Times New Roman"/>
                          </a:rPr>
                          <m:t>𝑚</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r>
                          <a:rPr lang="fr-FR" sz="1800" i="1">
                            <a:effectLst/>
                            <a:latin typeface="Cambria Math"/>
                            <a:ea typeface="Times New Roman"/>
                            <a:cs typeface="Times New Roman"/>
                          </a:rPr>
                          <m:t>𝜉</m:t>
                        </m:r>
                      </m:e>
                    </m:d>
                    <m:f>
                      <m:fPr>
                        <m:ctrlPr>
                          <a:rPr lang="fr-FR" sz="1800" i="1">
                            <a:effectLst/>
                            <a:latin typeface="Cambria Math" panose="02040503050406030204" pitchFamily="18" charset="0"/>
                            <a:ea typeface="Times New Roman"/>
                            <a:cs typeface="Times New Roman"/>
                          </a:rPr>
                        </m:ctrlPr>
                      </m:fPr>
                      <m:num>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num>
                      <m:den>
                        <m:r>
                          <a:rPr lang="fr-FR" sz="1800" i="1">
                            <a:effectLst/>
                            <a:latin typeface="Cambria Math"/>
                            <a:ea typeface="Times New Roman"/>
                            <a:cs typeface="Times New Roman"/>
                          </a:rPr>
                          <m:t>𝑘</m:t>
                        </m:r>
                      </m:den>
                    </m:f>
                    <m:r>
                      <a:rPr lang="fr-FR" sz="1800" i="1">
                        <a:effectLst/>
                        <a:latin typeface="Cambria Math"/>
                        <a:ea typeface="Times New Roman"/>
                        <a:cs typeface="Times New Roman"/>
                      </a:rPr>
                      <m:t>=</m:t>
                    </m:r>
                    <m:r>
                      <a:rPr lang="fr-FR" sz="1800" i="1">
                        <a:effectLst/>
                        <a:latin typeface="Cambria Math"/>
                        <a:ea typeface="Times New Roman"/>
                        <a:cs typeface="Times New Roman"/>
                      </a:rPr>
                      <m:t>2</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r>
                      <a:rPr lang="fr-FR" sz="1800" i="1">
                        <a:effectLst/>
                        <a:latin typeface="Cambria Math"/>
                        <a:ea typeface="Times New Roman"/>
                        <a:cs typeface="Times New Roman"/>
                      </a:rPr>
                      <m:t>𝜉</m:t>
                    </m:r>
                    <m:f>
                      <m:fPr>
                        <m:ctrlPr>
                          <a:rPr lang="fr-FR" sz="1800" i="1">
                            <a:effectLst/>
                            <a:latin typeface="Cambria Math" panose="02040503050406030204" pitchFamily="18" charset="0"/>
                            <a:ea typeface="Times New Roman"/>
                            <a:cs typeface="Times New Roman"/>
                          </a:rPr>
                        </m:ctrlPr>
                      </m:fPr>
                      <m:num>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num>
                      <m:den>
                        <m:sSubSup>
                          <m:sSubSupPr>
                            <m:ctrlPr>
                              <a:rPr lang="fr-FR" sz="1800" i="1">
                                <a:effectLst/>
                                <a:latin typeface="Cambria Math" panose="02040503050406030204" pitchFamily="18" charset="0"/>
                                <a:ea typeface="Times New Roman"/>
                                <a:cs typeface="Times New Roman"/>
                              </a:rPr>
                            </m:ctrlPr>
                          </m:sSubSup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up>
                            <m:r>
                              <a:rPr lang="fr-FR" sz="1800" i="1">
                                <a:effectLst/>
                                <a:latin typeface="Cambria Math"/>
                                <a:ea typeface="Times New Roman"/>
                                <a:cs typeface="Times New Roman"/>
                              </a:rPr>
                              <m:t>2</m:t>
                            </m:r>
                          </m:sup>
                        </m:sSubSup>
                      </m:den>
                    </m:f>
                  </m:oMath>
                </a14:m>
                <a:r>
                  <a:rPr lang="fr-FR" sz="1800" dirty="0">
                    <a:effectLst/>
                    <a:latin typeface="Times New Roman"/>
                    <a:ea typeface="Times New Roman"/>
                    <a:cs typeface="Arial"/>
                  </a:rPr>
                  <a:t>  		== &gt; </a:t>
                </a:r>
                <a14:m>
                  <m:oMath xmlns:m="http://schemas.openxmlformats.org/officeDocument/2006/math">
                    <m:r>
                      <a:rPr lang="fr-FR" sz="1800" i="1">
                        <a:effectLst/>
                        <a:latin typeface="Cambria Math"/>
                        <a:ea typeface="Times New Roman"/>
                        <a:cs typeface="Times New Roman"/>
                      </a:rPr>
                      <m:t>𝑡𝑔</m:t>
                    </m:r>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𝛾</m:t>
                        </m:r>
                      </m:e>
                    </m:d>
                    <m:r>
                      <a:rPr lang="fr-FR" sz="1800" i="1">
                        <a:effectLst/>
                        <a:latin typeface="Cambria Math"/>
                        <a:ea typeface="Times New Roman"/>
                        <a:cs typeface="Times New Roman"/>
                      </a:rPr>
                      <m:t>=</m:t>
                    </m:r>
                    <m:r>
                      <a:rPr lang="fr-FR" sz="1800" i="1">
                        <a:effectLst/>
                        <a:latin typeface="Cambria Math"/>
                        <a:ea typeface="Times New Roman"/>
                        <a:cs typeface="Times New Roman"/>
                      </a:rPr>
                      <m:t>2</m:t>
                    </m:r>
                    <m:r>
                      <a:rPr lang="fr-FR" sz="1800" i="1">
                        <a:effectLst/>
                        <a:latin typeface="Cambria Math"/>
                        <a:ea typeface="Times New Roman"/>
                        <a:cs typeface="Times New Roman"/>
                      </a:rPr>
                      <m:t>𝜉𝛽</m:t>
                    </m:r>
                  </m:oMath>
                </a14:m>
                <a:endParaRPr lang="fr-FR" sz="1600" dirty="0">
                  <a:effectLst/>
                  <a:latin typeface="Calibri"/>
                  <a:ea typeface="Calibri"/>
                  <a:cs typeface="Arial"/>
                </a:endParaRPr>
              </a:p>
              <a:p>
                <a:pPr>
                  <a:lnSpc>
                    <a:spcPct val="150000"/>
                  </a:lnSpc>
                  <a:spcAft>
                    <a:spcPts val="0"/>
                  </a:spcAft>
                </a:pPr>
                <a:r>
                  <a:rPr lang="fr-FR" sz="1800" dirty="0">
                    <a:effectLst/>
                    <a:latin typeface="Times New Roman"/>
                    <a:ea typeface="Times New Roman"/>
                    <a:cs typeface="Arial"/>
                  </a:rPr>
                  <a:t> </a:t>
                </a:r>
                <a14:m>
                  <m:oMath xmlns:m="http://schemas.openxmlformats.org/officeDocument/2006/math">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𝑃</m:t>
                        </m:r>
                      </m:e>
                      <m:sub>
                        <m:r>
                          <a:rPr lang="fr-FR" sz="1800" i="1">
                            <a:effectLst/>
                            <a:latin typeface="Cambria Math"/>
                            <a:ea typeface="Times New Roman"/>
                            <a:cs typeface="Times New Roman"/>
                          </a:rPr>
                          <m:t>0</m:t>
                        </m:r>
                      </m:sub>
                    </m:sSub>
                    <m:r>
                      <a:rPr lang="fr-FR" sz="1800" i="1">
                        <a:effectLst/>
                        <a:latin typeface="Cambria Math"/>
                        <a:ea typeface="Times New Roman"/>
                        <a:cs typeface="Times New Roman"/>
                      </a:rPr>
                      <m:t>=</m:t>
                    </m:r>
                    <m:rad>
                      <m:radPr>
                        <m:degHide m:val="on"/>
                        <m:ctrlPr>
                          <a:rPr lang="fr-FR" sz="1800" i="1">
                            <a:effectLst/>
                            <a:latin typeface="Cambria Math" panose="02040503050406030204" pitchFamily="18" charset="0"/>
                            <a:ea typeface="Times New Roman"/>
                            <a:cs typeface="Times New Roman"/>
                          </a:rPr>
                        </m:ctrlPr>
                      </m:radPr>
                      <m:deg/>
                      <m:e>
                        <m:sSup>
                          <m:sSupPr>
                            <m:ctrlPr>
                              <a:rPr lang="fr-FR" sz="1800" i="1">
                                <a:effectLst/>
                                <a:latin typeface="Cambria Math" panose="02040503050406030204" pitchFamily="18" charset="0"/>
                                <a:ea typeface="Times New Roman"/>
                                <a:cs typeface="Times New Roman"/>
                              </a:rPr>
                            </m:ctrlPr>
                          </m:sSupPr>
                          <m:e>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Calibri"/>
                                    <a:cs typeface="Times New Roman"/>
                                  </a:rPr>
                                  <m:t>𝑘</m:t>
                                </m:r>
                                <m:r>
                                  <a:rPr lang="fr-FR" sz="1800" i="1">
                                    <a:effectLst/>
                                    <a:latin typeface="Cambria Math"/>
                                    <a:ea typeface="Calibri"/>
                                    <a:cs typeface="Times New Roman"/>
                                  </a:rPr>
                                  <m:t>.</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i="1">
                                        <a:effectLst/>
                                        <a:latin typeface="Cambria Math"/>
                                        <a:ea typeface="Times New Roman"/>
                                        <a:cs typeface="Times New Roman"/>
                                      </a:rPr>
                                      <m:t>𝑔</m:t>
                                    </m:r>
                                    <m:r>
                                      <a:rPr lang="fr-FR" sz="1800" i="1">
                                        <a:effectLst/>
                                        <a:latin typeface="Cambria Math"/>
                                        <a:ea typeface="Times New Roman"/>
                                        <a:cs typeface="Times New Roman"/>
                                      </a:rPr>
                                      <m:t>0</m:t>
                                    </m:r>
                                  </m:sub>
                                </m:sSub>
                              </m:e>
                            </m:d>
                          </m:e>
                          <m:sup>
                            <m:r>
                              <a:rPr lang="fr-FR" sz="1800" i="1">
                                <a:effectLst/>
                                <a:latin typeface="Cambria Math"/>
                                <a:ea typeface="Times New Roman"/>
                                <a:cs typeface="Times New Roman"/>
                              </a:rPr>
                              <m:t>2</m:t>
                            </m:r>
                          </m:sup>
                        </m:sSup>
                        <m:r>
                          <a:rPr lang="fr-FR"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Calibri"/>
                                    <a:cs typeface="Times New Roman"/>
                                  </a:rPr>
                                  <m:t>𝑐</m:t>
                                </m:r>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i="1">
                                        <a:effectLst/>
                                        <a:latin typeface="Cambria Math"/>
                                        <a:ea typeface="Times New Roman"/>
                                        <a:cs typeface="Times New Roman"/>
                                      </a:rPr>
                                      <m:t>𝑔</m:t>
                                    </m:r>
                                    <m:r>
                                      <a:rPr lang="fr-FR" sz="1800" i="1">
                                        <a:effectLst/>
                                        <a:latin typeface="Cambria Math"/>
                                        <a:ea typeface="Times New Roman"/>
                                        <a:cs typeface="Times New Roman"/>
                                      </a:rPr>
                                      <m:t>0</m:t>
                                    </m:r>
                                  </m:sub>
                                </m:sSub>
                              </m:e>
                            </m:d>
                          </m:e>
                          <m:sup>
                            <m:r>
                              <a:rPr lang="fr-FR" sz="1800" i="1">
                                <a:effectLst/>
                                <a:latin typeface="Cambria Math"/>
                                <a:ea typeface="Times New Roman"/>
                                <a:cs typeface="Times New Roman"/>
                              </a:rPr>
                              <m:t>2</m:t>
                            </m:r>
                          </m:sup>
                        </m:sSup>
                      </m:e>
                    </m:rad>
                    <m:r>
                      <a:rPr lang="fr-FR" sz="1800" i="1">
                        <a:effectLst/>
                        <a:latin typeface="Cambria Math"/>
                        <a:ea typeface="Times New Roman"/>
                        <a:cs typeface="Times New Roman"/>
                      </a:rPr>
                      <m:t>=</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i="1">
                            <a:effectLst/>
                            <a:latin typeface="Cambria Math"/>
                            <a:ea typeface="Times New Roman"/>
                            <a:cs typeface="Times New Roman"/>
                          </a:rPr>
                          <m:t>𝑔</m:t>
                        </m:r>
                        <m:r>
                          <a:rPr lang="fr-FR" sz="1800" i="1">
                            <a:effectLst/>
                            <a:latin typeface="Cambria Math"/>
                            <a:ea typeface="Times New Roman"/>
                            <a:cs typeface="Times New Roman"/>
                          </a:rPr>
                          <m:t>0</m:t>
                        </m:r>
                      </m:sub>
                    </m:sSub>
                    <m:rad>
                      <m:radPr>
                        <m:degHide m:val="on"/>
                        <m:ctrlPr>
                          <a:rPr lang="fr-FR" sz="1800" i="1">
                            <a:effectLst/>
                            <a:latin typeface="Cambria Math" panose="02040503050406030204" pitchFamily="18" charset="0"/>
                            <a:ea typeface="Times New Roman"/>
                            <a:cs typeface="Times New Roman"/>
                          </a:rPr>
                        </m:ctrlPr>
                      </m:radPr>
                      <m:deg/>
                      <m:e>
                        <m:sSup>
                          <m:sSupPr>
                            <m:ctrlPr>
                              <a:rPr lang="fr-FR" sz="1800" i="1">
                                <a:effectLst/>
                                <a:latin typeface="Cambria Math" panose="02040503050406030204" pitchFamily="18" charset="0"/>
                                <a:ea typeface="Times New Roman"/>
                                <a:cs typeface="Times New Roman"/>
                              </a:rPr>
                            </m:ctrlPr>
                          </m:sSupPr>
                          <m:e>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Calibri"/>
                                    <a:cs typeface="Times New Roman"/>
                                  </a:rPr>
                                  <m:t>𝑘</m:t>
                                </m:r>
                              </m:e>
                            </m:d>
                          </m:e>
                          <m:sup>
                            <m:r>
                              <a:rPr lang="fr-FR" sz="1800" i="1">
                                <a:effectLst/>
                                <a:latin typeface="Cambria Math"/>
                                <a:ea typeface="Times New Roman"/>
                                <a:cs typeface="Times New Roman"/>
                              </a:rPr>
                              <m:t>2</m:t>
                            </m:r>
                          </m:sup>
                        </m:sSup>
                        <m:r>
                          <a:rPr lang="fr-FR"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Calibri"/>
                                    <a:cs typeface="Times New Roman"/>
                                  </a:rPr>
                                  <m:t>𝑐</m:t>
                                </m:r>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e>
                            </m:d>
                          </m:e>
                          <m:sup>
                            <m:r>
                              <a:rPr lang="fr-FR" sz="1800" i="1">
                                <a:effectLst/>
                                <a:latin typeface="Cambria Math"/>
                                <a:ea typeface="Times New Roman"/>
                                <a:cs typeface="Times New Roman"/>
                              </a:rPr>
                              <m:t>2</m:t>
                            </m:r>
                          </m:sup>
                        </m:sSup>
                      </m:e>
                    </m:rad>
                  </m:oMath>
                </a14:m>
                <a:r>
                  <a:rPr lang="fr-FR" sz="1800" dirty="0">
                    <a:effectLst/>
                    <a:latin typeface="Times New Roman"/>
                    <a:ea typeface="Times New Roman"/>
                    <a:cs typeface="Arial"/>
                  </a:rPr>
                  <a:t> 	== &gt; </a:t>
                </a:r>
                <a14:m>
                  <m:oMath xmlns:m="http://schemas.openxmlformats.org/officeDocument/2006/math">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𝑃</m:t>
                        </m:r>
                      </m:e>
                      <m:sub>
                        <m:r>
                          <a:rPr lang="fr-FR" sz="1800" i="1">
                            <a:effectLst/>
                            <a:latin typeface="Cambria Math"/>
                            <a:ea typeface="Times New Roman"/>
                            <a:cs typeface="Times New Roman"/>
                          </a:rPr>
                          <m:t>0</m:t>
                        </m:r>
                      </m:sub>
                    </m:sSub>
                    <m:r>
                      <a:rPr lang="fr-FR" sz="1800" i="1">
                        <a:effectLst/>
                        <a:latin typeface="Cambria Math"/>
                        <a:ea typeface="Times New Roman"/>
                        <a:cs typeface="Times New Roman"/>
                      </a:rPr>
                      <m:t>=</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i="1">
                            <a:effectLst/>
                            <a:latin typeface="Cambria Math"/>
                            <a:ea typeface="Times New Roman"/>
                            <a:cs typeface="Times New Roman"/>
                          </a:rPr>
                          <m:t>𝑔</m:t>
                        </m:r>
                        <m:r>
                          <a:rPr lang="fr-FR" sz="1800" i="1">
                            <a:effectLst/>
                            <a:latin typeface="Cambria Math"/>
                            <a:ea typeface="Times New Roman"/>
                            <a:cs typeface="Times New Roman"/>
                          </a:rPr>
                          <m:t>0</m:t>
                        </m:r>
                      </m:sub>
                    </m:sSub>
                    <m:rad>
                      <m:radPr>
                        <m:degHide m:val="on"/>
                        <m:ctrlPr>
                          <a:rPr lang="fr-FR" sz="1800" i="1">
                            <a:effectLst/>
                            <a:latin typeface="Cambria Math" panose="02040503050406030204" pitchFamily="18" charset="0"/>
                            <a:ea typeface="Times New Roman"/>
                            <a:cs typeface="Times New Roman"/>
                          </a:rPr>
                        </m:ctrlPr>
                      </m:radPr>
                      <m:deg/>
                      <m:e>
                        <m:r>
                          <a:rPr lang="fr-FR" sz="1800" i="1">
                            <a:effectLst/>
                            <a:latin typeface="Cambria Math"/>
                            <a:ea typeface="Times New Roman"/>
                            <a:cs typeface="Times New Roman"/>
                          </a:rPr>
                          <m:t>1</m:t>
                        </m:r>
                        <m:r>
                          <a:rPr lang="fr-FR"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Calibri"/>
                                    <a:cs typeface="Times New Roman"/>
                                  </a:rPr>
                                  <m:t>2</m:t>
                                </m:r>
                                <m:r>
                                  <a:rPr lang="fr-FR" sz="1800" i="1">
                                    <a:effectLst/>
                                    <a:latin typeface="Cambria Math"/>
                                    <a:ea typeface="Calibri"/>
                                    <a:cs typeface="Times New Roman"/>
                                  </a:rPr>
                                  <m:t>𝜉𝛽</m:t>
                                </m:r>
                              </m:e>
                            </m:d>
                          </m:e>
                          <m:sup>
                            <m:r>
                              <a:rPr lang="fr-FR" sz="1800" i="1">
                                <a:effectLst/>
                                <a:latin typeface="Cambria Math"/>
                                <a:ea typeface="Times New Roman"/>
                                <a:cs typeface="Times New Roman"/>
                              </a:rPr>
                              <m:t>2</m:t>
                            </m:r>
                          </m:sup>
                        </m:sSup>
                      </m:e>
                    </m:rad>
                  </m:oMath>
                </a14:m>
                <a:endParaRPr lang="fr-FR" sz="1600" dirty="0">
                  <a:effectLst/>
                  <a:latin typeface="Calibri"/>
                  <a:ea typeface="Calibri"/>
                  <a:cs typeface="Arial"/>
                </a:endParaRPr>
              </a:p>
              <a:p>
                <a14:m>
                  <m:oMath xmlns:m="http://schemas.openxmlformats.org/officeDocument/2006/math">
                    <m:sSub>
                      <m:sSubPr>
                        <m:ctrlPr>
                          <a:rPr lang="fr-FR" sz="2000" i="1">
                            <a:latin typeface="Cambria Math" panose="02040503050406030204" pitchFamily="18" charset="0"/>
                          </a:rPr>
                        </m:ctrlPr>
                      </m:sSubPr>
                      <m:e>
                        <m:r>
                          <a:rPr lang="fr-FR" sz="2000" i="1">
                            <a:latin typeface="Cambria Math"/>
                          </a:rPr>
                          <m:t>𝑥</m:t>
                        </m:r>
                      </m:e>
                      <m:sub>
                        <m:r>
                          <a:rPr lang="fr-FR" sz="2000" i="1">
                            <a:latin typeface="Cambria Math"/>
                          </a:rPr>
                          <m:t>𝑡</m:t>
                        </m:r>
                      </m:sub>
                    </m:sSub>
                    <m:d>
                      <m:dPr>
                        <m:ctrlPr>
                          <a:rPr lang="fr-FR" sz="2000" i="1">
                            <a:latin typeface="Cambria Math" panose="02040503050406030204" pitchFamily="18" charset="0"/>
                          </a:rPr>
                        </m:ctrlPr>
                      </m:dPr>
                      <m:e>
                        <m:r>
                          <a:rPr lang="fr-FR" sz="2000" i="1">
                            <a:latin typeface="Cambria Math"/>
                          </a:rPr>
                          <m:t>𝑡</m:t>
                        </m:r>
                      </m:e>
                    </m:d>
                    <m:r>
                      <a:rPr lang="fr-FR" sz="2000" i="1">
                        <a:latin typeface="Cambria Math"/>
                      </a:rPr>
                      <m:t>=</m:t>
                    </m:r>
                    <m:d>
                      <m:dPr>
                        <m:ctrlPr>
                          <a:rPr lang="fr-FR" sz="2000" i="1">
                            <a:latin typeface="Cambria Math" panose="02040503050406030204" pitchFamily="18" charset="0"/>
                          </a:rPr>
                        </m:ctrlPr>
                      </m:dPr>
                      <m:e>
                        <m:r>
                          <a:rPr lang="fr-FR" sz="2000" i="1">
                            <a:latin typeface="Cambria Math"/>
                          </a:rPr>
                          <m:t>𝑇𝑟𝑎𝑛𝑠𝑖𝑒𝑛𝑡</m:t>
                        </m:r>
                        <m:r>
                          <a:rPr lang="fr-FR" sz="2000" i="1">
                            <a:latin typeface="Cambria Math"/>
                          </a:rPr>
                          <m:t> </m:t>
                        </m:r>
                        <m:r>
                          <a:rPr lang="fr-FR" sz="2000" i="1">
                            <a:latin typeface="Cambria Math"/>
                          </a:rPr>
                          <m:t>𝑟𝑒𝑠𝑝𝑜𝑛𝑠𝑒</m:t>
                        </m:r>
                        <m:r>
                          <a:rPr lang="fr-FR" sz="2000" i="1">
                            <a:latin typeface="Cambria Math"/>
                          </a:rPr>
                          <m:t>≈</m:t>
                        </m:r>
                        <m:r>
                          <a:rPr lang="fr-FR" sz="2000" i="1">
                            <a:latin typeface="Cambria Math"/>
                          </a:rPr>
                          <m:t>0</m:t>
                        </m:r>
                      </m:e>
                    </m:d>
                    <m:r>
                      <a:rPr lang="fr-FR" sz="2000" i="1">
                        <a:latin typeface="Cambria Math"/>
                      </a:rPr>
                      <m:t>+(</m:t>
                    </m:r>
                    <m:r>
                      <a:rPr lang="fr-FR" sz="2000" i="1">
                        <a:latin typeface="Cambria Math"/>
                      </a:rPr>
                      <m:t>𝑃𝑒𝑟𝑚𝑎𝑛𝑒𝑛𝑡</m:t>
                    </m:r>
                  </m:oMath>
                </a14:m>
                <a:r>
                  <a:rPr lang="fr-FR" sz="2000" dirty="0"/>
                  <a:t> response) </a:t>
                </a:r>
              </a:p>
              <a:p>
                <a:r>
                  <a:rPr lang="fr-FR" sz="2000" dirty="0"/>
                  <a:t>		</a:t>
                </a:r>
              </a:p>
            </p:txBody>
          </p:sp>
        </mc:Choice>
        <mc:Fallback xmlns="">
          <p:sp>
            <p:nvSpPr>
              <p:cNvPr id="4" name="Rectangle 2"/>
              <p:cNvSpPr txBox="1">
                <a:spLocks noRot="1" noChangeAspect="1" noMove="1" noResize="1" noEditPoints="1" noAdjustHandles="1" noChangeArrowheads="1" noChangeShapeType="1" noTextEdit="1"/>
              </p:cNvSpPr>
              <p:nvPr/>
            </p:nvSpPr>
            <p:spPr>
              <a:xfrm>
                <a:off x="214282" y="116632"/>
                <a:ext cx="8822214" cy="6741368"/>
              </a:xfrm>
              <a:prstGeom prst="rect">
                <a:avLst/>
              </a:prstGeom>
              <a:blipFill>
                <a:blip r:embed="rId3"/>
                <a:stretch>
                  <a:fillRect l="-483" t="-90" r="-828"/>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19</a:t>
            </a:fld>
            <a:endParaRPr lang="fr-BE" dirty="0">
              <a:solidFill>
                <a:srgbClr val="FFFFFF"/>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3132"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524" y="259868"/>
            <a:ext cx="2305050" cy="1914164"/>
          </a:xfrm>
          <a:prstGeom prst="rect">
            <a:avLst/>
          </a:prstGeom>
          <a:ln/>
        </p:spPr>
        <p:style>
          <a:lnRef idx="2">
            <a:schemeClr val="accent1"/>
          </a:lnRef>
          <a:fillRef idx="1">
            <a:schemeClr val="lt1"/>
          </a:fillRef>
          <a:effectRef idx="0">
            <a:schemeClr val="accent1"/>
          </a:effectRef>
          <a:fontRef idx="minor">
            <a:schemeClr val="dk1"/>
          </a:fontRef>
        </p:style>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20168765-DB11-40D5-9548-9173A5EAF784}"/>
                  </a:ext>
                </a:extLst>
              </p14:cNvPr>
              <p14:cNvContentPartPr/>
              <p14:nvPr/>
            </p14:nvContentPartPr>
            <p14:xfrm>
              <a:off x="6000840" y="2652120"/>
              <a:ext cx="375480" cy="1241640"/>
            </p14:xfrm>
          </p:contentPart>
        </mc:Choice>
        <mc:Fallback xmlns="">
          <p:pic>
            <p:nvPicPr>
              <p:cNvPr id="3" name="Ink 2">
                <a:extLst>
                  <a:ext uri="{FF2B5EF4-FFF2-40B4-BE49-F238E27FC236}">
                    <a16:creationId xmlns:a16="http://schemas.microsoft.com/office/drawing/2014/main" id="{20168765-DB11-40D5-9548-9173A5EAF784}"/>
                  </a:ext>
                </a:extLst>
              </p:cNvPr>
              <p:cNvPicPr/>
              <p:nvPr/>
            </p:nvPicPr>
            <p:blipFill>
              <a:blip r:embed="rId6"/>
              <a:stretch>
                <a:fillRect/>
              </a:stretch>
            </p:blipFill>
            <p:spPr>
              <a:xfrm>
                <a:off x="5991480" y="2642760"/>
                <a:ext cx="394200" cy="1260360"/>
              </a:xfrm>
              <a:prstGeom prst="rect">
                <a:avLst/>
              </a:prstGeom>
            </p:spPr>
          </p:pic>
        </mc:Fallback>
      </mc:AlternateContent>
    </p:spTree>
    <p:extLst>
      <p:ext uri="{BB962C8B-B14F-4D97-AF65-F5344CB8AC3E}">
        <p14:creationId xmlns:p14="http://schemas.microsoft.com/office/powerpoint/2010/main" val="2813751310"/>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214282" y="44624"/>
                <a:ext cx="8822214" cy="6813376"/>
              </a:xfrm>
              <a:prstGeom prst="rect">
                <a:avLst/>
              </a:prstGeom>
              <a:ln>
                <a:solidFill>
                  <a:schemeClr val="accent1"/>
                </a:solidFill>
              </a:ln>
            </p:spPr>
            <p:txBody>
              <a:bodyPr/>
              <a:lstStyle/>
              <a:p>
                <a:pPr>
                  <a:lnSpc>
                    <a:spcPct val="150000"/>
                  </a:lnSpc>
                  <a:spcAft>
                    <a:spcPts val="0"/>
                  </a:spcAft>
                </a:pPr>
                <a:r>
                  <a:rPr lang="en-US" sz="2000" b="1" kern="0" dirty="0">
                    <a:solidFill>
                      <a:srgbClr val="FFFF00"/>
                    </a:solidFill>
                    <a:latin typeface="Times New Roman"/>
                    <a:ea typeface="+mj-ea"/>
                    <a:cs typeface="+mj-cs"/>
                  </a:rPr>
                  <a:t>II. Formulation of the Equation of Motion:</a:t>
                </a:r>
                <a:r>
                  <a:rPr lang="en-US" sz="2000" dirty="0">
                    <a:latin typeface="Times New Roman"/>
                    <a:ea typeface="Calibri"/>
                    <a:cs typeface="Arial"/>
                  </a:rPr>
                  <a:t>In structural dynamics, methods to formulate the equation of motion for a single degree of freedom (SDOF) system include: D'Alembert's Principle, Hamilton's Principle, and the Principle of Virtual Displacements. </a:t>
                </a:r>
              </a:p>
              <a:p>
                <a:pPr>
                  <a:lnSpc>
                    <a:spcPct val="150000"/>
                  </a:lnSpc>
                  <a:spcAft>
                    <a:spcPts val="0"/>
                  </a:spcAft>
                </a:pPr>
                <a:r>
                  <a:rPr lang="en-US" sz="2000" dirty="0">
                    <a:latin typeface="Times New Roman"/>
                    <a:ea typeface="Calibri"/>
                    <a:cs typeface="Arial"/>
                  </a:rPr>
                  <a:t>Generally the equation of motion takes the form:</a:t>
                </a:r>
              </a:p>
              <a:p>
                <a:pPr>
                  <a:lnSpc>
                    <a:spcPct val="150000"/>
                  </a:lnSpc>
                  <a:spcAft>
                    <a:spcPts val="0"/>
                  </a:spcAft>
                </a:pPr>
                <a14:m>
                  <m:oMathPara xmlns:m="http://schemas.openxmlformats.org/officeDocument/2006/math">
                    <m:oMathParaPr>
                      <m:jc m:val="left"/>
                    </m:oMathParaPr>
                    <m:oMath xmlns:m="http://schemas.openxmlformats.org/officeDocument/2006/math">
                      <m:r>
                        <a:rPr lang="fr-FR" sz="2000" b="0" i="0" smtClean="0">
                          <a:latin typeface="Cambria Math"/>
                        </a:rPr>
                        <m:t> </m:t>
                      </m:r>
                      <m:r>
                        <a:rPr lang="fr-FR" sz="2000" i="1">
                          <a:latin typeface="Cambria Math"/>
                        </a:rPr>
                        <m:t>𝑚</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i="1">
                          <a:latin typeface="Cambria Math"/>
                        </a:rPr>
                        <m:t>𝑐</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i="1">
                          <a:latin typeface="Cambria Math"/>
                        </a:rPr>
                        <m:t>𝑘</m:t>
                      </m:r>
                      <m:r>
                        <a:rPr lang="fr-FR" sz="2000" i="1">
                          <a:latin typeface="Cambria Math"/>
                        </a:rPr>
                        <m:t>.</m:t>
                      </m:r>
                      <m:r>
                        <a:rPr lang="fr-FR" sz="2000" i="1">
                          <a:latin typeface="Cambria Math"/>
                        </a:rPr>
                        <m:t>𝑥</m:t>
                      </m:r>
                      <m:r>
                        <a:rPr lang="fr-FR" sz="2000" i="1">
                          <a:latin typeface="Cambria Math"/>
                        </a:rPr>
                        <m:t>=</m:t>
                      </m:r>
                      <m:r>
                        <a:rPr lang="fr-FR" sz="2000" i="1">
                          <a:latin typeface="Cambria Math"/>
                        </a:rPr>
                        <m:t>𝑃</m:t>
                      </m:r>
                      <m:d>
                        <m:dPr>
                          <m:ctrlPr>
                            <a:rPr lang="fr-FR" sz="2000" i="1">
                              <a:latin typeface="Cambria Math" panose="02040503050406030204" pitchFamily="18" charset="0"/>
                            </a:rPr>
                          </m:ctrlPr>
                        </m:dPr>
                        <m:e>
                          <m:r>
                            <a:rPr lang="fr-FR" sz="2000" i="1">
                              <a:latin typeface="Cambria Math"/>
                            </a:rPr>
                            <m:t>𝑡</m:t>
                          </m:r>
                        </m:e>
                      </m:d>
                    </m:oMath>
                  </m:oMathPara>
                </a14:m>
                <a:endParaRPr lang="fr-FR" sz="2000" dirty="0">
                  <a:latin typeface="Times New Roman"/>
                  <a:ea typeface="Calibri"/>
                  <a:cs typeface="Arial"/>
                </a:endParaRPr>
              </a:p>
              <a:p>
                <a:pPr>
                  <a:lnSpc>
                    <a:spcPct val="150000"/>
                  </a:lnSpc>
                  <a:spcAft>
                    <a:spcPts val="0"/>
                  </a:spcAft>
                </a:pPr>
                <a:r>
                  <a:rPr lang="en-US" sz="2000" kern="0" dirty="0">
                    <a:latin typeface="Times New Roman"/>
                    <a:ea typeface="+mj-ea"/>
                    <a:cs typeface="+mj-cs"/>
                  </a:rPr>
                  <a:t>It is a linear </a:t>
                </a:r>
                <a:r>
                  <a:rPr lang="en-US" sz="2000" kern="0" dirty="0">
                    <a:solidFill>
                      <a:srgbClr val="FF0000"/>
                    </a:solidFill>
                    <a:latin typeface="Times New Roman"/>
                    <a:ea typeface="+mj-ea"/>
                    <a:cs typeface="+mj-cs"/>
                  </a:rPr>
                  <a:t>differential equation of second order.</a:t>
                </a:r>
              </a:p>
              <a:p>
                <a:pPr>
                  <a:lnSpc>
                    <a:spcPct val="150000"/>
                  </a:lnSpc>
                  <a:spcAft>
                    <a:spcPts val="0"/>
                  </a:spcAft>
                </a:pPr>
                <a:r>
                  <a:rPr lang="fr-FR" sz="2000" b="1" dirty="0">
                    <a:solidFill>
                      <a:srgbClr val="FFFF00"/>
                    </a:solidFill>
                  </a:rPr>
                  <a:t>II.1. Modeling: </a:t>
                </a:r>
                <a:r>
                  <a:rPr lang="en-US" sz="2000" dirty="0"/>
                  <a:t>The SDOF system is simply represented by the model:</a:t>
                </a:r>
              </a:p>
              <a:p>
                <a:pPr algn="just">
                  <a:lnSpc>
                    <a:spcPct val="150000"/>
                  </a:lnSpc>
                  <a:spcAft>
                    <a:spcPts val="0"/>
                  </a:spcAft>
                </a:pPr>
                <a:r>
                  <a:rPr lang="en-US" sz="2000" dirty="0"/>
                  <a:t>A system characterized by a single degree of freedom (displacement along x) is called a 1 DOF system.</a:t>
                </a:r>
              </a:p>
              <a:p>
                <a:pPr>
                  <a:lnSpc>
                    <a:spcPct val="150000"/>
                  </a:lnSpc>
                </a:pPr>
                <a:r>
                  <a:rPr lang="fr-FR" sz="2000" b="1" dirty="0">
                    <a:solidFill>
                      <a:srgbClr val="FFFF00"/>
                    </a:solidFill>
                  </a:rPr>
                  <a:t>II.2. D'</a:t>
                </a:r>
                <a:r>
                  <a:rPr lang="fr-FR" sz="2000" b="1" dirty="0" err="1">
                    <a:solidFill>
                      <a:srgbClr val="FFFF00"/>
                    </a:solidFill>
                  </a:rPr>
                  <a:t>Alembert's</a:t>
                </a:r>
                <a:r>
                  <a:rPr lang="fr-FR" sz="2000" b="1" dirty="0">
                    <a:solidFill>
                      <a:srgbClr val="FFFF00"/>
                    </a:solidFill>
                  </a:rPr>
                  <a:t> </a:t>
                </a:r>
                <a:r>
                  <a:rPr lang="fr-FR" sz="2000" b="1" dirty="0" err="1">
                    <a:solidFill>
                      <a:srgbClr val="FFFF00"/>
                    </a:solidFill>
                  </a:rPr>
                  <a:t>Principle</a:t>
                </a:r>
                <a:r>
                  <a:rPr lang="fr-FR" sz="2000" b="1" dirty="0">
                    <a:solidFill>
                      <a:srgbClr val="FFFF00"/>
                    </a:solidFill>
                  </a:rPr>
                  <a:t>:</a:t>
                </a:r>
              </a:p>
              <a:p>
                <a:pPr algn="just"/>
                <a:r>
                  <a:rPr lang="fr-FR" sz="2000" b="1" dirty="0">
                    <a:solidFill>
                      <a:srgbClr val="FFC000"/>
                    </a:solidFill>
                  </a:rPr>
                  <a:t>a/  Case of </a:t>
                </a:r>
                <a:r>
                  <a:rPr lang="fr-FR" sz="2000" b="1" dirty="0" err="1">
                    <a:solidFill>
                      <a:srgbClr val="FFC000"/>
                    </a:solidFill>
                  </a:rPr>
                  <a:t>external</a:t>
                </a:r>
                <a:r>
                  <a:rPr lang="fr-FR" sz="2000" b="1" dirty="0">
                    <a:solidFill>
                      <a:srgbClr val="FFC000"/>
                    </a:solidFill>
                  </a:rPr>
                  <a:t> excitation: </a:t>
                </a:r>
                <a:r>
                  <a:rPr lang="en-US" sz="2000" dirty="0"/>
                  <a:t>Newton's second law states: the variation in momentum of a mass m </a:t>
                </a:r>
                <a14:m>
                  <m:oMath xmlns:m="http://schemas.openxmlformats.org/officeDocument/2006/math">
                    <m:d>
                      <m:dPr>
                        <m:ctrlPr>
                          <a:rPr lang="fr-FR" sz="2000" i="1">
                            <a:latin typeface="Cambria Math" panose="02040503050406030204" pitchFamily="18" charset="0"/>
                            <a:cs typeface="Times New Roman"/>
                          </a:rPr>
                        </m:ctrlPr>
                      </m:dPr>
                      <m:e>
                        <m:r>
                          <a:rPr lang="fr-FR" sz="2000" i="1">
                            <a:latin typeface="Cambria Math"/>
                            <a:cs typeface="Times New Roman"/>
                          </a:rPr>
                          <m:t>𝑚</m:t>
                        </m:r>
                        <m:r>
                          <a:rPr lang="fr-FR" sz="2000" i="1">
                            <a:latin typeface="Cambria Math"/>
                            <a:cs typeface="Times New Roman"/>
                          </a:rPr>
                          <m:t>.</m:t>
                        </m:r>
                        <m:f>
                          <m:fPr>
                            <m:ctrlPr>
                              <a:rPr lang="fr-FR" sz="2000" i="1">
                                <a:latin typeface="Cambria Math" panose="02040503050406030204" pitchFamily="18" charset="0"/>
                                <a:cs typeface="Times New Roman"/>
                              </a:rPr>
                            </m:ctrlPr>
                          </m:fPr>
                          <m:num>
                            <m:r>
                              <a:rPr lang="fr-FR" sz="2000" i="1">
                                <a:latin typeface="Cambria Math"/>
                                <a:cs typeface="Times New Roman"/>
                              </a:rPr>
                              <m:t>𝑑𝑥</m:t>
                            </m:r>
                          </m:num>
                          <m:den>
                            <m:r>
                              <a:rPr lang="fr-FR" sz="2000" i="1">
                                <a:latin typeface="Cambria Math"/>
                                <a:cs typeface="Times New Roman"/>
                              </a:rPr>
                              <m:t>𝑑𝑡</m:t>
                            </m:r>
                          </m:den>
                        </m:f>
                      </m:e>
                    </m:d>
                  </m:oMath>
                </a14:m>
                <a:r>
                  <a:rPr lang="fr-FR" sz="2000" dirty="0"/>
                  <a:t> </a:t>
                </a:r>
                <a:r>
                  <a:rPr lang="en-US" sz="2000" dirty="0"/>
                  <a:t>is proportional to the resultant of the external forces P(t):</a:t>
                </a:r>
                <a:r>
                  <a:rPr lang="fr-FR" sz="2000" dirty="0">
                    <a:latin typeface="Times New Roman"/>
                    <a:ea typeface="Times New Roman"/>
                  </a:rPr>
                  <a:t> </a:t>
                </a:r>
                <a14:m>
                  <m:oMath xmlns:m="http://schemas.openxmlformats.org/officeDocument/2006/math">
                    <m:f>
                      <m:fPr>
                        <m:ctrlPr>
                          <a:rPr lang="fr-FR" sz="2000" i="1">
                            <a:latin typeface="Cambria Math" panose="02040503050406030204" pitchFamily="18" charset="0"/>
                            <a:cs typeface="Times New Roman"/>
                          </a:rPr>
                        </m:ctrlPr>
                      </m:fPr>
                      <m:num>
                        <m:r>
                          <a:rPr lang="fr-FR" sz="2000" i="1">
                            <a:latin typeface="Cambria Math"/>
                            <a:cs typeface="Times New Roman"/>
                          </a:rPr>
                          <m:t>𝑑</m:t>
                        </m:r>
                      </m:num>
                      <m:den>
                        <m:r>
                          <a:rPr lang="fr-FR" sz="2000" i="1">
                            <a:latin typeface="Cambria Math"/>
                            <a:cs typeface="Times New Roman"/>
                          </a:rPr>
                          <m:t>𝑑𝑡</m:t>
                        </m:r>
                      </m:den>
                    </m:f>
                    <m:d>
                      <m:dPr>
                        <m:ctrlPr>
                          <a:rPr lang="fr-FR" sz="2000" i="1">
                            <a:latin typeface="Cambria Math" panose="02040503050406030204" pitchFamily="18" charset="0"/>
                            <a:cs typeface="Times New Roman"/>
                          </a:rPr>
                        </m:ctrlPr>
                      </m:dPr>
                      <m:e>
                        <m:r>
                          <a:rPr lang="fr-FR" sz="2000" i="1">
                            <a:latin typeface="Cambria Math"/>
                            <a:cs typeface="Times New Roman"/>
                          </a:rPr>
                          <m:t>𝑚</m:t>
                        </m:r>
                        <m:r>
                          <a:rPr lang="fr-FR" sz="2000" i="1">
                            <a:latin typeface="Cambria Math"/>
                            <a:cs typeface="Times New Roman"/>
                          </a:rPr>
                          <m:t>.</m:t>
                        </m:r>
                        <m:f>
                          <m:fPr>
                            <m:ctrlPr>
                              <a:rPr lang="fr-FR" sz="2000" i="1">
                                <a:latin typeface="Cambria Math" panose="02040503050406030204" pitchFamily="18" charset="0"/>
                                <a:cs typeface="Times New Roman"/>
                              </a:rPr>
                            </m:ctrlPr>
                          </m:fPr>
                          <m:num>
                            <m:r>
                              <a:rPr lang="fr-FR" sz="2000" i="1">
                                <a:latin typeface="Cambria Math"/>
                                <a:cs typeface="Times New Roman"/>
                              </a:rPr>
                              <m:t>𝑑𝑥</m:t>
                            </m:r>
                          </m:num>
                          <m:den>
                            <m:r>
                              <a:rPr lang="fr-FR" sz="2000" i="1">
                                <a:latin typeface="Cambria Math"/>
                                <a:cs typeface="Times New Roman"/>
                              </a:rPr>
                              <m:t>𝑑𝑡</m:t>
                            </m:r>
                          </m:den>
                        </m:f>
                      </m:e>
                    </m:d>
                    <m:r>
                      <a:rPr lang="fr-FR" sz="2000" i="1">
                        <a:latin typeface="Cambria Math"/>
                        <a:cs typeface="Times New Roman"/>
                      </a:rPr>
                      <m:t>=</m:t>
                    </m:r>
                    <m:r>
                      <a:rPr lang="fr-FR" sz="2000" b="0" i="1" smtClean="0">
                        <a:latin typeface="Cambria Math"/>
                        <a:cs typeface="Times New Roman"/>
                      </a:rPr>
                      <m:t>𝑃</m:t>
                    </m:r>
                    <m:r>
                      <a:rPr lang="fr-FR" sz="2000" i="1">
                        <a:latin typeface="Cambria Math"/>
                        <a:cs typeface="Times New Roman"/>
                      </a:rPr>
                      <m:t>(</m:t>
                    </m:r>
                    <m:r>
                      <a:rPr lang="fr-FR" sz="2000" i="1">
                        <a:latin typeface="Cambria Math"/>
                        <a:cs typeface="Times New Roman"/>
                      </a:rPr>
                      <m:t>𝑡</m:t>
                    </m:r>
                    <m:r>
                      <a:rPr lang="fr-FR" sz="2000" i="1">
                        <a:latin typeface="Cambria Math"/>
                        <a:cs typeface="Times New Roman"/>
                      </a:rPr>
                      <m:t>)</m:t>
                    </m:r>
                  </m:oMath>
                </a14:m>
                <a:r>
                  <a:rPr lang="fr-FR" sz="2000" dirty="0">
                    <a:latin typeface="Times New Roman"/>
                    <a:ea typeface="Times New Roman"/>
                  </a:rPr>
                  <a:t>					</a:t>
                </a:r>
                <a:r>
                  <a:rPr lang="fr-FR" sz="2000" dirty="0"/>
                  <a:t> </a:t>
                </a:r>
                <a:endParaRPr lang="fr-FR" sz="2000" b="1" dirty="0"/>
              </a:p>
              <a:p>
                <a:pPr algn="just">
                  <a:lnSpc>
                    <a:spcPct val="150000"/>
                  </a:lnSpc>
                </a:pPr>
                <a:endParaRPr lang="fr-FR" sz="2000" b="1" dirty="0">
                  <a:solidFill>
                    <a:srgbClr val="FFC000"/>
                  </a:solidFill>
                </a:endParaRPr>
              </a:p>
              <a:p>
                <a:pPr algn="just">
                  <a:lnSpc>
                    <a:spcPct val="150000"/>
                  </a:lnSpc>
                </a:pPr>
                <a:endParaRPr lang="fr-FR" sz="2000" dirty="0">
                  <a:latin typeface="Times New Roman"/>
                  <a:ea typeface="Times New Roman"/>
                </a:endParaRPr>
              </a:p>
              <a:p>
                <a:pPr algn="just">
                  <a:lnSpc>
                    <a:spcPct val="150000"/>
                  </a:lnSpc>
                </a:pPr>
                <a:endParaRPr lang="fr-FR" sz="2000" dirty="0"/>
              </a:p>
              <a:p>
                <a:pPr>
                  <a:lnSpc>
                    <a:spcPct val="115000"/>
                  </a:lnSpc>
                  <a:spcAft>
                    <a:spcPts val="0"/>
                  </a:spcAft>
                </a:pPr>
                <a:endParaRPr lang="fr-FR" sz="1800" dirty="0">
                  <a:latin typeface="Calibri"/>
                  <a:ea typeface="Calibri"/>
                  <a:cs typeface="Arial"/>
                </a:endParaRPr>
              </a:p>
              <a:p>
                <a:pPr>
                  <a:lnSpc>
                    <a:spcPct val="150000"/>
                  </a:lnSpc>
                </a:pPr>
                <a:endParaRPr lang="fr-FR" sz="2000" dirty="0"/>
              </a:p>
              <a:p>
                <a:pPr>
                  <a:lnSpc>
                    <a:spcPct val="150000"/>
                  </a:lnSpc>
                </a:pPr>
                <a:endParaRPr lang="fr-FR" sz="2000" dirty="0"/>
              </a:p>
            </p:txBody>
          </p:sp>
        </mc:Choice>
        <mc:Fallback xmlns="">
          <p:sp>
            <p:nvSpPr>
              <p:cNvPr id="4" name="Rectangle 2"/>
              <p:cNvSpPr txBox="1">
                <a:spLocks noRot="1" noChangeAspect="1" noMove="1" noResize="1" noEditPoints="1" noAdjustHandles="1" noChangeArrowheads="1" noChangeShapeType="1" noTextEdit="1"/>
              </p:cNvSpPr>
              <p:nvPr/>
            </p:nvSpPr>
            <p:spPr>
              <a:xfrm>
                <a:off x="214282" y="44624"/>
                <a:ext cx="8822214" cy="6813376"/>
              </a:xfrm>
              <a:prstGeom prst="rect">
                <a:avLst/>
              </a:prstGeom>
              <a:blipFill>
                <a:blip r:embed="rId3"/>
                <a:stretch>
                  <a:fillRect l="-621" r="-690"/>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2</a:t>
            </a:fld>
            <a:endParaRPr lang="fr-BE" dirty="0">
              <a:solidFill>
                <a:srgbClr val="FFFFFF"/>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4975" y="1628800"/>
            <a:ext cx="3045497" cy="1380635"/>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753104011"/>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214282" y="116632"/>
                <a:ext cx="8822214" cy="6741368"/>
              </a:xfrm>
              <a:prstGeom prst="rect">
                <a:avLst/>
              </a:prstGeom>
              <a:ln>
                <a:solidFill>
                  <a:schemeClr val="accent1"/>
                </a:solidFill>
              </a:ln>
            </p:spPr>
            <p:txBody>
              <a:bodyPr/>
              <a:lstStyle/>
              <a:p>
                <a:pPr>
                  <a:lnSpc>
                    <a:spcPct val="115000"/>
                  </a:lnSpc>
                  <a:spcAft>
                    <a:spcPts val="0"/>
                  </a:spcAft>
                </a:pPr>
                <a:r>
                  <a:rPr lang="en-US" sz="1800" dirty="0">
                    <a:latin typeface="Times New Roman"/>
                    <a:ea typeface="Times New Roman"/>
                    <a:cs typeface="Arial"/>
                  </a:rPr>
                  <a:t>The permanent response of the system is given by</a:t>
                </a:r>
                <a:r>
                  <a:rPr lang="fr-FR" sz="1800" dirty="0">
                    <a:latin typeface="Times New Roman"/>
                    <a:ea typeface="Times New Roman"/>
                    <a:cs typeface="Arial"/>
                  </a:rPr>
                  <a:t>(3.17)    </a:t>
                </a:r>
                <a:r>
                  <a:rPr lang="fr-FR" sz="1600" dirty="0">
                    <a:ea typeface="Calibri"/>
                    <a:cs typeface="Times New Roman"/>
                  </a:rPr>
                  <a:t> </a:t>
                </a:r>
                <a14:m>
                  <m:oMath xmlns:m="http://schemas.openxmlformats.org/officeDocument/2006/math">
                    <m:sSub>
                      <m:sSubPr>
                        <m:ctrlPr>
                          <a:rPr lang="fr-FR" sz="1600" i="1">
                            <a:latin typeface="Cambria Math" panose="02040503050406030204" pitchFamily="18" charset="0"/>
                            <a:ea typeface="Calibri"/>
                            <a:cs typeface="Times New Roman"/>
                          </a:rPr>
                        </m:ctrlPr>
                      </m:sSubPr>
                      <m:e>
                        <m:r>
                          <a:rPr lang="fr-FR" sz="1600" i="1">
                            <a:latin typeface="Cambria Math"/>
                            <a:ea typeface="Calibri"/>
                            <a:cs typeface="Times New Roman"/>
                          </a:rPr>
                          <m:t>𝑥</m:t>
                        </m:r>
                      </m:e>
                      <m:sub>
                        <m:r>
                          <a:rPr lang="fr-FR" sz="1600" i="1">
                            <a:latin typeface="Cambria Math"/>
                            <a:ea typeface="Calibri"/>
                            <a:cs typeface="Times New Roman"/>
                          </a:rPr>
                          <m:t>𝑡</m:t>
                        </m:r>
                        <m:r>
                          <a:rPr lang="fr-FR" sz="1600" i="1">
                            <a:latin typeface="Cambria Math"/>
                            <a:ea typeface="Calibri"/>
                            <a:cs typeface="Times New Roman"/>
                          </a:rPr>
                          <m:t>.</m:t>
                        </m:r>
                        <m:r>
                          <a:rPr lang="fr-FR" sz="1600" i="1">
                            <a:latin typeface="Cambria Math"/>
                            <a:ea typeface="Calibri"/>
                            <a:cs typeface="Times New Roman"/>
                          </a:rPr>
                          <m:t>𝑝</m:t>
                        </m:r>
                      </m:sub>
                    </m:sSub>
                    <m:r>
                      <a:rPr lang="fr-FR" sz="1600" i="1">
                        <a:latin typeface="Cambria Math"/>
                        <a:ea typeface="Calibri"/>
                        <a:cs typeface="Times New Roman"/>
                      </a:rPr>
                      <m:t>(</m:t>
                    </m:r>
                    <m:r>
                      <a:rPr lang="fr-FR" sz="1600" i="1">
                        <a:latin typeface="Cambria Math"/>
                        <a:ea typeface="Calibri"/>
                        <a:cs typeface="Times New Roman"/>
                      </a:rPr>
                      <m:t>𝑡</m:t>
                    </m:r>
                    <m:r>
                      <a:rPr lang="fr-FR" sz="1600" i="1">
                        <a:latin typeface="Cambria Math"/>
                        <a:ea typeface="Calibri"/>
                        <a:cs typeface="Times New Roman"/>
                      </a:rPr>
                      <m:t>)=</m:t>
                    </m:r>
                    <m:r>
                      <a:rPr lang="fr-FR" sz="1600" i="1">
                        <a:latin typeface="Cambria Math"/>
                        <a:ea typeface="Times New Roman"/>
                        <a:cs typeface="Times New Roman"/>
                      </a:rPr>
                      <m:t>𝜌</m:t>
                    </m:r>
                    <m:r>
                      <a:rPr lang="fr-FR" sz="1600" i="1">
                        <a:latin typeface="Cambria Math"/>
                        <a:ea typeface="Times New Roman"/>
                        <a:cs typeface="Times New Roman"/>
                      </a:rPr>
                      <m:t>.</m:t>
                    </m:r>
                    <m:r>
                      <a:rPr lang="fr-FR" sz="1600" i="1">
                        <a:latin typeface="Cambria Math"/>
                        <a:ea typeface="Times New Roman"/>
                        <a:cs typeface="Times New Roman"/>
                      </a:rPr>
                      <m:t>𝑠𝑖𝑛</m:t>
                    </m:r>
                    <m:d>
                      <m:dPr>
                        <m:ctrlPr>
                          <a:rPr lang="fr-FR" sz="1600" i="1">
                            <a:latin typeface="Cambria Math" panose="02040503050406030204" pitchFamily="18" charset="0"/>
                            <a:ea typeface="Times New Roman"/>
                            <a:cs typeface="Times New Roman"/>
                          </a:rPr>
                        </m:ctrlPr>
                      </m:dPr>
                      <m:e>
                        <m:bar>
                          <m:barPr>
                            <m:pos m:val="top"/>
                            <m:ctrlPr>
                              <a:rPr lang="fr-FR" sz="1600" i="1">
                                <a:latin typeface="Cambria Math" panose="02040503050406030204" pitchFamily="18" charset="0"/>
                                <a:ea typeface="Times New Roman"/>
                                <a:cs typeface="Times New Roman"/>
                              </a:rPr>
                            </m:ctrlPr>
                          </m:barPr>
                          <m:e>
                            <m:r>
                              <a:rPr lang="fr-FR" sz="1600" i="1">
                                <a:latin typeface="Cambria Math"/>
                                <a:ea typeface="Times New Roman"/>
                                <a:cs typeface="Times New Roman"/>
                              </a:rPr>
                              <m:t>𝜔</m:t>
                            </m:r>
                          </m:e>
                        </m:bar>
                        <m:r>
                          <a:rPr lang="fr-FR" sz="1600" i="1">
                            <a:latin typeface="Cambria Math"/>
                            <a:ea typeface="Times New Roman"/>
                            <a:cs typeface="Times New Roman"/>
                          </a:rPr>
                          <m:t>.</m:t>
                        </m:r>
                        <m:r>
                          <a:rPr lang="fr-FR" sz="1600" i="1">
                            <a:latin typeface="Cambria Math"/>
                            <a:ea typeface="Times New Roman"/>
                            <a:cs typeface="Times New Roman"/>
                          </a:rPr>
                          <m:t>𝑡</m:t>
                        </m:r>
                        <m:r>
                          <a:rPr lang="fr-FR" sz="1600" i="1">
                            <a:latin typeface="Cambria Math"/>
                            <a:ea typeface="Times New Roman"/>
                            <a:cs typeface="Times New Roman"/>
                          </a:rPr>
                          <m:t>+</m:t>
                        </m:r>
                        <m:r>
                          <a:rPr lang="fr-FR" sz="1600" i="1">
                            <a:latin typeface="Cambria Math"/>
                            <a:ea typeface="Times New Roman"/>
                            <a:cs typeface="Times New Roman"/>
                          </a:rPr>
                          <m:t>𝛾</m:t>
                        </m:r>
                        <m:r>
                          <a:rPr lang="fr-FR" sz="1600" i="1">
                            <a:latin typeface="Cambria Math"/>
                            <a:ea typeface="Times New Roman"/>
                            <a:cs typeface="Times New Roman"/>
                          </a:rPr>
                          <m:t>−</m:t>
                        </m:r>
                        <m:r>
                          <a:rPr lang="fr-FR" sz="1600" i="1">
                            <a:latin typeface="Cambria Math"/>
                            <a:ea typeface="Times New Roman"/>
                            <a:cs typeface="Times New Roman"/>
                          </a:rPr>
                          <m:t>𝜃</m:t>
                        </m:r>
                      </m:e>
                    </m:d>
                  </m:oMath>
                </a14:m>
                <a:r>
                  <a:rPr lang="fr-FR" sz="1600" dirty="0">
                    <a:latin typeface="Times New Roman"/>
                    <a:ea typeface="Times New Roman"/>
                    <a:cs typeface="Arial"/>
                  </a:rPr>
                  <a:t> </a:t>
                </a:r>
                <a:endParaRPr lang="fr-FR" sz="1600" dirty="0">
                  <a:effectLst/>
                  <a:latin typeface="Calibri"/>
                  <a:ea typeface="Calibri"/>
                  <a:cs typeface="Arial"/>
                </a:endParaRPr>
              </a:p>
              <a:p>
                <a:pPr>
                  <a:lnSpc>
                    <a:spcPct val="115000"/>
                  </a:lnSpc>
                  <a:spcAft>
                    <a:spcPts val="0"/>
                  </a:spcAft>
                </a:pPr>
                <a:r>
                  <a:rPr lang="fr-FR" sz="1800" dirty="0">
                    <a:effectLst/>
                    <a:latin typeface="Times New Roman"/>
                    <a:ea typeface="Times New Roman"/>
                    <a:cs typeface="Arial"/>
                  </a:rPr>
                  <a:t>	</a:t>
                </a:r>
                <a14:m>
                  <m:oMath xmlns:m="http://schemas.openxmlformats.org/officeDocument/2006/math">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Times New Roman"/>
                          </a:rPr>
                          <m:t>𝑥</m:t>
                        </m:r>
                      </m:e>
                      <m:sub>
                        <m:r>
                          <a:rPr lang="fr-FR" sz="1800" i="1">
                            <a:effectLst/>
                            <a:latin typeface="Cambria Math"/>
                            <a:ea typeface="Calibri"/>
                            <a:cs typeface="Times New Roman"/>
                          </a:rPr>
                          <m:t>𝑡</m:t>
                        </m:r>
                        <m:r>
                          <a:rPr lang="fr-FR" sz="1800" i="1">
                            <a:effectLst/>
                            <a:latin typeface="Cambria Math"/>
                            <a:ea typeface="Calibri"/>
                            <a:cs typeface="Times New Roman"/>
                          </a:rPr>
                          <m:t>.</m:t>
                        </m:r>
                        <m:r>
                          <a:rPr lang="fr-FR" sz="1800" i="1">
                            <a:effectLst/>
                            <a:latin typeface="Cambria Math"/>
                            <a:ea typeface="Calibri"/>
                            <a:cs typeface="Times New Roman"/>
                          </a:rPr>
                          <m:t>𝑝</m:t>
                        </m:r>
                      </m:sub>
                    </m:sSub>
                    <m:r>
                      <a:rPr lang="fr-FR" sz="1800" i="1">
                        <a:effectLst/>
                        <a:latin typeface="Cambria Math"/>
                        <a:ea typeface="Calibri"/>
                        <a:cs typeface="Times New Roman"/>
                      </a:rPr>
                      <m:t>(</m:t>
                    </m:r>
                    <m:r>
                      <a:rPr lang="fr-FR" sz="1800" i="1">
                        <a:effectLst/>
                        <a:latin typeface="Cambria Math"/>
                        <a:ea typeface="Calibri"/>
                        <a:cs typeface="Times New Roman"/>
                      </a:rPr>
                      <m:t>𝑡</m:t>
                    </m:r>
                    <m:r>
                      <a:rPr lang="fr-FR" sz="1800" i="1">
                        <a:effectLst/>
                        <a:latin typeface="Cambria Math"/>
                        <a:ea typeface="Calibri"/>
                        <a:cs typeface="Times New Roman"/>
                      </a:rPr>
                      <m:t>)=</m:t>
                    </m:r>
                    <m:f>
                      <m:fPr>
                        <m:ctrlPr>
                          <a:rPr lang="fr-FR" sz="1800" i="1">
                            <a:effectLst/>
                            <a:latin typeface="Cambria Math" panose="02040503050406030204" pitchFamily="18" charset="0"/>
                            <a:ea typeface="Times New Roman"/>
                            <a:cs typeface="Times New Roman"/>
                          </a:rPr>
                        </m:ctrlPr>
                      </m:fPr>
                      <m:num>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𝑃</m:t>
                            </m:r>
                          </m:e>
                          <m:sub>
                            <m:r>
                              <a:rPr lang="fr-FR" sz="1800" i="1">
                                <a:effectLst/>
                                <a:latin typeface="Cambria Math"/>
                                <a:ea typeface="Times New Roman"/>
                                <a:cs typeface="Times New Roman"/>
                              </a:rPr>
                              <m:t>0</m:t>
                            </m:r>
                          </m:sub>
                        </m:sSub>
                      </m:num>
                      <m:den>
                        <m:r>
                          <a:rPr lang="fr-FR" sz="1800" i="1">
                            <a:effectLst/>
                            <a:latin typeface="Cambria Math"/>
                            <a:ea typeface="Times New Roman"/>
                            <a:cs typeface="Times New Roman"/>
                          </a:rPr>
                          <m:t>𝑘</m:t>
                        </m:r>
                        <m:r>
                          <a:rPr lang="fr-FR" sz="1800" i="1">
                            <a:effectLst/>
                            <a:latin typeface="Cambria Math"/>
                            <a:ea typeface="Times New Roman"/>
                            <a:cs typeface="Times New Roman"/>
                          </a:rPr>
                          <m:t>.</m:t>
                        </m:r>
                        <m:rad>
                          <m:radPr>
                            <m:degHide m:val="on"/>
                            <m:ctrlPr>
                              <a:rPr lang="fr-FR" sz="1800" i="1">
                                <a:effectLst/>
                                <a:latin typeface="Cambria Math" panose="02040503050406030204" pitchFamily="18" charset="0"/>
                                <a:ea typeface="Times New Roman"/>
                                <a:cs typeface="Times New Roman"/>
                              </a:rPr>
                            </m:ctrlPr>
                          </m:radPr>
                          <m:deg/>
                          <m:e>
                            <m:sSup>
                              <m:sSupPr>
                                <m:ctrlPr>
                                  <a:rPr lang="fr-FR" sz="1800" i="1">
                                    <a:effectLst/>
                                    <a:latin typeface="Cambria Math" panose="02040503050406030204" pitchFamily="18" charset="0"/>
                                    <a:ea typeface="Times New Roman"/>
                                    <a:cs typeface="Times New Roman"/>
                                  </a:rPr>
                                </m:ctrlPr>
                              </m:sSupPr>
                              <m:e>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1</m:t>
                                    </m:r>
                                    <m:r>
                                      <a:rPr lang="fr-FR"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r>
                                          <a:rPr lang="fr-FR" sz="1800" i="1">
                                            <a:effectLst/>
                                            <a:latin typeface="Cambria Math"/>
                                            <a:ea typeface="Times New Roman"/>
                                            <a:cs typeface="Times New Roman"/>
                                          </a:rPr>
                                          <m:t>𝛽</m:t>
                                        </m:r>
                                      </m:e>
                                      <m:sup>
                                        <m:r>
                                          <a:rPr lang="fr-FR" sz="1800" i="1">
                                            <a:effectLst/>
                                            <a:latin typeface="Cambria Math"/>
                                            <a:ea typeface="Times New Roman"/>
                                            <a:cs typeface="Times New Roman"/>
                                          </a:rPr>
                                          <m:t>2</m:t>
                                        </m:r>
                                      </m:sup>
                                    </m:sSup>
                                  </m:e>
                                </m:d>
                              </m:e>
                              <m:sup>
                                <m:r>
                                  <a:rPr lang="fr-FR" sz="1800" i="1">
                                    <a:effectLst/>
                                    <a:latin typeface="Cambria Math"/>
                                    <a:ea typeface="Times New Roman"/>
                                    <a:cs typeface="Times New Roman"/>
                                  </a:rPr>
                                  <m:t>2</m:t>
                                </m:r>
                              </m:sup>
                            </m:sSup>
                            <m:r>
                              <a:rPr lang="fr-FR"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Calibri"/>
                                        <a:cs typeface="Times New Roman"/>
                                      </a:rPr>
                                      <m:t>2</m:t>
                                    </m:r>
                                    <m:r>
                                      <a:rPr lang="fr-FR" sz="1800" i="1">
                                        <a:effectLst/>
                                        <a:latin typeface="Cambria Math"/>
                                        <a:ea typeface="Calibri"/>
                                        <a:cs typeface="Times New Roman"/>
                                      </a:rPr>
                                      <m:t>𝜉𝛽</m:t>
                                    </m:r>
                                  </m:e>
                                </m:d>
                              </m:e>
                              <m:sup>
                                <m:r>
                                  <a:rPr lang="fr-FR" sz="1800" i="1">
                                    <a:effectLst/>
                                    <a:latin typeface="Cambria Math"/>
                                    <a:ea typeface="Times New Roman"/>
                                    <a:cs typeface="Times New Roman"/>
                                  </a:rPr>
                                  <m:t>2</m:t>
                                </m:r>
                              </m:sup>
                            </m:sSup>
                          </m:e>
                        </m:rad>
                      </m:den>
                    </m:f>
                    <m:r>
                      <a:rPr lang="fr-FR" sz="1800" i="1">
                        <a:effectLst/>
                        <a:latin typeface="Cambria Math"/>
                        <a:ea typeface="Times New Roman"/>
                        <a:cs typeface="Times New Roman"/>
                      </a:rPr>
                      <m:t>.</m:t>
                    </m:r>
                    <m:r>
                      <a:rPr lang="fr-FR" sz="1800" i="1">
                        <a:effectLst/>
                        <a:latin typeface="Cambria Math"/>
                        <a:ea typeface="Times New Roman"/>
                        <a:cs typeface="Times New Roman"/>
                      </a:rPr>
                      <m:t>𝑠𝑖𝑛</m:t>
                    </m:r>
                    <m:d>
                      <m:dPr>
                        <m:ctrlPr>
                          <a:rPr lang="fr-FR" sz="1800" i="1">
                            <a:effectLst/>
                            <a:latin typeface="Cambria Math" panose="02040503050406030204" pitchFamily="18" charset="0"/>
                            <a:ea typeface="Times New Roman"/>
                            <a:cs typeface="Times New Roman"/>
                          </a:rPr>
                        </m:ctrlPr>
                      </m:dPr>
                      <m:e>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r>
                          <a:rPr lang="fr-FR" sz="1800" i="1">
                            <a:effectLst/>
                            <a:latin typeface="Cambria Math"/>
                            <a:ea typeface="Times New Roman"/>
                            <a:cs typeface="Times New Roman"/>
                          </a:rPr>
                          <m:t>.</m:t>
                        </m:r>
                        <m:r>
                          <a:rPr lang="fr-FR" sz="1800" i="1">
                            <a:effectLst/>
                            <a:latin typeface="Cambria Math"/>
                            <a:ea typeface="Times New Roman"/>
                            <a:cs typeface="Times New Roman"/>
                          </a:rPr>
                          <m:t>𝑡</m:t>
                        </m:r>
                        <m:r>
                          <a:rPr lang="fr-FR" sz="1800" i="1">
                            <a:effectLst/>
                            <a:latin typeface="Cambria Math"/>
                            <a:ea typeface="Times New Roman"/>
                            <a:cs typeface="Times New Roman"/>
                          </a:rPr>
                          <m:t>+</m:t>
                        </m:r>
                        <m:r>
                          <a:rPr lang="fr-FR" sz="1800" i="1">
                            <a:effectLst/>
                            <a:latin typeface="Cambria Math"/>
                            <a:ea typeface="Times New Roman"/>
                            <a:cs typeface="Times New Roman"/>
                          </a:rPr>
                          <m:t>𝛾</m:t>
                        </m:r>
                        <m:r>
                          <a:rPr lang="fr-FR" sz="1800" i="1">
                            <a:effectLst/>
                            <a:latin typeface="Cambria Math"/>
                            <a:ea typeface="Times New Roman"/>
                            <a:cs typeface="Times New Roman"/>
                          </a:rPr>
                          <m:t>−</m:t>
                        </m:r>
                        <m:r>
                          <a:rPr lang="fr-FR" sz="1800" i="1">
                            <a:effectLst/>
                            <a:latin typeface="Cambria Math"/>
                            <a:ea typeface="Times New Roman"/>
                            <a:cs typeface="Times New Roman"/>
                          </a:rPr>
                          <m:t>𝜃</m:t>
                        </m:r>
                      </m:e>
                    </m:d>
                  </m:oMath>
                </a14:m>
                <a:r>
                  <a:rPr lang="fr-FR" sz="1800" dirty="0">
                    <a:effectLst/>
                    <a:latin typeface="Times New Roman"/>
                    <a:ea typeface="Times New Roman"/>
                    <a:cs typeface="Arial"/>
                  </a:rPr>
                  <a:t> 				</a:t>
                </a:r>
                <a:endParaRPr lang="fr-FR" sz="1600" dirty="0">
                  <a:effectLst/>
                  <a:latin typeface="Calibri"/>
                  <a:ea typeface="Calibri"/>
                  <a:cs typeface="Arial"/>
                </a:endParaRPr>
              </a:p>
              <a:p>
                <a:pPr>
                  <a:lnSpc>
                    <a:spcPct val="115000"/>
                  </a:lnSpc>
                  <a:spcAft>
                    <a:spcPts val="0"/>
                  </a:spcAft>
                </a:pPr>
                <a:r>
                  <a:rPr lang="fr-FR" sz="1800" dirty="0">
                    <a:effectLst/>
                    <a:latin typeface="Times New Roman"/>
                    <a:ea typeface="Times New Roman"/>
                    <a:cs typeface="Arial"/>
                  </a:rPr>
                  <a:t> </a:t>
                </a:r>
                <a:r>
                  <a:rPr lang="fr-FR" sz="1800" dirty="0" err="1">
                    <a:effectLst/>
                    <a:latin typeface="Times New Roman"/>
                    <a:ea typeface="Times New Roman"/>
                    <a:cs typeface="Arial"/>
                  </a:rPr>
                  <a:t>so</a:t>
                </a:r>
                <a:r>
                  <a:rPr lang="fr-FR" sz="1800" dirty="0">
                    <a:effectLst/>
                    <a:latin typeface="Times New Roman"/>
                    <a:ea typeface="Times New Roman"/>
                    <a:cs typeface="Arial"/>
                  </a:rPr>
                  <a:t> :		</a:t>
                </a:r>
                <a14:m>
                  <m:oMath xmlns:m="http://schemas.openxmlformats.org/officeDocument/2006/math">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Times New Roman"/>
                          </a:rPr>
                          <m:t>𝑥</m:t>
                        </m:r>
                      </m:e>
                      <m:sub>
                        <m:r>
                          <a:rPr lang="fr-FR" sz="1800" i="1">
                            <a:effectLst/>
                            <a:latin typeface="Cambria Math"/>
                            <a:ea typeface="Calibri"/>
                            <a:cs typeface="Times New Roman"/>
                          </a:rPr>
                          <m:t>𝑡</m:t>
                        </m:r>
                        <m:r>
                          <a:rPr lang="fr-FR" sz="1800" i="1">
                            <a:effectLst/>
                            <a:latin typeface="Cambria Math"/>
                            <a:ea typeface="Calibri"/>
                            <a:cs typeface="Times New Roman"/>
                          </a:rPr>
                          <m:t>.</m:t>
                        </m:r>
                        <m:r>
                          <a:rPr lang="fr-FR" sz="1800" i="1">
                            <a:effectLst/>
                            <a:latin typeface="Cambria Math"/>
                            <a:ea typeface="Calibri"/>
                            <a:cs typeface="Times New Roman"/>
                          </a:rPr>
                          <m:t>𝑝</m:t>
                        </m:r>
                      </m:sub>
                    </m:sSub>
                    <m:r>
                      <a:rPr lang="fr-FR" sz="1800" i="1">
                        <a:effectLst/>
                        <a:latin typeface="Cambria Math"/>
                        <a:ea typeface="Calibri"/>
                        <a:cs typeface="Times New Roman"/>
                      </a:rPr>
                      <m:t>(</m:t>
                    </m:r>
                    <m:r>
                      <a:rPr lang="fr-FR" sz="1800" i="1">
                        <a:effectLst/>
                        <a:latin typeface="Cambria Math"/>
                        <a:ea typeface="Calibri"/>
                        <a:cs typeface="Times New Roman"/>
                      </a:rPr>
                      <m:t>𝑡</m:t>
                    </m:r>
                    <m:r>
                      <a:rPr lang="fr-FR" sz="1800" i="1">
                        <a:effectLst/>
                        <a:latin typeface="Cambria Math"/>
                        <a:ea typeface="Calibri"/>
                        <a:cs typeface="Times New Roman"/>
                      </a:rPr>
                      <m:t>)=</m:t>
                    </m:r>
                    <m:f>
                      <m:fPr>
                        <m:ctrlPr>
                          <a:rPr lang="fr-FR" sz="1800" i="1">
                            <a:effectLst/>
                            <a:latin typeface="Cambria Math" panose="02040503050406030204" pitchFamily="18" charset="0"/>
                            <a:ea typeface="Times New Roman"/>
                            <a:cs typeface="Times New Roman"/>
                          </a:rPr>
                        </m:ctrlPr>
                      </m:fPr>
                      <m:num>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i="1">
                                <a:effectLst/>
                                <a:latin typeface="Cambria Math"/>
                                <a:ea typeface="Times New Roman"/>
                                <a:cs typeface="Times New Roman"/>
                              </a:rPr>
                              <m:t>𝑔</m:t>
                            </m:r>
                            <m:r>
                              <a:rPr lang="fr-FR" sz="1800" i="1">
                                <a:effectLst/>
                                <a:latin typeface="Cambria Math"/>
                                <a:ea typeface="Times New Roman"/>
                                <a:cs typeface="Times New Roman"/>
                              </a:rPr>
                              <m:t>0</m:t>
                            </m:r>
                          </m:sub>
                        </m:sSub>
                        <m:rad>
                          <m:radPr>
                            <m:degHide m:val="on"/>
                            <m:ctrlPr>
                              <a:rPr lang="fr-FR" sz="1800" i="1">
                                <a:effectLst/>
                                <a:latin typeface="Cambria Math" panose="02040503050406030204" pitchFamily="18" charset="0"/>
                                <a:ea typeface="Times New Roman"/>
                                <a:cs typeface="Times New Roman"/>
                              </a:rPr>
                            </m:ctrlPr>
                          </m:radPr>
                          <m:deg/>
                          <m:e>
                            <m:r>
                              <a:rPr lang="fr-FR" sz="1800" i="1">
                                <a:effectLst/>
                                <a:latin typeface="Cambria Math"/>
                                <a:ea typeface="Times New Roman"/>
                                <a:cs typeface="Times New Roman"/>
                              </a:rPr>
                              <m:t>1</m:t>
                            </m:r>
                            <m:r>
                              <a:rPr lang="fr-FR"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Calibri"/>
                                        <a:cs typeface="Times New Roman"/>
                                      </a:rPr>
                                      <m:t>2</m:t>
                                    </m:r>
                                    <m:r>
                                      <a:rPr lang="fr-FR" sz="1800" i="1">
                                        <a:effectLst/>
                                        <a:latin typeface="Cambria Math"/>
                                        <a:ea typeface="Calibri"/>
                                        <a:cs typeface="Times New Roman"/>
                                      </a:rPr>
                                      <m:t>𝜉𝛽</m:t>
                                    </m:r>
                                  </m:e>
                                </m:d>
                              </m:e>
                              <m:sup>
                                <m:r>
                                  <a:rPr lang="fr-FR" sz="1800" i="1">
                                    <a:effectLst/>
                                    <a:latin typeface="Cambria Math"/>
                                    <a:ea typeface="Times New Roman"/>
                                    <a:cs typeface="Times New Roman"/>
                                  </a:rPr>
                                  <m:t>2</m:t>
                                </m:r>
                              </m:sup>
                            </m:sSup>
                          </m:e>
                        </m:rad>
                      </m:num>
                      <m:den>
                        <m:r>
                          <a:rPr lang="fr-FR" sz="1800" i="1">
                            <a:effectLst/>
                            <a:latin typeface="Cambria Math"/>
                            <a:ea typeface="Times New Roman"/>
                            <a:cs typeface="Times New Roman"/>
                          </a:rPr>
                          <m:t>𝑘</m:t>
                        </m:r>
                        <m:r>
                          <a:rPr lang="fr-FR" sz="1800" i="1">
                            <a:effectLst/>
                            <a:latin typeface="Cambria Math"/>
                            <a:ea typeface="Times New Roman"/>
                            <a:cs typeface="Times New Roman"/>
                          </a:rPr>
                          <m:t>.</m:t>
                        </m:r>
                        <m:rad>
                          <m:radPr>
                            <m:degHide m:val="on"/>
                            <m:ctrlPr>
                              <a:rPr lang="fr-FR" sz="1800" i="1">
                                <a:effectLst/>
                                <a:latin typeface="Cambria Math" panose="02040503050406030204" pitchFamily="18" charset="0"/>
                                <a:ea typeface="Times New Roman"/>
                                <a:cs typeface="Times New Roman"/>
                              </a:rPr>
                            </m:ctrlPr>
                          </m:radPr>
                          <m:deg/>
                          <m:e>
                            <m:sSup>
                              <m:sSupPr>
                                <m:ctrlPr>
                                  <a:rPr lang="fr-FR" sz="1800" i="1">
                                    <a:effectLst/>
                                    <a:latin typeface="Cambria Math" panose="02040503050406030204" pitchFamily="18" charset="0"/>
                                    <a:ea typeface="Times New Roman"/>
                                    <a:cs typeface="Times New Roman"/>
                                  </a:rPr>
                                </m:ctrlPr>
                              </m:sSupPr>
                              <m:e>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1</m:t>
                                    </m:r>
                                    <m:r>
                                      <a:rPr lang="fr-FR"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r>
                                          <a:rPr lang="fr-FR" sz="1800" i="1">
                                            <a:effectLst/>
                                            <a:latin typeface="Cambria Math"/>
                                            <a:ea typeface="Times New Roman"/>
                                            <a:cs typeface="Times New Roman"/>
                                          </a:rPr>
                                          <m:t>𝛽</m:t>
                                        </m:r>
                                      </m:e>
                                      <m:sup>
                                        <m:r>
                                          <a:rPr lang="fr-FR" sz="1800" i="1">
                                            <a:effectLst/>
                                            <a:latin typeface="Cambria Math"/>
                                            <a:ea typeface="Times New Roman"/>
                                            <a:cs typeface="Times New Roman"/>
                                          </a:rPr>
                                          <m:t>2</m:t>
                                        </m:r>
                                      </m:sup>
                                    </m:sSup>
                                  </m:e>
                                </m:d>
                              </m:e>
                              <m:sup>
                                <m:r>
                                  <a:rPr lang="fr-FR" sz="1800" i="1">
                                    <a:effectLst/>
                                    <a:latin typeface="Cambria Math"/>
                                    <a:ea typeface="Times New Roman"/>
                                    <a:cs typeface="Times New Roman"/>
                                  </a:rPr>
                                  <m:t>2</m:t>
                                </m:r>
                              </m:sup>
                            </m:sSup>
                            <m:r>
                              <a:rPr lang="fr-FR"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Calibri"/>
                                        <a:cs typeface="Times New Roman"/>
                                      </a:rPr>
                                      <m:t>2</m:t>
                                    </m:r>
                                    <m:r>
                                      <a:rPr lang="fr-FR" sz="1800" i="1">
                                        <a:effectLst/>
                                        <a:latin typeface="Cambria Math"/>
                                        <a:ea typeface="Calibri"/>
                                        <a:cs typeface="Times New Roman"/>
                                      </a:rPr>
                                      <m:t>𝜉𝛽</m:t>
                                    </m:r>
                                  </m:e>
                                </m:d>
                              </m:e>
                              <m:sup>
                                <m:r>
                                  <a:rPr lang="fr-FR" sz="1800" i="1">
                                    <a:effectLst/>
                                    <a:latin typeface="Cambria Math"/>
                                    <a:ea typeface="Times New Roman"/>
                                    <a:cs typeface="Times New Roman"/>
                                  </a:rPr>
                                  <m:t>2</m:t>
                                </m:r>
                              </m:sup>
                            </m:sSup>
                          </m:e>
                        </m:rad>
                      </m:den>
                    </m:f>
                    <m:r>
                      <a:rPr lang="fr-FR" sz="1800" i="1">
                        <a:effectLst/>
                        <a:latin typeface="Cambria Math"/>
                        <a:ea typeface="Times New Roman"/>
                        <a:cs typeface="Times New Roman"/>
                      </a:rPr>
                      <m:t>.</m:t>
                    </m:r>
                    <m:r>
                      <a:rPr lang="fr-FR" sz="1800" i="1">
                        <a:effectLst/>
                        <a:latin typeface="Cambria Math"/>
                        <a:ea typeface="Times New Roman"/>
                        <a:cs typeface="Times New Roman"/>
                      </a:rPr>
                      <m:t>𝑠𝑖𝑛</m:t>
                    </m:r>
                    <m:d>
                      <m:dPr>
                        <m:ctrlPr>
                          <a:rPr lang="fr-FR" sz="1800" i="1">
                            <a:effectLst/>
                            <a:latin typeface="Cambria Math" panose="02040503050406030204" pitchFamily="18" charset="0"/>
                            <a:ea typeface="Times New Roman"/>
                            <a:cs typeface="Times New Roman"/>
                          </a:rPr>
                        </m:ctrlPr>
                      </m:dPr>
                      <m:e>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r>
                          <a:rPr lang="fr-FR" sz="1800" i="1">
                            <a:effectLst/>
                            <a:latin typeface="Cambria Math"/>
                            <a:ea typeface="Times New Roman"/>
                            <a:cs typeface="Times New Roman"/>
                          </a:rPr>
                          <m:t>.</m:t>
                        </m:r>
                        <m:r>
                          <a:rPr lang="fr-FR" sz="1800" i="1">
                            <a:effectLst/>
                            <a:latin typeface="Cambria Math"/>
                            <a:ea typeface="Times New Roman"/>
                            <a:cs typeface="Times New Roman"/>
                          </a:rPr>
                          <m:t>𝑡</m:t>
                        </m:r>
                        <m:r>
                          <a:rPr lang="fr-FR" sz="1800" i="1">
                            <a:effectLst/>
                            <a:latin typeface="Cambria Math"/>
                            <a:ea typeface="Times New Roman"/>
                            <a:cs typeface="Times New Roman"/>
                          </a:rPr>
                          <m:t>+</m:t>
                        </m:r>
                        <m:r>
                          <a:rPr lang="fr-FR" sz="1800" i="1">
                            <a:effectLst/>
                            <a:latin typeface="Cambria Math"/>
                            <a:ea typeface="Times New Roman"/>
                            <a:cs typeface="Times New Roman"/>
                          </a:rPr>
                          <m:t>𝛾</m:t>
                        </m:r>
                        <m:r>
                          <a:rPr lang="fr-FR" sz="1800" i="1">
                            <a:effectLst/>
                            <a:latin typeface="Cambria Math"/>
                            <a:ea typeface="Times New Roman"/>
                            <a:cs typeface="Times New Roman"/>
                          </a:rPr>
                          <m:t>−</m:t>
                        </m:r>
                        <m:r>
                          <a:rPr lang="fr-FR" sz="1800" i="1">
                            <a:effectLst/>
                            <a:latin typeface="Cambria Math"/>
                            <a:ea typeface="Times New Roman"/>
                            <a:cs typeface="Times New Roman"/>
                          </a:rPr>
                          <m:t>𝜃</m:t>
                        </m:r>
                      </m:e>
                    </m:d>
                  </m:oMath>
                </a14:m>
                <a:r>
                  <a:rPr lang="fr-FR" sz="1800" dirty="0">
                    <a:effectLst/>
                    <a:latin typeface="Times New Roman"/>
                    <a:ea typeface="Times New Roman"/>
                    <a:cs typeface="Arial"/>
                  </a:rPr>
                  <a:t> 	  	</a:t>
                </a:r>
                <a:r>
                  <a:rPr lang="fr-FR" sz="1600" dirty="0">
                    <a:solidFill>
                      <a:srgbClr val="FF0000"/>
                    </a:solidFill>
                    <a:effectLst/>
                    <a:latin typeface="Times New Roman"/>
                    <a:ea typeface="Times New Roman"/>
                    <a:cs typeface="Arial"/>
                  </a:rPr>
                  <a:t>(3.25)</a:t>
                </a:r>
              </a:p>
              <a:p>
                <a:pPr algn="just">
                  <a:lnSpc>
                    <a:spcPct val="150000"/>
                  </a:lnSpc>
                  <a:spcAft>
                    <a:spcPts val="0"/>
                  </a:spcAft>
                </a:pPr>
                <a:r>
                  <a:rPr lang="en-US" sz="1800" dirty="0">
                    <a:latin typeface="Times New Roman"/>
                    <a:ea typeface="Calibri"/>
                    <a:cs typeface="Arial"/>
                  </a:rPr>
                  <a:t>"The response of a single degree of freedom system subjected to harmonic ground displacement is equivalent to the response of a single degree of freedom system subjected to a force directly applied to the mass.</a:t>
                </a:r>
              </a:p>
              <a:p>
                <a:pPr>
                  <a:lnSpc>
                    <a:spcPct val="115000"/>
                  </a:lnSpc>
                  <a:spcAft>
                    <a:spcPts val="0"/>
                  </a:spcAft>
                </a:pPr>
                <a:r>
                  <a:rPr lang="fr-FR" sz="1800" dirty="0">
                    <a:effectLst/>
                    <a:latin typeface="Times New Roman"/>
                    <a:ea typeface="Times New Roman"/>
                    <a:cs typeface="Arial"/>
                  </a:rPr>
                  <a:t> </a:t>
                </a:r>
                <a:r>
                  <a:rPr lang="fr-FR" sz="2000" dirty="0">
                    <a:solidFill>
                      <a:srgbClr val="FF0000"/>
                    </a:solidFill>
                    <a:effectLst/>
                    <a:latin typeface="Times New Roman"/>
                    <a:ea typeface="Times New Roman"/>
                    <a:cs typeface="Arial"/>
                  </a:rPr>
                  <a:t>b/ </a:t>
                </a:r>
                <a:r>
                  <a:rPr lang="en-US" sz="2000" dirty="0">
                    <a:solidFill>
                      <a:srgbClr val="FF0000"/>
                    </a:solidFill>
                    <a:latin typeface="Times New Roman"/>
                    <a:ea typeface="Times New Roman"/>
                    <a:cs typeface="Arial"/>
                  </a:rPr>
                  <a:t>Equation of motion as a function of relative displacement</a:t>
                </a:r>
                <a:r>
                  <a:rPr lang="fr-FR" sz="2000" dirty="0">
                    <a:solidFill>
                      <a:srgbClr val="FF0000"/>
                    </a:solidFill>
                    <a:effectLst/>
                    <a:latin typeface="Times New Roman"/>
                    <a:ea typeface="Times New Roman"/>
                    <a:cs typeface="Arial"/>
                  </a:rPr>
                  <a:t> :</a:t>
                </a:r>
                <a:endParaRPr lang="fr-FR" sz="1800" dirty="0">
                  <a:solidFill>
                    <a:srgbClr val="FF0000"/>
                  </a:solidFill>
                  <a:effectLst/>
                  <a:latin typeface="Calibri"/>
                  <a:ea typeface="Calibri"/>
                  <a:cs typeface="Arial"/>
                </a:endParaRPr>
              </a:p>
              <a:p>
                <a:pPr>
                  <a:lnSpc>
                    <a:spcPct val="115000"/>
                  </a:lnSpc>
                  <a:spcAft>
                    <a:spcPts val="0"/>
                  </a:spcAft>
                </a:pPr>
                <a14:m>
                  <m:oMath xmlns:m="http://schemas.openxmlformats.org/officeDocument/2006/math">
                    <m:r>
                      <a:rPr lang="fr-FR" sz="2000" i="1">
                        <a:latin typeface="Cambria Math"/>
                        <a:ea typeface="Calibri"/>
                        <a:cs typeface="Times New Roman"/>
                      </a:rPr>
                      <m:t>𝑚</m:t>
                    </m:r>
                    <m:r>
                      <a:rPr lang="fr-FR" sz="2000" i="1">
                        <a:latin typeface="Cambria Math"/>
                        <a:ea typeface="Calibri"/>
                        <a:cs typeface="Times New Roman"/>
                      </a:rPr>
                      <m:t>.</m:t>
                    </m:r>
                    <m:sSub>
                      <m:sSubPr>
                        <m:ctrlPr>
                          <a:rPr lang="fr-FR" sz="2000" i="1">
                            <a:latin typeface="Cambria Math" panose="02040503050406030204" pitchFamily="18" charset="0"/>
                            <a:ea typeface="Calibri"/>
                            <a:cs typeface="Times New Roman"/>
                          </a:rPr>
                        </m:ctrlPr>
                      </m:sSubPr>
                      <m:e>
                        <m:r>
                          <a:rPr lang="fr-FR" sz="2000" i="1">
                            <a:latin typeface="Cambria Math"/>
                            <a:ea typeface="Calibri"/>
                            <a:cs typeface="Times New Roman"/>
                          </a:rPr>
                          <m:t>(</m:t>
                        </m:r>
                        <m:acc>
                          <m:accPr>
                            <m:chr m:val="̈"/>
                            <m:ctrlPr>
                              <a:rPr lang="fr-FR" sz="2000" i="1">
                                <a:latin typeface="Cambria Math" panose="02040503050406030204" pitchFamily="18" charset="0"/>
                                <a:ea typeface="Calibri"/>
                                <a:cs typeface="Times New Roman"/>
                              </a:rPr>
                            </m:ctrlPr>
                          </m:accPr>
                          <m:e>
                            <m:r>
                              <a:rPr lang="fr-FR" sz="2000" i="1">
                                <a:latin typeface="Cambria Math"/>
                                <a:ea typeface="Calibri"/>
                                <a:cs typeface="Times New Roman"/>
                              </a:rPr>
                              <m:t>𝑥</m:t>
                            </m:r>
                          </m:e>
                        </m:acc>
                        <m:r>
                          <a:rPr lang="fr-FR" sz="2000" i="1">
                            <a:latin typeface="Cambria Math"/>
                            <a:ea typeface="Calibri"/>
                            <a:cs typeface="Times New Roman"/>
                          </a:rPr>
                          <m:t>+</m:t>
                        </m:r>
                        <m:acc>
                          <m:accPr>
                            <m:chr m:val="̈"/>
                            <m:ctrlPr>
                              <a:rPr lang="fr-FR" sz="2000" i="1">
                                <a:latin typeface="Cambria Math" panose="02040503050406030204" pitchFamily="18" charset="0"/>
                                <a:ea typeface="Calibri"/>
                                <a:cs typeface="Times New Roman"/>
                              </a:rPr>
                            </m:ctrlPr>
                          </m:accPr>
                          <m:e>
                            <m:r>
                              <a:rPr lang="fr-FR" sz="2000" i="1">
                                <a:latin typeface="Cambria Math"/>
                                <a:ea typeface="Calibri"/>
                                <a:cs typeface="Times New Roman"/>
                              </a:rPr>
                              <m:t>𝑥</m:t>
                            </m:r>
                          </m:e>
                        </m:acc>
                      </m:e>
                      <m:sub>
                        <m:r>
                          <a:rPr lang="fr-FR" sz="2000" i="1">
                            <a:latin typeface="Cambria Math"/>
                            <a:ea typeface="Calibri"/>
                            <a:cs typeface="Times New Roman"/>
                          </a:rPr>
                          <m:t>𝑔</m:t>
                        </m:r>
                      </m:sub>
                    </m:sSub>
                    <m:r>
                      <a:rPr lang="fr-FR" sz="2000" i="1">
                        <a:latin typeface="Cambria Math"/>
                        <a:ea typeface="Calibri"/>
                        <a:cs typeface="Times New Roman"/>
                      </a:rPr>
                      <m:t>)+</m:t>
                    </m:r>
                    <m:r>
                      <a:rPr lang="fr-FR" sz="2000" i="1">
                        <a:latin typeface="Cambria Math"/>
                        <a:ea typeface="Calibri"/>
                        <a:cs typeface="Times New Roman"/>
                      </a:rPr>
                      <m:t>𝑐</m:t>
                    </m:r>
                    <m:r>
                      <a:rPr lang="fr-FR" sz="2000" i="1">
                        <a:latin typeface="Cambria Math"/>
                        <a:ea typeface="Calibri"/>
                        <a:cs typeface="Times New Roman"/>
                      </a:rPr>
                      <m:t>.</m:t>
                    </m:r>
                    <m:acc>
                      <m:accPr>
                        <m:chr m:val="̇"/>
                        <m:ctrlPr>
                          <a:rPr lang="fr-FR" sz="2000" i="1">
                            <a:latin typeface="Cambria Math" panose="02040503050406030204" pitchFamily="18" charset="0"/>
                            <a:ea typeface="Calibri"/>
                            <a:cs typeface="Times New Roman"/>
                          </a:rPr>
                        </m:ctrlPr>
                      </m:accPr>
                      <m:e>
                        <m:r>
                          <a:rPr lang="fr-FR" sz="2000" i="1">
                            <a:latin typeface="Cambria Math"/>
                            <a:ea typeface="Calibri"/>
                            <a:cs typeface="Times New Roman"/>
                          </a:rPr>
                          <m:t>𝑥</m:t>
                        </m:r>
                      </m:e>
                    </m:acc>
                    <m:r>
                      <a:rPr lang="fr-FR" sz="2000" i="1">
                        <a:latin typeface="Cambria Math"/>
                        <a:ea typeface="Calibri"/>
                        <a:cs typeface="Times New Roman"/>
                      </a:rPr>
                      <m:t>+</m:t>
                    </m:r>
                    <m:r>
                      <a:rPr lang="fr-FR" sz="2000" i="1">
                        <a:latin typeface="Cambria Math"/>
                        <a:ea typeface="Calibri"/>
                        <a:cs typeface="Times New Roman"/>
                      </a:rPr>
                      <m:t>𝑘</m:t>
                    </m:r>
                    <m:r>
                      <a:rPr lang="fr-FR" sz="2000" i="1">
                        <a:latin typeface="Cambria Math"/>
                        <a:ea typeface="Calibri"/>
                        <a:cs typeface="Times New Roman"/>
                      </a:rPr>
                      <m:t>.</m:t>
                    </m:r>
                    <m:r>
                      <a:rPr lang="fr-FR" sz="2000" i="1">
                        <a:latin typeface="Cambria Math"/>
                        <a:ea typeface="Calibri"/>
                        <a:cs typeface="Times New Roman"/>
                      </a:rPr>
                      <m:t>𝑥</m:t>
                    </m:r>
                    <m:r>
                      <a:rPr lang="fr-FR" sz="2000" i="1">
                        <a:latin typeface="Cambria Math"/>
                        <a:ea typeface="Calibri"/>
                        <a:cs typeface="Times New Roman"/>
                      </a:rPr>
                      <m:t>=</m:t>
                    </m:r>
                    <m:r>
                      <a:rPr lang="fr-FR" sz="2000" i="1">
                        <a:latin typeface="Cambria Math"/>
                        <a:ea typeface="Calibri"/>
                        <a:cs typeface="Times New Roman"/>
                      </a:rPr>
                      <m:t>0</m:t>
                    </m:r>
                  </m:oMath>
                </a14:m>
                <a:r>
                  <a:rPr lang="fr-FR" sz="2000" dirty="0">
                    <a:latin typeface="Times New Roman"/>
                    <a:ea typeface="Times New Roman"/>
                    <a:cs typeface="Arial"/>
                  </a:rPr>
                  <a:t>  == &gt; </a:t>
                </a:r>
                <a14:m>
                  <m:oMath xmlns:m="http://schemas.openxmlformats.org/officeDocument/2006/math">
                    <m:r>
                      <a:rPr lang="fr-FR" sz="2000" i="1">
                        <a:latin typeface="Cambria Math"/>
                        <a:ea typeface="Calibri"/>
                        <a:cs typeface="Times New Roman"/>
                      </a:rPr>
                      <m:t>𝑚</m:t>
                    </m:r>
                    <m:r>
                      <a:rPr lang="fr-FR" sz="2000" i="1">
                        <a:latin typeface="Cambria Math"/>
                        <a:ea typeface="Calibri"/>
                        <a:cs typeface="Times New Roman"/>
                      </a:rPr>
                      <m:t>. </m:t>
                    </m:r>
                    <m:acc>
                      <m:accPr>
                        <m:chr m:val="̈"/>
                        <m:ctrlPr>
                          <a:rPr lang="fr-FR" sz="2000" i="1">
                            <a:latin typeface="Cambria Math" panose="02040503050406030204" pitchFamily="18" charset="0"/>
                            <a:cs typeface="Times New Roman"/>
                          </a:rPr>
                        </m:ctrlPr>
                      </m:accPr>
                      <m:e>
                        <m:r>
                          <a:rPr lang="fr-FR" sz="2000" i="1">
                            <a:latin typeface="Cambria Math"/>
                            <a:cs typeface="Times New Roman"/>
                          </a:rPr>
                          <m:t>𝑥</m:t>
                        </m:r>
                      </m:e>
                    </m:acc>
                    <m:r>
                      <a:rPr lang="fr-FR" sz="2000" i="1">
                        <a:latin typeface="Cambria Math"/>
                        <a:ea typeface="Calibri"/>
                        <a:cs typeface="Times New Roman"/>
                      </a:rPr>
                      <m:t>+</m:t>
                    </m:r>
                    <m:r>
                      <a:rPr lang="fr-FR" sz="2000" i="1">
                        <a:latin typeface="Cambria Math"/>
                        <a:ea typeface="Calibri"/>
                        <a:cs typeface="Times New Roman"/>
                      </a:rPr>
                      <m:t>𝑐</m:t>
                    </m:r>
                    <m:r>
                      <a:rPr lang="fr-FR" sz="2000" i="1">
                        <a:latin typeface="Cambria Math"/>
                        <a:ea typeface="Calibri"/>
                        <a:cs typeface="Times New Roman"/>
                      </a:rPr>
                      <m:t>.</m:t>
                    </m:r>
                    <m:acc>
                      <m:accPr>
                        <m:chr m:val="̇"/>
                        <m:ctrlPr>
                          <a:rPr lang="fr-FR" sz="2000" i="1">
                            <a:latin typeface="Cambria Math" panose="02040503050406030204" pitchFamily="18" charset="0"/>
                            <a:ea typeface="Calibri"/>
                            <a:cs typeface="Times New Roman"/>
                          </a:rPr>
                        </m:ctrlPr>
                      </m:accPr>
                      <m:e>
                        <m:r>
                          <a:rPr lang="fr-FR" sz="2000" i="1">
                            <a:latin typeface="Cambria Math"/>
                            <a:ea typeface="Calibri"/>
                            <a:cs typeface="Times New Roman"/>
                          </a:rPr>
                          <m:t>𝑥</m:t>
                        </m:r>
                      </m:e>
                    </m:acc>
                    <m:r>
                      <a:rPr lang="fr-FR" sz="2000" i="1">
                        <a:latin typeface="Cambria Math"/>
                        <a:ea typeface="Calibri"/>
                        <a:cs typeface="Times New Roman"/>
                      </a:rPr>
                      <m:t>+</m:t>
                    </m:r>
                    <m:r>
                      <a:rPr lang="fr-FR" sz="2000" i="1">
                        <a:latin typeface="Cambria Math"/>
                        <a:ea typeface="Calibri"/>
                        <a:cs typeface="Times New Roman"/>
                      </a:rPr>
                      <m:t>𝑘</m:t>
                    </m:r>
                    <m:r>
                      <a:rPr lang="fr-FR" sz="2000" i="1">
                        <a:latin typeface="Cambria Math"/>
                        <a:ea typeface="Calibri"/>
                        <a:cs typeface="Times New Roman"/>
                      </a:rPr>
                      <m:t>.</m:t>
                    </m:r>
                    <m:r>
                      <a:rPr lang="fr-FR" sz="2000" i="1">
                        <a:latin typeface="Cambria Math"/>
                        <a:ea typeface="Calibri"/>
                        <a:cs typeface="Times New Roman"/>
                      </a:rPr>
                      <m:t>𝑥</m:t>
                    </m:r>
                    <m:r>
                      <a:rPr lang="fr-FR" sz="2000" i="1">
                        <a:latin typeface="Cambria Math"/>
                        <a:ea typeface="Calibri"/>
                        <a:cs typeface="Times New Roman"/>
                      </a:rPr>
                      <m:t>=</m:t>
                    </m:r>
                    <m:sSub>
                      <m:sSubPr>
                        <m:ctrlPr>
                          <a:rPr lang="fr-FR" sz="2000" i="1">
                            <a:latin typeface="Cambria Math" panose="02040503050406030204" pitchFamily="18" charset="0"/>
                            <a:ea typeface="Calibri"/>
                            <a:cs typeface="Times New Roman"/>
                          </a:rPr>
                        </m:ctrlPr>
                      </m:sSubPr>
                      <m:e>
                        <m:r>
                          <a:rPr lang="fr-FR" sz="2000" i="1">
                            <a:latin typeface="Cambria Math"/>
                            <a:ea typeface="Calibri"/>
                            <a:cs typeface="Arial"/>
                          </a:rPr>
                          <m:t>−</m:t>
                        </m:r>
                        <m:r>
                          <a:rPr lang="fr-FR" sz="2000" i="1">
                            <a:latin typeface="Cambria Math"/>
                            <a:ea typeface="Calibri"/>
                            <a:cs typeface="Times New Roman"/>
                          </a:rPr>
                          <m:t>𝑚</m:t>
                        </m:r>
                        <m:r>
                          <a:rPr lang="fr-FR" sz="2000" i="1">
                            <a:latin typeface="Cambria Math"/>
                            <a:ea typeface="Calibri"/>
                            <a:cs typeface="Times New Roman"/>
                          </a:rPr>
                          <m:t>.</m:t>
                        </m:r>
                        <m:acc>
                          <m:accPr>
                            <m:chr m:val="̈"/>
                            <m:ctrlPr>
                              <a:rPr lang="fr-FR" sz="2000" i="1">
                                <a:latin typeface="Cambria Math" panose="02040503050406030204" pitchFamily="18" charset="0"/>
                                <a:ea typeface="Calibri"/>
                                <a:cs typeface="Times New Roman"/>
                              </a:rPr>
                            </m:ctrlPr>
                          </m:accPr>
                          <m:e>
                            <m:r>
                              <a:rPr lang="fr-FR" sz="2000" i="1">
                                <a:latin typeface="Cambria Math"/>
                                <a:ea typeface="Calibri"/>
                                <a:cs typeface="Times New Roman"/>
                              </a:rPr>
                              <m:t>𝑥</m:t>
                            </m:r>
                          </m:e>
                        </m:acc>
                      </m:e>
                      <m:sub>
                        <m:r>
                          <a:rPr lang="fr-FR" sz="2000" i="1">
                            <a:latin typeface="Cambria Math"/>
                            <a:ea typeface="Calibri"/>
                            <a:cs typeface="Times New Roman"/>
                          </a:rPr>
                          <m:t>𝑔</m:t>
                        </m:r>
                      </m:sub>
                    </m:sSub>
                  </m:oMath>
                </a14:m>
                <a:r>
                  <a:rPr lang="fr-FR" sz="2000" dirty="0">
                    <a:latin typeface="Times New Roman"/>
                    <a:ea typeface="Times New Roman"/>
                    <a:cs typeface="Arial"/>
                  </a:rPr>
                  <a:t>	</a:t>
                </a:r>
                <a:r>
                  <a:rPr lang="fr-FR" sz="1600" dirty="0">
                    <a:solidFill>
                      <a:srgbClr val="FF0000"/>
                    </a:solidFill>
                    <a:latin typeface="Times New Roman"/>
                    <a:ea typeface="Times New Roman"/>
                    <a:cs typeface="Arial"/>
                  </a:rPr>
                  <a:t>(3.26)</a:t>
                </a:r>
                <a:endParaRPr lang="fr-FR" sz="2000" dirty="0">
                  <a:latin typeface="Calibri"/>
                  <a:ea typeface="Calibri"/>
                  <a:cs typeface="Arial"/>
                </a:endParaRPr>
              </a:p>
              <a:p>
                <a:pPr>
                  <a:lnSpc>
                    <a:spcPct val="115000"/>
                  </a:lnSpc>
                  <a:spcAft>
                    <a:spcPts val="0"/>
                  </a:spcAft>
                </a:pPr>
                <a:r>
                  <a:rPr lang="fr-FR" sz="2000" dirty="0">
                    <a:effectLst/>
                    <a:latin typeface="Times New Roman"/>
                    <a:ea typeface="Times New Roman"/>
                    <a:cs typeface="Arial"/>
                  </a:rPr>
                  <a:t> </a:t>
                </a:r>
                <a:r>
                  <a:rPr lang="fr-FR" sz="2000" dirty="0" err="1">
                    <a:latin typeface="Times New Roman"/>
                    <a:ea typeface="Times New Roman"/>
                    <a:cs typeface="Arial"/>
                  </a:rPr>
                  <a:t>Assuming</a:t>
                </a:r>
                <a:r>
                  <a:rPr lang="fr-FR" sz="2000" dirty="0">
                    <a:effectLst/>
                    <a:latin typeface="Times New Roman"/>
                    <a:ea typeface="Times New Roman"/>
                    <a:cs typeface="Arial"/>
                  </a:rPr>
                  <a:t> : </a:t>
                </a:r>
                <a:r>
                  <a:rPr lang="fr-FR" sz="1800" dirty="0">
                    <a:latin typeface="Times New Roman"/>
                    <a:ea typeface="Times New Roman"/>
                    <a:cs typeface="Arial"/>
                  </a:rPr>
                  <a:t> </a:t>
                </a:r>
                <a14:m>
                  <m:oMath xmlns:m="http://schemas.openxmlformats.org/officeDocument/2006/math">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𝑥</m:t>
                        </m:r>
                      </m:e>
                      <m:sub>
                        <m:r>
                          <a:rPr lang="fr-FR" sz="1800" i="1">
                            <a:latin typeface="Cambria Math"/>
                            <a:ea typeface="Times New Roman"/>
                            <a:cs typeface="Times New Roman"/>
                          </a:rPr>
                          <m:t>𝑔</m:t>
                        </m:r>
                      </m:sub>
                    </m:sSub>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𝑡</m:t>
                        </m:r>
                      </m:e>
                    </m:d>
                    <m:r>
                      <a:rPr lang="fr-FR" sz="1800" i="1">
                        <a:latin typeface="Cambria Math"/>
                        <a:ea typeface="Times New Roman"/>
                        <a:cs typeface="Times New Roman"/>
                      </a:rPr>
                      <m:t>=</m:t>
                    </m:r>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𝑥</m:t>
                        </m:r>
                      </m:e>
                      <m:sub>
                        <m:r>
                          <a:rPr lang="fr-FR" sz="1800" i="1">
                            <a:latin typeface="Cambria Math"/>
                            <a:ea typeface="Times New Roman"/>
                            <a:cs typeface="Times New Roman"/>
                          </a:rPr>
                          <m:t>𝑔</m:t>
                        </m:r>
                        <m:r>
                          <a:rPr lang="fr-FR" sz="1800" i="1">
                            <a:latin typeface="Cambria Math"/>
                            <a:ea typeface="Times New Roman"/>
                            <a:cs typeface="Times New Roman"/>
                          </a:rPr>
                          <m:t>0</m:t>
                        </m:r>
                      </m:sub>
                    </m:sSub>
                    <m:r>
                      <a:rPr lang="fr-FR" sz="1800" i="1">
                        <a:latin typeface="Cambria Math"/>
                        <a:ea typeface="Times New Roman"/>
                        <a:cs typeface="Times New Roman"/>
                      </a:rPr>
                      <m:t>.</m:t>
                    </m:r>
                    <m:r>
                      <a:rPr lang="fr-FR" sz="1800" i="1">
                        <a:latin typeface="Cambria Math"/>
                        <a:ea typeface="Times New Roman"/>
                        <a:cs typeface="Times New Roman"/>
                      </a:rPr>
                      <m:t>𝑠𝑖𝑛</m:t>
                    </m:r>
                    <m:d>
                      <m:dPr>
                        <m:ctrlPr>
                          <a:rPr lang="fr-FR" sz="1800" i="1">
                            <a:latin typeface="Cambria Math" panose="02040503050406030204" pitchFamily="18" charset="0"/>
                            <a:ea typeface="Times New Roman"/>
                            <a:cs typeface="Times New Roman"/>
                          </a:rPr>
                        </m:ctrlPr>
                      </m:dPr>
                      <m:e>
                        <m:bar>
                          <m:barPr>
                            <m:pos m:val="top"/>
                            <m:ctrlPr>
                              <a:rPr lang="fr-FR" sz="1800" i="1">
                                <a:latin typeface="Cambria Math" panose="02040503050406030204" pitchFamily="18" charset="0"/>
                                <a:ea typeface="Times New Roman"/>
                                <a:cs typeface="Times New Roman"/>
                              </a:rPr>
                            </m:ctrlPr>
                          </m:barPr>
                          <m:e>
                            <m:r>
                              <a:rPr lang="fr-FR" sz="1800" i="1">
                                <a:latin typeface="Cambria Math"/>
                                <a:ea typeface="Times New Roman"/>
                                <a:cs typeface="Times New Roman"/>
                              </a:rPr>
                              <m:t>𝜔</m:t>
                            </m:r>
                          </m:e>
                        </m:bar>
                        <m:r>
                          <a:rPr lang="fr-FR" sz="1800" i="1">
                            <a:latin typeface="Cambria Math"/>
                            <a:ea typeface="Times New Roman"/>
                            <a:cs typeface="Times New Roman"/>
                          </a:rPr>
                          <m:t>.</m:t>
                        </m:r>
                        <m:r>
                          <a:rPr lang="fr-FR" sz="1800" i="1">
                            <a:latin typeface="Cambria Math"/>
                            <a:ea typeface="Times New Roman"/>
                            <a:cs typeface="Times New Roman"/>
                          </a:rPr>
                          <m:t>𝑡</m:t>
                        </m:r>
                      </m:e>
                    </m:d>
                  </m:oMath>
                </a14:m>
                <a:r>
                  <a:rPr lang="fr-FR" sz="1600" dirty="0">
                    <a:latin typeface="Times New Roman"/>
                    <a:ea typeface="Times New Roman"/>
                    <a:cs typeface="Arial"/>
                  </a:rPr>
                  <a:t> Donc l’</a:t>
                </a:r>
                <a:r>
                  <a:rPr lang="fr-FR" sz="1600" dirty="0" err="1">
                    <a:latin typeface="Times New Roman"/>
                    <a:ea typeface="Times New Roman"/>
                    <a:cs typeface="Arial"/>
                  </a:rPr>
                  <a:t>éq</a:t>
                </a:r>
                <a:r>
                  <a:rPr lang="fr-FR" sz="1600" dirty="0">
                    <a:latin typeface="Times New Roman"/>
                    <a:ea typeface="Times New Roman"/>
                    <a:cs typeface="Arial"/>
                  </a:rPr>
                  <a:t>.(3.26) devient</a:t>
                </a:r>
                <a:r>
                  <a:rPr lang="fr-FR" sz="2000" dirty="0">
                    <a:latin typeface="Times New Roman"/>
                    <a:ea typeface="Times New Roman"/>
                    <a:cs typeface="Arial"/>
                  </a:rPr>
                  <a:t> :</a:t>
                </a:r>
                <a:r>
                  <a:rPr lang="fr-FR" sz="1600" dirty="0">
                    <a:latin typeface="Times New Roman"/>
                    <a:ea typeface="Times New Roman"/>
                    <a:cs typeface="Arial"/>
                  </a:rPr>
                  <a:t> </a:t>
                </a:r>
                <a14:m>
                  <m:oMath xmlns:m="http://schemas.openxmlformats.org/officeDocument/2006/math">
                    <m:r>
                      <a:rPr lang="fr-FR" sz="1800" i="1">
                        <a:latin typeface="Cambria Math"/>
                        <a:ea typeface="Calibri"/>
                        <a:cs typeface="Times New Roman"/>
                      </a:rPr>
                      <m:t>𝑚</m:t>
                    </m:r>
                    <m:r>
                      <a:rPr lang="fr-FR" sz="1800" i="1">
                        <a:latin typeface="Cambria Math"/>
                        <a:ea typeface="Calibri"/>
                        <a:cs typeface="Times New Roman"/>
                      </a:rPr>
                      <m:t>. </m:t>
                    </m:r>
                    <m:acc>
                      <m:accPr>
                        <m:chr m:val="̈"/>
                        <m:ctrlPr>
                          <a:rPr lang="fr-FR" sz="1800" i="1">
                            <a:latin typeface="Cambria Math" panose="02040503050406030204" pitchFamily="18" charset="0"/>
                            <a:cs typeface="Times New Roman"/>
                          </a:rPr>
                        </m:ctrlPr>
                      </m:accPr>
                      <m:e>
                        <m:r>
                          <a:rPr lang="fr-FR" sz="1800" i="1">
                            <a:latin typeface="Cambria Math"/>
                            <a:cs typeface="Times New Roman"/>
                          </a:rPr>
                          <m:t>𝑥</m:t>
                        </m:r>
                      </m:e>
                    </m:acc>
                    <m:r>
                      <a:rPr lang="fr-FR" sz="1800" i="1">
                        <a:latin typeface="Cambria Math"/>
                        <a:cs typeface="Times New Roman"/>
                      </a:rPr>
                      <m:t>+</m:t>
                    </m:r>
                    <m:r>
                      <a:rPr lang="fr-FR" sz="1800" i="1">
                        <a:latin typeface="Cambria Math"/>
                        <a:ea typeface="Calibri"/>
                        <a:cs typeface="Times New Roman"/>
                      </a:rPr>
                      <m:t>𝑐</m:t>
                    </m:r>
                    <m:r>
                      <a:rPr lang="fr-FR" sz="1800" i="1">
                        <a:latin typeface="Cambria Math"/>
                        <a:ea typeface="Calibri"/>
                        <a:cs typeface="Times New Roman"/>
                      </a:rPr>
                      <m:t>.</m:t>
                    </m:r>
                    <m:acc>
                      <m:accPr>
                        <m:chr m:val="̇"/>
                        <m:ctrlPr>
                          <a:rPr lang="fr-FR" sz="1800" i="1">
                            <a:latin typeface="Cambria Math" panose="02040503050406030204" pitchFamily="18" charset="0"/>
                            <a:ea typeface="Calibri"/>
                            <a:cs typeface="Times New Roman"/>
                          </a:rPr>
                        </m:ctrlPr>
                      </m:accPr>
                      <m:e>
                        <m:r>
                          <a:rPr lang="fr-FR" sz="1800" i="1">
                            <a:latin typeface="Cambria Math"/>
                            <a:ea typeface="Calibri"/>
                            <a:cs typeface="Times New Roman"/>
                          </a:rPr>
                          <m:t>𝑥</m:t>
                        </m:r>
                      </m:e>
                    </m:acc>
                    <m:r>
                      <a:rPr lang="fr-FR" sz="1800" i="1">
                        <a:latin typeface="Cambria Math"/>
                        <a:ea typeface="Calibri"/>
                        <a:cs typeface="Times New Roman"/>
                      </a:rPr>
                      <m:t>+</m:t>
                    </m:r>
                    <m:r>
                      <a:rPr lang="fr-FR" sz="1800" i="1">
                        <a:latin typeface="Cambria Math"/>
                        <a:ea typeface="Calibri"/>
                        <a:cs typeface="Times New Roman"/>
                      </a:rPr>
                      <m:t>𝑘</m:t>
                    </m:r>
                    <m:r>
                      <a:rPr lang="fr-FR" sz="1800" i="1">
                        <a:latin typeface="Cambria Math"/>
                        <a:ea typeface="Calibri"/>
                        <a:cs typeface="Times New Roman"/>
                      </a:rPr>
                      <m:t>.</m:t>
                    </m:r>
                    <m:r>
                      <a:rPr lang="fr-FR" sz="1800" i="1">
                        <a:latin typeface="Cambria Math"/>
                        <a:ea typeface="Calibri"/>
                        <a:cs typeface="Times New Roman"/>
                      </a:rPr>
                      <m:t>𝑥</m:t>
                    </m:r>
                    <m:r>
                      <a:rPr lang="fr-FR" sz="1800" i="1">
                        <a:latin typeface="Cambria Math"/>
                        <a:ea typeface="Calibri"/>
                        <a:cs typeface="Times New Roman"/>
                      </a:rPr>
                      <m:t>=</m:t>
                    </m:r>
                    <m:r>
                      <a:rPr lang="fr-FR" sz="1800" i="1">
                        <a:latin typeface="Cambria Math"/>
                        <a:ea typeface="Calibri"/>
                        <a:cs typeface="Times New Roman"/>
                      </a:rPr>
                      <m:t>𝑚</m:t>
                    </m:r>
                    <m:r>
                      <a:rPr lang="fr-FR" sz="1800" i="1">
                        <a:latin typeface="Cambria Math"/>
                        <a:ea typeface="Calibri"/>
                        <a:cs typeface="Times New Roman"/>
                      </a:rPr>
                      <m:t>.</m:t>
                    </m:r>
                    <m:sSup>
                      <m:sSupPr>
                        <m:ctrlPr>
                          <a:rPr lang="fr-FR" sz="1800" i="1">
                            <a:latin typeface="Cambria Math" panose="02040503050406030204" pitchFamily="18" charset="0"/>
                            <a:ea typeface="Calibri"/>
                            <a:cs typeface="Times New Roman"/>
                          </a:rPr>
                        </m:ctrlPr>
                      </m:sSupPr>
                      <m:e>
                        <m:bar>
                          <m:barPr>
                            <m:pos m:val="top"/>
                            <m:ctrlPr>
                              <a:rPr lang="fr-FR" sz="1800" i="1">
                                <a:latin typeface="Cambria Math" panose="02040503050406030204" pitchFamily="18" charset="0"/>
                                <a:ea typeface="Times New Roman"/>
                                <a:cs typeface="Times New Roman"/>
                              </a:rPr>
                            </m:ctrlPr>
                          </m:barPr>
                          <m:e>
                            <m:r>
                              <a:rPr lang="fr-FR" sz="1800" i="1">
                                <a:latin typeface="Cambria Math"/>
                                <a:ea typeface="Times New Roman"/>
                                <a:cs typeface="Times New Roman"/>
                              </a:rPr>
                              <m:t>𝜔</m:t>
                            </m:r>
                          </m:e>
                        </m:bar>
                      </m:e>
                      <m:sup>
                        <m:r>
                          <a:rPr lang="fr-FR" sz="1800" i="1">
                            <a:latin typeface="Cambria Math"/>
                            <a:ea typeface="Calibri"/>
                            <a:cs typeface="Times New Roman"/>
                          </a:rPr>
                          <m:t>2</m:t>
                        </m:r>
                      </m:sup>
                    </m:sSup>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𝑥</m:t>
                        </m:r>
                      </m:e>
                      <m:sub>
                        <m:r>
                          <a:rPr lang="fr-FR" sz="1800" i="1">
                            <a:latin typeface="Cambria Math"/>
                            <a:ea typeface="Times New Roman"/>
                            <a:cs typeface="Times New Roman"/>
                          </a:rPr>
                          <m:t>𝑔</m:t>
                        </m:r>
                        <m:r>
                          <a:rPr lang="fr-FR" sz="1800" i="1">
                            <a:latin typeface="Cambria Math"/>
                            <a:ea typeface="Times New Roman"/>
                            <a:cs typeface="Times New Roman"/>
                          </a:rPr>
                          <m:t>0</m:t>
                        </m:r>
                      </m:sub>
                    </m:sSub>
                    <m:r>
                      <a:rPr lang="fr-FR" sz="1800" i="1">
                        <a:latin typeface="Cambria Math"/>
                        <a:ea typeface="Times New Roman"/>
                        <a:cs typeface="Times New Roman"/>
                      </a:rPr>
                      <m:t>.</m:t>
                    </m:r>
                    <m:r>
                      <a:rPr lang="fr-FR" sz="1800" i="1">
                        <a:latin typeface="Cambria Math"/>
                        <a:ea typeface="Times New Roman"/>
                        <a:cs typeface="Times New Roman"/>
                      </a:rPr>
                      <m:t>𝑠𝑖𝑛</m:t>
                    </m:r>
                    <m:d>
                      <m:dPr>
                        <m:ctrlPr>
                          <a:rPr lang="fr-FR" sz="1800" i="1">
                            <a:latin typeface="Cambria Math" panose="02040503050406030204" pitchFamily="18" charset="0"/>
                            <a:ea typeface="Times New Roman"/>
                            <a:cs typeface="Times New Roman"/>
                          </a:rPr>
                        </m:ctrlPr>
                      </m:dPr>
                      <m:e>
                        <m:bar>
                          <m:barPr>
                            <m:pos m:val="top"/>
                            <m:ctrlPr>
                              <a:rPr lang="fr-FR" sz="1800" i="1">
                                <a:latin typeface="Cambria Math" panose="02040503050406030204" pitchFamily="18" charset="0"/>
                                <a:ea typeface="Times New Roman"/>
                                <a:cs typeface="Times New Roman"/>
                              </a:rPr>
                            </m:ctrlPr>
                          </m:barPr>
                          <m:e>
                            <m:r>
                              <a:rPr lang="fr-FR" sz="1800" i="1">
                                <a:latin typeface="Cambria Math"/>
                                <a:ea typeface="Times New Roman"/>
                                <a:cs typeface="Times New Roman"/>
                              </a:rPr>
                              <m:t>𝜔</m:t>
                            </m:r>
                          </m:e>
                        </m:bar>
                        <m:r>
                          <a:rPr lang="fr-FR" sz="1800" i="1">
                            <a:latin typeface="Cambria Math"/>
                            <a:ea typeface="Times New Roman"/>
                            <a:cs typeface="Times New Roman"/>
                          </a:rPr>
                          <m:t>.</m:t>
                        </m:r>
                        <m:r>
                          <a:rPr lang="fr-FR" sz="1800" i="1">
                            <a:latin typeface="Cambria Math"/>
                            <a:ea typeface="Times New Roman"/>
                            <a:cs typeface="Times New Roman"/>
                          </a:rPr>
                          <m:t>𝑡</m:t>
                        </m:r>
                      </m:e>
                    </m:d>
                  </m:oMath>
                </a14:m>
                <a:r>
                  <a:rPr lang="en-US" sz="1800" dirty="0">
                    <a:latin typeface="Times New Roman"/>
                    <a:ea typeface="Times New Roman"/>
                    <a:cs typeface="Arial"/>
                  </a:rPr>
                  <a:t> The steady-state response is given by:</a:t>
                </a:r>
                <a:endParaRPr lang="fr-FR" sz="1800" dirty="0">
                  <a:latin typeface="Calibri"/>
                  <a:ea typeface="Calibri"/>
                  <a:cs typeface="Arial"/>
                </a:endParaRPr>
              </a:p>
              <a:p>
                <a:pPr>
                  <a:lnSpc>
                    <a:spcPct val="150000"/>
                  </a:lnSpc>
                  <a:spcAft>
                    <a:spcPts val="0"/>
                  </a:spcAft>
                </a:pPr>
                <a14:m>
                  <m:oMath xmlns:m="http://schemas.openxmlformats.org/officeDocument/2006/math">
                    <m:sSub>
                      <m:sSubPr>
                        <m:ctrlPr>
                          <a:rPr lang="fr-FR" sz="2000" i="1">
                            <a:effectLst/>
                            <a:latin typeface="Cambria Math" panose="02040503050406030204" pitchFamily="18" charset="0"/>
                            <a:ea typeface="Calibri"/>
                            <a:cs typeface="Times New Roman"/>
                          </a:rPr>
                        </m:ctrlPr>
                      </m:sSubPr>
                      <m:e>
                        <m:r>
                          <a:rPr lang="fr-FR" sz="2000" i="1">
                            <a:effectLst/>
                            <a:latin typeface="Cambria Math"/>
                            <a:ea typeface="Calibri"/>
                            <a:cs typeface="Times New Roman"/>
                          </a:rPr>
                          <m:t>𝑥</m:t>
                        </m:r>
                      </m:e>
                      <m:sub>
                        <m:r>
                          <a:rPr lang="fr-FR" sz="2000" i="1">
                            <a:effectLst/>
                            <a:latin typeface="Cambria Math"/>
                            <a:ea typeface="Calibri"/>
                            <a:cs typeface="Times New Roman"/>
                          </a:rPr>
                          <m:t>𝑡</m:t>
                        </m:r>
                        <m:r>
                          <a:rPr lang="fr-FR" sz="2000" i="1">
                            <a:effectLst/>
                            <a:latin typeface="Cambria Math"/>
                            <a:ea typeface="Calibri"/>
                            <a:cs typeface="Times New Roman"/>
                          </a:rPr>
                          <m:t>.</m:t>
                        </m:r>
                        <m:r>
                          <a:rPr lang="fr-FR" sz="2000" i="1">
                            <a:effectLst/>
                            <a:latin typeface="Cambria Math"/>
                            <a:ea typeface="Calibri"/>
                            <a:cs typeface="Times New Roman"/>
                          </a:rPr>
                          <m:t>𝑝</m:t>
                        </m:r>
                      </m:sub>
                    </m:sSub>
                    <m:r>
                      <a:rPr lang="fr-FR" sz="2000" i="1">
                        <a:effectLst/>
                        <a:latin typeface="Cambria Math"/>
                        <a:ea typeface="Calibri"/>
                        <a:cs typeface="Times New Roman"/>
                      </a:rPr>
                      <m:t>(</m:t>
                    </m:r>
                    <m:r>
                      <a:rPr lang="fr-FR" sz="2000" i="1">
                        <a:effectLst/>
                        <a:latin typeface="Cambria Math"/>
                        <a:ea typeface="Calibri"/>
                        <a:cs typeface="Times New Roman"/>
                      </a:rPr>
                      <m:t>𝑡</m:t>
                    </m:r>
                    <m:r>
                      <a:rPr lang="fr-FR" sz="2000" i="1">
                        <a:effectLst/>
                        <a:latin typeface="Cambria Math"/>
                        <a:ea typeface="Calibri"/>
                        <a:cs typeface="Times New Roman"/>
                      </a:rPr>
                      <m:t>)=</m:t>
                    </m:r>
                    <m:r>
                      <a:rPr lang="fr-FR" sz="2000" i="1">
                        <a:effectLst/>
                        <a:latin typeface="Cambria Math"/>
                        <a:ea typeface="Times New Roman"/>
                        <a:cs typeface="Times New Roman"/>
                      </a:rPr>
                      <m:t>𝜌</m:t>
                    </m:r>
                    <m:r>
                      <a:rPr lang="fr-FR" sz="2000" i="1">
                        <a:effectLst/>
                        <a:latin typeface="Cambria Math"/>
                        <a:ea typeface="Times New Roman"/>
                        <a:cs typeface="Times New Roman"/>
                      </a:rPr>
                      <m:t>.</m:t>
                    </m:r>
                    <m:r>
                      <a:rPr lang="fr-FR" sz="2000" i="1">
                        <a:effectLst/>
                        <a:latin typeface="Cambria Math"/>
                        <a:ea typeface="Times New Roman"/>
                        <a:cs typeface="Times New Roman"/>
                      </a:rPr>
                      <m:t>𝑠𝑖𝑛</m:t>
                    </m:r>
                    <m:d>
                      <m:dPr>
                        <m:ctrlPr>
                          <a:rPr lang="fr-FR" sz="2000" i="1">
                            <a:effectLst/>
                            <a:latin typeface="Cambria Math" panose="02040503050406030204" pitchFamily="18" charset="0"/>
                            <a:ea typeface="Times New Roman"/>
                            <a:cs typeface="Times New Roman"/>
                          </a:rPr>
                        </m:ctrlPr>
                      </m:dPr>
                      <m:e>
                        <m:bar>
                          <m:barPr>
                            <m:pos m:val="top"/>
                            <m:ctrlPr>
                              <a:rPr lang="fr-FR" sz="2000" i="1">
                                <a:effectLst/>
                                <a:latin typeface="Cambria Math" panose="02040503050406030204" pitchFamily="18" charset="0"/>
                                <a:ea typeface="Times New Roman"/>
                                <a:cs typeface="Times New Roman"/>
                              </a:rPr>
                            </m:ctrlPr>
                          </m:barPr>
                          <m:e>
                            <m:r>
                              <a:rPr lang="fr-FR" sz="2000" i="1">
                                <a:effectLst/>
                                <a:latin typeface="Cambria Math"/>
                                <a:ea typeface="Times New Roman"/>
                                <a:cs typeface="Times New Roman"/>
                              </a:rPr>
                              <m:t>𝜔</m:t>
                            </m:r>
                          </m:e>
                        </m:bar>
                        <m:r>
                          <a:rPr lang="fr-FR" sz="2000" i="1">
                            <a:effectLst/>
                            <a:latin typeface="Cambria Math"/>
                            <a:ea typeface="Times New Roman"/>
                            <a:cs typeface="Times New Roman"/>
                          </a:rPr>
                          <m:t>.</m:t>
                        </m:r>
                        <m:r>
                          <a:rPr lang="fr-FR" sz="2000" i="1">
                            <a:effectLst/>
                            <a:latin typeface="Cambria Math"/>
                            <a:ea typeface="Times New Roman"/>
                            <a:cs typeface="Times New Roman"/>
                          </a:rPr>
                          <m:t>𝑡</m:t>
                        </m:r>
                        <m:r>
                          <a:rPr lang="fr-FR" sz="2000" i="1">
                            <a:effectLst/>
                            <a:latin typeface="Cambria Math"/>
                            <a:ea typeface="Times New Roman"/>
                            <a:cs typeface="Times New Roman"/>
                          </a:rPr>
                          <m:t>−</m:t>
                        </m:r>
                        <m:r>
                          <a:rPr lang="fr-FR" sz="2000" i="1">
                            <a:effectLst/>
                            <a:latin typeface="Cambria Math"/>
                            <a:ea typeface="Times New Roman"/>
                            <a:cs typeface="Times New Roman"/>
                          </a:rPr>
                          <m:t>𝜃</m:t>
                        </m:r>
                      </m:e>
                    </m:d>
                  </m:oMath>
                </a14:m>
                <a:r>
                  <a:rPr lang="fr-FR" sz="2000" dirty="0">
                    <a:effectLst/>
                    <a:latin typeface="Times New Roman"/>
                    <a:ea typeface="Times New Roman"/>
                    <a:cs typeface="Arial"/>
                  </a:rPr>
                  <a:t> 	</a:t>
                </a:r>
                <a:r>
                  <a:rPr lang="fr-FR" sz="1800" dirty="0">
                    <a:latin typeface="Times New Roman"/>
                    <a:ea typeface="Times New Roman"/>
                    <a:cs typeface="Arial"/>
                  </a:rPr>
                  <a:t>Avec : </a:t>
                </a:r>
                <a14:m>
                  <m:oMath xmlns:m="http://schemas.openxmlformats.org/officeDocument/2006/math">
                    <m:r>
                      <a:rPr lang="fr-FR" sz="1800" i="1">
                        <a:latin typeface="Cambria Math"/>
                        <a:ea typeface="Times New Roman"/>
                        <a:cs typeface="Times New Roman"/>
                      </a:rPr>
                      <m:t>𝜌</m:t>
                    </m:r>
                    <m:r>
                      <a:rPr lang="fr-FR" sz="1800" i="1">
                        <a:latin typeface="Cambria Math"/>
                        <a:ea typeface="Times New Roman"/>
                        <a:cs typeface="Times New Roman"/>
                      </a:rPr>
                      <m:t>=</m:t>
                    </m:r>
                    <m:f>
                      <m:fPr>
                        <m:ctrlPr>
                          <a:rPr lang="fr-FR" sz="1800" i="1">
                            <a:latin typeface="Cambria Math" panose="02040503050406030204" pitchFamily="18" charset="0"/>
                            <a:ea typeface="Calibri"/>
                            <a:cs typeface="Times New Roman"/>
                          </a:rPr>
                        </m:ctrlPr>
                      </m:fPr>
                      <m:num>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𝑃</m:t>
                            </m:r>
                          </m:e>
                          <m:sub>
                            <m:r>
                              <a:rPr lang="fr-FR" sz="1800" i="1">
                                <a:latin typeface="Cambria Math"/>
                                <a:ea typeface="Calibri"/>
                                <a:cs typeface="Times New Roman"/>
                              </a:rPr>
                              <m:t>0</m:t>
                            </m:r>
                          </m:sub>
                        </m:sSub>
                      </m:num>
                      <m:den>
                        <m:r>
                          <a:rPr lang="fr-FR" sz="1800" i="1">
                            <a:latin typeface="Cambria Math"/>
                            <a:ea typeface="Calibri"/>
                            <a:cs typeface="Times New Roman"/>
                          </a:rPr>
                          <m:t>𝑘</m:t>
                        </m:r>
                      </m:den>
                    </m:f>
                    <m:f>
                      <m:fPr>
                        <m:ctrlPr>
                          <a:rPr lang="fr-FR" sz="1800" i="1">
                            <a:latin typeface="Cambria Math" panose="02040503050406030204" pitchFamily="18" charset="0"/>
                            <a:ea typeface="Calibri"/>
                            <a:cs typeface="Times New Roman"/>
                          </a:rPr>
                        </m:ctrlPr>
                      </m:fPr>
                      <m:num>
                        <m:r>
                          <a:rPr lang="fr-FR" sz="1800" i="1">
                            <a:latin typeface="Cambria Math"/>
                            <a:ea typeface="Times New Roman"/>
                            <a:cs typeface="Times New Roman"/>
                          </a:rPr>
                          <m:t>1</m:t>
                        </m:r>
                      </m:num>
                      <m:den>
                        <m:rad>
                          <m:radPr>
                            <m:degHide m:val="on"/>
                            <m:ctrlPr>
                              <a:rPr lang="fr-FR" sz="1800" i="1">
                                <a:latin typeface="Cambria Math" panose="02040503050406030204" pitchFamily="18" charset="0"/>
                                <a:ea typeface="Calibri"/>
                                <a:cs typeface="Times New Roman"/>
                              </a:rPr>
                            </m:ctrlPr>
                          </m:radPr>
                          <m:deg/>
                          <m:e>
                            <m:sSup>
                              <m:sSupPr>
                                <m:ctrlPr>
                                  <a:rPr lang="fr-FR" sz="1800" i="1">
                                    <a:latin typeface="Cambria Math" panose="02040503050406030204" pitchFamily="18" charset="0"/>
                                    <a:ea typeface="Calibri"/>
                                    <a:cs typeface="Times New Roman"/>
                                  </a:rPr>
                                </m:ctrlPr>
                              </m:sSupPr>
                              <m:e>
                                <m:d>
                                  <m:dPr>
                                    <m:ctrlPr>
                                      <a:rPr lang="fr-FR" sz="1800" i="1">
                                        <a:latin typeface="Cambria Math" panose="02040503050406030204" pitchFamily="18" charset="0"/>
                                        <a:ea typeface="Calibri"/>
                                        <a:cs typeface="Times New Roman"/>
                                      </a:rPr>
                                    </m:ctrlPr>
                                  </m:dPr>
                                  <m:e>
                                    <m:r>
                                      <a:rPr lang="fr-FR" sz="1800" i="1">
                                        <a:latin typeface="Cambria Math"/>
                                        <a:ea typeface="Times New Roman"/>
                                        <a:cs typeface="Times New Roman"/>
                                      </a:rPr>
                                      <m:t>1</m:t>
                                    </m:r>
                                    <m:r>
                                      <a:rPr lang="fr-FR" sz="1800" i="1">
                                        <a:latin typeface="Cambria Math"/>
                                        <a:ea typeface="Times New Roman"/>
                                        <a:cs typeface="Times New Roman"/>
                                      </a:rPr>
                                      <m:t>−</m:t>
                                    </m:r>
                                    <m:sSup>
                                      <m:sSupPr>
                                        <m:ctrlPr>
                                          <a:rPr lang="fr-FR" sz="1800" i="1">
                                            <a:latin typeface="Cambria Math" panose="02040503050406030204" pitchFamily="18" charset="0"/>
                                            <a:ea typeface="Times New Roman"/>
                                            <a:cs typeface="Times New Roman"/>
                                          </a:rPr>
                                        </m:ctrlPr>
                                      </m:sSupPr>
                                      <m:e>
                                        <m:r>
                                          <a:rPr lang="fr-FR" sz="1800" i="1">
                                            <a:latin typeface="Cambria Math"/>
                                            <a:ea typeface="Times New Roman"/>
                                            <a:cs typeface="Times New Roman"/>
                                          </a:rPr>
                                          <m:t>𝛽</m:t>
                                        </m:r>
                                      </m:e>
                                      <m:sup>
                                        <m:r>
                                          <a:rPr lang="fr-FR" sz="1800" i="1">
                                            <a:latin typeface="Cambria Math"/>
                                            <a:ea typeface="Times New Roman"/>
                                            <a:cs typeface="Times New Roman"/>
                                          </a:rPr>
                                          <m:t>2</m:t>
                                        </m:r>
                                      </m:sup>
                                    </m:sSup>
                                  </m:e>
                                </m:d>
                              </m:e>
                              <m:sup>
                                <m:r>
                                  <a:rPr lang="fr-FR" sz="1800" i="1">
                                    <a:latin typeface="Cambria Math"/>
                                    <a:ea typeface="Calibri"/>
                                    <a:cs typeface="Times New Roman"/>
                                  </a:rPr>
                                  <m:t>2</m:t>
                                </m:r>
                              </m:sup>
                            </m:sSup>
                            <m:r>
                              <a:rPr lang="fr-FR" sz="1800" i="1">
                                <a:latin typeface="Cambria Math"/>
                                <a:ea typeface="Calibri"/>
                                <a:cs typeface="Times New Roman"/>
                              </a:rPr>
                              <m:t>+</m:t>
                            </m:r>
                            <m:sSup>
                              <m:sSupPr>
                                <m:ctrlPr>
                                  <a:rPr lang="fr-FR" sz="1800" i="1">
                                    <a:latin typeface="Cambria Math" panose="02040503050406030204" pitchFamily="18" charset="0"/>
                                    <a:ea typeface="Calibri"/>
                                    <a:cs typeface="Times New Roman"/>
                                  </a:rPr>
                                </m:ctrlPr>
                              </m:sSupPr>
                              <m:e>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2</m:t>
                                    </m:r>
                                    <m:r>
                                      <a:rPr lang="fr-FR" sz="1800" i="1">
                                        <a:latin typeface="Cambria Math"/>
                                        <a:ea typeface="Calibri"/>
                                        <a:cs typeface="Times New Roman"/>
                                      </a:rPr>
                                      <m:t>𝜉𝛽</m:t>
                                    </m:r>
                                  </m:e>
                                </m:d>
                              </m:e>
                              <m:sup>
                                <m:r>
                                  <a:rPr lang="fr-FR" sz="1800" i="1">
                                    <a:latin typeface="Cambria Math"/>
                                    <a:ea typeface="Calibri"/>
                                    <a:cs typeface="Times New Roman"/>
                                  </a:rPr>
                                  <m:t>2</m:t>
                                </m:r>
                              </m:sup>
                            </m:sSup>
                          </m:e>
                        </m:rad>
                      </m:den>
                    </m:f>
                  </m:oMath>
                </a14:m>
                <a:r>
                  <a:rPr lang="fr-FR" sz="1800" dirty="0">
                    <a:effectLst/>
                    <a:latin typeface="Times New Roman"/>
                    <a:ea typeface="Times New Roman"/>
                    <a:cs typeface="Arial"/>
                  </a:rPr>
                  <a:t>	 et on a :</a:t>
                </a:r>
                <a:endParaRPr lang="fr-FR" sz="1600" dirty="0">
                  <a:effectLst/>
                  <a:latin typeface="Calibri"/>
                  <a:ea typeface="Calibri"/>
                  <a:cs typeface="Arial"/>
                </a:endParaRPr>
              </a:p>
              <a:p>
                <a:pPr indent="449580">
                  <a:lnSpc>
                    <a:spcPct val="150000"/>
                  </a:lnSpc>
                  <a:spcAft>
                    <a:spcPts val="0"/>
                  </a:spcAft>
                </a:pPr>
                <a:r>
                  <a:rPr lang="fr-FR" sz="1800" dirty="0">
                    <a:effectLst/>
                    <a:latin typeface="Times New Roman"/>
                    <a:ea typeface="Times New Roman"/>
                    <a:cs typeface="Arial"/>
                  </a:rPr>
                  <a:t> </a:t>
                </a:r>
                <a14:m>
                  <m:oMath xmlns:m="http://schemas.openxmlformats.org/officeDocument/2006/math">
                    <m:f>
                      <m:fPr>
                        <m:ctrlPr>
                          <a:rPr lang="fr-FR" sz="1800" i="1">
                            <a:effectLst/>
                            <a:latin typeface="Cambria Math" panose="02040503050406030204" pitchFamily="18" charset="0"/>
                            <a:ea typeface="Calibri"/>
                            <a:cs typeface="Times New Roman"/>
                          </a:rPr>
                        </m:ctrlPr>
                      </m:fPr>
                      <m:num>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Times New Roman"/>
                              </a:rPr>
                              <m:t>𝑃</m:t>
                            </m:r>
                          </m:e>
                          <m:sub>
                            <m:r>
                              <a:rPr lang="fr-FR" sz="1800" i="1">
                                <a:effectLst/>
                                <a:latin typeface="Cambria Math"/>
                                <a:ea typeface="Calibri"/>
                                <a:cs typeface="Times New Roman"/>
                              </a:rPr>
                              <m:t>0</m:t>
                            </m:r>
                          </m:sub>
                        </m:sSub>
                      </m:num>
                      <m:den>
                        <m:r>
                          <a:rPr lang="fr-FR" sz="1800" i="1">
                            <a:effectLst/>
                            <a:latin typeface="Cambria Math"/>
                            <a:ea typeface="Calibri"/>
                            <a:cs typeface="Times New Roman"/>
                          </a:rPr>
                          <m:t>𝑘</m:t>
                        </m:r>
                      </m:den>
                    </m:f>
                    <m:r>
                      <a:rPr lang="fr-FR" sz="1800" i="1">
                        <a:effectLst/>
                        <a:latin typeface="Cambria Math"/>
                        <a:ea typeface="Times New Roman"/>
                        <a:cs typeface="Times New Roman"/>
                      </a:rPr>
                      <m:t>=</m:t>
                    </m:r>
                    <m:f>
                      <m:fPr>
                        <m:ctrlPr>
                          <a:rPr lang="fr-FR" sz="1800" i="1">
                            <a:effectLst/>
                            <a:latin typeface="Cambria Math" panose="02040503050406030204" pitchFamily="18" charset="0"/>
                            <a:ea typeface="Calibri"/>
                            <a:cs typeface="Times New Roman"/>
                          </a:rPr>
                        </m:ctrlPr>
                      </m:fPr>
                      <m:num>
                        <m:r>
                          <a:rPr lang="fr-FR" sz="1800" i="1">
                            <a:effectLst/>
                            <a:latin typeface="Cambria Math"/>
                            <a:ea typeface="Calibri"/>
                            <a:cs typeface="Times New Roman"/>
                          </a:rPr>
                          <m:t>𝑚</m:t>
                        </m:r>
                        <m:r>
                          <a:rPr lang="fr-FR" sz="1800" i="1">
                            <a:effectLst/>
                            <a:latin typeface="Cambria Math"/>
                            <a:ea typeface="Calibri"/>
                            <a:cs typeface="Times New Roman"/>
                          </a:rPr>
                          <m:t>.</m:t>
                        </m:r>
                        <m:sSup>
                          <m:sSupPr>
                            <m:ctrlPr>
                              <a:rPr lang="fr-FR" sz="1800" i="1">
                                <a:effectLst/>
                                <a:latin typeface="Cambria Math" panose="02040503050406030204" pitchFamily="18" charset="0"/>
                                <a:ea typeface="Calibri"/>
                                <a:cs typeface="Times New Roman"/>
                              </a:rPr>
                            </m:ctrlPr>
                          </m:sSupPr>
                          <m:e>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e>
                          <m:sup>
                            <m:r>
                              <a:rPr lang="fr-FR" sz="1800" i="1">
                                <a:effectLst/>
                                <a:latin typeface="Cambria Math"/>
                                <a:ea typeface="Calibri"/>
                                <a:cs typeface="Times New Roman"/>
                              </a:rPr>
                              <m:t>2</m:t>
                            </m:r>
                          </m:sup>
                        </m:sSup>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i="1">
                                <a:effectLst/>
                                <a:latin typeface="Cambria Math"/>
                                <a:ea typeface="Times New Roman"/>
                                <a:cs typeface="Times New Roman"/>
                              </a:rPr>
                              <m:t>𝑔</m:t>
                            </m:r>
                            <m:r>
                              <a:rPr lang="fr-FR" sz="1800" i="1">
                                <a:effectLst/>
                                <a:latin typeface="Cambria Math"/>
                                <a:ea typeface="Times New Roman"/>
                                <a:cs typeface="Times New Roman"/>
                              </a:rPr>
                              <m:t>0</m:t>
                            </m:r>
                          </m:sub>
                        </m:sSub>
                      </m:num>
                      <m:den>
                        <m:r>
                          <a:rPr lang="fr-FR" sz="1800" i="1">
                            <a:effectLst/>
                            <a:latin typeface="Cambria Math"/>
                            <a:ea typeface="Calibri"/>
                            <a:cs typeface="Times New Roman"/>
                          </a:rPr>
                          <m:t>𝑘</m:t>
                        </m:r>
                      </m:den>
                    </m:f>
                    <m:r>
                      <a:rPr lang="fr-FR" sz="1800" i="1">
                        <a:effectLst/>
                        <a:latin typeface="Cambria Math"/>
                        <a:ea typeface="Calibri"/>
                        <a:cs typeface="Times New Roman"/>
                      </a:rPr>
                      <m:t>=</m:t>
                    </m:r>
                    <m:f>
                      <m:fPr>
                        <m:ctrlPr>
                          <a:rPr lang="fr-FR" sz="1800" i="1">
                            <a:effectLst/>
                            <a:latin typeface="Cambria Math" panose="02040503050406030204" pitchFamily="18" charset="0"/>
                            <a:ea typeface="Calibri"/>
                            <a:cs typeface="Times New Roman"/>
                          </a:rPr>
                        </m:ctrlPr>
                      </m:fPr>
                      <m:num>
                        <m:sSup>
                          <m:sSupPr>
                            <m:ctrlPr>
                              <a:rPr lang="fr-FR" sz="1800" i="1">
                                <a:effectLst/>
                                <a:latin typeface="Cambria Math" panose="02040503050406030204" pitchFamily="18" charset="0"/>
                                <a:ea typeface="Calibri"/>
                                <a:cs typeface="Times New Roman"/>
                              </a:rPr>
                            </m:ctrlPr>
                          </m:sSupPr>
                          <m:e>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e>
                          <m:sup>
                            <m:r>
                              <a:rPr lang="fr-FR" sz="1800" i="1">
                                <a:effectLst/>
                                <a:latin typeface="Cambria Math"/>
                                <a:ea typeface="Calibri"/>
                                <a:cs typeface="Times New Roman"/>
                              </a:rPr>
                              <m:t>2</m:t>
                            </m:r>
                          </m:sup>
                        </m:sSup>
                      </m:num>
                      <m:den>
                        <m:sSubSup>
                          <m:sSubSupPr>
                            <m:ctrlPr>
                              <a:rPr lang="fr-FR" sz="1800" i="1">
                                <a:effectLst/>
                                <a:latin typeface="Cambria Math" panose="02040503050406030204" pitchFamily="18" charset="0"/>
                                <a:ea typeface="Calibri"/>
                                <a:cs typeface="Times New Roman"/>
                              </a:rPr>
                            </m:ctrlPr>
                          </m:sSubSupPr>
                          <m:e>
                            <m:r>
                              <a:rPr lang="fr-FR" sz="1800" i="1">
                                <a:effectLst/>
                                <a:latin typeface="Cambria Math"/>
                                <a:ea typeface="Calibri"/>
                                <a:cs typeface="Times New Roman"/>
                              </a:rPr>
                              <m:t>𝜔</m:t>
                            </m:r>
                          </m:e>
                          <m:sub>
                            <m:r>
                              <a:rPr lang="fr-FR" sz="1800" i="1">
                                <a:effectLst/>
                                <a:latin typeface="Cambria Math"/>
                                <a:ea typeface="Calibri"/>
                                <a:cs typeface="Times New Roman"/>
                              </a:rPr>
                              <m:t>0</m:t>
                            </m:r>
                          </m:sub>
                          <m:sup>
                            <m:r>
                              <a:rPr lang="fr-FR" sz="1800" i="1">
                                <a:effectLst/>
                                <a:latin typeface="Cambria Math"/>
                                <a:ea typeface="Calibri"/>
                                <a:cs typeface="Times New Roman"/>
                              </a:rPr>
                              <m:t>2</m:t>
                            </m:r>
                          </m:sup>
                        </m:sSubSup>
                      </m:den>
                    </m:f>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i="1">
                            <a:effectLst/>
                            <a:latin typeface="Cambria Math"/>
                            <a:ea typeface="Times New Roman"/>
                            <a:cs typeface="Times New Roman"/>
                          </a:rPr>
                          <m:t>𝑔</m:t>
                        </m:r>
                        <m:r>
                          <a:rPr lang="fr-FR" sz="1800" i="1">
                            <a:effectLst/>
                            <a:latin typeface="Cambria Math"/>
                            <a:ea typeface="Times New Roman"/>
                            <a:cs typeface="Times New Roman"/>
                          </a:rPr>
                          <m:t>0</m:t>
                        </m:r>
                      </m:sub>
                    </m:sSub>
                  </m:oMath>
                </a14:m>
                <a:r>
                  <a:rPr lang="fr-FR" sz="1800" dirty="0">
                    <a:effectLst/>
                    <a:latin typeface="Times New Roman"/>
                    <a:ea typeface="Times New Roman"/>
                    <a:cs typeface="Arial"/>
                  </a:rPr>
                  <a:t> == &gt; </a:t>
                </a:r>
                <a14:m>
                  <m:oMath xmlns:m="http://schemas.openxmlformats.org/officeDocument/2006/math">
                    <m:f>
                      <m:fPr>
                        <m:ctrlPr>
                          <a:rPr lang="fr-FR" sz="1800" i="1">
                            <a:effectLst/>
                            <a:latin typeface="Cambria Math" panose="02040503050406030204" pitchFamily="18" charset="0"/>
                            <a:ea typeface="Calibri"/>
                            <a:cs typeface="Times New Roman"/>
                          </a:rPr>
                        </m:ctrlPr>
                      </m:fPr>
                      <m:num>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Times New Roman"/>
                              </a:rPr>
                              <m:t>𝑃</m:t>
                            </m:r>
                          </m:e>
                          <m:sub>
                            <m:r>
                              <a:rPr lang="fr-FR" sz="1800" i="1">
                                <a:effectLst/>
                                <a:latin typeface="Cambria Math"/>
                                <a:ea typeface="Calibri"/>
                                <a:cs typeface="Times New Roman"/>
                              </a:rPr>
                              <m:t>0</m:t>
                            </m:r>
                          </m:sub>
                        </m:sSub>
                      </m:num>
                      <m:den>
                        <m:r>
                          <a:rPr lang="fr-FR" sz="1800" i="1">
                            <a:effectLst/>
                            <a:latin typeface="Cambria Math"/>
                            <a:ea typeface="Calibri"/>
                            <a:cs typeface="Times New Roman"/>
                          </a:rPr>
                          <m:t>𝑘</m:t>
                        </m:r>
                      </m:den>
                    </m:f>
                    <m:r>
                      <a:rPr lang="fr-FR"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r>
                          <a:rPr lang="fr-FR" sz="1800" i="1">
                            <a:effectLst/>
                            <a:latin typeface="Cambria Math"/>
                            <a:ea typeface="Times New Roman"/>
                            <a:cs typeface="Times New Roman"/>
                          </a:rPr>
                          <m:t>𝛽</m:t>
                        </m:r>
                      </m:e>
                      <m:sup>
                        <m:r>
                          <a:rPr lang="fr-FR" sz="1800" i="1">
                            <a:effectLst/>
                            <a:latin typeface="Cambria Math"/>
                            <a:ea typeface="Times New Roman"/>
                            <a:cs typeface="Times New Roman"/>
                          </a:rPr>
                          <m:t>2</m:t>
                        </m:r>
                      </m:sup>
                    </m:sSup>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i="1">
                            <a:effectLst/>
                            <a:latin typeface="Cambria Math"/>
                            <a:ea typeface="Times New Roman"/>
                            <a:cs typeface="Times New Roman"/>
                          </a:rPr>
                          <m:t>𝑔</m:t>
                        </m:r>
                        <m:r>
                          <a:rPr lang="fr-FR" sz="1800" i="1">
                            <a:effectLst/>
                            <a:latin typeface="Cambria Math"/>
                            <a:ea typeface="Times New Roman"/>
                            <a:cs typeface="Times New Roman"/>
                          </a:rPr>
                          <m:t>0</m:t>
                        </m:r>
                      </m:sub>
                    </m:sSub>
                  </m:oMath>
                </a14:m>
                <a:r>
                  <a:rPr lang="fr-FR" sz="1800" dirty="0">
                    <a:effectLst/>
                    <a:latin typeface="Times New Roman"/>
                    <a:ea typeface="Times New Roman"/>
                    <a:cs typeface="Arial"/>
                  </a:rPr>
                  <a:t> 				</a:t>
                </a:r>
                <a:r>
                  <a:rPr lang="fr-FR" sz="1600" dirty="0">
                    <a:solidFill>
                      <a:srgbClr val="FF0000"/>
                    </a:solidFill>
                    <a:effectLst/>
                    <a:latin typeface="Times New Roman"/>
                    <a:ea typeface="Times New Roman"/>
                    <a:cs typeface="Arial"/>
                  </a:rPr>
                  <a:t>(3.27)</a:t>
                </a:r>
                <a:endParaRPr lang="fr-FR" sz="1600" dirty="0">
                  <a:effectLst/>
                  <a:latin typeface="Calibri"/>
                  <a:ea typeface="Calibri"/>
                  <a:cs typeface="Arial"/>
                </a:endParaRPr>
              </a:p>
              <a:p>
                <a:pPr>
                  <a:lnSpc>
                    <a:spcPct val="150000"/>
                  </a:lnSpc>
                  <a:spcAft>
                    <a:spcPts val="0"/>
                  </a:spcAft>
                </a:pPr>
                <a:r>
                  <a:rPr lang="fr-FR" sz="1800" dirty="0" err="1">
                    <a:effectLst/>
                    <a:latin typeface="Times New Roman"/>
                    <a:ea typeface="Times New Roman"/>
                    <a:cs typeface="Arial"/>
                  </a:rPr>
                  <a:t>so</a:t>
                </a:r>
                <a:r>
                  <a:rPr lang="fr-FR" sz="1800" dirty="0">
                    <a:effectLst/>
                    <a:latin typeface="Times New Roman"/>
                    <a:ea typeface="Times New Roman"/>
                    <a:cs typeface="Arial"/>
                  </a:rPr>
                  <a:t> : </a:t>
                </a:r>
                <a14:m>
                  <m:oMath xmlns:m="http://schemas.openxmlformats.org/officeDocument/2006/math">
                    <m:sSub>
                      <m:sSubPr>
                        <m:ctrlPr>
                          <a:rPr lang="fr-FR" sz="1600" i="1">
                            <a:latin typeface="Cambria Math" panose="02040503050406030204" pitchFamily="18" charset="0"/>
                            <a:ea typeface="Calibri"/>
                            <a:cs typeface="Times New Roman"/>
                          </a:rPr>
                        </m:ctrlPr>
                      </m:sSubPr>
                      <m:e>
                        <m:r>
                          <a:rPr lang="fr-FR" sz="1600" i="1">
                            <a:latin typeface="Cambria Math"/>
                            <a:ea typeface="Calibri"/>
                            <a:cs typeface="Times New Roman"/>
                          </a:rPr>
                          <m:t>𝑥</m:t>
                        </m:r>
                      </m:e>
                      <m:sub>
                        <m:r>
                          <a:rPr lang="fr-FR" sz="1600" i="1">
                            <a:latin typeface="Cambria Math"/>
                            <a:ea typeface="Calibri"/>
                            <a:cs typeface="Times New Roman"/>
                          </a:rPr>
                          <m:t>𝑡</m:t>
                        </m:r>
                        <m:r>
                          <a:rPr lang="fr-FR" sz="1600" i="1">
                            <a:latin typeface="Cambria Math"/>
                            <a:ea typeface="Calibri"/>
                            <a:cs typeface="Times New Roman"/>
                          </a:rPr>
                          <m:t>.</m:t>
                        </m:r>
                        <m:r>
                          <a:rPr lang="fr-FR" sz="1600" i="1">
                            <a:latin typeface="Cambria Math"/>
                            <a:ea typeface="Calibri"/>
                            <a:cs typeface="Times New Roman"/>
                          </a:rPr>
                          <m:t>𝑝</m:t>
                        </m:r>
                      </m:sub>
                    </m:sSub>
                    <m:r>
                      <a:rPr lang="fr-FR" sz="1600" i="1">
                        <a:latin typeface="Cambria Math"/>
                        <a:ea typeface="Calibri"/>
                        <a:cs typeface="Times New Roman"/>
                      </a:rPr>
                      <m:t>(</m:t>
                    </m:r>
                    <m:r>
                      <a:rPr lang="fr-FR" sz="1600" i="1">
                        <a:latin typeface="Cambria Math"/>
                        <a:ea typeface="Calibri"/>
                        <a:cs typeface="Times New Roman"/>
                      </a:rPr>
                      <m:t>𝑡</m:t>
                    </m:r>
                    <m:r>
                      <a:rPr lang="fr-FR" sz="1600" i="1">
                        <a:latin typeface="Cambria Math"/>
                        <a:ea typeface="Calibri"/>
                        <a:cs typeface="Times New Roman"/>
                      </a:rPr>
                      <m:t>)=</m:t>
                    </m:r>
                    <m:f>
                      <m:fPr>
                        <m:ctrlPr>
                          <a:rPr lang="fr-FR" sz="1600" i="1">
                            <a:latin typeface="Cambria Math" panose="02040503050406030204" pitchFamily="18" charset="0"/>
                            <a:ea typeface="Times New Roman"/>
                            <a:cs typeface="Times New Roman"/>
                          </a:rPr>
                        </m:ctrlPr>
                      </m:fPr>
                      <m:num>
                        <m:sSup>
                          <m:sSupPr>
                            <m:ctrlPr>
                              <a:rPr lang="fr-FR" sz="1600" i="1">
                                <a:latin typeface="Cambria Math" panose="02040503050406030204" pitchFamily="18" charset="0"/>
                                <a:ea typeface="Times New Roman"/>
                                <a:cs typeface="Times New Roman"/>
                              </a:rPr>
                            </m:ctrlPr>
                          </m:sSupPr>
                          <m:e>
                            <m:r>
                              <a:rPr lang="fr-FR" sz="1600" i="1">
                                <a:latin typeface="Cambria Math"/>
                                <a:ea typeface="Times New Roman"/>
                                <a:cs typeface="Times New Roman"/>
                              </a:rPr>
                              <m:t>𝛽</m:t>
                            </m:r>
                          </m:e>
                          <m:sup>
                            <m:r>
                              <a:rPr lang="fr-FR" sz="1600" i="1">
                                <a:latin typeface="Cambria Math"/>
                                <a:ea typeface="Times New Roman"/>
                                <a:cs typeface="Times New Roman"/>
                              </a:rPr>
                              <m:t>2</m:t>
                            </m:r>
                          </m:sup>
                        </m:sSup>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𝑥</m:t>
                            </m:r>
                          </m:e>
                          <m:sub>
                            <m:r>
                              <a:rPr lang="fr-FR" sz="1600" i="1">
                                <a:latin typeface="Cambria Math"/>
                                <a:ea typeface="Times New Roman"/>
                                <a:cs typeface="Times New Roman"/>
                              </a:rPr>
                              <m:t>𝑔</m:t>
                            </m:r>
                            <m:r>
                              <a:rPr lang="fr-FR" sz="1600" i="1">
                                <a:latin typeface="Cambria Math"/>
                                <a:ea typeface="Times New Roman"/>
                                <a:cs typeface="Times New Roman"/>
                              </a:rPr>
                              <m:t>0</m:t>
                            </m:r>
                          </m:sub>
                        </m:sSub>
                      </m:num>
                      <m:den>
                        <m:r>
                          <a:rPr lang="fr-FR" sz="1600" i="1">
                            <a:latin typeface="Cambria Math"/>
                            <a:ea typeface="Times New Roman"/>
                            <a:cs typeface="Times New Roman"/>
                          </a:rPr>
                          <m:t>.</m:t>
                        </m:r>
                        <m:rad>
                          <m:radPr>
                            <m:degHide m:val="on"/>
                            <m:ctrlPr>
                              <a:rPr lang="fr-FR" sz="1600" i="1">
                                <a:latin typeface="Cambria Math" panose="02040503050406030204" pitchFamily="18" charset="0"/>
                                <a:ea typeface="Times New Roman"/>
                                <a:cs typeface="Times New Roman"/>
                              </a:rPr>
                            </m:ctrlPr>
                          </m:radPr>
                          <m:deg/>
                          <m:e>
                            <m:sSup>
                              <m:sSupPr>
                                <m:ctrlPr>
                                  <a:rPr lang="fr-FR" sz="1600" i="1">
                                    <a:latin typeface="Cambria Math" panose="02040503050406030204" pitchFamily="18" charset="0"/>
                                    <a:ea typeface="Times New Roman"/>
                                    <a:cs typeface="Times New Roman"/>
                                  </a:rPr>
                                </m:ctrlPr>
                              </m:sSupPr>
                              <m:e>
                                <m:d>
                                  <m:dPr>
                                    <m:ctrlPr>
                                      <a:rPr lang="fr-FR" sz="1600" i="1">
                                        <a:latin typeface="Cambria Math" panose="02040503050406030204" pitchFamily="18" charset="0"/>
                                        <a:ea typeface="Times New Roman"/>
                                        <a:cs typeface="Times New Roman"/>
                                      </a:rPr>
                                    </m:ctrlPr>
                                  </m:dPr>
                                  <m:e>
                                    <m:r>
                                      <a:rPr lang="fr-FR" sz="1600" i="1">
                                        <a:latin typeface="Cambria Math" panose="02040503050406030204" pitchFamily="18" charset="0"/>
                                        <a:ea typeface="Times New Roman"/>
                                        <a:cs typeface="Times New Roman"/>
                                      </a:rPr>
                                      <m:t>1</m:t>
                                    </m:r>
                                    <m:r>
                                      <a:rPr lang="fr-FR" sz="1600" i="1">
                                        <a:latin typeface="Cambria Math"/>
                                        <a:ea typeface="Times New Roman"/>
                                        <a:cs typeface="Times New Roman"/>
                                      </a:rPr>
                                      <m:t>−</m:t>
                                    </m:r>
                                    <m:sSup>
                                      <m:sSupPr>
                                        <m:ctrlPr>
                                          <a:rPr lang="fr-FR" sz="1600" i="1">
                                            <a:latin typeface="Cambria Math" panose="02040503050406030204" pitchFamily="18" charset="0"/>
                                            <a:ea typeface="Times New Roman"/>
                                            <a:cs typeface="Times New Roman"/>
                                          </a:rPr>
                                        </m:ctrlPr>
                                      </m:sSupPr>
                                      <m:e>
                                        <m:r>
                                          <a:rPr lang="fr-FR" sz="1600" i="1">
                                            <a:latin typeface="Cambria Math"/>
                                            <a:ea typeface="Times New Roman"/>
                                            <a:cs typeface="Times New Roman"/>
                                          </a:rPr>
                                          <m:t>𝛽</m:t>
                                        </m:r>
                                      </m:e>
                                      <m:sup>
                                        <m:r>
                                          <a:rPr lang="fr-FR" sz="1600" i="1">
                                            <a:latin typeface="Cambria Math"/>
                                            <a:ea typeface="Times New Roman"/>
                                            <a:cs typeface="Times New Roman"/>
                                          </a:rPr>
                                          <m:t>2</m:t>
                                        </m:r>
                                      </m:sup>
                                    </m:sSup>
                                  </m:e>
                                </m:d>
                              </m:e>
                              <m:sup>
                                <m:r>
                                  <a:rPr lang="fr-FR" sz="1600" i="1">
                                    <a:latin typeface="Cambria Math"/>
                                    <a:ea typeface="Times New Roman"/>
                                    <a:cs typeface="Times New Roman"/>
                                  </a:rPr>
                                  <m:t>2</m:t>
                                </m:r>
                              </m:sup>
                            </m:sSup>
                            <m:r>
                              <a:rPr lang="fr-FR" sz="1600" i="1">
                                <a:latin typeface="Cambria Math"/>
                                <a:ea typeface="Times New Roman"/>
                                <a:cs typeface="Times New Roman"/>
                              </a:rPr>
                              <m:t>+</m:t>
                            </m:r>
                            <m:sSup>
                              <m:sSupPr>
                                <m:ctrlPr>
                                  <a:rPr lang="fr-FR" sz="1600" i="1">
                                    <a:latin typeface="Cambria Math" panose="02040503050406030204" pitchFamily="18" charset="0"/>
                                    <a:ea typeface="Times New Roman"/>
                                    <a:cs typeface="Times New Roman"/>
                                  </a:rPr>
                                </m:ctrlPr>
                              </m:sSupPr>
                              <m:e>
                                <m:d>
                                  <m:dPr>
                                    <m:ctrlPr>
                                      <a:rPr lang="fr-FR" sz="1600" i="1">
                                        <a:latin typeface="Cambria Math" panose="02040503050406030204" pitchFamily="18" charset="0"/>
                                        <a:ea typeface="Times New Roman"/>
                                        <a:cs typeface="Times New Roman"/>
                                      </a:rPr>
                                    </m:ctrlPr>
                                  </m:dPr>
                                  <m:e>
                                    <m:r>
                                      <a:rPr lang="fr-FR" sz="1600" i="1">
                                        <a:latin typeface="Cambria Math"/>
                                        <a:ea typeface="Calibri"/>
                                        <a:cs typeface="Times New Roman"/>
                                      </a:rPr>
                                      <m:t>2</m:t>
                                    </m:r>
                                    <m:r>
                                      <a:rPr lang="fr-FR" sz="1600" i="1">
                                        <a:latin typeface="Cambria Math"/>
                                        <a:ea typeface="Calibri"/>
                                        <a:cs typeface="Times New Roman"/>
                                      </a:rPr>
                                      <m:t>𝜉𝛽</m:t>
                                    </m:r>
                                  </m:e>
                                </m:d>
                              </m:e>
                              <m:sup>
                                <m:r>
                                  <a:rPr lang="fr-FR" sz="1600" i="1">
                                    <a:latin typeface="Cambria Math"/>
                                    <a:ea typeface="Times New Roman"/>
                                    <a:cs typeface="Times New Roman"/>
                                  </a:rPr>
                                  <m:t>2</m:t>
                                </m:r>
                              </m:sup>
                            </m:sSup>
                          </m:e>
                        </m:rad>
                      </m:den>
                    </m:f>
                    <m:r>
                      <a:rPr lang="fr-FR" sz="1600" i="1">
                        <a:latin typeface="Cambria Math"/>
                        <a:ea typeface="Times New Roman"/>
                        <a:cs typeface="Times New Roman"/>
                      </a:rPr>
                      <m:t>.</m:t>
                    </m:r>
                    <m:r>
                      <a:rPr lang="fr-FR" sz="1600" i="1">
                        <a:latin typeface="Cambria Math"/>
                        <a:ea typeface="Times New Roman"/>
                        <a:cs typeface="Times New Roman"/>
                      </a:rPr>
                      <m:t>𝑠𝑖𝑛</m:t>
                    </m:r>
                    <m:d>
                      <m:dPr>
                        <m:ctrlPr>
                          <a:rPr lang="fr-FR" sz="1600" i="1">
                            <a:latin typeface="Cambria Math" panose="02040503050406030204" pitchFamily="18" charset="0"/>
                            <a:ea typeface="Times New Roman"/>
                            <a:cs typeface="Times New Roman"/>
                          </a:rPr>
                        </m:ctrlPr>
                      </m:dPr>
                      <m:e>
                        <m:bar>
                          <m:barPr>
                            <m:pos m:val="top"/>
                            <m:ctrlPr>
                              <a:rPr lang="fr-FR" sz="1600" i="1">
                                <a:latin typeface="Cambria Math" panose="02040503050406030204" pitchFamily="18" charset="0"/>
                                <a:ea typeface="Times New Roman"/>
                                <a:cs typeface="Times New Roman"/>
                              </a:rPr>
                            </m:ctrlPr>
                          </m:barPr>
                          <m:e>
                            <m:r>
                              <a:rPr lang="fr-FR" sz="1600" i="1">
                                <a:latin typeface="Cambria Math"/>
                                <a:ea typeface="Times New Roman"/>
                                <a:cs typeface="Times New Roman"/>
                              </a:rPr>
                              <m:t>𝜔</m:t>
                            </m:r>
                          </m:e>
                        </m:bar>
                        <m:r>
                          <a:rPr lang="fr-FR" sz="1600" i="1">
                            <a:latin typeface="Cambria Math"/>
                            <a:ea typeface="Times New Roman"/>
                            <a:cs typeface="Times New Roman"/>
                          </a:rPr>
                          <m:t>.</m:t>
                        </m:r>
                        <m:r>
                          <a:rPr lang="fr-FR" sz="1600" i="1">
                            <a:latin typeface="Cambria Math"/>
                            <a:ea typeface="Times New Roman"/>
                            <a:cs typeface="Times New Roman"/>
                          </a:rPr>
                          <m:t>𝑡</m:t>
                        </m:r>
                        <m:r>
                          <a:rPr lang="fr-FR" sz="1600" i="1">
                            <a:latin typeface="Cambria Math"/>
                            <a:ea typeface="Times New Roman"/>
                            <a:cs typeface="Times New Roman"/>
                          </a:rPr>
                          <m:t>−</m:t>
                        </m:r>
                        <m:r>
                          <a:rPr lang="fr-FR" sz="1600" i="1">
                            <a:latin typeface="Cambria Math"/>
                            <a:ea typeface="Times New Roman"/>
                            <a:cs typeface="Times New Roman"/>
                          </a:rPr>
                          <m:t>𝜃</m:t>
                        </m:r>
                      </m:e>
                    </m:d>
                  </m:oMath>
                </a14:m>
                <a:r>
                  <a:rPr lang="fr-FR" sz="1600" dirty="0">
                    <a:solidFill>
                      <a:srgbClr val="FF0000"/>
                    </a:solidFill>
                    <a:latin typeface="Times New Roman"/>
                    <a:ea typeface="Times New Roman"/>
                    <a:cs typeface="Arial"/>
                  </a:rPr>
                  <a:t>                                                                (3.28)</a:t>
                </a:r>
                <a:endParaRPr lang="fr-FR" sz="2000" dirty="0">
                  <a:latin typeface="Calibri"/>
                  <a:ea typeface="Calibri"/>
                  <a:cs typeface="Arial"/>
                </a:endParaRPr>
              </a:p>
              <a:p>
                <a:pPr>
                  <a:lnSpc>
                    <a:spcPct val="150000"/>
                  </a:lnSpc>
                  <a:spcAft>
                    <a:spcPts val="0"/>
                  </a:spcAft>
                </a:pPr>
                <a14:m>
                  <m:oMath xmlns:m="http://schemas.openxmlformats.org/officeDocument/2006/math">
                    <m:sSub>
                      <m:sSubPr>
                        <m:ctrlPr>
                          <a:rPr lang="fr-FR" sz="1600" i="1">
                            <a:latin typeface="Cambria Math" panose="02040503050406030204" pitchFamily="18" charset="0"/>
                            <a:cs typeface="Times New Roman"/>
                          </a:rPr>
                        </m:ctrlPr>
                      </m:sSubPr>
                      <m:e>
                        <m:r>
                          <a:rPr lang="fr-FR" sz="1600" i="1">
                            <a:effectLst/>
                            <a:latin typeface="Cambria Math"/>
                            <a:ea typeface="Calibri"/>
                            <a:cs typeface="Times New Roman"/>
                          </a:rPr>
                          <m:t>𝑥</m:t>
                        </m:r>
                      </m:e>
                      <m:sub>
                        <m:r>
                          <a:rPr lang="fr-FR" sz="1600" i="1">
                            <a:effectLst/>
                            <a:latin typeface="Cambria Math"/>
                            <a:ea typeface="Calibri"/>
                            <a:cs typeface="Times New Roman"/>
                          </a:rPr>
                          <m:t>𝑡</m:t>
                        </m:r>
                        <m:r>
                          <a:rPr lang="fr-FR" sz="1600" i="1">
                            <a:effectLst/>
                            <a:latin typeface="Cambria Math"/>
                            <a:ea typeface="Calibri"/>
                            <a:cs typeface="Times New Roman"/>
                          </a:rPr>
                          <m:t>.</m:t>
                        </m:r>
                        <m:r>
                          <a:rPr lang="fr-FR" sz="1600" i="1">
                            <a:effectLst/>
                            <a:latin typeface="Cambria Math"/>
                            <a:ea typeface="Calibri"/>
                            <a:cs typeface="Times New Roman"/>
                          </a:rPr>
                          <m:t>𝑝</m:t>
                        </m:r>
                      </m:sub>
                    </m:sSub>
                    <m:r>
                      <a:rPr lang="fr-FR" sz="1600" i="1">
                        <a:effectLst/>
                        <a:latin typeface="Cambria Math"/>
                        <a:ea typeface="Calibri"/>
                        <a:cs typeface="Times New Roman"/>
                      </a:rPr>
                      <m:t>(</m:t>
                    </m:r>
                    <m:r>
                      <a:rPr lang="fr-FR" sz="1600" i="1">
                        <a:effectLst/>
                        <a:latin typeface="Cambria Math"/>
                        <a:ea typeface="Calibri"/>
                        <a:cs typeface="Times New Roman"/>
                      </a:rPr>
                      <m:t>𝑡</m:t>
                    </m:r>
                    <m:r>
                      <a:rPr lang="fr-FR" sz="1600" i="1">
                        <a:effectLst/>
                        <a:latin typeface="Cambria Math"/>
                        <a:ea typeface="Calibri"/>
                        <a:cs typeface="Times New Roman"/>
                      </a:rPr>
                      <m:t>)=</m:t>
                    </m:r>
                    <m:sSup>
                      <m:sSupPr>
                        <m:ctrlPr>
                          <a:rPr lang="fr-FR" sz="1600" i="1">
                            <a:effectLst/>
                            <a:latin typeface="Cambria Math" panose="02040503050406030204" pitchFamily="18" charset="0"/>
                            <a:ea typeface="Times New Roman"/>
                            <a:cs typeface="Times New Roman"/>
                          </a:rPr>
                        </m:ctrlPr>
                      </m:sSupPr>
                      <m:e>
                        <m:r>
                          <a:rPr lang="fr-FR" sz="1600" i="1">
                            <a:effectLst/>
                            <a:latin typeface="Cambria Math"/>
                            <a:ea typeface="Times New Roman"/>
                            <a:cs typeface="Times New Roman"/>
                          </a:rPr>
                          <m:t>𝜆𝛽</m:t>
                        </m:r>
                      </m:e>
                      <m:sup>
                        <m:r>
                          <a:rPr lang="fr-FR" sz="1600" i="1">
                            <a:effectLst/>
                            <a:latin typeface="Cambria Math"/>
                            <a:ea typeface="Times New Roman"/>
                            <a:cs typeface="Times New Roman"/>
                          </a:rPr>
                          <m:t>2</m:t>
                        </m:r>
                      </m:sup>
                    </m:sSup>
                    <m:sSub>
                      <m:sSubPr>
                        <m:ctrlPr>
                          <a:rPr lang="fr-FR" sz="1600" i="1">
                            <a:effectLst/>
                            <a:latin typeface="Cambria Math" panose="02040503050406030204" pitchFamily="18" charset="0"/>
                            <a:ea typeface="Times New Roman"/>
                            <a:cs typeface="Times New Roman"/>
                          </a:rPr>
                        </m:ctrlPr>
                      </m:sSubPr>
                      <m:e>
                        <m:r>
                          <a:rPr lang="fr-FR" sz="1600" i="1">
                            <a:effectLst/>
                            <a:latin typeface="Cambria Math"/>
                            <a:ea typeface="Times New Roman"/>
                            <a:cs typeface="Times New Roman"/>
                          </a:rPr>
                          <m:t>𝑥</m:t>
                        </m:r>
                      </m:e>
                      <m:sub>
                        <m:r>
                          <a:rPr lang="fr-FR" sz="1600" i="1">
                            <a:effectLst/>
                            <a:latin typeface="Cambria Math"/>
                            <a:ea typeface="Times New Roman"/>
                            <a:cs typeface="Times New Roman"/>
                          </a:rPr>
                          <m:t>𝑔</m:t>
                        </m:r>
                        <m:r>
                          <a:rPr lang="fr-FR" sz="1600" i="1">
                            <a:effectLst/>
                            <a:latin typeface="Cambria Math"/>
                            <a:ea typeface="Times New Roman"/>
                            <a:cs typeface="Times New Roman"/>
                          </a:rPr>
                          <m:t>0</m:t>
                        </m:r>
                      </m:sub>
                    </m:sSub>
                    <m:r>
                      <a:rPr lang="fr-FR" sz="1600" i="1">
                        <a:effectLst/>
                        <a:latin typeface="Cambria Math"/>
                        <a:ea typeface="Times New Roman"/>
                        <a:cs typeface="Times New Roman"/>
                      </a:rPr>
                      <m:t>.</m:t>
                    </m:r>
                    <m:r>
                      <a:rPr lang="fr-FR" sz="1600" i="1">
                        <a:effectLst/>
                        <a:latin typeface="Cambria Math"/>
                        <a:ea typeface="Times New Roman"/>
                        <a:cs typeface="Times New Roman"/>
                      </a:rPr>
                      <m:t>𝑠𝑖𝑛</m:t>
                    </m:r>
                    <m:d>
                      <m:dPr>
                        <m:ctrlPr>
                          <a:rPr lang="fr-FR" sz="1600" i="1">
                            <a:effectLst/>
                            <a:latin typeface="Cambria Math" panose="02040503050406030204" pitchFamily="18" charset="0"/>
                            <a:ea typeface="Times New Roman"/>
                            <a:cs typeface="Times New Roman"/>
                          </a:rPr>
                        </m:ctrlPr>
                      </m:dPr>
                      <m:e>
                        <m:bar>
                          <m:barPr>
                            <m:pos m:val="top"/>
                            <m:ctrlPr>
                              <a:rPr lang="fr-FR" sz="1600" i="1">
                                <a:effectLst/>
                                <a:latin typeface="Cambria Math" panose="02040503050406030204" pitchFamily="18" charset="0"/>
                                <a:ea typeface="Times New Roman"/>
                                <a:cs typeface="Times New Roman"/>
                              </a:rPr>
                            </m:ctrlPr>
                          </m:barPr>
                          <m:e>
                            <m:r>
                              <a:rPr lang="fr-FR" sz="1600" i="1">
                                <a:effectLst/>
                                <a:latin typeface="Cambria Math"/>
                                <a:ea typeface="Times New Roman"/>
                                <a:cs typeface="Times New Roman"/>
                              </a:rPr>
                              <m:t>𝜔</m:t>
                            </m:r>
                          </m:e>
                        </m:bar>
                        <m:r>
                          <a:rPr lang="fr-FR" sz="1600" i="1">
                            <a:effectLst/>
                            <a:latin typeface="Cambria Math"/>
                            <a:ea typeface="Times New Roman"/>
                            <a:cs typeface="Times New Roman"/>
                          </a:rPr>
                          <m:t>.</m:t>
                        </m:r>
                        <m:r>
                          <a:rPr lang="fr-FR" sz="1600" i="1">
                            <a:effectLst/>
                            <a:latin typeface="Cambria Math"/>
                            <a:ea typeface="Times New Roman"/>
                            <a:cs typeface="Times New Roman"/>
                          </a:rPr>
                          <m:t>𝑡</m:t>
                        </m:r>
                        <m:r>
                          <a:rPr lang="fr-FR" sz="1600" i="1">
                            <a:effectLst/>
                            <a:latin typeface="Cambria Math"/>
                            <a:ea typeface="Times New Roman"/>
                            <a:cs typeface="Times New Roman"/>
                          </a:rPr>
                          <m:t>−</m:t>
                        </m:r>
                        <m:r>
                          <a:rPr lang="fr-FR" sz="1600" i="1">
                            <a:effectLst/>
                            <a:latin typeface="Cambria Math"/>
                            <a:ea typeface="Times New Roman"/>
                            <a:cs typeface="Times New Roman"/>
                          </a:rPr>
                          <m:t>𝜃</m:t>
                        </m:r>
                      </m:e>
                    </m:d>
                  </m:oMath>
                </a14:m>
                <a:r>
                  <a:rPr lang="fr-FR" sz="1600" dirty="0">
                    <a:effectLst/>
                    <a:latin typeface="Times New Roman"/>
                    <a:ea typeface="Times New Roman"/>
                  </a:rPr>
                  <a:t> 						</a:t>
                </a:r>
                <a:r>
                  <a:rPr lang="fr-FR" sz="1600" dirty="0">
                    <a:solidFill>
                      <a:srgbClr val="FF0000"/>
                    </a:solidFill>
                    <a:effectLst/>
                    <a:latin typeface="Times New Roman"/>
                    <a:ea typeface="Times New Roman"/>
                  </a:rPr>
                  <a:t>(3.29)</a:t>
                </a:r>
                <a:endParaRPr lang="fr-FR" sz="1600" dirty="0">
                  <a:effectLst/>
                  <a:latin typeface="Calibri"/>
                  <a:ea typeface="Calibri"/>
                  <a:cs typeface="Arial"/>
                </a:endParaRPr>
              </a:p>
              <a:p>
                <a:pPr>
                  <a:lnSpc>
                    <a:spcPct val="115000"/>
                  </a:lnSpc>
                  <a:spcAft>
                    <a:spcPts val="0"/>
                  </a:spcAft>
                </a:pPr>
                <a:r>
                  <a:rPr lang="fr-FR" sz="1800" dirty="0">
                    <a:effectLst/>
                    <a:latin typeface="Times New Roman"/>
                    <a:ea typeface="Times New Roman"/>
                    <a:cs typeface="Arial"/>
                  </a:rPr>
                  <a:t>		</a:t>
                </a:r>
                <a:endParaRPr lang="fr-FR" sz="2000" dirty="0"/>
              </a:p>
            </p:txBody>
          </p:sp>
        </mc:Choice>
        <mc:Fallback xmlns="">
          <p:sp>
            <p:nvSpPr>
              <p:cNvPr id="4" name="Rectangle 2"/>
              <p:cNvSpPr txBox="1">
                <a:spLocks noRot="1" noChangeAspect="1" noMove="1" noResize="1" noEditPoints="1" noAdjustHandles="1" noChangeArrowheads="1" noChangeShapeType="1" noTextEdit="1"/>
              </p:cNvSpPr>
              <p:nvPr/>
            </p:nvSpPr>
            <p:spPr>
              <a:xfrm>
                <a:off x="214282" y="116632"/>
                <a:ext cx="8822214" cy="6741368"/>
              </a:xfrm>
              <a:prstGeom prst="rect">
                <a:avLst/>
              </a:prstGeom>
              <a:blipFill>
                <a:blip r:embed="rId3"/>
                <a:stretch>
                  <a:fillRect l="-483" t="-90" r="-552" b="-812"/>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20</a:t>
            </a:fld>
            <a:endParaRPr lang="fr-BE" dirty="0">
              <a:solidFill>
                <a:srgbClr val="FFFFFF"/>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5"/>
          <p:cNvSpPr/>
          <p:nvPr/>
        </p:nvSpPr>
        <p:spPr bwMode="auto">
          <a:xfrm>
            <a:off x="467544" y="3895373"/>
            <a:ext cx="1008112" cy="429656"/>
          </a:xfrm>
          <a:prstGeom prst="rect">
            <a:avLst/>
          </a:prstGeom>
          <a:solidFill>
            <a:srgbClr val="FF0000">
              <a:alpha val="24000"/>
            </a:srgbClr>
          </a:solidFill>
          <a:ln w="317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endParaRPr>
          </a:p>
        </p:txBody>
      </p:sp>
      <p:cxnSp>
        <p:nvCxnSpPr>
          <p:cNvPr id="7" name="Straight Arrow Connector 6"/>
          <p:cNvCxnSpPr>
            <a:endCxn id="6" idx="2"/>
          </p:cNvCxnSpPr>
          <p:nvPr/>
        </p:nvCxnSpPr>
        <p:spPr bwMode="auto">
          <a:xfrm flipH="1" flipV="1">
            <a:off x="971600" y="4325029"/>
            <a:ext cx="504056" cy="89786"/>
          </a:xfrm>
          <a:prstGeom prst="straightConnector1">
            <a:avLst/>
          </a:prstGeom>
          <a:solidFill>
            <a:schemeClr val="accent1"/>
          </a:solidFill>
          <a:ln w="3175" cap="flat" cmpd="sng" algn="ctr">
            <a:solidFill>
              <a:srgbClr val="FF0000"/>
            </a:solidFill>
            <a:prstDash val="solid"/>
            <a:round/>
            <a:headEnd type="none" w="med" len="med"/>
            <a:tailEnd type="arrow"/>
          </a:ln>
          <a:effectLst/>
        </p:spPr>
      </p:cxnSp>
      <p:sp>
        <p:nvSpPr>
          <p:cNvPr id="11" name="Rectangle 10"/>
          <p:cNvSpPr/>
          <p:nvPr/>
        </p:nvSpPr>
        <p:spPr bwMode="auto">
          <a:xfrm>
            <a:off x="1640639" y="4240061"/>
            <a:ext cx="324036" cy="259721"/>
          </a:xfrm>
          <a:prstGeom prst="rect">
            <a:avLst/>
          </a:prstGeom>
          <a:solidFill>
            <a:srgbClr val="FF0000">
              <a:alpha val="24000"/>
            </a:srgbClr>
          </a:solidFill>
          <a:ln w="317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endParaRPr>
          </a:p>
        </p:txBody>
      </p:sp>
      <p:sp>
        <p:nvSpPr>
          <p:cNvPr id="12" name="TextBox 11"/>
          <p:cNvSpPr txBox="1"/>
          <p:nvPr/>
        </p:nvSpPr>
        <p:spPr>
          <a:xfrm>
            <a:off x="1599134" y="4200645"/>
            <a:ext cx="457944" cy="338554"/>
          </a:xfrm>
          <a:prstGeom prst="rect">
            <a:avLst/>
          </a:prstGeom>
          <a:noFill/>
        </p:spPr>
        <p:txBody>
          <a:bodyPr wrap="square" rtlCol="0">
            <a:spAutoFit/>
          </a:bodyPr>
          <a:lstStyle/>
          <a:p>
            <a:r>
              <a:rPr lang="fr-FR" sz="1600" dirty="0"/>
              <a:t>P0</a:t>
            </a:r>
          </a:p>
        </p:txBody>
      </p:sp>
    </p:spTree>
    <p:extLst>
      <p:ext uri="{BB962C8B-B14F-4D97-AF65-F5344CB8AC3E}">
        <p14:creationId xmlns:p14="http://schemas.microsoft.com/office/powerpoint/2010/main" val="223264216"/>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214282" y="116632"/>
                <a:ext cx="8822214" cy="6741368"/>
              </a:xfrm>
              <a:prstGeom prst="rect">
                <a:avLst/>
              </a:prstGeom>
              <a:ln>
                <a:solidFill>
                  <a:schemeClr val="accent1"/>
                </a:solidFill>
              </a:ln>
            </p:spPr>
            <p:txBody>
              <a:bodyPr/>
              <a:lstStyle/>
              <a:p>
                <a:pPr>
                  <a:lnSpc>
                    <a:spcPct val="115000"/>
                  </a:lnSpc>
                  <a:spcAft>
                    <a:spcPts val="0"/>
                  </a:spcAft>
                </a:pPr>
                <a:r>
                  <a:rPr lang="fr-FR" sz="2000" b="1" dirty="0">
                    <a:solidFill>
                      <a:srgbClr val="FFC000"/>
                    </a:solidFill>
                  </a:rPr>
                  <a:t>IV.5.</a:t>
                </a:r>
                <a:r>
                  <a:rPr lang="fr-FR" sz="2000" b="1" dirty="0">
                    <a:solidFill>
                      <a:srgbClr val="FFC000"/>
                    </a:solidFill>
                    <a:latin typeface="Times New Roman"/>
                    <a:ea typeface="Times New Roman"/>
                    <a:cs typeface="Arial"/>
                  </a:rPr>
                  <a:t> </a:t>
                </a:r>
                <a:r>
                  <a:rPr lang="fr-FR" sz="2000" b="1" dirty="0" err="1">
                    <a:solidFill>
                      <a:srgbClr val="FFC000"/>
                    </a:solidFill>
                  </a:rPr>
                  <a:t>Seismic</a:t>
                </a:r>
                <a:r>
                  <a:rPr lang="fr-FR" sz="2000" b="1" dirty="0">
                    <a:solidFill>
                      <a:srgbClr val="FFC000"/>
                    </a:solidFill>
                  </a:rPr>
                  <a:t> instrumentation </a:t>
                </a:r>
                <a:r>
                  <a:rPr lang="fr-FR" sz="2000" b="1" dirty="0">
                    <a:solidFill>
                      <a:srgbClr val="FFC000"/>
                    </a:solidFill>
                    <a:latin typeface="Times New Roman"/>
                    <a:ea typeface="Times New Roman"/>
                    <a:cs typeface="Arial"/>
                  </a:rPr>
                  <a:t>:</a:t>
                </a:r>
              </a:p>
              <a:p>
                <a:pPr algn="just">
                  <a:lnSpc>
                    <a:spcPct val="150000"/>
                  </a:lnSpc>
                  <a:spcAft>
                    <a:spcPts val="0"/>
                  </a:spcAft>
                </a:pPr>
                <a:r>
                  <a:rPr lang="fr-FR" sz="2000" b="1" dirty="0">
                    <a:solidFill>
                      <a:srgbClr val="FFC000"/>
                    </a:solidFill>
                  </a:rPr>
                  <a:t>IV.5.1. </a:t>
                </a:r>
                <a:r>
                  <a:rPr lang="fr-FR" sz="2000" b="1" dirty="0" err="1">
                    <a:solidFill>
                      <a:srgbClr val="FFC000"/>
                    </a:solidFill>
                  </a:rPr>
                  <a:t>Seismograph</a:t>
                </a:r>
                <a:r>
                  <a:rPr lang="fr-FR" sz="2000" b="1" dirty="0">
                    <a:solidFill>
                      <a:srgbClr val="FFC000"/>
                    </a:solidFill>
                  </a:rPr>
                  <a:t>: </a:t>
                </a:r>
                <a:r>
                  <a:rPr lang="en-US" sz="2000" dirty="0"/>
                  <a:t>The relative displacement between the mass and the support is recorded by an instrument called a seismograph;</a:t>
                </a:r>
              </a:p>
              <a:p>
                <a:pPr algn="just">
                  <a:lnSpc>
                    <a:spcPct val="150000"/>
                  </a:lnSpc>
                  <a:spcAft>
                    <a:spcPts val="0"/>
                  </a:spcAft>
                </a:pPr>
                <a:r>
                  <a:rPr lang="en-US" sz="2000" dirty="0"/>
                  <a:t>this very sensitive instrument is intended to record</a:t>
                </a:r>
              </a:p>
              <a:p>
                <a:pPr algn="just">
                  <a:lnSpc>
                    <a:spcPct val="150000"/>
                  </a:lnSpc>
                  <a:spcAft>
                    <a:spcPts val="0"/>
                  </a:spcAft>
                </a:pPr>
                <a:r>
                  <a:rPr lang="en-US" sz="2000" dirty="0"/>
                  <a:t>the shape, duration, and amplitude of earthquakes</a:t>
                </a:r>
                <a:r>
                  <a:rPr lang="fr-FR" sz="1800" dirty="0"/>
                  <a:t> </a:t>
                </a:r>
              </a:p>
              <a:p>
                <a:pPr algn="just">
                  <a:lnSpc>
                    <a:spcPct val="150000"/>
                  </a:lnSpc>
                  <a:spcAft>
                    <a:spcPts val="0"/>
                  </a:spcAft>
                </a:pPr>
                <a:r>
                  <a:rPr lang="fr-FR" sz="1800" dirty="0"/>
                  <a:t>Relative </a:t>
                </a:r>
                <a:r>
                  <a:rPr lang="fr-FR" sz="1800" dirty="0" err="1"/>
                  <a:t>displacement</a:t>
                </a:r>
                <a:r>
                  <a:rPr lang="fr-FR" sz="1800" dirty="0"/>
                  <a:t> :</a:t>
                </a:r>
              </a:p>
              <a:p>
                <a:r>
                  <a:rPr lang="fr-FR" sz="1800" dirty="0"/>
                  <a:t> </a:t>
                </a:r>
                <a14:m>
                  <m:oMath xmlns:m="http://schemas.openxmlformats.org/officeDocument/2006/math">
                    <m:r>
                      <a:rPr lang="fr-FR" sz="1800" i="1">
                        <a:latin typeface="Cambria Math"/>
                      </a:rPr>
                      <m:t>𝜌</m:t>
                    </m:r>
                    <m:r>
                      <a:rPr lang="fr-FR" sz="1800" i="1">
                        <a:latin typeface="Cambria Math"/>
                      </a:rPr>
                      <m:t>=</m:t>
                    </m:r>
                    <m:f>
                      <m:fPr>
                        <m:ctrlPr>
                          <a:rPr lang="fr-FR" sz="1800" i="1">
                            <a:latin typeface="Cambria Math" panose="02040503050406030204" pitchFamily="18" charset="0"/>
                          </a:rPr>
                        </m:ctrlPr>
                      </m:fPr>
                      <m:num>
                        <m:sSup>
                          <m:sSupPr>
                            <m:ctrlPr>
                              <a:rPr lang="fr-FR" sz="1800" i="1">
                                <a:latin typeface="Cambria Math" panose="02040503050406030204" pitchFamily="18" charset="0"/>
                              </a:rPr>
                            </m:ctrlPr>
                          </m:sSupPr>
                          <m:e>
                            <m:r>
                              <a:rPr lang="fr-FR" sz="1800" i="1">
                                <a:latin typeface="Cambria Math"/>
                              </a:rPr>
                              <m:t>𝛽</m:t>
                            </m:r>
                          </m:e>
                          <m:sup>
                            <m:r>
                              <a:rPr lang="fr-FR" sz="1800" i="1">
                                <a:latin typeface="Cambria Math"/>
                              </a:rPr>
                              <m:t>2</m:t>
                            </m:r>
                          </m:sup>
                        </m:sSup>
                        <m:sSub>
                          <m:sSubPr>
                            <m:ctrlPr>
                              <a:rPr lang="fr-FR" sz="1800" i="1">
                                <a:latin typeface="Cambria Math" panose="02040503050406030204" pitchFamily="18" charset="0"/>
                              </a:rPr>
                            </m:ctrlPr>
                          </m:sSubPr>
                          <m:e>
                            <m:r>
                              <a:rPr lang="fr-FR" sz="1800" i="1">
                                <a:latin typeface="Cambria Math"/>
                              </a:rPr>
                              <m:t>𝑥</m:t>
                            </m:r>
                          </m:e>
                          <m:sub>
                            <m:r>
                              <a:rPr lang="fr-FR" sz="1800" i="1">
                                <a:latin typeface="Cambria Math"/>
                              </a:rPr>
                              <m:t>𝑔</m:t>
                            </m:r>
                            <m:r>
                              <a:rPr lang="fr-FR" sz="1800" i="1">
                                <a:latin typeface="Cambria Math"/>
                              </a:rPr>
                              <m:t>0</m:t>
                            </m:r>
                          </m:sub>
                        </m:sSub>
                      </m:num>
                      <m:den>
                        <m:r>
                          <a:rPr lang="fr-FR" sz="1800" i="1">
                            <a:latin typeface="Cambria Math"/>
                          </a:rPr>
                          <m:t>.</m:t>
                        </m:r>
                        <m:rad>
                          <m:radPr>
                            <m:degHide m:val="on"/>
                            <m:ctrlPr>
                              <a:rPr lang="fr-FR" sz="1800" i="1">
                                <a:latin typeface="Cambria Math" panose="02040503050406030204" pitchFamily="18" charset="0"/>
                              </a:rPr>
                            </m:ctrlPr>
                          </m:radPr>
                          <m:deg/>
                          <m:e>
                            <m:sSup>
                              <m:sSupPr>
                                <m:ctrlPr>
                                  <a:rPr lang="fr-FR" sz="1800" i="1">
                                    <a:latin typeface="Cambria Math" panose="02040503050406030204" pitchFamily="18" charset="0"/>
                                  </a:rPr>
                                </m:ctrlPr>
                              </m:sSupPr>
                              <m:e>
                                <m:d>
                                  <m:dPr>
                                    <m:ctrlPr>
                                      <a:rPr lang="fr-FR" sz="1800" i="1">
                                        <a:latin typeface="Cambria Math" panose="02040503050406030204" pitchFamily="18" charset="0"/>
                                      </a:rPr>
                                    </m:ctrlPr>
                                  </m:dPr>
                                  <m:e>
                                    <m:r>
                                      <a:rPr lang="fr-FR" sz="1800" i="1">
                                        <a:latin typeface="Cambria Math"/>
                                      </a:rPr>
                                      <m:t>1</m:t>
                                    </m:r>
                                    <m:r>
                                      <a:rPr lang="fr-FR" sz="1800" i="1">
                                        <a:latin typeface="Cambria Math"/>
                                      </a:rPr>
                                      <m:t>−</m:t>
                                    </m:r>
                                    <m:sSup>
                                      <m:sSupPr>
                                        <m:ctrlPr>
                                          <a:rPr lang="fr-FR" sz="1800" i="1">
                                            <a:latin typeface="Cambria Math" panose="02040503050406030204" pitchFamily="18" charset="0"/>
                                          </a:rPr>
                                        </m:ctrlPr>
                                      </m:sSupPr>
                                      <m:e>
                                        <m:r>
                                          <a:rPr lang="fr-FR" sz="1800" i="1">
                                            <a:latin typeface="Cambria Math"/>
                                          </a:rPr>
                                          <m:t>𝛽</m:t>
                                        </m:r>
                                      </m:e>
                                      <m:sup>
                                        <m:r>
                                          <a:rPr lang="fr-FR" sz="1800" i="1">
                                            <a:latin typeface="Cambria Math"/>
                                          </a:rPr>
                                          <m:t>2</m:t>
                                        </m:r>
                                      </m:sup>
                                    </m:sSup>
                                  </m:e>
                                </m:d>
                              </m:e>
                              <m:sup>
                                <m:r>
                                  <a:rPr lang="fr-FR" sz="1800" i="1">
                                    <a:latin typeface="Cambria Math"/>
                                  </a:rPr>
                                  <m:t>2</m:t>
                                </m:r>
                              </m:sup>
                            </m:sSup>
                            <m:r>
                              <a:rPr lang="fr-FR" sz="1800" i="1">
                                <a:latin typeface="Cambria Math"/>
                              </a:rPr>
                              <m:t>+</m:t>
                            </m:r>
                            <m:sSup>
                              <m:sSupPr>
                                <m:ctrlPr>
                                  <a:rPr lang="fr-FR" sz="1800" i="1">
                                    <a:latin typeface="Cambria Math" panose="02040503050406030204" pitchFamily="18" charset="0"/>
                                  </a:rPr>
                                </m:ctrlPr>
                              </m:sSupPr>
                              <m:e>
                                <m:d>
                                  <m:dPr>
                                    <m:ctrlPr>
                                      <a:rPr lang="fr-FR" sz="1800" i="1">
                                        <a:latin typeface="Cambria Math" panose="02040503050406030204" pitchFamily="18" charset="0"/>
                                      </a:rPr>
                                    </m:ctrlPr>
                                  </m:dPr>
                                  <m:e>
                                    <m:r>
                                      <a:rPr lang="fr-FR" sz="1800" i="1">
                                        <a:latin typeface="Cambria Math"/>
                                      </a:rPr>
                                      <m:t>2</m:t>
                                    </m:r>
                                    <m:r>
                                      <a:rPr lang="fr-FR" sz="1800" i="1">
                                        <a:latin typeface="Cambria Math"/>
                                      </a:rPr>
                                      <m:t>𝜉𝛽</m:t>
                                    </m:r>
                                  </m:e>
                                </m:d>
                              </m:e>
                              <m:sup>
                                <m:r>
                                  <a:rPr lang="fr-FR" sz="1800" i="1">
                                    <a:latin typeface="Cambria Math"/>
                                  </a:rPr>
                                  <m:t>2</m:t>
                                </m:r>
                              </m:sup>
                            </m:sSup>
                          </m:e>
                        </m:rad>
                      </m:den>
                    </m:f>
                    <m:r>
                      <a:rPr lang="fr-FR" sz="1800" i="1">
                        <a:latin typeface="Cambria Math"/>
                      </a:rPr>
                      <m:t>  ==&gt; </m:t>
                    </m:r>
                    <m:f>
                      <m:fPr>
                        <m:ctrlPr>
                          <a:rPr lang="fr-FR" sz="1800" i="1">
                            <a:latin typeface="Cambria Math" panose="02040503050406030204" pitchFamily="18" charset="0"/>
                          </a:rPr>
                        </m:ctrlPr>
                      </m:fPr>
                      <m:num>
                        <m:r>
                          <a:rPr lang="fr-FR" sz="1800" i="1">
                            <a:latin typeface="Cambria Math"/>
                          </a:rPr>
                          <m:t>𝜌</m:t>
                        </m:r>
                      </m:num>
                      <m:den>
                        <m:sSub>
                          <m:sSubPr>
                            <m:ctrlPr>
                              <a:rPr lang="fr-FR" sz="1800" i="1">
                                <a:latin typeface="Cambria Math" panose="02040503050406030204" pitchFamily="18" charset="0"/>
                              </a:rPr>
                            </m:ctrlPr>
                          </m:sSubPr>
                          <m:e>
                            <m:r>
                              <a:rPr lang="fr-FR" sz="1800" i="1">
                                <a:latin typeface="Cambria Math"/>
                              </a:rPr>
                              <m:t>𝑥</m:t>
                            </m:r>
                          </m:e>
                          <m:sub>
                            <m:r>
                              <a:rPr lang="fr-FR" sz="1800" i="1">
                                <a:latin typeface="Cambria Math"/>
                              </a:rPr>
                              <m:t>𝑔</m:t>
                            </m:r>
                            <m:r>
                              <a:rPr lang="fr-FR" sz="1800" i="1">
                                <a:latin typeface="Cambria Math"/>
                              </a:rPr>
                              <m:t>0</m:t>
                            </m:r>
                          </m:sub>
                        </m:sSub>
                      </m:den>
                    </m:f>
                    <m:r>
                      <a:rPr lang="fr-FR" sz="1800" i="1">
                        <a:latin typeface="Cambria Math"/>
                      </a:rPr>
                      <m:t>=</m:t>
                    </m:r>
                    <m:r>
                      <a:rPr lang="fr-FR" sz="1800" i="1">
                        <a:latin typeface="Cambria Math"/>
                      </a:rPr>
                      <m:t>𝑓</m:t>
                    </m:r>
                    <m:r>
                      <a:rPr lang="fr-FR" sz="1800" i="1">
                        <a:latin typeface="Cambria Math"/>
                      </a:rPr>
                      <m:t>(</m:t>
                    </m:r>
                    <m:r>
                      <a:rPr lang="fr-FR" sz="1800" i="1">
                        <a:latin typeface="Cambria Math"/>
                      </a:rPr>
                      <m:t>𝛽</m:t>
                    </m:r>
                    <m:r>
                      <a:rPr lang="fr-FR" sz="1800" i="1">
                        <a:latin typeface="Cambria Math"/>
                      </a:rPr>
                      <m:t>)</m:t>
                    </m:r>
                  </m:oMath>
                </a14:m>
                <a:endParaRPr lang="fr-FR" sz="1800" dirty="0"/>
              </a:p>
              <a:p>
                <a:r>
                  <a:rPr lang="fr-FR" sz="2000" dirty="0"/>
                  <a:t> </a:t>
                </a:r>
                <a:r>
                  <a:rPr lang="en-US" sz="2000" dirty="0"/>
                  <a:t>Response of a seismograph to base displacement</a:t>
                </a:r>
              </a:p>
              <a:p>
                <a:r>
                  <a:rPr lang="fr-FR" sz="1800" dirty="0"/>
                  <a:t> </a:t>
                </a:r>
                <a:r>
                  <a:rPr lang="fr-FR" sz="2000" i="1" u="sng" dirty="0" err="1">
                    <a:solidFill>
                      <a:srgbClr val="FF0000"/>
                    </a:solidFill>
                  </a:rPr>
                  <a:t>Remark</a:t>
                </a:r>
                <a:r>
                  <a:rPr lang="fr-FR" sz="2000" i="1" u="sng" dirty="0">
                    <a:solidFill>
                      <a:srgbClr val="FF0000"/>
                    </a:solidFill>
                  </a:rPr>
                  <a:t> : </a:t>
                </a:r>
                <a:r>
                  <a:rPr lang="fr-FR" sz="2000" dirty="0"/>
                  <a:t>For</a:t>
                </a:r>
                <a:r>
                  <a:rPr lang="fr-FR" sz="1800" dirty="0"/>
                  <a:t> : </a:t>
                </a:r>
                <a14:m>
                  <m:oMath xmlns:m="http://schemas.openxmlformats.org/officeDocument/2006/math">
                    <m:d>
                      <m:dPr>
                        <m:begChr m:val="{"/>
                        <m:endChr m:val=""/>
                        <m:ctrlPr>
                          <a:rPr lang="fr-FR" sz="1800" i="1">
                            <a:latin typeface="Cambria Math" panose="02040503050406030204" pitchFamily="18" charset="0"/>
                          </a:rPr>
                        </m:ctrlPr>
                      </m:dPr>
                      <m:e>
                        <m:eqArr>
                          <m:eqArrPr>
                            <m:ctrlPr>
                              <a:rPr lang="fr-FR" sz="1800" i="1">
                                <a:latin typeface="Cambria Math" panose="02040503050406030204" pitchFamily="18" charset="0"/>
                              </a:rPr>
                            </m:ctrlPr>
                          </m:eqArrPr>
                          <m:e>
                            <m:r>
                              <a:rPr lang="fr-FR" sz="1800" i="1">
                                <a:latin typeface="Cambria Math"/>
                              </a:rPr>
                              <m:t>𝛽</m:t>
                            </m:r>
                            <m:r>
                              <a:rPr lang="fr-FR" sz="1800" i="1">
                                <a:latin typeface="Cambria Math"/>
                              </a:rPr>
                              <m:t>&gt;</m:t>
                            </m:r>
                            <m:r>
                              <a:rPr lang="fr-FR" sz="1800" i="1">
                                <a:latin typeface="Cambria Math"/>
                              </a:rPr>
                              <m:t>1</m:t>
                            </m:r>
                          </m:e>
                          <m:e>
                            <m:r>
                              <a:rPr lang="fr-FR" sz="1800" i="1">
                                <a:latin typeface="Cambria Math"/>
                              </a:rPr>
                              <m:t>𝜉</m:t>
                            </m:r>
                            <m:r>
                              <a:rPr lang="fr-FR" sz="1800" i="1">
                                <a:latin typeface="Cambria Math"/>
                              </a:rPr>
                              <m:t>=</m:t>
                            </m:r>
                            <m:r>
                              <a:rPr lang="fr-FR" sz="1800" i="1">
                                <a:latin typeface="Cambria Math"/>
                              </a:rPr>
                              <m:t>0</m:t>
                            </m:r>
                            <m:r>
                              <a:rPr lang="fr-FR" sz="1800" i="1">
                                <a:latin typeface="Cambria Math"/>
                              </a:rPr>
                              <m:t>.</m:t>
                            </m:r>
                            <m:r>
                              <a:rPr lang="fr-FR" sz="1800" i="1">
                                <a:latin typeface="Cambria Math"/>
                              </a:rPr>
                              <m:t>5</m:t>
                            </m:r>
                          </m:e>
                        </m:eqArr>
                        <m:r>
                          <a:rPr lang="fr-FR" sz="1800" i="1">
                            <a:latin typeface="Cambria Math"/>
                          </a:rPr>
                          <m:t> ==&gt; </m:t>
                        </m:r>
                        <m:f>
                          <m:fPr>
                            <m:ctrlPr>
                              <a:rPr lang="fr-FR" sz="1800" i="1">
                                <a:latin typeface="Cambria Math" panose="02040503050406030204" pitchFamily="18" charset="0"/>
                              </a:rPr>
                            </m:ctrlPr>
                          </m:fPr>
                          <m:num>
                            <m:r>
                              <a:rPr lang="fr-FR" sz="1800" i="1">
                                <a:latin typeface="Cambria Math"/>
                              </a:rPr>
                              <m:t>𝜌</m:t>
                            </m:r>
                          </m:num>
                          <m:den>
                            <m:sSub>
                              <m:sSubPr>
                                <m:ctrlPr>
                                  <a:rPr lang="fr-FR" sz="1800" i="1">
                                    <a:latin typeface="Cambria Math" panose="02040503050406030204" pitchFamily="18" charset="0"/>
                                  </a:rPr>
                                </m:ctrlPr>
                              </m:sSubPr>
                              <m:e>
                                <m:r>
                                  <a:rPr lang="fr-FR" sz="1800" i="1">
                                    <a:latin typeface="Cambria Math"/>
                                  </a:rPr>
                                  <m:t>𝑥</m:t>
                                </m:r>
                              </m:e>
                              <m:sub>
                                <m:r>
                                  <a:rPr lang="fr-FR" sz="1800" i="1">
                                    <a:latin typeface="Cambria Math"/>
                                  </a:rPr>
                                  <m:t>𝑔</m:t>
                                </m:r>
                                <m:r>
                                  <a:rPr lang="fr-FR" sz="1800" i="1">
                                    <a:latin typeface="Cambria Math"/>
                                  </a:rPr>
                                  <m:t>0</m:t>
                                </m:r>
                              </m:sub>
                            </m:sSub>
                          </m:den>
                        </m:f>
                        <m:r>
                          <a:rPr lang="fr-FR" sz="1800" i="1">
                            <a:latin typeface="Cambria Math"/>
                          </a:rPr>
                          <m:t>=</m:t>
                        </m:r>
                        <m:r>
                          <a:rPr lang="fr-FR" sz="1800" i="1">
                            <a:latin typeface="Cambria Math"/>
                          </a:rPr>
                          <m:t>1</m:t>
                        </m:r>
                      </m:e>
                    </m:d>
                  </m:oMath>
                </a14:m>
                <a:endParaRPr lang="fr-FR" sz="1800" dirty="0"/>
              </a:p>
              <a:p>
                <a:pPr algn="just">
                  <a:lnSpc>
                    <a:spcPct val="150000"/>
                  </a:lnSpc>
                </a:pPr>
                <a:r>
                  <a:rPr lang="en-US" sz="2000" dirty="0"/>
                  <a:t>In the above figure we see that the amplitude of the response </a:t>
                </a:r>
                <a:r>
                  <a:rPr lang="fr-FR" sz="2000" dirty="0"/>
                  <a:t>(</a:t>
                </a:r>
                <a:r>
                  <a:rPr lang="fr-FR" sz="2000" dirty="0">
                    <a:sym typeface="Symbol"/>
                  </a:rPr>
                  <a:t></a:t>
                </a:r>
                <a:r>
                  <a:rPr lang="fr-FR" sz="2000" dirty="0"/>
                  <a:t>/</a:t>
                </a:r>
                <a:r>
                  <a:rPr lang="fr-FR" sz="2000" i="1" dirty="0"/>
                  <a:t>x</a:t>
                </a:r>
                <a:r>
                  <a:rPr lang="fr-FR" sz="2000" baseline="-25000" dirty="0"/>
                  <a:t>g0</a:t>
                </a:r>
                <a:r>
                  <a:rPr lang="fr-FR" sz="2000" dirty="0"/>
                  <a:t>) </a:t>
                </a:r>
                <a:r>
                  <a:rPr lang="en-US" sz="2000" dirty="0"/>
                  <a:t>is constant for frequency ratios </a:t>
                </a:r>
                <a:r>
                  <a:rPr lang="el-GR" sz="2000" dirty="0"/>
                  <a:t>β</a:t>
                </a:r>
                <a:r>
                  <a:rPr lang="en-US" sz="2000" dirty="0"/>
                  <a:t>&gt;1 and a damping coefficient</a:t>
                </a:r>
                <a:r>
                  <a:rPr lang="fr-FR" sz="2000" dirty="0"/>
                  <a:t> </a:t>
                </a:r>
                <a:r>
                  <a:rPr lang="fr-FR" sz="2000" dirty="0">
                    <a:sym typeface="Symbol"/>
                  </a:rPr>
                  <a:t></a:t>
                </a:r>
                <a:r>
                  <a:rPr lang="fr-FR" sz="2000" dirty="0"/>
                  <a:t>=0.5, </a:t>
                </a:r>
                <a:r>
                  <a:rPr lang="en-US" sz="2000" dirty="0"/>
                  <a:t>Consequently, the response of this type of properly damped instrument is proportional to the ground motion amplitude for frequencies higher than the support motion.</a:t>
                </a:r>
                <a:r>
                  <a:rPr lang="fr-FR" sz="2000" dirty="0"/>
                  <a:t>. </a:t>
                </a:r>
                <a:r>
                  <a:rPr lang="en-US" sz="2000" dirty="0"/>
                  <a:t>The application domain of this instrument can be widened by reducing the frequency </a:t>
                </a:r>
                <a:r>
                  <a:rPr lang="fr-FR" sz="2000" dirty="0">
                    <a:sym typeface="Symbol"/>
                  </a:rPr>
                  <a:t></a:t>
                </a:r>
                <a:r>
                  <a:rPr lang="fr-FR" sz="2000" baseline="-25000" dirty="0"/>
                  <a:t>0</a:t>
                </a:r>
                <a:r>
                  <a:rPr lang="fr-FR" sz="2000" dirty="0"/>
                  <a:t> (</a:t>
                </a:r>
                <a:r>
                  <a:rPr lang="fr-FR" sz="2000" dirty="0" err="1"/>
                  <a:t>either</a:t>
                </a:r>
                <a:r>
                  <a:rPr lang="fr-FR" sz="2000" dirty="0"/>
                  <a:t>  k</a:t>
                </a:r>
                <a:r>
                  <a:rPr lang="fr-FR" sz="2000" dirty="0">
                    <a:sym typeface="Symbol"/>
                  </a:rPr>
                  <a:t></a:t>
                </a:r>
                <a:r>
                  <a:rPr lang="fr-FR" sz="2000" dirty="0"/>
                  <a:t> or m</a:t>
                </a:r>
                <a:r>
                  <a:rPr lang="fr-FR" sz="2000" dirty="0">
                    <a:sym typeface="Symbol"/>
                  </a:rPr>
                  <a:t></a:t>
                </a:r>
                <a:r>
                  <a:rPr lang="fr-FR" sz="2000" dirty="0"/>
                  <a:t> </a:t>
                </a:r>
                <a:r>
                  <a:rPr lang="fr-FR" sz="2000" dirty="0" err="1"/>
                  <a:t>with</a:t>
                </a:r>
                <a:r>
                  <a:rPr lang="fr-FR" sz="2000" dirty="0"/>
                  <a:t> : </a:t>
                </a:r>
                <a:r>
                  <a:rPr lang="fr-FR" sz="2000" dirty="0">
                    <a:sym typeface="Symbol"/>
                  </a:rPr>
                  <a:t></a:t>
                </a:r>
                <a:r>
                  <a:rPr lang="fr-FR" sz="2000" baseline="-25000" dirty="0"/>
                  <a:t>0</a:t>
                </a:r>
                <a:r>
                  <a:rPr lang="fr-FR" sz="2000" baseline="30000" dirty="0"/>
                  <a:t>2</a:t>
                </a:r>
                <a:r>
                  <a:rPr lang="fr-FR" sz="2000" dirty="0"/>
                  <a:t> = k/m)</a:t>
                </a:r>
              </a:p>
              <a:p>
                <a:pPr>
                  <a:lnSpc>
                    <a:spcPct val="150000"/>
                  </a:lnSpc>
                </a:pPr>
                <a:endParaRPr lang="fr-FR" sz="2000" dirty="0"/>
              </a:p>
              <a:p>
                <a:pPr>
                  <a:lnSpc>
                    <a:spcPct val="115000"/>
                  </a:lnSpc>
                  <a:spcAft>
                    <a:spcPts val="0"/>
                  </a:spcAft>
                </a:pPr>
                <a:endParaRPr lang="fr-FR" sz="1800" b="1" dirty="0">
                  <a:solidFill>
                    <a:srgbClr val="FFC000"/>
                  </a:solidFill>
                </a:endParaRPr>
              </a:p>
              <a:p>
                <a:endParaRPr lang="fr-FR" sz="1800" dirty="0"/>
              </a:p>
              <a:p>
                <a:r>
                  <a:rPr lang="fr-FR" sz="2000" dirty="0"/>
                  <a:t>					</a:t>
                </a:r>
              </a:p>
            </p:txBody>
          </p:sp>
        </mc:Choice>
        <mc:Fallback xmlns="">
          <p:sp>
            <p:nvSpPr>
              <p:cNvPr id="4" name="Rectangle 2"/>
              <p:cNvSpPr txBox="1">
                <a:spLocks noRot="1" noChangeAspect="1" noMove="1" noResize="1" noEditPoints="1" noAdjustHandles="1" noChangeArrowheads="1" noChangeShapeType="1" noTextEdit="1"/>
              </p:cNvSpPr>
              <p:nvPr/>
            </p:nvSpPr>
            <p:spPr>
              <a:xfrm>
                <a:off x="214282" y="116632"/>
                <a:ext cx="8822214" cy="6741368"/>
              </a:xfrm>
              <a:prstGeom prst="rect">
                <a:avLst/>
              </a:prstGeom>
              <a:blipFill>
                <a:blip r:embed="rId3"/>
                <a:stretch>
                  <a:fillRect l="-621" t="-90" r="-690" b="-993"/>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21</a:t>
            </a:fld>
            <a:endParaRPr lang="fr-BE" dirty="0">
              <a:solidFill>
                <a:srgbClr val="FFFFFF"/>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3" name="Picture 2">
            <a:extLst>
              <a:ext uri="{FF2B5EF4-FFF2-40B4-BE49-F238E27FC236}">
                <a16:creationId xmlns:a16="http://schemas.microsoft.com/office/drawing/2014/main" id="{AC4B75E0-E273-4126-86F7-2D7BBFF30908}"/>
              </a:ext>
            </a:extLst>
          </p:cNvPr>
          <p:cNvPicPr>
            <a:picLocks noChangeAspect="1"/>
          </p:cNvPicPr>
          <p:nvPr/>
        </p:nvPicPr>
        <p:blipFill>
          <a:blip r:embed="rId4"/>
          <a:stretch>
            <a:fillRect/>
          </a:stretch>
        </p:blipFill>
        <p:spPr>
          <a:xfrm>
            <a:off x="5685934" y="1139751"/>
            <a:ext cx="3347858" cy="2865313"/>
          </a:xfrm>
          <a:prstGeom prst="rect">
            <a:avLst/>
          </a:prstGeom>
        </p:spPr>
      </p:pic>
    </p:spTree>
    <p:extLst>
      <p:ext uri="{BB962C8B-B14F-4D97-AF65-F5344CB8AC3E}">
        <p14:creationId xmlns:p14="http://schemas.microsoft.com/office/powerpoint/2010/main" val="3509884581"/>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214282" y="116632"/>
                <a:ext cx="8822214" cy="6741368"/>
              </a:xfrm>
              <a:prstGeom prst="rect">
                <a:avLst/>
              </a:prstGeom>
              <a:ln>
                <a:solidFill>
                  <a:schemeClr val="accent1"/>
                </a:solidFill>
              </a:ln>
            </p:spPr>
            <p:txBody>
              <a:bodyPr/>
              <a:lstStyle/>
              <a:p>
                <a:pPr algn="just">
                  <a:lnSpc>
                    <a:spcPct val="150000"/>
                  </a:lnSpc>
                  <a:spcAft>
                    <a:spcPts val="0"/>
                  </a:spcAft>
                </a:pPr>
                <a:r>
                  <a:rPr lang="fr-FR" sz="2000" b="1" dirty="0">
                    <a:solidFill>
                      <a:srgbClr val="FFC000"/>
                    </a:solidFill>
                  </a:rPr>
                  <a:t>IV.5.2Vibration isolation :</a:t>
                </a:r>
                <a:r>
                  <a:rPr lang="en-US" sz="1800" dirty="0">
                    <a:latin typeface="Times New Roman"/>
                    <a:ea typeface="Times New Roman"/>
                    <a:cs typeface="Arial"/>
                  </a:rPr>
                  <a:t>There are two types of isolation:</a:t>
                </a:r>
              </a:p>
              <a:p>
                <a:pPr algn="just">
                  <a:lnSpc>
                    <a:spcPct val="150000"/>
                  </a:lnSpc>
                  <a:spcAft>
                    <a:spcPts val="0"/>
                  </a:spcAft>
                </a:pPr>
                <a:r>
                  <a:rPr lang="en-US" sz="1800" dirty="0">
                    <a:latin typeface="Times New Roman"/>
                    <a:ea typeface="Times New Roman"/>
                    <a:cs typeface="Arial"/>
                  </a:rPr>
                  <a:t>1/ A vibrating machine transmits undesirable vibrations to the supporting structure that can lead to its rupture. This is the case with a poorly balanced motor.</a:t>
                </a:r>
              </a:p>
              <a:p>
                <a:pPr algn="just">
                  <a:lnSpc>
                    <a:spcPct val="150000"/>
                  </a:lnSpc>
                  <a:spcAft>
                    <a:spcPts val="0"/>
                  </a:spcAft>
                </a:pPr>
                <a:r>
                  <a:rPr lang="en-US" sz="1800" dirty="0">
                    <a:latin typeface="Times New Roman"/>
                    <a:ea typeface="Times New Roman"/>
                    <a:cs typeface="Arial"/>
                  </a:rPr>
                  <a:t>2/ Fragile instruments are supported by a structure that vibrates excessively.</a:t>
                </a:r>
                <a:r>
                  <a:rPr lang="fr-FR" sz="2000" dirty="0">
                    <a:latin typeface="Times New Roman"/>
                    <a:ea typeface="Times New Roman"/>
                    <a:cs typeface="Arial"/>
                  </a:rPr>
                  <a:t> </a:t>
                </a:r>
              </a:p>
              <a:p>
                <a:pPr algn="just">
                  <a:lnSpc>
                    <a:spcPct val="150000"/>
                  </a:lnSpc>
                  <a:spcAft>
                    <a:spcPts val="0"/>
                  </a:spcAft>
                </a:pPr>
                <a:r>
                  <a:rPr lang="fr-FR" sz="1800" u="sng" dirty="0">
                    <a:solidFill>
                      <a:srgbClr val="FF0000"/>
                    </a:solidFill>
                    <a:latin typeface="Times New Roman"/>
                    <a:ea typeface="Times New Roman"/>
                    <a:cs typeface="Arial"/>
                  </a:rPr>
                  <a:t>a/ </a:t>
                </a:r>
                <a:r>
                  <a:rPr lang="fr-FR" sz="1800" u="sng" dirty="0" err="1">
                    <a:solidFill>
                      <a:srgbClr val="FF0000"/>
                    </a:solidFill>
                    <a:latin typeface="Times New Roman"/>
                    <a:ea typeface="Times New Roman"/>
                    <a:cs typeface="Arial"/>
                  </a:rPr>
                  <a:t>Vibrating</a:t>
                </a:r>
                <a:r>
                  <a:rPr lang="fr-FR" sz="1800" u="sng" dirty="0">
                    <a:solidFill>
                      <a:srgbClr val="FF0000"/>
                    </a:solidFill>
                    <a:latin typeface="Times New Roman"/>
                    <a:ea typeface="Times New Roman"/>
                    <a:cs typeface="Arial"/>
                  </a:rPr>
                  <a:t> (</a:t>
                </a:r>
                <a:r>
                  <a:rPr lang="fr-FR" sz="1800" u="sng" dirty="0" err="1">
                    <a:solidFill>
                      <a:srgbClr val="FF0000"/>
                    </a:solidFill>
                    <a:latin typeface="Times New Roman"/>
                    <a:ea typeface="Times New Roman"/>
                    <a:cs typeface="Arial"/>
                  </a:rPr>
                  <a:t>rotating</a:t>
                </a:r>
                <a:r>
                  <a:rPr lang="fr-FR" sz="1800" u="sng" dirty="0">
                    <a:solidFill>
                      <a:srgbClr val="FF0000"/>
                    </a:solidFill>
                    <a:latin typeface="Times New Roman"/>
                    <a:ea typeface="Times New Roman"/>
                    <a:cs typeface="Arial"/>
                  </a:rPr>
                  <a:t>) machine :</a:t>
                </a:r>
                <a:r>
                  <a:rPr lang="en-US" sz="1800" dirty="0">
                    <a:latin typeface="Times New Roman"/>
                    <a:ea typeface="Times New Roman"/>
                  </a:rPr>
                  <a:t>Taking the case of a poorly balanced rotating machine on a single degree of freedom support of spring-damper type. This machine produces a vertical alternating force:</a:t>
                </a:r>
                <a:r>
                  <a:rPr lang="fr-FR" sz="2000" dirty="0">
                    <a:latin typeface="Times New Roman"/>
                    <a:ea typeface="Times New Roman"/>
                    <a:cs typeface="Arial"/>
                  </a:rPr>
                  <a:t> </a:t>
                </a:r>
                <a:r>
                  <a:rPr lang="fr-FR" sz="1600" dirty="0">
                    <a:latin typeface="Times New Roman"/>
                    <a:ea typeface="Times New Roman"/>
                    <a:cs typeface="Arial"/>
                  </a:rPr>
                  <a:t>:P(t) = P</a:t>
                </a:r>
                <a:r>
                  <a:rPr lang="fr-FR" sz="1600" baseline="-25000" dirty="0">
                    <a:latin typeface="Times New Roman"/>
                    <a:ea typeface="Times New Roman"/>
                    <a:cs typeface="Arial"/>
                  </a:rPr>
                  <a:t>0</a:t>
                </a:r>
                <a:r>
                  <a:rPr lang="fr-FR" sz="1600" dirty="0">
                    <a:latin typeface="Times New Roman"/>
                    <a:ea typeface="Times New Roman"/>
                    <a:cs typeface="Arial"/>
                  </a:rPr>
                  <a:t>sin (</a:t>
                </a:r>
                <a:r>
                  <a:rPr lang="fr-FR" sz="1600" dirty="0">
                    <a:latin typeface="Times New Roman"/>
                    <a:ea typeface="Times New Roman"/>
                    <a:cs typeface="Times New Roman"/>
                    <a:sym typeface="Symbol"/>
                  </a:rPr>
                  <a:t></a:t>
                </a:r>
                <a:r>
                  <a:rPr lang="fr-FR" sz="1600" dirty="0">
                    <a:latin typeface="Times New Roman"/>
                    <a:ea typeface="Times New Roman"/>
                    <a:cs typeface="Arial"/>
                  </a:rPr>
                  <a:t>t) </a:t>
                </a:r>
                <a:endParaRPr lang="fr-FR" sz="1400" dirty="0">
                  <a:latin typeface="Calibri"/>
                  <a:ea typeface="Calibri"/>
                  <a:cs typeface="Arial"/>
                </a:endParaRPr>
              </a:p>
              <a:p>
                <a:pPr>
                  <a:lnSpc>
                    <a:spcPct val="150000"/>
                  </a:lnSpc>
                  <a:spcAft>
                    <a:spcPts val="0"/>
                  </a:spcAft>
                </a:pPr>
                <a:r>
                  <a:rPr lang="en-US" sz="1800" dirty="0">
                    <a:latin typeface="+mj-lt"/>
                    <a:ea typeface="Times New Roman"/>
                    <a:cs typeface="Arial"/>
                  </a:rPr>
                  <a:t>Its steady-state displacement is given by</a:t>
                </a:r>
                <a:r>
                  <a:rPr lang="en-US" sz="1800" dirty="0">
                    <a:ea typeface="Times New Roman"/>
                    <a:cs typeface="Arial"/>
                  </a:rPr>
                  <a:t> Breaking it down </a:t>
                </a:r>
                <a:r>
                  <a:rPr lang="en-US" sz="1800" dirty="0">
                    <a:latin typeface="+mj-lt"/>
                    <a:ea typeface="Times New Roman"/>
                    <a:cs typeface="Arial"/>
                  </a:rPr>
                  <a:t>:</a:t>
                </a:r>
              </a:p>
              <a:p>
                <a:pPr>
                  <a:lnSpc>
                    <a:spcPct val="150000"/>
                  </a:lnSpc>
                  <a:spcAft>
                    <a:spcPts val="0"/>
                  </a:spcAft>
                </a:pPr>
                <a14:m>
                  <m:oMath xmlns:m="http://schemas.openxmlformats.org/officeDocument/2006/math">
                    <m:r>
                      <a:rPr lang="fr-FR" sz="1800" i="1">
                        <a:latin typeface="Cambria Math"/>
                        <a:ea typeface="Times New Roman"/>
                        <a:cs typeface="Times New Roman"/>
                      </a:rPr>
                      <m:t>𝑥</m:t>
                    </m:r>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𝑡</m:t>
                        </m:r>
                      </m:e>
                    </m:d>
                    <m:r>
                      <a:rPr lang="fr-FR" sz="1800" i="1">
                        <a:latin typeface="Cambria Math"/>
                        <a:ea typeface="Times New Roman"/>
                        <a:cs typeface="Times New Roman"/>
                      </a:rPr>
                      <m:t>=</m:t>
                    </m:r>
                    <m:f>
                      <m:fPr>
                        <m:ctrlPr>
                          <a:rPr lang="fr-FR" sz="1800" i="1">
                            <a:latin typeface="Cambria Math" panose="02040503050406030204" pitchFamily="18" charset="0"/>
                            <a:ea typeface="Times New Roman"/>
                            <a:cs typeface="Times New Roman"/>
                          </a:rPr>
                        </m:ctrlPr>
                      </m:fPr>
                      <m:num>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𝑃</m:t>
                            </m:r>
                          </m:e>
                          <m:sub>
                            <m:r>
                              <a:rPr lang="fr-FR" sz="1800" i="1">
                                <a:latin typeface="Cambria Math"/>
                                <a:ea typeface="Times New Roman"/>
                                <a:cs typeface="Times New Roman"/>
                              </a:rPr>
                              <m:t>0</m:t>
                            </m:r>
                          </m:sub>
                        </m:sSub>
                      </m:num>
                      <m:den>
                        <m:r>
                          <a:rPr lang="fr-FR" sz="1800" i="1">
                            <a:latin typeface="Cambria Math"/>
                            <a:ea typeface="Times New Roman"/>
                            <a:cs typeface="Times New Roman"/>
                          </a:rPr>
                          <m:t>𝑘</m:t>
                        </m:r>
                      </m:den>
                    </m:f>
                    <m:r>
                      <a:rPr lang="fr-FR" sz="1800" i="1">
                        <a:latin typeface="Cambria Math"/>
                        <a:ea typeface="Times New Roman"/>
                        <a:cs typeface="Times New Roman"/>
                      </a:rPr>
                      <m:t>𝜆</m:t>
                    </m:r>
                    <m:r>
                      <a:rPr lang="fr-FR" sz="1800" i="1">
                        <a:latin typeface="Cambria Math"/>
                        <a:ea typeface="Times New Roman"/>
                        <a:cs typeface="Times New Roman"/>
                      </a:rPr>
                      <m:t>𝑠𝑖𝑛</m:t>
                    </m:r>
                    <m:d>
                      <m:dPr>
                        <m:ctrlPr>
                          <a:rPr lang="fr-FR" sz="1800" i="1">
                            <a:latin typeface="Cambria Math" panose="02040503050406030204" pitchFamily="18" charset="0"/>
                            <a:ea typeface="Times New Roman"/>
                            <a:cs typeface="Times New Roman"/>
                          </a:rPr>
                        </m:ctrlPr>
                      </m:dPr>
                      <m:e>
                        <m:bar>
                          <m:barPr>
                            <m:pos m:val="top"/>
                            <m:ctrlPr>
                              <a:rPr lang="fr-FR" sz="1800" i="1">
                                <a:latin typeface="Cambria Math" panose="02040503050406030204" pitchFamily="18" charset="0"/>
                                <a:ea typeface="Times New Roman"/>
                                <a:cs typeface="Times New Roman"/>
                              </a:rPr>
                            </m:ctrlPr>
                          </m:barPr>
                          <m:e>
                            <m:r>
                              <a:rPr lang="fr-FR" sz="1800" i="1">
                                <a:latin typeface="Cambria Math"/>
                                <a:ea typeface="Times New Roman"/>
                                <a:cs typeface="Times New Roman"/>
                              </a:rPr>
                              <m:t>𝜔</m:t>
                            </m:r>
                          </m:e>
                        </m:bar>
                        <m:r>
                          <a:rPr lang="fr-FR" sz="1800" i="1">
                            <a:latin typeface="Cambria Math"/>
                            <a:ea typeface="Times New Roman"/>
                            <a:cs typeface="Times New Roman"/>
                          </a:rPr>
                          <m:t>𝑡</m:t>
                        </m:r>
                        <m:r>
                          <a:rPr lang="fr-FR" sz="1800" i="1">
                            <a:latin typeface="Cambria Math"/>
                            <a:ea typeface="Times New Roman"/>
                            <a:cs typeface="Times New Roman"/>
                          </a:rPr>
                          <m:t>−</m:t>
                        </m:r>
                        <m:r>
                          <a:rPr lang="fr-FR" sz="1800" i="1">
                            <a:latin typeface="Cambria Math"/>
                            <a:ea typeface="Times New Roman"/>
                            <a:cs typeface="Times New Roman"/>
                          </a:rPr>
                          <m:t>𝜃</m:t>
                        </m:r>
                      </m:e>
                    </m:d>
                  </m:oMath>
                </a14:m>
                <a:r>
                  <a:rPr lang="fr-FR" sz="1600" dirty="0">
                    <a:latin typeface="Times New Roman"/>
                    <a:ea typeface="Times New Roman"/>
                    <a:cs typeface="Arial"/>
                  </a:rPr>
                  <a:t> Avec :</a:t>
                </a:r>
                <a14:m>
                  <m:oMath xmlns:m="http://schemas.openxmlformats.org/officeDocument/2006/math">
                    <m:r>
                      <a:rPr lang="fr-FR" sz="1600" i="1">
                        <a:latin typeface="Cambria Math"/>
                        <a:ea typeface="Calibri"/>
                        <a:cs typeface="Times New Roman"/>
                      </a:rPr>
                      <m:t>𝜆</m:t>
                    </m:r>
                    <m:r>
                      <a:rPr lang="fr-FR" sz="1600" i="1">
                        <a:latin typeface="Cambria Math"/>
                        <a:ea typeface="Calibri"/>
                        <a:cs typeface="Times New Roman"/>
                      </a:rPr>
                      <m:t>=</m:t>
                    </m:r>
                    <m:f>
                      <m:fPr>
                        <m:ctrlPr>
                          <a:rPr lang="fr-FR" sz="1600" i="1">
                            <a:latin typeface="Cambria Math" panose="02040503050406030204" pitchFamily="18" charset="0"/>
                            <a:ea typeface="Times New Roman"/>
                            <a:cs typeface="Times New Roman"/>
                          </a:rPr>
                        </m:ctrlPr>
                      </m:fPr>
                      <m:num>
                        <m:r>
                          <a:rPr lang="fr-FR" sz="1600" i="1">
                            <a:latin typeface="Cambria Math"/>
                            <a:ea typeface="Times New Roman"/>
                            <a:cs typeface="Times New Roman"/>
                          </a:rPr>
                          <m:t>1</m:t>
                        </m:r>
                      </m:num>
                      <m:den>
                        <m:r>
                          <a:rPr lang="fr-FR" sz="1600" i="1">
                            <a:latin typeface="Cambria Math"/>
                            <a:ea typeface="Times New Roman"/>
                            <a:cs typeface="Times New Roman"/>
                          </a:rPr>
                          <m:t>.</m:t>
                        </m:r>
                        <m:rad>
                          <m:radPr>
                            <m:degHide m:val="on"/>
                            <m:ctrlPr>
                              <a:rPr lang="fr-FR" sz="1600" i="1">
                                <a:latin typeface="Cambria Math" panose="02040503050406030204" pitchFamily="18" charset="0"/>
                                <a:ea typeface="Times New Roman"/>
                                <a:cs typeface="Times New Roman"/>
                              </a:rPr>
                            </m:ctrlPr>
                          </m:radPr>
                          <m:deg/>
                          <m:e>
                            <m:sSup>
                              <m:sSupPr>
                                <m:ctrlPr>
                                  <a:rPr lang="fr-FR" sz="1600" i="1">
                                    <a:latin typeface="Cambria Math" panose="02040503050406030204" pitchFamily="18" charset="0"/>
                                    <a:ea typeface="Times New Roman"/>
                                    <a:cs typeface="Times New Roman"/>
                                  </a:rPr>
                                </m:ctrlPr>
                              </m:sSupPr>
                              <m:e>
                                <m:d>
                                  <m:dPr>
                                    <m:ctrlPr>
                                      <a:rPr lang="fr-FR" sz="1600" i="1">
                                        <a:latin typeface="Cambria Math" panose="02040503050406030204" pitchFamily="18" charset="0"/>
                                        <a:ea typeface="Times New Roman"/>
                                        <a:cs typeface="Times New Roman"/>
                                      </a:rPr>
                                    </m:ctrlPr>
                                  </m:dPr>
                                  <m:e>
                                    <m:r>
                                      <a:rPr lang="fr-FR" sz="1600" i="1">
                                        <a:latin typeface="Cambria Math"/>
                                        <a:ea typeface="Times New Roman"/>
                                        <a:cs typeface="Times New Roman"/>
                                      </a:rPr>
                                      <m:t>1</m:t>
                                    </m:r>
                                    <m:r>
                                      <a:rPr lang="fr-FR" sz="1600" i="1">
                                        <a:latin typeface="Cambria Math"/>
                                        <a:ea typeface="Times New Roman"/>
                                        <a:cs typeface="Times New Roman"/>
                                      </a:rPr>
                                      <m:t>−</m:t>
                                    </m:r>
                                    <m:sSup>
                                      <m:sSupPr>
                                        <m:ctrlPr>
                                          <a:rPr lang="fr-FR" sz="1600" i="1">
                                            <a:latin typeface="Cambria Math" panose="02040503050406030204" pitchFamily="18" charset="0"/>
                                            <a:ea typeface="Times New Roman"/>
                                            <a:cs typeface="Times New Roman"/>
                                          </a:rPr>
                                        </m:ctrlPr>
                                      </m:sSupPr>
                                      <m:e>
                                        <m:r>
                                          <a:rPr lang="fr-FR" sz="1600" i="1">
                                            <a:latin typeface="Cambria Math"/>
                                            <a:ea typeface="Times New Roman"/>
                                            <a:cs typeface="Times New Roman"/>
                                          </a:rPr>
                                          <m:t>𝛽</m:t>
                                        </m:r>
                                      </m:e>
                                      <m:sup>
                                        <m:r>
                                          <a:rPr lang="fr-FR" sz="1600" i="1">
                                            <a:latin typeface="Cambria Math"/>
                                            <a:ea typeface="Times New Roman"/>
                                            <a:cs typeface="Times New Roman"/>
                                          </a:rPr>
                                          <m:t>2</m:t>
                                        </m:r>
                                      </m:sup>
                                    </m:sSup>
                                  </m:e>
                                </m:d>
                              </m:e>
                              <m:sup>
                                <m:r>
                                  <a:rPr lang="fr-FR" sz="1600" i="1">
                                    <a:latin typeface="Cambria Math"/>
                                    <a:ea typeface="Times New Roman"/>
                                    <a:cs typeface="Times New Roman"/>
                                  </a:rPr>
                                  <m:t>2</m:t>
                                </m:r>
                              </m:sup>
                            </m:sSup>
                            <m:r>
                              <a:rPr lang="fr-FR" sz="1600" i="1">
                                <a:latin typeface="Cambria Math"/>
                                <a:ea typeface="Times New Roman"/>
                                <a:cs typeface="Times New Roman"/>
                              </a:rPr>
                              <m:t>+</m:t>
                            </m:r>
                            <m:sSup>
                              <m:sSupPr>
                                <m:ctrlPr>
                                  <a:rPr lang="fr-FR" sz="1600" i="1">
                                    <a:latin typeface="Cambria Math" panose="02040503050406030204" pitchFamily="18" charset="0"/>
                                    <a:ea typeface="Times New Roman"/>
                                    <a:cs typeface="Times New Roman"/>
                                  </a:rPr>
                                </m:ctrlPr>
                              </m:sSupPr>
                              <m:e>
                                <m:d>
                                  <m:dPr>
                                    <m:ctrlPr>
                                      <a:rPr lang="fr-FR" sz="1600" i="1">
                                        <a:latin typeface="Cambria Math" panose="02040503050406030204" pitchFamily="18" charset="0"/>
                                        <a:ea typeface="Times New Roman"/>
                                        <a:cs typeface="Times New Roman"/>
                                      </a:rPr>
                                    </m:ctrlPr>
                                  </m:dPr>
                                  <m:e>
                                    <m:r>
                                      <a:rPr lang="fr-FR" sz="1600" i="1">
                                        <a:latin typeface="Cambria Math"/>
                                        <a:ea typeface="Calibri"/>
                                        <a:cs typeface="Times New Roman"/>
                                      </a:rPr>
                                      <m:t>2</m:t>
                                    </m:r>
                                    <m:r>
                                      <a:rPr lang="fr-FR" sz="1600" i="1">
                                        <a:latin typeface="Cambria Math"/>
                                        <a:ea typeface="Calibri"/>
                                        <a:cs typeface="Times New Roman"/>
                                      </a:rPr>
                                      <m:t>𝜉𝛽</m:t>
                                    </m:r>
                                  </m:e>
                                </m:d>
                              </m:e>
                              <m:sup>
                                <m:r>
                                  <a:rPr lang="fr-FR" sz="1600" i="1">
                                    <a:latin typeface="Cambria Math"/>
                                    <a:ea typeface="Times New Roman"/>
                                    <a:cs typeface="Times New Roman"/>
                                  </a:rPr>
                                  <m:t>2</m:t>
                                </m:r>
                              </m:sup>
                            </m:sSup>
                          </m:e>
                        </m:rad>
                      </m:den>
                    </m:f>
                    <m:r>
                      <a:rPr lang="fr-FR" sz="1600" i="1">
                        <a:latin typeface="Cambria Math"/>
                        <a:ea typeface="Times New Roman"/>
                        <a:cs typeface="Times New Roman"/>
                      </a:rPr>
                      <m:t> </m:t>
                    </m:r>
                  </m:oMath>
                </a14:m>
                <a:endParaRPr lang="fr-FR" sz="1600" dirty="0">
                  <a:latin typeface="Times New Roman"/>
                  <a:ea typeface="Times New Roman"/>
                  <a:cs typeface="Arial"/>
                </a:endParaRPr>
              </a:p>
              <a:p>
                <a:pPr>
                  <a:lnSpc>
                    <a:spcPct val="115000"/>
                  </a:lnSpc>
                  <a:spcAft>
                    <a:spcPts val="0"/>
                  </a:spcAft>
                </a:pPr>
                <a14:m>
                  <m:oMath xmlns:m="http://schemas.openxmlformats.org/officeDocument/2006/math">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𝐹</m:t>
                        </m:r>
                      </m:e>
                      <m:sub>
                        <m:r>
                          <a:rPr lang="fr-FR" sz="1800" i="1">
                            <a:latin typeface="Cambria Math"/>
                            <a:ea typeface="Times New Roman"/>
                            <a:cs typeface="Times New Roman"/>
                          </a:rPr>
                          <m:t>𝑘</m:t>
                        </m:r>
                      </m:sub>
                    </m:sSub>
                    <m:r>
                      <a:rPr lang="fr-FR" sz="1800" i="1">
                        <a:latin typeface="Cambria Math"/>
                        <a:ea typeface="Times New Roman"/>
                        <a:cs typeface="Times New Roman"/>
                      </a:rPr>
                      <m:t>=</m:t>
                    </m:r>
                    <m:r>
                      <a:rPr lang="fr-FR" sz="1800" i="1">
                        <a:latin typeface="Cambria Math"/>
                        <a:ea typeface="Times New Roman"/>
                        <a:cs typeface="Times New Roman"/>
                      </a:rPr>
                      <m:t>𝑘</m:t>
                    </m:r>
                    <m:r>
                      <a:rPr lang="fr-FR" sz="1800" i="1">
                        <a:latin typeface="Cambria Math"/>
                        <a:ea typeface="Times New Roman"/>
                        <a:cs typeface="Times New Roman"/>
                      </a:rPr>
                      <m:t>.</m:t>
                    </m:r>
                    <m:r>
                      <a:rPr lang="fr-FR" sz="1800" i="1">
                        <a:latin typeface="Cambria Math"/>
                        <a:ea typeface="Times New Roman"/>
                        <a:cs typeface="Times New Roman"/>
                      </a:rPr>
                      <m:t>𝑥</m:t>
                    </m:r>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𝑡</m:t>
                        </m:r>
                      </m:e>
                    </m:d>
                    <m:r>
                      <a:rPr lang="fr-FR" sz="1800" i="1">
                        <a:latin typeface="Cambria Math"/>
                        <a:ea typeface="Times New Roman"/>
                        <a:cs typeface="Times New Roman"/>
                      </a:rPr>
                      <m:t>=</m:t>
                    </m:r>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𝑃</m:t>
                        </m:r>
                      </m:e>
                      <m:sub>
                        <m:r>
                          <a:rPr lang="fr-FR" sz="1800" i="1">
                            <a:latin typeface="Cambria Math"/>
                            <a:ea typeface="Times New Roman"/>
                            <a:cs typeface="Times New Roman"/>
                          </a:rPr>
                          <m:t>0</m:t>
                        </m:r>
                      </m:sub>
                    </m:sSub>
                    <m:r>
                      <a:rPr lang="fr-FR" sz="1800" i="1">
                        <a:latin typeface="Cambria Math"/>
                        <a:ea typeface="Times New Roman"/>
                        <a:cs typeface="Times New Roman"/>
                      </a:rPr>
                      <m:t>𝜆</m:t>
                    </m:r>
                    <m:r>
                      <a:rPr lang="fr-FR" sz="1800" i="1">
                        <a:latin typeface="Cambria Math"/>
                        <a:ea typeface="Times New Roman"/>
                        <a:cs typeface="Times New Roman"/>
                      </a:rPr>
                      <m:t>𝑠𝑖𝑛</m:t>
                    </m:r>
                    <m:d>
                      <m:dPr>
                        <m:ctrlPr>
                          <a:rPr lang="fr-FR" sz="1800" i="1">
                            <a:latin typeface="Cambria Math" panose="02040503050406030204" pitchFamily="18" charset="0"/>
                            <a:ea typeface="Times New Roman"/>
                            <a:cs typeface="Times New Roman"/>
                          </a:rPr>
                        </m:ctrlPr>
                      </m:dPr>
                      <m:e>
                        <m:bar>
                          <m:barPr>
                            <m:pos m:val="top"/>
                            <m:ctrlPr>
                              <a:rPr lang="fr-FR" sz="1800" i="1">
                                <a:latin typeface="Cambria Math" panose="02040503050406030204" pitchFamily="18" charset="0"/>
                                <a:ea typeface="Times New Roman"/>
                                <a:cs typeface="Times New Roman"/>
                              </a:rPr>
                            </m:ctrlPr>
                          </m:barPr>
                          <m:e>
                            <m:r>
                              <a:rPr lang="fr-FR" sz="1800" i="1">
                                <a:latin typeface="Cambria Math"/>
                                <a:ea typeface="Times New Roman"/>
                                <a:cs typeface="Times New Roman"/>
                              </a:rPr>
                              <m:t>𝜔</m:t>
                            </m:r>
                          </m:e>
                        </m:bar>
                        <m:r>
                          <a:rPr lang="fr-FR" sz="1800" i="1">
                            <a:latin typeface="Cambria Math"/>
                            <a:ea typeface="Times New Roman"/>
                            <a:cs typeface="Times New Roman"/>
                          </a:rPr>
                          <m:t>𝑡</m:t>
                        </m:r>
                        <m:r>
                          <a:rPr lang="fr-FR" sz="1800" i="1">
                            <a:latin typeface="Cambria Math"/>
                            <a:ea typeface="Times New Roman"/>
                            <a:cs typeface="Times New Roman"/>
                          </a:rPr>
                          <m:t>−</m:t>
                        </m:r>
                        <m:r>
                          <a:rPr lang="fr-FR" sz="1800" i="1">
                            <a:latin typeface="Cambria Math"/>
                            <a:ea typeface="Times New Roman"/>
                            <a:cs typeface="Times New Roman"/>
                          </a:rPr>
                          <m:t>𝜃</m:t>
                        </m:r>
                      </m:e>
                    </m:d>
                  </m:oMath>
                </a14:m>
                <a:r>
                  <a:rPr lang="fr-FR" sz="1600" dirty="0">
                    <a:latin typeface="Times New Roman"/>
                    <a:ea typeface="Times New Roman"/>
                    <a:cs typeface="Arial"/>
                  </a:rPr>
                  <a:t>  et </a:t>
                </a:r>
                <a14:m>
                  <m:oMath xmlns:m="http://schemas.openxmlformats.org/officeDocument/2006/math">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𝐹</m:t>
                        </m:r>
                      </m:e>
                      <m:sub>
                        <m:r>
                          <a:rPr lang="fr-FR" sz="1600" i="1">
                            <a:latin typeface="Cambria Math"/>
                            <a:ea typeface="Times New Roman"/>
                            <a:cs typeface="Times New Roman"/>
                          </a:rPr>
                          <m:t>𝑎</m:t>
                        </m:r>
                      </m:sub>
                    </m:sSub>
                    <m:r>
                      <a:rPr lang="fr-FR" sz="1600" i="1">
                        <a:latin typeface="Cambria Math"/>
                        <a:ea typeface="Times New Roman"/>
                        <a:cs typeface="Times New Roman"/>
                      </a:rPr>
                      <m:t>=</m:t>
                    </m:r>
                    <m:r>
                      <a:rPr lang="fr-FR" sz="1600" i="1">
                        <a:latin typeface="Cambria Math"/>
                        <a:ea typeface="Times New Roman"/>
                        <a:cs typeface="Times New Roman"/>
                      </a:rPr>
                      <m:t>𝑐</m:t>
                    </m:r>
                    <m:r>
                      <a:rPr lang="fr-FR" sz="1600" i="1">
                        <a:latin typeface="Cambria Math"/>
                        <a:ea typeface="Times New Roman"/>
                        <a:cs typeface="Times New Roman"/>
                      </a:rPr>
                      <m:t>.</m:t>
                    </m:r>
                    <m:acc>
                      <m:accPr>
                        <m:chr m:val="̇"/>
                        <m:ctrlPr>
                          <a:rPr lang="fr-FR" sz="1600" i="1">
                            <a:latin typeface="Cambria Math" panose="02040503050406030204" pitchFamily="18" charset="0"/>
                            <a:ea typeface="Times New Roman"/>
                            <a:cs typeface="Times New Roman"/>
                          </a:rPr>
                        </m:ctrlPr>
                      </m:accPr>
                      <m:e>
                        <m:r>
                          <a:rPr lang="fr-FR" sz="1600" i="1">
                            <a:latin typeface="Cambria Math"/>
                            <a:ea typeface="Times New Roman"/>
                            <a:cs typeface="Times New Roman"/>
                          </a:rPr>
                          <m:t>𝑥</m:t>
                        </m:r>
                      </m:e>
                    </m:acc>
                    <m:d>
                      <m:dPr>
                        <m:ctrlPr>
                          <a:rPr lang="fr-FR" sz="1600" i="1">
                            <a:latin typeface="Cambria Math" panose="02040503050406030204" pitchFamily="18" charset="0"/>
                            <a:ea typeface="Times New Roman"/>
                            <a:cs typeface="Times New Roman"/>
                          </a:rPr>
                        </m:ctrlPr>
                      </m:dPr>
                      <m:e>
                        <m:r>
                          <a:rPr lang="fr-FR" sz="1600" i="1">
                            <a:latin typeface="Cambria Math"/>
                            <a:ea typeface="Times New Roman"/>
                            <a:cs typeface="Times New Roman"/>
                          </a:rPr>
                          <m:t>𝑡</m:t>
                        </m:r>
                      </m:e>
                    </m:d>
                    <m:r>
                      <a:rPr lang="fr-FR" sz="1600" i="1">
                        <a:latin typeface="Cambria Math"/>
                        <a:ea typeface="Times New Roman"/>
                        <a:cs typeface="Times New Roman"/>
                      </a:rPr>
                      <m:t>=</m:t>
                    </m:r>
                    <m:r>
                      <a:rPr lang="fr-FR" sz="1600" i="1">
                        <a:latin typeface="Cambria Math"/>
                        <a:ea typeface="Times New Roman"/>
                        <a:cs typeface="Times New Roman"/>
                      </a:rPr>
                      <m:t>𝑐</m:t>
                    </m:r>
                    <m:f>
                      <m:fPr>
                        <m:ctrlPr>
                          <a:rPr lang="fr-FR" sz="1600" i="1">
                            <a:latin typeface="Cambria Math" panose="02040503050406030204" pitchFamily="18" charset="0"/>
                            <a:ea typeface="Times New Roman"/>
                            <a:cs typeface="Times New Roman"/>
                          </a:rPr>
                        </m:ctrlPr>
                      </m:fPr>
                      <m:num>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𝑃</m:t>
                            </m:r>
                          </m:e>
                          <m:sub>
                            <m:r>
                              <a:rPr lang="fr-FR" sz="1600" i="1">
                                <a:latin typeface="Cambria Math"/>
                                <a:ea typeface="Times New Roman"/>
                                <a:cs typeface="Times New Roman"/>
                              </a:rPr>
                              <m:t>0</m:t>
                            </m:r>
                          </m:sub>
                        </m:sSub>
                      </m:num>
                      <m:den>
                        <m:r>
                          <a:rPr lang="fr-FR" sz="1600" i="1">
                            <a:latin typeface="Cambria Math"/>
                            <a:ea typeface="Times New Roman"/>
                            <a:cs typeface="Times New Roman"/>
                          </a:rPr>
                          <m:t>𝑘</m:t>
                        </m:r>
                      </m:den>
                    </m:f>
                    <m:r>
                      <a:rPr lang="fr-FR" sz="1600" i="1">
                        <a:latin typeface="Cambria Math"/>
                        <a:ea typeface="Times New Roman"/>
                        <a:cs typeface="Times New Roman"/>
                      </a:rPr>
                      <m:t>𝜆</m:t>
                    </m:r>
                    <m:bar>
                      <m:barPr>
                        <m:pos m:val="top"/>
                        <m:ctrlPr>
                          <a:rPr lang="fr-FR" sz="1600" i="1">
                            <a:latin typeface="Cambria Math" panose="02040503050406030204" pitchFamily="18" charset="0"/>
                            <a:ea typeface="Times New Roman"/>
                            <a:cs typeface="Times New Roman"/>
                          </a:rPr>
                        </m:ctrlPr>
                      </m:barPr>
                      <m:e>
                        <m:r>
                          <a:rPr lang="fr-FR" sz="1600" i="1">
                            <a:latin typeface="Cambria Math"/>
                            <a:ea typeface="Times New Roman"/>
                            <a:cs typeface="Times New Roman"/>
                          </a:rPr>
                          <m:t>𝜔</m:t>
                        </m:r>
                      </m:e>
                    </m:bar>
                    <m:r>
                      <a:rPr lang="fr-FR" sz="1600" i="1">
                        <a:latin typeface="Cambria Math"/>
                        <a:ea typeface="Times New Roman"/>
                        <a:cs typeface="Times New Roman"/>
                      </a:rPr>
                      <m:t>𝑐𝑜𝑠</m:t>
                    </m:r>
                    <m:d>
                      <m:dPr>
                        <m:ctrlPr>
                          <a:rPr lang="fr-FR" sz="1600" i="1">
                            <a:latin typeface="Cambria Math" panose="02040503050406030204" pitchFamily="18" charset="0"/>
                            <a:ea typeface="Times New Roman"/>
                            <a:cs typeface="Times New Roman"/>
                          </a:rPr>
                        </m:ctrlPr>
                      </m:dPr>
                      <m:e>
                        <m:bar>
                          <m:barPr>
                            <m:pos m:val="top"/>
                            <m:ctrlPr>
                              <a:rPr lang="fr-FR" sz="1600" i="1">
                                <a:latin typeface="Cambria Math" panose="02040503050406030204" pitchFamily="18" charset="0"/>
                                <a:ea typeface="Times New Roman"/>
                                <a:cs typeface="Times New Roman"/>
                              </a:rPr>
                            </m:ctrlPr>
                          </m:barPr>
                          <m:e>
                            <m:r>
                              <a:rPr lang="fr-FR" sz="1600" i="1">
                                <a:latin typeface="Cambria Math"/>
                                <a:ea typeface="Times New Roman"/>
                                <a:cs typeface="Times New Roman"/>
                              </a:rPr>
                              <m:t>𝜔</m:t>
                            </m:r>
                          </m:e>
                        </m:bar>
                        <m:r>
                          <a:rPr lang="fr-FR" sz="1600" i="1">
                            <a:latin typeface="Cambria Math"/>
                            <a:ea typeface="Times New Roman"/>
                            <a:cs typeface="Times New Roman"/>
                          </a:rPr>
                          <m:t>𝑡</m:t>
                        </m:r>
                        <m:r>
                          <a:rPr lang="fr-FR" sz="1600" i="1">
                            <a:latin typeface="Cambria Math"/>
                            <a:ea typeface="Times New Roman"/>
                            <a:cs typeface="Times New Roman"/>
                          </a:rPr>
                          <m:t>−</m:t>
                        </m:r>
                        <m:r>
                          <a:rPr lang="fr-FR" sz="1600" i="1">
                            <a:latin typeface="Cambria Math"/>
                            <a:ea typeface="Times New Roman"/>
                            <a:cs typeface="Times New Roman"/>
                          </a:rPr>
                          <m:t>𝜃</m:t>
                        </m:r>
                      </m:e>
                    </m:d>
                  </m:oMath>
                </a14:m>
                <a:r>
                  <a:rPr lang="fr-FR" sz="1600" dirty="0">
                    <a:latin typeface="Times New Roman"/>
                    <a:ea typeface="Times New Roman"/>
                    <a:cs typeface="Arial"/>
                  </a:rPr>
                  <a:t>  </a:t>
                </a:r>
                <a14:m>
                  <m:oMath xmlns:m="http://schemas.openxmlformats.org/officeDocument/2006/math">
                    <m:sSub>
                      <m:sSubPr>
                        <m:ctrlPr>
                          <a:rPr lang="fr-FR" sz="1800" i="1">
                            <a:latin typeface="Cambria Math" panose="02040503050406030204" pitchFamily="18" charset="0"/>
                            <a:ea typeface="Times New Roman"/>
                            <a:cs typeface="Times New Roman"/>
                          </a:rPr>
                        </m:ctrlPr>
                      </m:sSubPr>
                      <m:e>
                        <m:r>
                          <a:rPr lang="fr-FR" sz="1800" i="1">
                            <a:latin typeface="Cambria Math" panose="02040503050406030204" pitchFamily="18" charset="0"/>
                            <a:ea typeface="Times New Roman"/>
                            <a:cs typeface="Times New Roman"/>
                          </a:rPr>
                          <m:t>𝐹</m:t>
                        </m:r>
                      </m:e>
                      <m:sub>
                        <m:r>
                          <a:rPr lang="fr-FR" sz="1800" i="1">
                            <a:latin typeface="Cambria Math"/>
                            <a:ea typeface="Times New Roman"/>
                            <a:cs typeface="Times New Roman"/>
                          </a:rPr>
                          <m:t>𝑎</m:t>
                        </m:r>
                      </m:sub>
                    </m:sSub>
                    <m:r>
                      <a:rPr lang="fr-FR" sz="1800" i="1">
                        <a:latin typeface="Cambria Math"/>
                        <a:ea typeface="Times New Roman"/>
                        <a:cs typeface="Times New Roman"/>
                      </a:rPr>
                      <m:t>=</m:t>
                    </m:r>
                    <m:r>
                      <a:rPr lang="fr-FR" sz="1800" i="1">
                        <a:latin typeface="Cambria Math"/>
                        <a:ea typeface="Times New Roman"/>
                        <a:cs typeface="Times New Roman"/>
                      </a:rPr>
                      <m:t>2</m:t>
                    </m:r>
                    <m:r>
                      <a:rPr lang="fr-FR" sz="1800" i="1">
                        <a:latin typeface="Cambria Math"/>
                        <a:ea typeface="Times New Roman"/>
                        <a:cs typeface="Times New Roman"/>
                      </a:rPr>
                      <m:t>𝜉𝛽</m:t>
                    </m:r>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𝑃</m:t>
                        </m:r>
                      </m:e>
                      <m:sub>
                        <m:r>
                          <a:rPr lang="fr-FR" sz="1800" i="1">
                            <a:latin typeface="Cambria Math"/>
                            <a:ea typeface="Times New Roman"/>
                            <a:cs typeface="Times New Roman"/>
                          </a:rPr>
                          <m:t>0</m:t>
                        </m:r>
                      </m:sub>
                    </m:sSub>
                    <m:r>
                      <a:rPr lang="fr-FR" sz="1800" i="1">
                        <a:latin typeface="Cambria Math"/>
                        <a:ea typeface="Times New Roman"/>
                        <a:cs typeface="Times New Roman"/>
                      </a:rPr>
                      <m:t>𝜆</m:t>
                    </m:r>
                    <m:r>
                      <a:rPr lang="fr-FR" sz="1800" i="1">
                        <a:latin typeface="Cambria Math"/>
                        <a:ea typeface="Times New Roman"/>
                        <a:cs typeface="Times New Roman"/>
                      </a:rPr>
                      <m:t>𝑐𝑜𝑠</m:t>
                    </m:r>
                    <m:d>
                      <m:dPr>
                        <m:ctrlPr>
                          <a:rPr lang="fr-FR" sz="1800" i="1">
                            <a:latin typeface="Cambria Math" panose="02040503050406030204" pitchFamily="18" charset="0"/>
                            <a:ea typeface="Times New Roman"/>
                            <a:cs typeface="Times New Roman"/>
                          </a:rPr>
                        </m:ctrlPr>
                      </m:dPr>
                      <m:e>
                        <m:bar>
                          <m:barPr>
                            <m:pos m:val="top"/>
                            <m:ctrlPr>
                              <a:rPr lang="fr-FR" sz="1800" i="1">
                                <a:latin typeface="Cambria Math" panose="02040503050406030204" pitchFamily="18" charset="0"/>
                                <a:ea typeface="Times New Roman"/>
                                <a:cs typeface="Times New Roman"/>
                              </a:rPr>
                            </m:ctrlPr>
                          </m:barPr>
                          <m:e>
                            <m:r>
                              <a:rPr lang="fr-FR" sz="1800" i="1">
                                <a:latin typeface="Cambria Math"/>
                                <a:ea typeface="Times New Roman"/>
                                <a:cs typeface="Times New Roman"/>
                              </a:rPr>
                              <m:t>𝜔</m:t>
                            </m:r>
                          </m:e>
                        </m:bar>
                        <m:r>
                          <a:rPr lang="fr-FR" sz="1800" i="1">
                            <a:latin typeface="Cambria Math"/>
                            <a:ea typeface="Times New Roman"/>
                            <a:cs typeface="Times New Roman"/>
                          </a:rPr>
                          <m:t>𝑡</m:t>
                        </m:r>
                        <m:r>
                          <a:rPr lang="fr-FR" sz="1800" i="1">
                            <a:latin typeface="Cambria Math"/>
                            <a:ea typeface="Times New Roman"/>
                            <a:cs typeface="Times New Roman"/>
                          </a:rPr>
                          <m:t>−</m:t>
                        </m:r>
                        <m:r>
                          <a:rPr lang="fr-FR" sz="1800" i="1">
                            <a:latin typeface="Cambria Math"/>
                            <a:ea typeface="Times New Roman"/>
                            <a:cs typeface="Times New Roman"/>
                          </a:rPr>
                          <m:t>𝜃</m:t>
                        </m:r>
                      </m:e>
                    </m:d>
                    <m:r>
                      <a:rPr lang="fr-FR" sz="1800" i="1">
                        <a:latin typeface="Cambria Math"/>
                        <a:ea typeface="Times New Roman"/>
                        <a:cs typeface="Times New Roman"/>
                      </a:rPr>
                      <m:t>  </m:t>
                    </m:r>
                    <m:r>
                      <a:rPr lang="fr-FR" sz="1800" i="1">
                        <a:latin typeface="Cambria Math"/>
                        <a:ea typeface="Times New Roman"/>
                        <a:cs typeface="Times New Roman"/>
                      </a:rPr>
                      <m:t>𝑎𝑣𝑒𝑐</m:t>
                    </m:r>
                    <m:r>
                      <a:rPr lang="fr-FR" sz="1800" i="1">
                        <a:latin typeface="Cambria Math"/>
                        <a:ea typeface="Times New Roman"/>
                        <a:cs typeface="Times New Roman"/>
                      </a:rPr>
                      <m:t> : </m:t>
                    </m:r>
                    <m:r>
                      <a:rPr lang="fr-FR" sz="1800" i="1">
                        <a:latin typeface="Cambria Math"/>
                        <a:ea typeface="Times New Roman"/>
                        <a:cs typeface="Times New Roman"/>
                      </a:rPr>
                      <m:t>2</m:t>
                    </m:r>
                    <m:r>
                      <a:rPr lang="fr-FR" sz="1800" i="1">
                        <a:latin typeface="Cambria Math"/>
                        <a:ea typeface="Times New Roman"/>
                        <a:cs typeface="Times New Roman"/>
                      </a:rPr>
                      <m:t>𝜉𝛽</m:t>
                    </m:r>
                    <m:r>
                      <a:rPr lang="fr-FR" sz="1800" i="1">
                        <a:latin typeface="Cambria Math"/>
                        <a:ea typeface="Times New Roman"/>
                        <a:cs typeface="Times New Roman"/>
                      </a:rPr>
                      <m:t>=</m:t>
                    </m:r>
                    <m:r>
                      <a:rPr lang="fr-FR" sz="1800" i="1">
                        <a:latin typeface="Cambria Math"/>
                        <a:ea typeface="Times New Roman"/>
                        <a:cs typeface="Times New Roman"/>
                      </a:rPr>
                      <m:t>𝑐</m:t>
                    </m:r>
                    <m:f>
                      <m:fPr>
                        <m:ctrlPr>
                          <a:rPr lang="fr-FR" sz="1800" i="1">
                            <a:latin typeface="Cambria Math" panose="02040503050406030204" pitchFamily="18" charset="0"/>
                            <a:ea typeface="Times New Roman"/>
                            <a:cs typeface="Times New Roman"/>
                          </a:rPr>
                        </m:ctrlPr>
                      </m:fPr>
                      <m:num>
                        <m:bar>
                          <m:barPr>
                            <m:pos m:val="top"/>
                            <m:ctrlPr>
                              <a:rPr lang="fr-FR" sz="1800" i="1">
                                <a:latin typeface="Cambria Math" panose="02040503050406030204" pitchFamily="18" charset="0"/>
                                <a:ea typeface="Times New Roman"/>
                                <a:cs typeface="Times New Roman"/>
                              </a:rPr>
                            </m:ctrlPr>
                          </m:barPr>
                          <m:e>
                            <m:r>
                              <a:rPr lang="fr-FR" sz="1800" i="1">
                                <a:latin typeface="Cambria Math"/>
                                <a:ea typeface="Times New Roman"/>
                                <a:cs typeface="Times New Roman"/>
                              </a:rPr>
                              <m:t>𝜔</m:t>
                            </m:r>
                          </m:e>
                        </m:bar>
                      </m:num>
                      <m:den>
                        <m:r>
                          <a:rPr lang="fr-FR" sz="1800" i="1">
                            <a:latin typeface="Cambria Math"/>
                            <a:ea typeface="Times New Roman"/>
                            <a:cs typeface="Times New Roman"/>
                          </a:rPr>
                          <m:t>𝑘</m:t>
                        </m:r>
                      </m:den>
                    </m:f>
                  </m:oMath>
                </a14:m>
                <a:r>
                  <a:rPr lang="fr-FR" sz="1800" dirty="0">
                    <a:latin typeface="Times New Roman"/>
                    <a:ea typeface="Times New Roman"/>
                    <a:cs typeface="Arial"/>
                  </a:rPr>
                  <a:t> </a:t>
                </a:r>
                <a14:m>
                  <m:oMath xmlns:m="http://schemas.openxmlformats.org/officeDocument/2006/math">
                    <m:r>
                      <a:rPr lang="fr-FR" sz="1800" i="1">
                        <a:latin typeface="Cambria Math"/>
                        <a:ea typeface="Times New Roman"/>
                        <a:cs typeface="Times New Roman"/>
                      </a:rPr>
                      <m:t>𝐹𝑚𝑎𝑥</m:t>
                    </m:r>
                    <m:r>
                      <a:rPr lang="fr-FR" sz="1800" b="0" i="1" smtClean="0">
                        <a:latin typeface="Cambria Math" panose="02040503050406030204" pitchFamily="18" charset="0"/>
                        <a:ea typeface="Times New Roman"/>
                        <a:cs typeface="Times New Roman"/>
                      </a:rPr>
                      <m:t> </m:t>
                    </m:r>
                    <m:r>
                      <a:rPr lang="fr-FR" sz="1800" b="0" i="1" smtClean="0">
                        <a:latin typeface="Cambria Math" panose="02040503050406030204" pitchFamily="18" charset="0"/>
                        <a:ea typeface="Times New Roman"/>
                        <a:cs typeface="Times New Roman"/>
                      </a:rPr>
                      <m:t>𝑤</m:t>
                    </m:r>
                    <m:r>
                      <a:rPr lang="fr-FR" sz="1800" b="0" i="1" smtClean="0">
                        <a:latin typeface="Cambria Math" panose="02040503050406030204" pitchFamily="18" charset="0"/>
                        <a:ea typeface="Times New Roman"/>
                        <a:cs typeface="Times New Roman"/>
                      </a:rPr>
                      <m:t>h</m:t>
                    </m:r>
                    <m:r>
                      <a:rPr lang="fr-FR" sz="1800" b="0" i="1" smtClean="0">
                        <a:latin typeface="Cambria Math" panose="02040503050406030204" pitchFamily="18" charset="0"/>
                        <a:ea typeface="Times New Roman"/>
                        <a:cs typeface="Times New Roman"/>
                      </a:rPr>
                      <m:t>𝑒𝑟𝑒</m:t>
                    </m:r>
                    <m:r>
                      <a:rPr lang="fr-FR" sz="1800" b="0" i="1" smtClean="0">
                        <a:latin typeface="Cambria Math" panose="02040503050406030204" pitchFamily="18" charset="0"/>
                        <a:ea typeface="Times New Roman"/>
                        <a:cs typeface="Times New Roman"/>
                      </a:rPr>
                      <m:t> : </m:t>
                    </m:r>
                    <m:r>
                      <a:rPr lang="fr-FR" sz="1800" i="1">
                        <a:latin typeface="Cambria Math"/>
                        <a:ea typeface="Times New Roman"/>
                        <a:cs typeface="Times New Roman"/>
                      </a:rPr>
                      <m:t>𝐹𝑚𝑎𝑥</m:t>
                    </m:r>
                    <m:r>
                      <a:rPr lang="fr-FR" sz="1800" i="1">
                        <a:latin typeface="Cambria Math"/>
                        <a:ea typeface="Times New Roman"/>
                        <a:cs typeface="Times New Roman"/>
                      </a:rPr>
                      <m:t>=</m:t>
                    </m:r>
                    <m:rad>
                      <m:radPr>
                        <m:degHide m:val="on"/>
                        <m:ctrlPr>
                          <a:rPr lang="fr-FR" sz="1800" i="1">
                            <a:latin typeface="Cambria Math" panose="02040503050406030204" pitchFamily="18" charset="0"/>
                            <a:ea typeface="Times New Roman"/>
                            <a:cs typeface="Times New Roman"/>
                          </a:rPr>
                        </m:ctrlPr>
                      </m:radPr>
                      <m:deg/>
                      <m:e>
                        <m:sSup>
                          <m:sSupPr>
                            <m:ctrlPr>
                              <a:rPr lang="fr-FR" sz="1800" i="1">
                                <a:latin typeface="Cambria Math" panose="02040503050406030204" pitchFamily="18" charset="0"/>
                                <a:ea typeface="Times New Roman"/>
                                <a:cs typeface="Times New Roman"/>
                              </a:rPr>
                            </m:ctrlPr>
                          </m:sSupPr>
                          <m:e>
                            <m:d>
                              <m:dPr>
                                <m:ctrlPr>
                                  <a:rPr lang="fr-FR" sz="1800" i="1">
                                    <a:latin typeface="Cambria Math" panose="02040503050406030204" pitchFamily="18" charset="0"/>
                                    <a:ea typeface="Times New Roman"/>
                                    <a:cs typeface="Times New Roman"/>
                                  </a:rPr>
                                </m:ctrlPr>
                              </m:dPr>
                              <m:e>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𝐹</m:t>
                                    </m:r>
                                  </m:e>
                                  <m:sub>
                                    <m:r>
                                      <a:rPr lang="fr-FR" sz="1800" i="1">
                                        <a:latin typeface="Cambria Math"/>
                                        <a:ea typeface="Times New Roman"/>
                                        <a:cs typeface="Times New Roman"/>
                                      </a:rPr>
                                      <m:t>𝑘</m:t>
                                    </m:r>
                                  </m:sub>
                                </m:sSub>
                              </m:e>
                            </m:d>
                          </m:e>
                          <m:sup>
                            <m:r>
                              <a:rPr lang="fr-FR" sz="1800" i="1">
                                <a:latin typeface="Cambria Math"/>
                                <a:ea typeface="Times New Roman"/>
                                <a:cs typeface="Times New Roman"/>
                              </a:rPr>
                              <m:t>2</m:t>
                            </m:r>
                          </m:sup>
                        </m:sSup>
                        <m:r>
                          <a:rPr lang="fr-FR" sz="1800" i="1">
                            <a:latin typeface="Cambria Math"/>
                            <a:ea typeface="Times New Roman"/>
                            <a:cs typeface="Times New Roman"/>
                          </a:rPr>
                          <m:t>+</m:t>
                        </m:r>
                        <m:sSup>
                          <m:sSupPr>
                            <m:ctrlPr>
                              <a:rPr lang="fr-FR" sz="1800" i="1">
                                <a:latin typeface="Cambria Math" panose="02040503050406030204" pitchFamily="18" charset="0"/>
                                <a:ea typeface="Times New Roman"/>
                                <a:cs typeface="Times New Roman"/>
                              </a:rPr>
                            </m:ctrlPr>
                          </m:sSupPr>
                          <m:e>
                            <m:d>
                              <m:dPr>
                                <m:ctrlPr>
                                  <a:rPr lang="fr-FR" sz="1800" i="1">
                                    <a:latin typeface="Cambria Math" panose="02040503050406030204" pitchFamily="18" charset="0"/>
                                    <a:ea typeface="Times New Roman"/>
                                    <a:cs typeface="Times New Roman"/>
                                  </a:rPr>
                                </m:ctrlPr>
                              </m:dPr>
                              <m:e>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𝐹</m:t>
                                    </m:r>
                                  </m:e>
                                  <m:sub>
                                    <m:r>
                                      <a:rPr lang="fr-FR" sz="1800" i="1">
                                        <a:latin typeface="Cambria Math"/>
                                        <a:ea typeface="Times New Roman"/>
                                        <a:cs typeface="Times New Roman"/>
                                      </a:rPr>
                                      <m:t>𝑎</m:t>
                                    </m:r>
                                  </m:sub>
                                </m:sSub>
                              </m:e>
                            </m:d>
                          </m:e>
                          <m:sup>
                            <m:r>
                              <a:rPr lang="fr-FR" sz="1800" i="1">
                                <a:latin typeface="Cambria Math"/>
                                <a:ea typeface="Times New Roman"/>
                                <a:cs typeface="Times New Roman"/>
                              </a:rPr>
                              <m:t>2</m:t>
                            </m:r>
                          </m:sup>
                        </m:sSup>
                      </m:e>
                    </m:rad>
                    <m:r>
                      <a:rPr lang="fr-FR" sz="1800" i="1">
                        <a:latin typeface="Cambria Math"/>
                        <a:ea typeface="Times New Roman"/>
                        <a:cs typeface="Times New Roman"/>
                      </a:rPr>
                      <m:t>=</m:t>
                    </m:r>
                    <m:rad>
                      <m:radPr>
                        <m:degHide m:val="on"/>
                        <m:ctrlPr>
                          <a:rPr lang="fr-FR" sz="1800" i="1">
                            <a:latin typeface="Cambria Math" panose="02040503050406030204" pitchFamily="18" charset="0"/>
                            <a:ea typeface="Times New Roman"/>
                            <a:cs typeface="Times New Roman"/>
                          </a:rPr>
                        </m:ctrlPr>
                      </m:radPr>
                      <m:deg/>
                      <m:e>
                        <m:sSup>
                          <m:sSupPr>
                            <m:ctrlPr>
                              <a:rPr lang="fr-FR" sz="1800" i="1">
                                <a:latin typeface="Cambria Math" panose="02040503050406030204" pitchFamily="18" charset="0"/>
                                <a:ea typeface="Times New Roman"/>
                                <a:cs typeface="Times New Roman"/>
                              </a:rPr>
                            </m:ctrlPr>
                          </m:sSupPr>
                          <m:e>
                            <m:d>
                              <m:dPr>
                                <m:ctrlPr>
                                  <a:rPr lang="fr-FR" sz="1800" i="1">
                                    <a:latin typeface="Cambria Math" panose="02040503050406030204" pitchFamily="18" charset="0"/>
                                    <a:ea typeface="Times New Roman"/>
                                    <a:cs typeface="Times New Roman"/>
                                  </a:rPr>
                                </m:ctrlPr>
                              </m:dPr>
                              <m:e>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𝑃</m:t>
                                    </m:r>
                                  </m:e>
                                  <m:sub>
                                    <m:r>
                                      <a:rPr lang="fr-FR" sz="1800" i="1">
                                        <a:latin typeface="Cambria Math"/>
                                        <a:ea typeface="Times New Roman"/>
                                        <a:cs typeface="Times New Roman"/>
                                      </a:rPr>
                                      <m:t>0</m:t>
                                    </m:r>
                                  </m:sub>
                                </m:sSub>
                                <m:r>
                                  <a:rPr lang="fr-FR" sz="1800" i="1">
                                    <a:latin typeface="Cambria Math"/>
                                    <a:ea typeface="Times New Roman"/>
                                    <a:cs typeface="Times New Roman"/>
                                  </a:rPr>
                                  <m:t>𝜆</m:t>
                                </m:r>
                              </m:e>
                            </m:d>
                          </m:e>
                          <m:sup>
                            <m:r>
                              <a:rPr lang="fr-FR" sz="1800" i="1">
                                <a:latin typeface="Cambria Math"/>
                                <a:ea typeface="Times New Roman"/>
                                <a:cs typeface="Times New Roman"/>
                              </a:rPr>
                              <m:t>2</m:t>
                            </m:r>
                          </m:sup>
                        </m:sSup>
                        <m:r>
                          <a:rPr lang="fr-FR" sz="1800" i="1">
                            <a:latin typeface="Cambria Math"/>
                            <a:ea typeface="Times New Roman"/>
                            <a:cs typeface="Times New Roman"/>
                          </a:rPr>
                          <m:t>+</m:t>
                        </m:r>
                        <m:sSup>
                          <m:sSupPr>
                            <m:ctrlPr>
                              <a:rPr lang="fr-FR" sz="1800" i="1">
                                <a:latin typeface="Cambria Math" panose="02040503050406030204" pitchFamily="18" charset="0"/>
                                <a:ea typeface="Times New Roman"/>
                                <a:cs typeface="Times New Roman"/>
                              </a:rPr>
                            </m:ctrlPr>
                          </m:sSupPr>
                          <m:e>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2</m:t>
                                </m:r>
                                <m:r>
                                  <a:rPr lang="fr-FR" sz="1800" i="1">
                                    <a:latin typeface="Cambria Math"/>
                                    <a:ea typeface="Times New Roman"/>
                                    <a:cs typeface="Times New Roman"/>
                                  </a:rPr>
                                  <m:t>𝜉𝛽</m:t>
                                </m:r>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𝑃</m:t>
                                    </m:r>
                                  </m:e>
                                  <m:sub>
                                    <m:r>
                                      <a:rPr lang="fr-FR" sz="1800" i="1">
                                        <a:latin typeface="Cambria Math"/>
                                        <a:ea typeface="Times New Roman"/>
                                        <a:cs typeface="Times New Roman"/>
                                      </a:rPr>
                                      <m:t>0</m:t>
                                    </m:r>
                                  </m:sub>
                                </m:sSub>
                                <m:r>
                                  <a:rPr lang="fr-FR" sz="1800" i="1">
                                    <a:latin typeface="Cambria Math"/>
                                    <a:ea typeface="Times New Roman"/>
                                    <a:cs typeface="Times New Roman"/>
                                  </a:rPr>
                                  <m:t>𝜆</m:t>
                                </m:r>
                              </m:e>
                            </m:d>
                          </m:e>
                          <m:sup>
                            <m:r>
                              <a:rPr lang="fr-FR" sz="1800" i="1">
                                <a:latin typeface="Cambria Math"/>
                                <a:ea typeface="Times New Roman"/>
                                <a:cs typeface="Times New Roman"/>
                              </a:rPr>
                              <m:t>2</m:t>
                            </m:r>
                          </m:sup>
                        </m:sSup>
                      </m:e>
                    </m:rad>
                  </m:oMath>
                </a14:m>
                <a:endParaRPr lang="fr-FR" sz="1600" dirty="0">
                  <a:latin typeface="Calibri"/>
                  <a:ea typeface="Calibri"/>
                  <a:cs typeface="Arial"/>
                </a:endParaRPr>
              </a:p>
              <a:p>
                <a:pPr>
                  <a:lnSpc>
                    <a:spcPct val="150000"/>
                  </a:lnSpc>
                  <a:spcAft>
                    <a:spcPts val="0"/>
                  </a:spcAft>
                </a:pPr>
                <a:r>
                  <a:rPr lang="fr-FR" sz="1800" dirty="0">
                    <a:latin typeface="Times New Roman"/>
                    <a:ea typeface="Times New Roman"/>
                    <a:cs typeface="Arial"/>
                  </a:rPr>
                  <a:t> </a:t>
                </a:r>
                <a:r>
                  <a:rPr lang="en-US" sz="1800" dirty="0"/>
                  <a:t>The ratio of the maximum force at the base and the amplitude of the applied force P0, which we call the transmissibility of the support, is given by:</a:t>
                </a:r>
              </a:p>
              <a:p>
                <a:pPr>
                  <a:lnSpc>
                    <a:spcPct val="150000"/>
                  </a:lnSpc>
                  <a:spcAft>
                    <a:spcPts val="0"/>
                  </a:spcAft>
                </a:pPr>
                <a:r>
                  <a:rPr lang="fr-FR" sz="1800" dirty="0"/>
                  <a:t> </a:t>
                </a:r>
                <a14:m>
                  <m:oMath xmlns:m="http://schemas.openxmlformats.org/officeDocument/2006/math">
                    <m:sSub>
                      <m:sSubPr>
                        <m:ctrlPr>
                          <a:rPr lang="fr-FR" sz="1800" i="1">
                            <a:latin typeface="Cambria Math" panose="02040503050406030204" pitchFamily="18" charset="0"/>
                          </a:rPr>
                        </m:ctrlPr>
                      </m:sSubPr>
                      <m:e>
                        <m:r>
                          <a:rPr lang="fr-FR" sz="1800" i="1">
                            <a:latin typeface="Cambria Math"/>
                          </a:rPr>
                          <m:t>𝑇</m:t>
                        </m:r>
                      </m:e>
                      <m:sub>
                        <m:r>
                          <a:rPr lang="fr-FR" sz="1800" i="1">
                            <a:latin typeface="Cambria Math"/>
                          </a:rPr>
                          <m:t>𝑅</m:t>
                        </m:r>
                      </m:sub>
                    </m:sSub>
                    <m:r>
                      <a:rPr lang="fr-FR" sz="1800" i="1">
                        <a:latin typeface="Cambria Math"/>
                      </a:rPr>
                      <m:t>=</m:t>
                    </m:r>
                    <m:f>
                      <m:fPr>
                        <m:ctrlPr>
                          <a:rPr lang="fr-FR" sz="1800" i="1">
                            <a:latin typeface="Cambria Math" panose="02040503050406030204" pitchFamily="18" charset="0"/>
                          </a:rPr>
                        </m:ctrlPr>
                      </m:fPr>
                      <m:num>
                        <m:sSub>
                          <m:sSubPr>
                            <m:ctrlPr>
                              <a:rPr lang="fr-FR" sz="1800" i="1">
                                <a:latin typeface="Cambria Math" panose="02040503050406030204" pitchFamily="18" charset="0"/>
                              </a:rPr>
                            </m:ctrlPr>
                          </m:sSubPr>
                          <m:e>
                            <m:r>
                              <a:rPr lang="fr-FR" sz="1800" i="1">
                                <a:latin typeface="Cambria Math"/>
                              </a:rPr>
                              <m:t>𝐹</m:t>
                            </m:r>
                          </m:e>
                          <m:sub>
                            <m:r>
                              <a:rPr lang="fr-FR" sz="1800" i="1">
                                <a:latin typeface="Cambria Math"/>
                              </a:rPr>
                              <m:t>𝑚𝑎𝑥</m:t>
                            </m:r>
                          </m:sub>
                        </m:sSub>
                      </m:num>
                      <m:den>
                        <m:sSub>
                          <m:sSubPr>
                            <m:ctrlPr>
                              <a:rPr lang="fr-FR" sz="1800" i="1">
                                <a:latin typeface="Cambria Math" panose="02040503050406030204" pitchFamily="18" charset="0"/>
                              </a:rPr>
                            </m:ctrlPr>
                          </m:sSubPr>
                          <m:e>
                            <m:r>
                              <a:rPr lang="fr-FR" sz="1800" i="1">
                                <a:latin typeface="Cambria Math"/>
                              </a:rPr>
                              <m:t>𝑃</m:t>
                            </m:r>
                          </m:e>
                          <m:sub>
                            <m:r>
                              <a:rPr lang="fr-FR" sz="1800" i="1">
                                <a:latin typeface="Cambria Math"/>
                              </a:rPr>
                              <m:t>0</m:t>
                            </m:r>
                          </m:sub>
                        </m:sSub>
                      </m:den>
                    </m:f>
                    <m:r>
                      <a:rPr lang="fr-FR" sz="1800" i="1">
                        <a:latin typeface="Cambria Math"/>
                      </a:rPr>
                      <m:t>=</m:t>
                    </m:r>
                    <m:r>
                      <a:rPr lang="fr-FR" sz="1800" i="1">
                        <a:latin typeface="Cambria Math"/>
                      </a:rPr>
                      <m:t>𝜆</m:t>
                    </m:r>
                    <m:rad>
                      <m:radPr>
                        <m:degHide m:val="on"/>
                        <m:ctrlPr>
                          <a:rPr lang="fr-FR" sz="1800" i="1">
                            <a:latin typeface="Cambria Math" panose="02040503050406030204" pitchFamily="18" charset="0"/>
                          </a:rPr>
                        </m:ctrlPr>
                      </m:radPr>
                      <m:deg/>
                      <m:e>
                        <m:r>
                          <a:rPr lang="fr-FR" sz="1800" i="1">
                            <a:latin typeface="Cambria Math"/>
                          </a:rPr>
                          <m:t>1</m:t>
                        </m:r>
                        <m:r>
                          <a:rPr lang="fr-FR" sz="1800" i="1">
                            <a:latin typeface="Cambria Math"/>
                          </a:rPr>
                          <m:t>+</m:t>
                        </m:r>
                        <m:sSup>
                          <m:sSupPr>
                            <m:ctrlPr>
                              <a:rPr lang="fr-FR" sz="1800" i="1">
                                <a:latin typeface="Cambria Math" panose="02040503050406030204" pitchFamily="18" charset="0"/>
                              </a:rPr>
                            </m:ctrlPr>
                          </m:sSupPr>
                          <m:e>
                            <m:d>
                              <m:dPr>
                                <m:ctrlPr>
                                  <a:rPr lang="fr-FR" sz="1800" i="1">
                                    <a:latin typeface="Cambria Math" panose="02040503050406030204" pitchFamily="18" charset="0"/>
                                  </a:rPr>
                                </m:ctrlPr>
                              </m:dPr>
                              <m:e>
                                <m:r>
                                  <a:rPr lang="fr-FR" sz="1800" i="1">
                                    <a:latin typeface="Cambria Math"/>
                                  </a:rPr>
                                  <m:t>2</m:t>
                                </m:r>
                                <m:r>
                                  <a:rPr lang="fr-FR" sz="1800" i="1">
                                    <a:latin typeface="Cambria Math"/>
                                  </a:rPr>
                                  <m:t>𝜉𝛽</m:t>
                                </m:r>
                              </m:e>
                            </m:d>
                          </m:e>
                          <m:sup>
                            <m:r>
                              <a:rPr lang="fr-FR" sz="1800" i="1">
                                <a:latin typeface="Cambria Math"/>
                              </a:rPr>
                              <m:t>2</m:t>
                            </m:r>
                          </m:sup>
                        </m:sSup>
                      </m:e>
                    </m:rad>
                    <m:r>
                      <a:rPr lang="fr-FR" sz="1800" i="1">
                        <a:latin typeface="Cambria Math"/>
                      </a:rPr>
                      <m:t>=</m:t>
                    </m:r>
                    <m:f>
                      <m:fPr>
                        <m:ctrlPr>
                          <a:rPr lang="fr-FR" sz="1800" i="1">
                            <a:latin typeface="Cambria Math" panose="02040503050406030204" pitchFamily="18" charset="0"/>
                          </a:rPr>
                        </m:ctrlPr>
                      </m:fPr>
                      <m:num>
                        <m:rad>
                          <m:radPr>
                            <m:degHide m:val="on"/>
                            <m:ctrlPr>
                              <a:rPr lang="fr-FR" sz="1800" i="1">
                                <a:latin typeface="Cambria Math" panose="02040503050406030204" pitchFamily="18" charset="0"/>
                              </a:rPr>
                            </m:ctrlPr>
                          </m:radPr>
                          <m:deg/>
                          <m:e>
                            <m:r>
                              <a:rPr lang="fr-FR" sz="1800" i="1">
                                <a:latin typeface="Cambria Math"/>
                              </a:rPr>
                              <m:t>1</m:t>
                            </m:r>
                            <m:r>
                              <a:rPr lang="fr-FR" sz="1800" i="1">
                                <a:latin typeface="Cambria Math"/>
                              </a:rPr>
                              <m:t>+</m:t>
                            </m:r>
                            <m:sSup>
                              <m:sSupPr>
                                <m:ctrlPr>
                                  <a:rPr lang="fr-FR" sz="1800" i="1">
                                    <a:latin typeface="Cambria Math" panose="02040503050406030204" pitchFamily="18" charset="0"/>
                                  </a:rPr>
                                </m:ctrlPr>
                              </m:sSupPr>
                              <m:e>
                                <m:d>
                                  <m:dPr>
                                    <m:ctrlPr>
                                      <a:rPr lang="fr-FR" sz="1800" i="1">
                                        <a:latin typeface="Cambria Math" panose="02040503050406030204" pitchFamily="18" charset="0"/>
                                      </a:rPr>
                                    </m:ctrlPr>
                                  </m:dPr>
                                  <m:e>
                                    <m:r>
                                      <a:rPr lang="fr-FR" sz="1800" i="1">
                                        <a:latin typeface="Cambria Math"/>
                                      </a:rPr>
                                      <m:t>2</m:t>
                                    </m:r>
                                    <m:r>
                                      <a:rPr lang="fr-FR" sz="1800" i="1">
                                        <a:latin typeface="Cambria Math"/>
                                      </a:rPr>
                                      <m:t>𝜉𝛽</m:t>
                                    </m:r>
                                  </m:e>
                                </m:d>
                              </m:e>
                              <m:sup>
                                <m:r>
                                  <a:rPr lang="fr-FR" sz="1800" i="1">
                                    <a:latin typeface="Cambria Math"/>
                                  </a:rPr>
                                  <m:t>2</m:t>
                                </m:r>
                              </m:sup>
                            </m:sSup>
                          </m:e>
                        </m:rad>
                      </m:num>
                      <m:den>
                        <m:rad>
                          <m:radPr>
                            <m:degHide m:val="on"/>
                            <m:ctrlPr>
                              <a:rPr lang="fr-FR" sz="1800" i="1">
                                <a:latin typeface="Cambria Math" panose="02040503050406030204" pitchFamily="18" charset="0"/>
                              </a:rPr>
                            </m:ctrlPr>
                          </m:radPr>
                          <m:deg/>
                          <m:e>
                            <m:sSup>
                              <m:sSupPr>
                                <m:ctrlPr>
                                  <a:rPr lang="fr-FR" sz="1800" i="1">
                                    <a:latin typeface="Cambria Math" panose="02040503050406030204" pitchFamily="18" charset="0"/>
                                  </a:rPr>
                                </m:ctrlPr>
                              </m:sSupPr>
                              <m:e>
                                <m:d>
                                  <m:dPr>
                                    <m:ctrlPr>
                                      <a:rPr lang="fr-FR" sz="1800" i="1">
                                        <a:latin typeface="Cambria Math" panose="02040503050406030204" pitchFamily="18" charset="0"/>
                                      </a:rPr>
                                    </m:ctrlPr>
                                  </m:dPr>
                                  <m:e>
                                    <m:r>
                                      <a:rPr lang="fr-FR" sz="1800" i="1">
                                        <a:latin typeface="Cambria Math"/>
                                      </a:rPr>
                                      <m:t>1</m:t>
                                    </m:r>
                                    <m:r>
                                      <a:rPr lang="fr-FR" sz="1800" i="1">
                                        <a:latin typeface="Cambria Math"/>
                                      </a:rPr>
                                      <m:t>−</m:t>
                                    </m:r>
                                    <m:sSup>
                                      <m:sSupPr>
                                        <m:ctrlPr>
                                          <a:rPr lang="fr-FR" sz="1800" i="1">
                                            <a:latin typeface="Cambria Math" panose="02040503050406030204" pitchFamily="18" charset="0"/>
                                          </a:rPr>
                                        </m:ctrlPr>
                                      </m:sSupPr>
                                      <m:e>
                                        <m:r>
                                          <a:rPr lang="fr-FR" sz="1800" i="1">
                                            <a:latin typeface="Cambria Math"/>
                                          </a:rPr>
                                          <m:t>𝛽</m:t>
                                        </m:r>
                                      </m:e>
                                      <m:sup>
                                        <m:r>
                                          <a:rPr lang="fr-FR" sz="1800" i="1">
                                            <a:latin typeface="Cambria Math"/>
                                          </a:rPr>
                                          <m:t>2</m:t>
                                        </m:r>
                                      </m:sup>
                                    </m:sSup>
                                  </m:e>
                                </m:d>
                              </m:e>
                              <m:sup>
                                <m:r>
                                  <a:rPr lang="fr-FR" sz="1800" i="1">
                                    <a:latin typeface="Cambria Math"/>
                                  </a:rPr>
                                  <m:t>2</m:t>
                                </m:r>
                              </m:sup>
                            </m:sSup>
                            <m:r>
                              <a:rPr lang="fr-FR" sz="1800" i="1">
                                <a:latin typeface="Cambria Math"/>
                              </a:rPr>
                              <m:t>+</m:t>
                            </m:r>
                            <m:sSup>
                              <m:sSupPr>
                                <m:ctrlPr>
                                  <a:rPr lang="fr-FR" sz="1800" i="1">
                                    <a:latin typeface="Cambria Math" panose="02040503050406030204" pitchFamily="18" charset="0"/>
                                  </a:rPr>
                                </m:ctrlPr>
                              </m:sSupPr>
                              <m:e>
                                <m:d>
                                  <m:dPr>
                                    <m:ctrlPr>
                                      <a:rPr lang="fr-FR" sz="1800" i="1">
                                        <a:latin typeface="Cambria Math" panose="02040503050406030204" pitchFamily="18" charset="0"/>
                                      </a:rPr>
                                    </m:ctrlPr>
                                  </m:dPr>
                                  <m:e>
                                    <m:r>
                                      <a:rPr lang="fr-FR" sz="1800" i="1">
                                        <a:latin typeface="Cambria Math"/>
                                      </a:rPr>
                                      <m:t>2</m:t>
                                    </m:r>
                                    <m:r>
                                      <a:rPr lang="fr-FR" sz="1800" i="1">
                                        <a:latin typeface="Cambria Math"/>
                                      </a:rPr>
                                      <m:t>𝜉𝛽</m:t>
                                    </m:r>
                                  </m:e>
                                </m:d>
                              </m:e>
                              <m:sup>
                                <m:r>
                                  <a:rPr lang="fr-FR" sz="1800" i="1">
                                    <a:latin typeface="Cambria Math"/>
                                  </a:rPr>
                                  <m:t>2</m:t>
                                </m:r>
                              </m:sup>
                            </m:sSup>
                          </m:e>
                        </m:rad>
                      </m:den>
                    </m:f>
                  </m:oMath>
                </a14:m>
                <a:r>
                  <a:rPr lang="fr-FR" sz="1800" dirty="0"/>
                  <a:t>   Avec T</a:t>
                </a:r>
                <a:r>
                  <a:rPr lang="fr-FR" sz="1800" baseline="-25000" dirty="0"/>
                  <a:t>R</a:t>
                </a:r>
                <a:r>
                  <a:rPr lang="fr-FR" sz="1800" dirty="0"/>
                  <a:t> : </a:t>
                </a:r>
                <a:r>
                  <a:rPr lang="fr-FR" sz="1800" dirty="0" err="1"/>
                  <a:t>is</a:t>
                </a:r>
                <a:r>
                  <a:rPr lang="fr-FR" sz="1800" dirty="0"/>
                  <a:t> a </a:t>
                </a:r>
                <a:r>
                  <a:rPr lang="fr-FR" sz="1800" dirty="0" err="1"/>
                  <a:t>function</a:t>
                </a:r>
                <a:r>
                  <a:rPr lang="fr-FR" sz="1800" dirty="0"/>
                  <a:t> of </a:t>
                </a:r>
                <a:r>
                  <a:rPr lang="fr-FR" sz="1800" dirty="0">
                    <a:sym typeface="Symbol"/>
                  </a:rPr>
                  <a:t></a:t>
                </a:r>
                <a:r>
                  <a:rPr lang="fr-FR" sz="1800" dirty="0"/>
                  <a:t> et de </a:t>
                </a:r>
                <a:r>
                  <a:rPr lang="fr-FR" sz="1800" dirty="0">
                    <a:sym typeface="Symbol"/>
                  </a:rPr>
                  <a:t></a:t>
                </a:r>
                <a:r>
                  <a:rPr lang="fr-FR" sz="1800" dirty="0"/>
                  <a:t>.</a:t>
                </a:r>
              </a:p>
              <a:p>
                <a:pPr>
                  <a:lnSpc>
                    <a:spcPct val="150000"/>
                  </a:lnSpc>
                  <a:spcAft>
                    <a:spcPts val="0"/>
                  </a:spcAft>
                </a:pPr>
                <a:endParaRPr lang="fr-FR" sz="1800" dirty="0"/>
              </a:p>
              <a:p>
                <a:pPr>
                  <a:lnSpc>
                    <a:spcPct val="150000"/>
                  </a:lnSpc>
                  <a:spcAft>
                    <a:spcPts val="0"/>
                  </a:spcAft>
                </a:pPr>
                <a:endParaRPr lang="fr-FR" sz="1800" dirty="0"/>
              </a:p>
              <a:p>
                <a:endParaRPr lang="fr-FR" sz="1800" dirty="0"/>
              </a:p>
              <a:p>
                <a:pPr algn="just">
                  <a:lnSpc>
                    <a:spcPct val="150000"/>
                  </a:lnSpc>
                  <a:spcAft>
                    <a:spcPts val="0"/>
                  </a:spcAft>
                </a:pPr>
                <a:endParaRPr lang="fr-FR" sz="1800" dirty="0">
                  <a:latin typeface="Calibri"/>
                  <a:ea typeface="Calibri"/>
                  <a:cs typeface="Arial"/>
                </a:endParaRPr>
              </a:p>
              <a:p>
                <a:pPr algn="just">
                  <a:lnSpc>
                    <a:spcPct val="150000"/>
                  </a:lnSpc>
                  <a:spcAft>
                    <a:spcPts val="0"/>
                  </a:spcAft>
                </a:pPr>
                <a:endParaRPr lang="fr-FR" sz="2000" b="1" dirty="0">
                  <a:solidFill>
                    <a:srgbClr val="FFC000"/>
                  </a:solidFill>
                </a:endParaRPr>
              </a:p>
              <a:p>
                <a:pPr algn="just">
                  <a:lnSpc>
                    <a:spcPct val="150000"/>
                  </a:lnSpc>
                  <a:spcAft>
                    <a:spcPts val="0"/>
                  </a:spcAft>
                </a:pPr>
                <a:endParaRPr lang="fr-FR" sz="2000" b="1" dirty="0">
                  <a:solidFill>
                    <a:srgbClr val="FFC000"/>
                  </a:solidFill>
                </a:endParaRPr>
              </a:p>
              <a:p>
                <a:pPr algn="just">
                  <a:lnSpc>
                    <a:spcPct val="150000"/>
                  </a:lnSpc>
                  <a:spcAft>
                    <a:spcPts val="0"/>
                  </a:spcAft>
                </a:pPr>
                <a:endParaRPr lang="fr-FR" sz="2000" b="1" dirty="0">
                  <a:solidFill>
                    <a:srgbClr val="FFC000"/>
                  </a:solidFill>
                </a:endParaRPr>
              </a:p>
              <a:p>
                <a:pPr>
                  <a:lnSpc>
                    <a:spcPct val="150000"/>
                  </a:lnSpc>
                </a:pPr>
                <a:endParaRPr lang="fr-FR" sz="2000" dirty="0"/>
              </a:p>
              <a:p>
                <a:pPr>
                  <a:lnSpc>
                    <a:spcPct val="115000"/>
                  </a:lnSpc>
                  <a:spcAft>
                    <a:spcPts val="0"/>
                  </a:spcAft>
                </a:pPr>
                <a:endParaRPr lang="fr-FR" sz="1800" b="1" dirty="0">
                  <a:solidFill>
                    <a:srgbClr val="FFC000"/>
                  </a:solidFill>
                </a:endParaRPr>
              </a:p>
              <a:p>
                <a:endParaRPr lang="fr-FR" sz="1800" dirty="0"/>
              </a:p>
              <a:p>
                <a:r>
                  <a:rPr lang="fr-FR" sz="2000" dirty="0"/>
                  <a:t>					</a:t>
                </a:r>
              </a:p>
            </p:txBody>
          </p:sp>
        </mc:Choice>
        <mc:Fallback xmlns="">
          <p:sp>
            <p:nvSpPr>
              <p:cNvPr id="4" name="Rectangle 2"/>
              <p:cNvSpPr txBox="1">
                <a:spLocks noRot="1" noChangeAspect="1" noMove="1" noResize="1" noEditPoints="1" noAdjustHandles="1" noChangeArrowheads="1" noChangeShapeType="1" noTextEdit="1"/>
              </p:cNvSpPr>
              <p:nvPr/>
            </p:nvSpPr>
            <p:spPr>
              <a:xfrm>
                <a:off x="214282" y="116632"/>
                <a:ext cx="8822214" cy="6741368"/>
              </a:xfrm>
              <a:prstGeom prst="rect">
                <a:avLst/>
              </a:prstGeom>
              <a:blipFill>
                <a:blip r:embed="rId3"/>
                <a:stretch>
                  <a:fillRect l="-621" r="-552"/>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22</a:t>
            </a:fld>
            <a:endParaRPr lang="fr-BE" dirty="0">
              <a:solidFill>
                <a:srgbClr val="FFFFFF"/>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3044" y="2729681"/>
            <a:ext cx="1606674" cy="1398637"/>
          </a:xfrm>
          <a:prstGeom prst="rect">
            <a:avLst/>
          </a:prstGeom>
          <a:ln/>
        </p:spPr>
        <p:style>
          <a:lnRef idx="2">
            <a:schemeClr val="accent1"/>
          </a:lnRef>
          <a:fillRef idx="1">
            <a:schemeClr val="lt1"/>
          </a:fillRef>
          <a:effectRef idx="0">
            <a:schemeClr val="accent1"/>
          </a:effectRef>
          <a:fontRef idx="minor">
            <a:schemeClr val="dk1"/>
          </a:fontRef>
        </p:style>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2EEBE63F-E6A3-4924-8BBF-E226FE344038}"/>
                  </a:ext>
                </a:extLst>
              </p14:cNvPr>
              <p14:cNvContentPartPr/>
              <p14:nvPr/>
            </p14:nvContentPartPr>
            <p14:xfrm>
              <a:off x="3420360" y="2134080"/>
              <a:ext cx="360" cy="360"/>
            </p14:xfrm>
          </p:contentPart>
        </mc:Choice>
        <mc:Fallback xmlns="">
          <p:pic>
            <p:nvPicPr>
              <p:cNvPr id="3" name="Ink 2">
                <a:extLst>
                  <a:ext uri="{FF2B5EF4-FFF2-40B4-BE49-F238E27FC236}">
                    <a16:creationId xmlns:a16="http://schemas.microsoft.com/office/drawing/2014/main" id="{2EEBE63F-E6A3-4924-8BBF-E226FE344038}"/>
                  </a:ext>
                </a:extLst>
              </p:cNvPr>
              <p:cNvPicPr/>
              <p:nvPr/>
            </p:nvPicPr>
            <p:blipFill>
              <a:blip r:embed="rId6"/>
              <a:stretch>
                <a:fillRect/>
              </a:stretch>
            </p:blipFill>
            <p:spPr>
              <a:xfrm>
                <a:off x="3411000" y="2124720"/>
                <a:ext cx="19080" cy="19080"/>
              </a:xfrm>
              <a:prstGeom prst="rect">
                <a:avLst/>
              </a:prstGeom>
            </p:spPr>
          </p:pic>
        </mc:Fallback>
      </mc:AlternateContent>
    </p:spTree>
    <p:extLst>
      <p:ext uri="{BB962C8B-B14F-4D97-AF65-F5344CB8AC3E}">
        <p14:creationId xmlns:p14="http://schemas.microsoft.com/office/powerpoint/2010/main" val="2752266226"/>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214282" y="44624"/>
                <a:ext cx="8929718" cy="6741368"/>
              </a:xfrm>
              <a:prstGeom prst="rect">
                <a:avLst/>
              </a:prstGeom>
              <a:ln>
                <a:solidFill>
                  <a:schemeClr val="accent1"/>
                </a:solidFill>
              </a:ln>
            </p:spPr>
            <p:txBody>
              <a:bodyPr/>
              <a:lstStyle/>
              <a:p>
                <a:pPr>
                  <a:lnSpc>
                    <a:spcPct val="115000"/>
                  </a:lnSpc>
                  <a:spcAft>
                    <a:spcPts val="0"/>
                  </a:spcAft>
                </a:pPr>
                <a:r>
                  <a:rPr lang="fr-FR" sz="2000" u="sng" dirty="0">
                    <a:solidFill>
                      <a:srgbClr val="FF0000"/>
                    </a:solidFill>
                    <a:latin typeface="Times New Roman"/>
                    <a:ea typeface="Times New Roman"/>
                    <a:cs typeface="Arial"/>
                  </a:rPr>
                  <a:t>b/ </a:t>
                </a:r>
                <a:r>
                  <a:rPr lang="fr-FR" sz="2000" u="sng" dirty="0" err="1">
                    <a:solidFill>
                      <a:srgbClr val="FF0000"/>
                    </a:solidFill>
                    <a:latin typeface="Times New Roman"/>
                    <a:ea typeface="Times New Roman"/>
                    <a:cs typeface="Arial"/>
                  </a:rPr>
                  <a:t>Vibrating</a:t>
                </a:r>
                <a:r>
                  <a:rPr lang="fr-FR" sz="2000" u="sng" dirty="0">
                    <a:solidFill>
                      <a:srgbClr val="FF0000"/>
                    </a:solidFill>
                    <a:latin typeface="Times New Roman"/>
                    <a:ea typeface="Times New Roman"/>
                    <a:cs typeface="Arial"/>
                  </a:rPr>
                  <a:t> support: </a:t>
                </a:r>
                <a:r>
                  <a:rPr lang="en-US" sz="1800" dirty="0">
                    <a:latin typeface="Times New Roman"/>
                    <a:ea typeface="Times New Roman"/>
                    <a:cs typeface="Arial"/>
                  </a:rPr>
                  <a:t>The mass m to be isolated is supported by a system </a:t>
                </a:r>
              </a:p>
              <a:p>
                <a:pPr>
                  <a:lnSpc>
                    <a:spcPct val="115000"/>
                  </a:lnSpc>
                  <a:spcAft>
                    <a:spcPts val="0"/>
                  </a:spcAft>
                </a:pPr>
                <a:r>
                  <a:rPr lang="en-US" sz="1800" dirty="0">
                    <a:latin typeface="Times New Roman"/>
                    <a:ea typeface="Times New Roman"/>
                    <a:cs typeface="Arial"/>
                  </a:rPr>
                  <a:t>(K-C) on a slab subjected to harmonic vertical movements,</a:t>
                </a:r>
              </a:p>
              <a:p>
                <a:pPr>
                  <a:lnSpc>
                    <a:spcPct val="115000"/>
                  </a:lnSpc>
                  <a:spcAft>
                    <a:spcPts val="0"/>
                  </a:spcAft>
                </a:pPr>
                <a:r>
                  <a:rPr lang="en-US" sz="1800" b="1" u="sng" dirty="0">
                    <a:solidFill>
                      <a:srgbClr val="FF0000"/>
                    </a:solidFill>
                    <a:latin typeface="Times New Roman"/>
                    <a:ea typeface="Times New Roman"/>
                    <a:cs typeface="Arial"/>
                  </a:rPr>
                  <a:t>Definition: </a:t>
                </a:r>
                <a:r>
                  <a:rPr lang="en-US" sz="1800" dirty="0">
                    <a:solidFill>
                      <a:schemeClr val="tx1"/>
                    </a:solidFill>
                    <a:latin typeface="Times New Roman"/>
                    <a:ea typeface="Times New Roman"/>
                    <a:cs typeface="Arial"/>
                  </a:rPr>
                  <a:t>the transmissibility is the ratio of the amplitude of the mass </a:t>
                </a:r>
              </a:p>
              <a:p>
                <a:pPr>
                  <a:lnSpc>
                    <a:spcPct val="115000"/>
                  </a:lnSpc>
                  <a:spcAft>
                    <a:spcPts val="0"/>
                  </a:spcAft>
                </a:pPr>
                <a:r>
                  <a:rPr lang="en-US" sz="1800" dirty="0">
                    <a:solidFill>
                      <a:schemeClr val="tx1"/>
                    </a:solidFill>
                    <a:latin typeface="Times New Roman"/>
                    <a:ea typeface="Times New Roman"/>
                    <a:cs typeface="Arial"/>
                  </a:rPr>
                  <a:t>Movement </a:t>
                </a:r>
                <a:r>
                  <a:rPr lang="en-US" sz="1800" dirty="0">
                    <a:latin typeface="Times New Roman"/>
                    <a:ea typeface="Times New Roman"/>
                    <a:cs typeface="Arial"/>
                  </a:rPr>
                  <a:t>and the amplitude of the base movement:</a:t>
                </a:r>
                <a14:m>
                  <m:oMath xmlns:m="http://schemas.openxmlformats.org/officeDocument/2006/math">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𝑇</m:t>
                        </m:r>
                      </m:e>
                      <m:sub>
                        <m:r>
                          <a:rPr lang="fr-FR" sz="1800" i="1">
                            <a:latin typeface="Cambria Math"/>
                            <a:ea typeface="Times New Roman"/>
                            <a:cs typeface="Times New Roman"/>
                          </a:rPr>
                          <m:t>𝑅</m:t>
                        </m:r>
                      </m:sub>
                    </m:sSub>
                    <m:r>
                      <a:rPr lang="fr-FR" sz="1800" i="1">
                        <a:latin typeface="Cambria Math"/>
                        <a:ea typeface="Times New Roman"/>
                        <a:cs typeface="Times New Roman"/>
                      </a:rPr>
                      <m:t>=</m:t>
                    </m:r>
                    <m:f>
                      <m:fPr>
                        <m:ctrlPr>
                          <a:rPr lang="fr-FR" sz="1800" i="1">
                            <a:latin typeface="Cambria Math" panose="02040503050406030204" pitchFamily="18" charset="0"/>
                            <a:ea typeface="Times New Roman"/>
                            <a:cs typeface="Times New Roman"/>
                          </a:rPr>
                        </m:ctrlPr>
                      </m:fPr>
                      <m:num>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𝐹</m:t>
                            </m:r>
                          </m:e>
                          <m:sub>
                            <m:r>
                              <a:rPr lang="fr-FR" sz="1800" i="1">
                                <a:latin typeface="Cambria Math"/>
                                <a:ea typeface="Times New Roman"/>
                                <a:cs typeface="Times New Roman"/>
                              </a:rPr>
                              <m:t>𝑚𝑎𝑥</m:t>
                            </m:r>
                          </m:sub>
                        </m:sSub>
                      </m:num>
                      <m:den>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𝑃</m:t>
                            </m:r>
                          </m:e>
                          <m:sub>
                            <m:r>
                              <a:rPr lang="fr-FR" sz="1800" i="1">
                                <a:latin typeface="Cambria Math"/>
                                <a:ea typeface="Times New Roman"/>
                                <a:cs typeface="Times New Roman"/>
                              </a:rPr>
                              <m:t>0</m:t>
                            </m:r>
                          </m:sub>
                        </m:sSub>
                      </m:den>
                    </m:f>
                    <m:r>
                      <a:rPr lang="fr-FR" sz="1800" i="1">
                        <a:latin typeface="Cambria Math"/>
                        <a:ea typeface="Times New Roman"/>
                        <a:cs typeface="Times New Roman"/>
                      </a:rPr>
                      <m:t>=</m:t>
                    </m:r>
                    <m:r>
                      <a:rPr lang="fr-FR" sz="1800" i="1">
                        <a:latin typeface="Cambria Math"/>
                        <a:ea typeface="Times New Roman"/>
                        <a:cs typeface="Times New Roman"/>
                      </a:rPr>
                      <m:t>𝜆</m:t>
                    </m:r>
                    <m:rad>
                      <m:radPr>
                        <m:degHide m:val="on"/>
                        <m:ctrlPr>
                          <a:rPr lang="fr-FR" sz="1800" i="1">
                            <a:latin typeface="Cambria Math" panose="02040503050406030204" pitchFamily="18" charset="0"/>
                            <a:ea typeface="Times New Roman"/>
                            <a:cs typeface="Times New Roman"/>
                          </a:rPr>
                        </m:ctrlPr>
                      </m:radPr>
                      <m:deg/>
                      <m:e>
                        <m:r>
                          <a:rPr lang="fr-FR" sz="1800" i="1">
                            <a:latin typeface="Cambria Math"/>
                            <a:ea typeface="Times New Roman"/>
                            <a:cs typeface="Times New Roman"/>
                          </a:rPr>
                          <m:t>1</m:t>
                        </m:r>
                        <m:r>
                          <a:rPr lang="fr-FR" sz="1800" i="1">
                            <a:latin typeface="Cambria Math"/>
                            <a:ea typeface="Times New Roman"/>
                            <a:cs typeface="Times New Roman"/>
                          </a:rPr>
                          <m:t>+</m:t>
                        </m:r>
                        <m:sSup>
                          <m:sSupPr>
                            <m:ctrlPr>
                              <a:rPr lang="fr-FR" sz="1800" i="1">
                                <a:latin typeface="Cambria Math" panose="02040503050406030204" pitchFamily="18" charset="0"/>
                                <a:ea typeface="Times New Roman"/>
                                <a:cs typeface="Times New Roman"/>
                              </a:rPr>
                            </m:ctrlPr>
                          </m:sSupPr>
                          <m:e>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2</m:t>
                                </m:r>
                                <m:r>
                                  <a:rPr lang="fr-FR" sz="1800" i="1">
                                    <a:latin typeface="Cambria Math"/>
                                    <a:ea typeface="Times New Roman"/>
                                    <a:cs typeface="Times New Roman"/>
                                  </a:rPr>
                                  <m:t>𝜉𝛽</m:t>
                                </m:r>
                              </m:e>
                            </m:d>
                          </m:e>
                          <m:sup>
                            <m:r>
                              <a:rPr lang="fr-FR" sz="1800" i="1">
                                <a:latin typeface="Cambria Math"/>
                                <a:ea typeface="Times New Roman"/>
                                <a:cs typeface="Times New Roman"/>
                              </a:rPr>
                              <m:t>2</m:t>
                            </m:r>
                          </m:sup>
                        </m:sSup>
                      </m:e>
                    </m:rad>
                  </m:oMath>
                </a14:m>
                <a:endParaRPr lang="fr-FR" sz="1800" dirty="0">
                  <a:latin typeface="Calibri"/>
                  <a:ea typeface="Calibri"/>
                  <a:cs typeface="Arial"/>
                </a:endParaRPr>
              </a:p>
              <a:p>
                <a:pPr algn="just">
                  <a:lnSpc>
                    <a:spcPct val="150000"/>
                  </a:lnSpc>
                  <a:spcAft>
                    <a:spcPts val="0"/>
                  </a:spcAft>
                </a:pPr>
                <a:r>
                  <a:rPr lang="fr-FR" sz="1800" i="1" u="sng" dirty="0" err="1">
                    <a:solidFill>
                      <a:srgbClr val="FF0000"/>
                    </a:solidFill>
                    <a:effectLst/>
                    <a:latin typeface="Times New Roman"/>
                    <a:ea typeface="Times New Roman"/>
                    <a:cs typeface="Arial"/>
                  </a:rPr>
                  <a:t>Remark</a:t>
                </a:r>
                <a:r>
                  <a:rPr lang="fr-FR" sz="1800" i="1" u="sng" dirty="0">
                    <a:solidFill>
                      <a:srgbClr val="FF0000"/>
                    </a:solidFill>
                    <a:effectLst/>
                    <a:latin typeface="Times New Roman"/>
                    <a:ea typeface="Times New Roman"/>
                    <a:cs typeface="Arial"/>
                  </a:rPr>
                  <a:t>:  </a:t>
                </a:r>
                <a:r>
                  <a:rPr lang="en-US" sz="1800" dirty="0">
                    <a:latin typeface="Times New Roman"/>
                    <a:ea typeface="Times New Roman"/>
                    <a:cs typeface="Arial"/>
                  </a:rPr>
                  <a:t>When calculating a vibration isolation system, it is convenient to express its behavior in terms of its effectiveness defined as: </a:t>
                </a:r>
                <a:r>
                  <a:rPr lang="fr-FR" sz="1800" dirty="0">
                    <a:latin typeface="Times New Roman"/>
                    <a:ea typeface="Times New Roman"/>
                    <a:cs typeface="Arial"/>
                  </a:rPr>
                  <a:t>1-T</a:t>
                </a:r>
                <a:r>
                  <a:rPr lang="fr-FR" sz="1800" baseline="-25000" dirty="0">
                    <a:latin typeface="Times New Roman"/>
                    <a:ea typeface="Times New Roman"/>
                    <a:cs typeface="Arial"/>
                  </a:rPr>
                  <a:t>R</a:t>
                </a:r>
                <a:endParaRPr lang="fr-FR" sz="1800" dirty="0">
                  <a:latin typeface="Calibri"/>
                  <a:ea typeface="Calibri"/>
                  <a:cs typeface="Arial"/>
                </a:endParaRPr>
              </a:p>
              <a:p>
                <a:pPr algn="just">
                  <a:lnSpc>
                    <a:spcPct val="150000"/>
                  </a:lnSpc>
                  <a:spcAft>
                    <a:spcPts val="0"/>
                  </a:spcAft>
                </a:pPr>
                <a:r>
                  <a:rPr lang="en-US" sz="1800" dirty="0">
                    <a:latin typeface="Times New Roman"/>
                    <a:ea typeface="Times New Roman"/>
                    <a:cs typeface="Arial"/>
                  </a:rPr>
                  <a:t>The isolation system only works well for</a:t>
                </a:r>
                <a:r>
                  <a:rPr lang="fr-FR" sz="1800" dirty="0">
                    <a:latin typeface="Times New Roman"/>
                    <a:ea typeface="Times New Roman"/>
                    <a:cs typeface="Arial"/>
                  </a:rPr>
                  <a:t> : (</a:t>
                </a:r>
                <a14:m>
                  <m:oMath xmlns:m="http://schemas.openxmlformats.org/officeDocument/2006/math">
                    <m:r>
                      <a:rPr lang="fr-FR" sz="1800" i="1">
                        <a:latin typeface="Cambria Math"/>
                        <a:ea typeface="Times New Roman"/>
                        <a:cs typeface="Times New Roman"/>
                      </a:rPr>
                      <m:t>𝛽</m:t>
                    </m:r>
                    <m:r>
                      <a:rPr lang="fr-FR" sz="1800" i="1">
                        <a:latin typeface="Cambria Math"/>
                        <a:ea typeface="Times New Roman"/>
                        <a:cs typeface="Times New Roman"/>
                      </a:rPr>
                      <m:t>&gt;</m:t>
                    </m:r>
                    <m:rad>
                      <m:radPr>
                        <m:degHide m:val="on"/>
                        <m:ctrlPr>
                          <a:rPr lang="fr-FR" sz="1800" i="1">
                            <a:latin typeface="Cambria Math" panose="02040503050406030204" pitchFamily="18" charset="0"/>
                            <a:ea typeface="Times New Roman"/>
                            <a:cs typeface="Times New Roman"/>
                          </a:rPr>
                        </m:ctrlPr>
                      </m:radPr>
                      <m:deg/>
                      <m:e>
                        <m:r>
                          <a:rPr lang="fr-FR" sz="1800" i="1">
                            <a:latin typeface="Cambria Math"/>
                            <a:ea typeface="Times New Roman"/>
                            <a:cs typeface="Times New Roman"/>
                          </a:rPr>
                          <m:t>2</m:t>
                        </m:r>
                      </m:e>
                    </m:rad>
                  </m:oMath>
                </a14:m>
                <a:r>
                  <a:rPr lang="fr-FR" sz="1800" dirty="0">
                    <a:latin typeface="Times New Roman"/>
                    <a:ea typeface="Times New Roman"/>
                    <a:cs typeface="Arial"/>
                  </a:rPr>
                  <a:t>) .</a:t>
                </a:r>
                <a:endParaRPr lang="fr-FR" sz="1800" dirty="0">
                  <a:latin typeface="Calibri"/>
                  <a:ea typeface="Calibri"/>
                  <a:cs typeface="Arial"/>
                </a:endParaRPr>
              </a:p>
              <a:p>
                <a:pPr>
                  <a:lnSpc>
                    <a:spcPct val="150000"/>
                  </a:lnSpc>
                  <a:spcAft>
                    <a:spcPts val="0"/>
                  </a:spcAft>
                </a:pPr>
                <a:r>
                  <a:rPr lang="fr-FR" sz="2000" b="1" dirty="0">
                    <a:solidFill>
                      <a:srgbClr val="FFFF00"/>
                    </a:solidFill>
                    <a:latin typeface="Times New Roman"/>
                    <a:ea typeface="Calibri"/>
                    <a:cs typeface="Arial"/>
                  </a:rPr>
                  <a:t>V. </a:t>
                </a:r>
                <a:r>
                  <a:rPr lang="en-US" sz="2000" b="1" dirty="0">
                    <a:solidFill>
                      <a:srgbClr val="FFFF00"/>
                    </a:solidFill>
                    <a:latin typeface="Times New Roman"/>
                    <a:ea typeface="Calibri"/>
                    <a:cs typeface="Arial"/>
                  </a:rPr>
                  <a:t>Periodic excitations (special and general):</a:t>
                </a:r>
                <a:endParaRPr lang="fr-FR" sz="2000" dirty="0">
                  <a:solidFill>
                    <a:srgbClr val="FFFF00"/>
                  </a:solidFill>
                  <a:latin typeface="Calibri"/>
                  <a:ea typeface="Calibri"/>
                  <a:cs typeface="Arial"/>
                </a:endParaRPr>
              </a:p>
              <a:p>
                <a:pPr>
                  <a:lnSpc>
                    <a:spcPct val="150000"/>
                  </a:lnSpc>
                  <a:spcAft>
                    <a:spcPts val="0"/>
                  </a:spcAft>
                </a:pPr>
                <a:r>
                  <a:rPr lang="fr-FR" sz="1800" b="1" dirty="0">
                    <a:solidFill>
                      <a:schemeClr val="accent1"/>
                    </a:solidFill>
                    <a:latin typeface="Times New Roman"/>
                    <a:ea typeface="Calibri"/>
                    <a:cs typeface="Arial"/>
                  </a:rPr>
                  <a:t>V.1. </a:t>
                </a:r>
                <a:r>
                  <a:rPr lang="fr-FR" sz="1800" b="1" dirty="0" err="1">
                    <a:solidFill>
                      <a:schemeClr val="accent1"/>
                    </a:solidFill>
                    <a:latin typeface="Times New Roman"/>
                    <a:ea typeface="Calibri"/>
                    <a:cs typeface="Arial"/>
                  </a:rPr>
                  <a:t>Principle</a:t>
                </a:r>
                <a:r>
                  <a:rPr lang="fr-FR" sz="1800" b="1" dirty="0">
                    <a:solidFill>
                      <a:schemeClr val="accent1"/>
                    </a:solidFill>
                    <a:latin typeface="Times New Roman"/>
                    <a:ea typeface="Calibri"/>
                    <a:cs typeface="Arial"/>
                  </a:rPr>
                  <a:t> of superposition: </a:t>
                </a:r>
                <a:r>
                  <a:rPr lang="en-US" sz="1800" dirty="0">
                    <a:latin typeface="+mn-lt"/>
                    <a:ea typeface="Calibri"/>
                    <a:cs typeface="Arial"/>
                  </a:rPr>
                  <a:t>The principle of superposition can only be applied if the structure varies linearly with respect to the quantity studied (displacement, rotation, etc.). The total displacement due to a number of forces acting simultaneously on a structure is equal to the sum of the displacements due to each force acting separately.</a:t>
                </a:r>
                <a14:m>
                  <m:oMath xmlns:m="http://schemas.openxmlformats.org/officeDocument/2006/math">
                    <m:r>
                      <m:rPr>
                        <m:sty m:val="p"/>
                      </m:rPr>
                      <a:rPr lang="fr-FR" sz="1800">
                        <a:latin typeface="Cambria Math"/>
                      </a:rPr>
                      <m:t>δA</m:t>
                    </m:r>
                    <m:r>
                      <a:rPr lang="fr-FR" sz="1800">
                        <a:latin typeface="Cambria Math"/>
                      </a:rPr>
                      <m:t>= </m:t>
                    </m:r>
                    <m:r>
                      <m:rPr>
                        <m:sty m:val="p"/>
                      </m:rPr>
                      <a:rPr lang="fr-FR" sz="1800">
                        <a:latin typeface="Cambria Math"/>
                      </a:rPr>
                      <m:t>δ</m:t>
                    </m:r>
                    <m:sSub>
                      <m:sSubPr>
                        <m:ctrlPr>
                          <a:rPr lang="fr-FR" sz="1800" i="1">
                            <a:latin typeface="Cambria Math" panose="02040503050406030204" pitchFamily="18" charset="0"/>
                          </a:rPr>
                        </m:ctrlPr>
                      </m:sSubPr>
                      <m:e>
                        <m:r>
                          <m:rPr>
                            <m:sty m:val="p"/>
                          </m:rPr>
                          <a:rPr lang="fr-FR" sz="1800">
                            <a:latin typeface="Cambria Math"/>
                          </a:rPr>
                          <m:t>A</m:t>
                        </m:r>
                      </m:e>
                      <m:sub>
                        <m:r>
                          <a:rPr lang="fr-FR" sz="1800">
                            <a:latin typeface="Cambria Math"/>
                          </a:rPr>
                          <m:t>1</m:t>
                        </m:r>
                      </m:sub>
                    </m:sSub>
                    <m:r>
                      <a:rPr lang="fr-FR" sz="1800">
                        <a:latin typeface="Cambria Math"/>
                      </a:rPr>
                      <m:t>+</m:t>
                    </m:r>
                    <m:r>
                      <m:rPr>
                        <m:sty m:val="p"/>
                      </m:rPr>
                      <a:rPr lang="fr-FR" sz="1800">
                        <a:latin typeface="Cambria Math"/>
                      </a:rPr>
                      <m:t>δ</m:t>
                    </m:r>
                    <m:sSub>
                      <m:sSubPr>
                        <m:ctrlPr>
                          <a:rPr lang="fr-FR" sz="1800" i="1">
                            <a:latin typeface="Cambria Math" panose="02040503050406030204" pitchFamily="18" charset="0"/>
                          </a:rPr>
                        </m:ctrlPr>
                      </m:sSubPr>
                      <m:e>
                        <m:r>
                          <m:rPr>
                            <m:sty m:val="p"/>
                          </m:rPr>
                          <a:rPr lang="fr-FR" sz="1800">
                            <a:latin typeface="Cambria Math"/>
                          </a:rPr>
                          <m:t>A</m:t>
                        </m:r>
                      </m:e>
                      <m:sub>
                        <m:r>
                          <a:rPr lang="fr-FR" sz="1800">
                            <a:latin typeface="Cambria Math"/>
                          </a:rPr>
                          <m:t>2</m:t>
                        </m:r>
                      </m:sub>
                    </m:sSub>
                  </m:oMath>
                </a14:m>
                <a:endParaRPr lang="fr-FR" sz="1800" i="1" dirty="0">
                  <a:latin typeface="Cambria Math"/>
                </a:endParaRPr>
              </a:p>
              <a:p>
                <a:pPr>
                  <a:spcAft>
                    <a:spcPts val="0"/>
                  </a:spcAft>
                </a:pPr>
                <a14:m>
                  <m:oMathPara xmlns:m="http://schemas.openxmlformats.org/officeDocument/2006/math">
                    <m:oMathParaPr>
                      <m:jc m:val="left"/>
                    </m:oMathParaPr>
                    <m:oMath xmlns:m="http://schemas.openxmlformats.org/officeDocument/2006/math">
                      <m:r>
                        <a:rPr lang="fr-FR" sz="1800" i="1">
                          <a:latin typeface="Cambria Math"/>
                        </a:rPr>
                        <m:t>𝑃</m:t>
                      </m:r>
                      <m:r>
                        <a:rPr lang="fr-FR" sz="1800" i="1">
                          <a:latin typeface="Cambria Math"/>
                        </a:rPr>
                        <m:t>=</m:t>
                      </m:r>
                      <m:r>
                        <a:rPr lang="fr-FR" sz="1800" i="1">
                          <a:latin typeface="Cambria Math"/>
                        </a:rPr>
                        <m:t>𝐾</m:t>
                      </m:r>
                      <m:r>
                        <a:rPr lang="fr-FR" sz="1800" i="1">
                          <a:latin typeface="Cambria Math"/>
                        </a:rPr>
                        <m:t>.</m:t>
                      </m:r>
                      <m:r>
                        <a:rPr lang="fr-FR" sz="1800" i="1">
                          <a:latin typeface="Cambria Math"/>
                        </a:rPr>
                        <m:t>𝑥</m:t>
                      </m:r>
                      <m:r>
                        <a:rPr lang="fr-FR" sz="1800" i="1">
                          <a:latin typeface="Cambria Math"/>
                        </a:rPr>
                        <m:t> ==&gt;</m:t>
                      </m:r>
                      <m:r>
                        <a:rPr lang="fr-FR" sz="1800" i="1">
                          <a:latin typeface="Cambria Math"/>
                        </a:rPr>
                        <m:t>𝐾</m:t>
                      </m:r>
                      <m:r>
                        <a:rPr lang="fr-FR" sz="1800" i="1">
                          <a:latin typeface="Cambria Math"/>
                        </a:rPr>
                        <m:t>=</m:t>
                      </m:r>
                      <m:f>
                        <m:fPr>
                          <m:ctrlPr>
                            <a:rPr lang="fr-FR" sz="1800" i="1">
                              <a:latin typeface="Cambria Math" panose="02040503050406030204" pitchFamily="18" charset="0"/>
                            </a:rPr>
                          </m:ctrlPr>
                        </m:fPr>
                        <m:num>
                          <m:r>
                            <a:rPr lang="fr-FR" sz="1800" i="1">
                              <a:latin typeface="Cambria Math"/>
                            </a:rPr>
                            <m:t>𝑃</m:t>
                          </m:r>
                        </m:num>
                        <m:den>
                          <m:r>
                            <a:rPr lang="fr-FR" sz="1800" i="1">
                              <a:latin typeface="Cambria Math"/>
                            </a:rPr>
                            <m:t>𝑥</m:t>
                          </m:r>
                        </m:den>
                      </m:f>
                      <m:r>
                        <a:rPr lang="fr-FR" sz="1800" i="1">
                          <a:latin typeface="Cambria Math"/>
                        </a:rPr>
                        <m:t>      </m:t>
                      </m:r>
                      <m:r>
                        <a:rPr lang="fr-FR" sz="1800" i="1">
                          <a:latin typeface="Cambria Math"/>
                        </a:rPr>
                        <m:t>𝑟𝑖𝑔𝑖𝑑𝑖𝑡𝑦</m:t>
                      </m:r>
                    </m:oMath>
                  </m:oMathPara>
                </a14:m>
                <a:endParaRPr lang="fr-FR" sz="1800" i="1" dirty="0">
                  <a:latin typeface="Cambria Math"/>
                </a:endParaRPr>
              </a:p>
              <a:p>
                <a:pPr>
                  <a:spcAft>
                    <a:spcPts val="0"/>
                  </a:spcAft>
                </a:pPr>
                <a14:m>
                  <m:oMath xmlns:m="http://schemas.openxmlformats.org/officeDocument/2006/math">
                    <m:r>
                      <a:rPr lang="fr-FR" sz="1800" i="1">
                        <a:latin typeface="Cambria Math"/>
                        <a:ea typeface="Calibri"/>
                        <a:cs typeface="Arial"/>
                      </a:rPr>
                      <m:t>𝑥</m:t>
                    </m:r>
                    <m:r>
                      <a:rPr lang="fr-FR" sz="1800" i="1">
                        <a:latin typeface="Cambria Math"/>
                        <a:ea typeface="Calibri"/>
                        <a:cs typeface="Arial"/>
                      </a:rPr>
                      <m:t>=</m:t>
                    </m:r>
                    <m:r>
                      <a:rPr lang="fr-FR" sz="1800" i="1">
                        <a:latin typeface="Cambria Math"/>
                        <a:ea typeface="Calibri"/>
                        <a:cs typeface="Arial"/>
                      </a:rPr>
                      <m:t>𝑓</m:t>
                    </m:r>
                    <m:r>
                      <a:rPr lang="fr-FR" sz="1800" i="1">
                        <a:latin typeface="Cambria Math"/>
                        <a:ea typeface="Calibri"/>
                        <a:cs typeface="Arial"/>
                      </a:rPr>
                      <m:t>.</m:t>
                    </m:r>
                    <m:r>
                      <a:rPr lang="fr-FR" sz="1800" i="1">
                        <a:latin typeface="Cambria Math"/>
                        <a:ea typeface="Calibri"/>
                        <a:cs typeface="Arial"/>
                      </a:rPr>
                      <m:t>𝑃</m:t>
                    </m:r>
                    <m:r>
                      <a:rPr lang="fr-FR" sz="1800" i="1">
                        <a:latin typeface="Cambria Math"/>
                        <a:ea typeface="Calibri"/>
                        <a:cs typeface="Arial"/>
                      </a:rPr>
                      <m:t> ==&gt;</m:t>
                    </m:r>
                    <m:r>
                      <a:rPr lang="fr-FR" sz="1800" i="1">
                        <a:latin typeface="Cambria Math"/>
                        <a:ea typeface="Calibri"/>
                        <a:cs typeface="Arial"/>
                      </a:rPr>
                      <m:t>𝑓</m:t>
                    </m:r>
                    <m:r>
                      <a:rPr lang="fr-FR" sz="1800" i="1">
                        <a:latin typeface="Cambria Math"/>
                        <a:ea typeface="Calibri"/>
                        <a:cs typeface="Arial"/>
                      </a:rPr>
                      <m:t>=</m:t>
                    </m:r>
                    <m:f>
                      <m:fPr>
                        <m:ctrlPr>
                          <a:rPr lang="fr-FR" sz="1800" i="1">
                            <a:latin typeface="Cambria Math" panose="02040503050406030204" pitchFamily="18" charset="0"/>
                            <a:ea typeface="Calibri"/>
                            <a:cs typeface="Arial"/>
                          </a:rPr>
                        </m:ctrlPr>
                      </m:fPr>
                      <m:num>
                        <m:r>
                          <a:rPr lang="fr-FR" sz="1800" i="1">
                            <a:latin typeface="Cambria Math"/>
                            <a:ea typeface="Calibri"/>
                            <a:cs typeface="Arial"/>
                          </a:rPr>
                          <m:t>𝑥</m:t>
                        </m:r>
                      </m:num>
                      <m:den>
                        <m:r>
                          <a:rPr lang="fr-FR" sz="1800" i="1">
                            <a:latin typeface="Cambria Math"/>
                            <a:ea typeface="Calibri"/>
                            <a:cs typeface="Arial"/>
                          </a:rPr>
                          <m:t>𝑃</m:t>
                        </m:r>
                      </m:den>
                    </m:f>
                    <m:r>
                      <a:rPr lang="fr-FR" sz="1800" b="0" i="1" smtClean="0">
                        <a:latin typeface="Cambria Math" panose="02040503050406030204" pitchFamily="18" charset="0"/>
                        <a:ea typeface="Calibri"/>
                        <a:cs typeface="Arial"/>
                      </a:rPr>
                      <m:t>     </m:t>
                    </m:r>
                    <m:r>
                      <a:rPr lang="fr-FR" sz="1800" i="1">
                        <a:latin typeface="Cambria Math"/>
                        <a:ea typeface="Calibri"/>
                        <a:cs typeface="Arial"/>
                      </a:rPr>
                      <m:t>𝐹𝑙𝑒𝑥𝑖𝑏𝑖𝑙𝑖𝑡𝑦</m:t>
                    </m:r>
                  </m:oMath>
                </a14:m>
                <a:r>
                  <a:rPr lang="fr-FR" sz="1800" dirty="0">
                    <a:effectLst/>
                    <a:latin typeface="Times New Roman"/>
                    <a:ea typeface="Times New Roman"/>
                    <a:cs typeface="Arial"/>
                  </a:rPr>
                  <a:t> </a:t>
                </a:r>
                <a:endParaRPr lang="fr-FR" sz="1600" dirty="0">
                  <a:effectLst/>
                  <a:latin typeface="Calibri"/>
                  <a:ea typeface="Calibri"/>
                  <a:cs typeface="Arial"/>
                </a:endParaRPr>
              </a:p>
              <a:p>
                <a:pPr>
                  <a:lnSpc>
                    <a:spcPct val="115000"/>
                  </a:lnSpc>
                  <a:spcAft>
                    <a:spcPts val="0"/>
                  </a:spcAft>
                </a:pPr>
                <a:endParaRPr lang="fr-FR" sz="1800" dirty="0">
                  <a:effectLst/>
                  <a:latin typeface="Calibri"/>
                  <a:ea typeface="Calibri"/>
                  <a:cs typeface="Arial"/>
                </a:endParaRPr>
              </a:p>
              <a:p>
                <a:pPr algn="just">
                  <a:lnSpc>
                    <a:spcPct val="150000"/>
                  </a:lnSpc>
                  <a:spcAft>
                    <a:spcPts val="0"/>
                  </a:spcAft>
                </a:pPr>
                <a:endParaRPr lang="fr-FR" sz="2000" dirty="0"/>
              </a:p>
            </p:txBody>
          </p:sp>
        </mc:Choice>
        <mc:Fallback xmlns="">
          <p:sp>
            <p:nvSpPr>
              <p:cNvPr id="4" name="Rectangle 2"/>
              <p:cNvSpPr txBox="1">
                <a:spLocks noRot="1" noChangeAspect="1" noMove="1" noResize="1" noEditPoints="1" noAdjustHandles="1" noChangeArrowheads="1" noChangeShapeType="1" noTextEdit="1"/>
              </p:cNvSpPr>
              <p:nvPr/>
            </p:nvSpPr>
            <p:spPr>
              <a:xfrm>
                <a:off x="214282" y="44624"/>
                <a:ext cx="8929718" cy="6741368"/>
              </a:xfrm>
              <a:prstGeom prst="rect">
                <a:avLst/>
              </a:prstGeom>
              <a:blipFill>
                <a:blip r:embed="rId3"/>
                <a:stretch>
                  <a:fillRect l="-613" t="-90" r="-545"/>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23</a:t>
            </a:fld>
            <a:endParaRPr lang="fr-BE" dirty="0">
              <a:solidFill>
                <a:srgbClr val="FFFFFF"/>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9" y="73808"/>
            <a:ext cx="1512168" cy="1051474"/>
          </a:xfrm>
          <a:prstGeom prst="rect">
            <a:avLst/>
          </a:prstGeom>
          <a:ln/>
        </p:spPr>
        <p:style>
          <a:lnRef idx="2">
            <a:schemeClr val="accent1"/>
          </a:lnRef>
          <a:fillRef idx="1">
            <a:schemeClr val="lt1"/>
          </a:fillRef>
          <a:effectRef idx="0">
            <a:schemeClr val="accent1"/>
          </a:effectRef>
          <a:fontRef idx="minor">
            <a:schemeClr val="dk1"/>
          </a:fontRef>
        </p:style>
      </p:pic>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2382"/>
          <a:stretch/>
        </p:blipFill>
        <p:spPr bwMode="auto">
          <a:xfrm>
            <a:off x="4067944" y="5275519"/>
            <a:ext cx="4675386" cy="1365195"/>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474577988"/>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107504" y="44624"/>
                <a:ext cx="8929718" cy="6741368"/>
              </a:xfrm>
              <a:prstGeom prst="rect">
                <a:avLst/>
              </a:prstGeom>
              <a:ln>
                <a:solidFill>
                  <a:schemeClr val="accent1"/>
                </a:solidFill>
              </a:ln>
            </p:spPr>
            <p:txBody>
              <a:bodyPr/>
              <a:lstStyle/>
              <a:p>
                <a:pPr>
                  <a:lnSpc>
                    <a:spcPct val="150000"/>
                  </a:lnSpc>
                  <a:spcAft>
                    <a:spcPts val="0"/>
                  </a:spcAft>
                </a:pPr>
                <a:r>
                  <a:rPr lang="fr-FR" sz="2000" b="1" dirty="0">
                    <a:solidFill>
                      <a:schemeClr val="accent1"/>
                    </a:solidFill>
                    <a:latin typeface="Times New Roman"/>
                    <a:ea typeface="Calibri"/>
                    <a:cs typeface="Arial"/>
                  </a:rPr>
                  <a:t>V.2. Réponse d’un SSDDL à une excitation périodique(anharmonique) : </a:t>
                </a:r>
                <a:r>
                  <a:rPr lang="en-US" sz="1800" dirty="0">
                    <a:latin typeface="+mj-lt"/>
                    <a:ea typeface="Calibri"/>
                    <a:cs typeface="Arial"/>
                  </a:rPr>
                  <a:t>All periodic loading functions encountered in dynamics can be expanded into a series of trigonometric functions (called Fourier series).</a:t>
                </a:r>
                <a:endParaRPr lang="fr-FR" sz="1800" dirty="0">
                  <a:latin typeface="+mj-lt"/>
                  <a:ea typeface="Calibri"/>
                  <a:cs typeface="Arial"/>
                </a:endParaRPr>
              </a:p>
              <a:p>
                <a:pPr>
                  <a:lnSpc>
                    <a:spcPct val="115000"/>
                  </a:lnSpc>
                  <a:spcAft>
                    <a:spcPts val="0"/>
                  </a:spcAft>
                </a:pPr>
                <a:r>
                  <a:rPr lang="fr-FR" sz="1800" u="sng" dirty="0">
                    <a:solidFill>
                      <a:srgbClr val="0070C0"/>
                    </a:solidFill>
                    <a:latin typeface="Times New Roman"/>
                    <a:ea typeface="Calibri"/>
                    <a:cs typeface="Arial"/>
                  </a:rPr>
                  <a:t>Fourier series</a:t>
                </a:r>
                <a14:m>
                  <m:oMath xmlns:m="http://schemas.openxmlformats.org/officeDocument/2006/math">
                    <m:r>
                      <a:rPr lang="fr-FR" sz="1600" b="0" i="0" smtClean="0">
                        <a:latin typeface="Cambria Math" panose="02040503050406030204" pitchFamily="18" charset="0"/>
                        <a:ea typeface="Calibri"/>
                        <a:cs typeface="Times New Roman"/>
                      </a:rPr>
                      <m:t>: </m:t>
                    </m:r>
                    <m:r>
                      <a:rPr lang="fr-FR" sz="1600" i="1">
                        <a:latin typeface="Cambria Math"/>
                        <a:ea typeface="Calibri"/>
                        <a:cs typeface="Times New Roman"/>
                      </a:rPr>
                      <m:t>𝑃</m:t>
                    </m:r>
                    <m:d>
                      <m:dPr>
                        <m:ctrlPr>
                          <a:rPr lang="fr-FR" sz="1600" i="1">
                            <a:latin typeface="Cambria Math" panose="02040503050406030204" pitchFamily="18" charset="0"/>
                            <a:ea typeface="Calibri"/>
                            <a:cs typeface="Times New Roman"/>
                          </a:rPr>
                        </m:ctrlPr>
                      </m:dPr>
                      <m:e>
                        <m:r>
                          <a:rPr lang="fr-FR" sz="1600" i="1">
                            <a:latin typeface="Cambria Math"/>
                            <a:ea typeface="Calibri"/>
                            <a:cs typeface="Times New Roman"/>
                          </a:rPr>
                          <m:t>𝑡</m:t>
                        </m:r>
                      </m:e>
                    </m:d>
                    <m:r>
                      <a:rPr lang="fr-FR" sz="1600" i="1">
                        <a:latin typeface="Cambria Math"/>
                        <a:ea typeface="Calibri"/>
                        <a:cs typeface="Times New Roman"/>
                      </a:rPr>
                      <m:t>= </m:t>
                    </m:r>
                    <m:nary>
                      <m:naryPr>
                        <m:chr m:val="∑"/>
                        <m:limLoc m:val="undOvr"/>
                        <m:subHide m:val="on"/>
                        <m:supHide m:val="on"/>
                        <m:ctrlPr>
                          <a:rPr lang="fr-FR" sz="1600" i="1">
                            <a:latin typeface="Cambria Math" panose="02040503050406030204" pitchFamily="18" charset="0"/>
                            <a:ea typeface="Calibri"/>
                            <a:cs typeface="Times New Roman"/>
                          </a:rPr>
                        </m:ctrlPr>
                      </m:naryPr>
                      <m:sub/>
                      <m:sup/>
                      <m:e>
                        <m:d>
                          <m:dPr>
                            <m:ctrlPr>
                              <a:rPr lang="fr-FR" sz="1600" i="1">
                                <a:latin typeface="Cambria Math" panose="02040503050406030204" pitchFamily="18" charset="0"/>
                                <a:ea typeface="Calibri"/>
                                <a:cs typeface="Times New Roman"/>
                              </a:rPr>
                            </m:ctrlPr>
                          </m:dPr>
                          <m:e>
                            <m:func>
                              <m:funcPr>
                                <m:ctrlPr>
                                  <a:rPr lang="fr-FR" sz="1600" i="1">
                                    <a:latin typeface="Cambria Math" panose="02040503050406030204" pitchFamily="18" charset="0"/>
                                    <a:ea typeface="Calibri"/>
                                    <a:cs typeface="Times New Roman"/>
                                  </a:rPr>
                                </m:ctrlPr>
                              </m:funcPr>
                              <m:fName>
                                <m:r>
                                  <m:rPr>
                                    <m:sty m:val="p"/>
                                  </m:rPr>
                                  <a:rPr lang="fr-FR" sz="1600">
                                    <a:latin typeface="Cambria Math"/>
                                    <a:ea typeface="Calibri"/>
                                    <a:cs typeface="Times New Roman"/>
                                  </a:rPr>
                                  <m:t>sin</m:t>
                                </m:r>
                              </m:fName>
                              <m:e>
                                <m:d>
                                  <m:dPr>
                                    <m:ctrlPr>
                                      <a:rPr lang="fr-FR" sz="1600" i="1">
                                        <a:latin typeface="Cambria Math" panose="02040503050406030204" pitchFamily="18" charset="0"/>
                                        <a:ea typeface="Calibri"/>
                                        <a:cs typeface="Times New Roman"/>
                                      </a:rPr>
                                    </m:ctrlPr>
                                  </m:dPr>
                                  <m:e>
                                    <m:bar>
                                      <m:barPr>
                                        <m:pos m:val="top"/>
                                        <m:ctrlPr>
                                          <a:rPr lang="fr-FR" sz="1600" i="1">
                                            <a:latin typeface="Cambria Math" panose="02040503050406030204" pitchFamily="18" charset="0"/>
                                            <a:ea typeface="Calibri"/>
                                            <a:cs typeface="Times New Roman"/>
                                          </a:rPr>
                                        </m:ctrlPr>
                                      </m:barPr>
                                      <m:e>
                                        <m:r>
                                          <a:rPr lang="fr-FR" sz="1600" i="1">
                                            <a:latin typeface="Cambria Math"/>
                                            <a:ea typeface="Calibri"/>
                                            <a:cs typeface="Times New Roman"/>
                                          </a:rPr>
                                          <m:t>𝜔</m:t>
                                        </m:r>
                                      </m:e>
                                    </m:bar>
                                    <m:r>
                                      <a:rPr lang="fr-FR" sz="1600" i="1">
                                        <a:latin typeface="Cambria Math"/>
                                        <a:ea typeface="Calibri"/>
                                        <a:cs typeface="Times New Roman"/>
                                      </a:rPr>
                                      <m:t>𝑡</m:t>
                                    </m:r>
                                  </m:e>
                                </m:d>
                              </m:e>
                            </m:func>
                            <m:r>
                              <a:rPr lang="fr-FR" sz="1600" i="1">
                                <a:latin typeface="Cambria Math"/>
                                <a:ea typeface="Calibri"/>
                                <a:cs typeface="Times New Roman"/>
                              </a:rPr>
                              <m:t>+</m:t>
                            </m:r>
                            <m:r>
                              <m:rPr>
                                <m:sty m:val="p"/>
                              </m:rPr>
                              <a:rPr lang="fr-FR" sz="1600">
                                <a:latin typeface="Cambria Math"/>
                                <a:ea typeface="Calibri"/>
                                <a:cs typeface="Times New Roman"/>
                              </a:rPr>
                              <m:t>cos</m:t>
                            </m:r>
                            <m:r>
                              <a:rPr lang="fr-FR" sz="1600">
                                <a:latin typeface="Cambria Math"/>
                                <a:ea typeface="Calibri"/>
                                <a:cs typeface="Times New Roman"/>
                              </a:rPr>
                              <m:t>⁡</m:t>
                            </m:r>
                            <m:r>
                              <a:rPr lang="fr-FR" sz="1600" i="1">
                                <a:latin typeface="Cambria Math"/>
                                <a:ea typeface="Calibri"/>
                                <a:cs typeface="Times New Roman"/>
                              </a:rPr>
                              <m:t>(</m:t>
                            </m:r>
                            <m:bar>
                              <m:barPr>
                                <m:pos m:val="top"/>
                                <m:ctrlPr>
                                  <a:rPr lang="fr-FR" sz="1600" i="1">
                                    <a:latin typeface="Cambria Math" panose="02040503050406030204" pitchFamily="18" charset="0"/>
                                    <a:ea typeface="Calibri"/>
                                    <a:cs typeface="Times New Roman"/>
                                  </a:rPr>
                                </m:ctrlPr>
                              </m:barPr>
                              <m:e>
                                <m:r>
                                  <a:rPr lang="fr-FR" sz="1600" i="1">
                                    <a:latin typeface="Cambria Math"/>
                                    <a:ea typeface="Calibri"/>
                                    <a:cs typeface="Times New Roman"/>
                                  </a:rPr>
                                  <m:t>𝜔</m:t>
                                </m:r>
                              </m:e>
                            </m:bar>
                            <m:r>
                              <a:rPr lang="fr-FR" sz="1600" i="1">
                                <a:latin typeface="Cambria Math"/>
                                <a:ea typeface="Calibri"/>
                                <a:cs typeface="Times New Roman"/>
                              </a:rPr>
                              <m:t>𝑡</m:t>
                            </m:r>
                            <m:r>
                              <a:rPr lang="fr-FR" sz="1600" i="1">
                                <a:latin typeface="Cambria Math"/>
                                <a:ea typeface="Calibri"/>
                                <a:cs typeface="Times New Roman"/>
                              </a:rPr>
                              <m:t>)</m:t>
                            </m:r>
                          </m:e>
                        </m:d>
                      </m:e>
                    </m:nary>
                  </m:oMath>
                </a14:m>
                <a:endParaRPr lang="fr-FR" sz="1400" dirty="0">
                  <a:latin typeface="Calibri"/>
                  <a:ea typeface="Calibri"/>
                  <a:cs typeface="Arial"/>
                </a:endParaRPr>
              </a:p>
              <a:p>
                <a:pPr>
                  <a:lnSpc>
                    <a:spcPct val="150000"/>
                  </a:lnSpc>
                  <a:spcAft>
                    <a:spcPts val="0"/>
                  </a:spcAft>
                </a:pPr>
                <a:r>
                  <a:rPr lang="en-US" sz="2000" dirty="0">
                    <a:latin typeface="Times New Roman"/>
                    <a:ea typeface="Calibri"/>
                    <a:cs typeface="Arial"/>
                  </a:rPr>
                  <a:t>Fourier demonstrated that a periodic function can be</a:t>
                </a:r>
              </a:p>
              <a:p>
                <a:pPr>
                  <a:lnSpc>
                    <a:spcPct val="150000"/>
                  </a:lnSpc>
                  <a:spcAft>
                    <a:spcPts val="0"/>
                  </a:spcAft>
                </a:pPr>
                <a:r>
                  <a:rPr lang="en-US" sz="2000" dirty="0">
                    <a:latin typeface="Times New Roman"/>
                    <a:ea typeface="Calibri"/>
                    <a:cs typeface="Arial"/>
                  </a:rPr>
                  <a:t> expressed as the sum of an infinite number of sine and cosine functions.</a:t>
                </a:r>
              </a:p>
              <a:p>
                <a:pPr>
                  <a:lnSpc>
                    <a:spcPct val="150000"/>
                  </a:lnSpc>
                  <a:spcAft>
                    <a:spcPts val="0"/>
                  </a:spcAft>
                </a:pPr>
                <a:r>
                  <a:rPr lang="fr-FR" sz="2000" dirty="0">
                    <a:latin typeface="Times New Roman"/>
                    <a:ea typeface="Calibri"/>
                    <a:cs typeface="Arial"/>
                  </a:rPr>
                  <a:t> </a:t>
                </a:r>
                <a14:m>
                  <m:oMath xmlns:m="http://schemas.openxmlformats.org/officeDocument/2006/math">
                    <m:r>
                      <a:rPr lang="fr-FR" sz="1800" i="1">
                        <a:latin typeface="Cambria Math"/>
                        <a:ea typeface="Calibri"/>
                        <a:cs typeface="Times New Roman"/>
                      </a:rPr>
                      <m:t>𝑃</m:t>
                    </m:r>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𝑡</m:t>
                        </m:r>
                      </m:e>
                    </m:d>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𝑎</m:t>
                        </m:r>
                      </m:e>
                      <m:sub>
                        <m:r>
                          <a:rPr lang="fr-FR" sz="1800" i="1">
                            <a:latin typeface="Cambria Math"/>
                            <a:ea typeface="Calibri"/>
                            <a:cs typeface="Times New Roman"/>
                          </a:rPr>
                          <m:t>0</m:t>
                        </m:r>
                      </m:sub>
                    </m:sSub>
                    <m:r>
                      <a:rPr lang="fr-FR" sz="1800" i="1">
                        <a:latin typeface="Cambria Math"/>
                        <a:ea typeface="Calibri"/>
                        <a:cs typeface="Times New Roman"/>
                      </a:rPr>
                      <m:t>+</m:t>
                    </m:r>
                    <m:func>
                      <m:funcPr>
                        <m:ctrlPr>
                          <a:rPr lang="fr-FR" sz="1800" i="1">
                            <a:latin typeface="Cambria Math" panose="02040503050406030204" pitchFamily="18" charset="0"/>
                            <a:ea typeface="Calibri"/>
                            <a:cs typeface="Times New Roman"/>
                          </a:rPr>
                        </m:ctrlPr>
                      </m:funcPr>
                      <m:fName>
                        <m:sSub>
                          <m:sSubPr>
                            <m:ctrlPr>
                              <a:rPr lang="fr-FR" sz="1800" i="1">
                                <a:latin typeface="Cambria Math" panose="02040503050406030204" pitchFamily="18" charset="0"/>
                                <a:ea typeface="Calibri"/>
                                <a:cs typeface="Times New Roman"/>
                              </a:rPr>
                            </m:ctrlPr>
                          </m:sSubPr>
                          <m:e>
                            <m:r>
                              <m:rPr>
                                <m:sty m:val="p"/>
                              </m:rPr>
                              <a:rPr lang="fr-FR" sz="1800">
                                <a:latin typeface="Cambria Math"/>
                                <a:ea typeface="Calibri"/>
                                <a:cs typeface="Times New Roman"/>
                              </a:rPr>
                              <m:t>a</m:t>
                            </m:r>
                          </m:e>
                          <m:sub>
                            <m:r>
                              <a:rPr lang="fr-FR" sz="1800">
                                <a:latin typeface="Cambria Math"/>
                                <a:ea typeface="Calibri"/>
                                <a:cs typeface="Times New Roman"/>
                              </a:rPr>
                              <m:t>1</m:t>
                            </m:r>
                          </m:sub>
                        </m:sSub>
                        <m:r>
                          <m:rPr>
                            <m:sty m:val="p"/>
                          </m:rPr>
                          <a:rPr lang="fr-FR" sz="1800">
                            <a:latin typeface="Cambria Math"/>
                            <a:ea typeface="Calibri"/>
                            <a:cs typeface="Times New Roman"/>
                          </a:rPr>
                          <m:t>cos</m:t>
                        </m:r>
                      </m:fName>
                      <m:e>
                        <m:d>
                          <m:dPr>
                            <m:ctrlPr>
                              <a:rPr lang="fr-FR" sz="1800" i="1">
                                <a:latin typeface="Cambria Math" panose="02040503050406030204" pitchFamily="18" charset="0"/>
                                <a:ea typeface="Calibri"/>
                                <a:cs typeface="Times New Roman"/>
                              </a:rPr>
                            </m:ctrlPr>
                          </m:dPr>
                          <m:e>
                            <m:bar>
                              <m:barPr>
                                <m:pos m:val="top"/>
                                <m:ctrlPr>
                                  <a:rPr lang="fr-FR" sz="1800" i="1">
                                    <a:latin typeface="Cambria Math" panose="02040503050406030204" pitchFamily="18" charset="0"/>
                                    <a:ea typeface="Calibri"/>
                                    <a:cs typeface="Times New Roman"/>
                                  </a:rPr>
                                </m:ctrlPr>
                              </m:barPr>
                              <m:e>
                                <m:r>
                                  <a:rPr lang="fr-FR" sz="1800" i="1">
                                    <a:latin typeface="Cambria Math"/>
                                    <a:ea typeface="Calibri"/>
                                    <a:cs typeface="Times New Roman"/>
                                  </a:rPr>
                                  <m:t>𝜔</m:t>
                                </m:r>
                              </m:e>
                            </m:bar>
                            <m:r>
                              <a:rPr lang="fr-FR" sz="1800" i="1">
                                <a:latin typeface="Cambria Math"/>
                                <a:ea typeface="Calibri"/>
                                <a:cs typeface="Times New Roman"/>
                              </a:rPr>
                              <m:t>𝑡</m:t>
                            </m:r>
                          </m:e>
                        </m:d>
                      </m:e>
                    </m:func>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𝑎</m:t>
                        </m:r>
                      </m:e>
                      <m:sub>
                        <m:r>
                          <a:rPr lang="fr-FR" sz="1800" i="1">
                            <a:latin typeface="Cambria Math"/>
                            <a:ea typeface="Calibri"/>
                            <a:cs typeface="Times New Roman"/>
                          </a:rPr>
                          <m:t>2</m:t>
                        </m:r>
                      </m:sub>
                    </m:sSub>
                    <m:func>
                      <m:funcPr>
                        <m:ctrlPr>
                          <a:rPr lang="fr-FR" sz="1800" i="1">
                            <a:latin typeface="Cambria Math" panose="02040503050406030204" pitchFamily="18" charset="0"/>
                            <a:ea typeface="Calibri"/>
                            <a:cs typeface="Times New Roman"/>
                          </a:rPr>
                        </m:ctrlPr>
                      </m:funcPr>
                      <m:fName>
                        <m:r>
                          <m:rPr>
                            <m:sty m:val="p"/>
                          </m:rPr>
                          <a:rPr lang="fr-FR" sz="1800">
                            <a:latin typeface="Cambria Math"/>
                            <a:ea typeface="Calibri"/>
                            <a:cs typeface="Times New Roman"/>
                          </a:rPr>
                          <m:t>cos</m:t>
                        </m:r>
                      </m:fName>
                      <m:e>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2</m:t>
                            </m:r>
                            <m:bar>
                              <m:barPr>
                                <m:pos m:val="top"/>
                                <m:ctrlPr>
                                  <a:rPr lang="fr-FR" sz="1800" i="1">
                                    <a:latin typeface="Cambria Math" panose="02040503050406030204" pitchFamily="18" charset="0"/>
                                    <a:ea typeface="Calibri"/>
                                    <a:cs typeface="Times New Roman"/>
                                  </a:rPr>
                                </m:ctrlPr>
                              </m:barPr>
                              <m:e>
                                <m:r>
                                  <a:rPr lang="fr-FR" sz="1800" i="1">
                                    <a:latin typeface="Cambria Math"/>
                                    <a:ea typeface="Calibri"/>
                                    <a:cs typeface="Times New Roman"/>
                                  </a:rPr>
                                  <m:t>𝜔</m:t>
                                </m:r>
                              </m:e>
                            </m:bar>
                            <m:r>
                              <a:rPr lang="fr-FR" sz="1800" i="1">
                                <a:latin typeface="Cambria Math"/>
                                <a:ea typeface="Calibri"/>
                                <a:cs typeface="Times New Roman"/>
                              </a:rPr>
                              <m:t>𝑡</m:t>
                            </m:r>
                          </m:e>
                        </m:d>
                      </m:e>
                    </m:func>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𝑎</m:t>
                        </m:r>
                      </m:e>
                      <m:sub>
                        <m:r>
                          <a:rPr lang="fr-FR" sz="1800" i="1">
                            <a:latin typeface="Cambria Math"/>
                            <a:ea typeface="Calibri"/>
                            <a:cs typeface="Times New Roman"/>
                          </a:rPr>
                          <m:t>𝑛</m:t>
                        </m:r>
                      </m:sub>
                    </m:sSub>
                    <m:func>
                      <m:funcPr>
                        <m:ctrlPr>
                          <a:rPr lang="fr-FR" sz="1800" i="1">
                            <a:latin typeface="Cambria Math" panose="02040503050406030204" pitchFamily="18" charset="0"/>
                            <a:ea typeface="Calibri"/>
                            <a:cs typeface="Times New Roman"/>
                          </a:rPr>
                        </m:ctrlPr>
                      </m:funcPr>
                      <m:fName>
                        <m:r>
                          <m:rPr>
                            <m:sty m:val="p"/>
                          </m:rPr>
                          <a:rPr lang="fr-FR" sz="1800">
                            <a:latin typeface="Cambria Math"/>
                            <a:ea typeface="Calibri"/>
                            <a:cs typeface="Times New Roman"/>
                          </a:rPr>
                          <m:t>cos</m:t>
                        </m:r>
                      </m:fName>
                      <m:e>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𝑛</m:t>
                            </m:r>
                            <m:bar>
                              <m:barPr>
                                <m:pos m:val="top"/>
                                <m:ctrlPr>
                                  <a:rPr lang="fr-FR" sz="1800" i="1">
                                    <a:latin typeface="Cambria Math" panose="02040503050406030204" pitchFamily="18" charset="0"/>
                                    <a:ea typeface="Calibri"/>
                                    <a:cs typeface="Times New Roman"/>
                                  </a:rPr>
                                </m:ctrlPr>
                              </m:barPr>
                              <m:e>
                                <m:r>
                                  <a:rPr lang="fr-FR" sz="1800" i="1">
                                    <a:latin typeface="Cambria Math"/>
                                    <a:ea typeface="Calibri"/>
                                    <a:cs typeface="Times New Roman"/>
                                  </a:rPr>
                                  <m:t>𝜔</m:t>
                                </m:r>
                              </m:e>
                            </m:bar>
                            <m:r>
                              <a:rPr lang="fr-FR" sz="1800" i="1">
                                <a:latin typeface="Cambria Math"/>
                                <a:ea typeface="Calibri"/>
                                <a:cs typeface="Times New Roman"/>
                              </a:rPr>
                              <m:t>𝑡</m:t>
                            </m:r>
                          </m:e>
                        </m:d>
                      </m:e>
                    </m:func>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𝑏</m:t>
                        </m:r>
                      </m:e>
                      <m:sub>
                        <m:r>
                          <a:rPr lang="fr-FR" sz="1800" i="1">
                            <a:latin typeface="Cambria Math"/>
                            <a:ea typeface="Calibri"/>
                            <a:cs typeface="Times New Roman"/>
                          </a:rPr>
                          <m:t>1</m:t>
                        </m:r>
                      </m:sub>
                    </m:sSub>
                    <m:r>
                      <m:rPr>
                        <m:sty m:val="p"/>
                      </m:rPr>
                      <a:rPr lang="fr-FR" sz="1800">
                        <a:latin typeface="Cambria Math"/>
                        <a:ea typeface="Calibri"/>
                        <a:cs typeface="Times New Roman"/>
                      </a:rPr>
                      <m:t>sin</m:t>
                    </m:r>
                    <m:d>
                      <m:dPr>
                        <m:ctrlPr>
                          <a:rPr lang="fr-FR" sz="1800" i="1">
                            <a:latin typeface="Cambria Math" panose="02040503050406030204" pitchFamily="18" charset="0"/>
                            <a:ea typeface="Calibri"/>
                            <a:cs typeface="Times New Roman"/>
                          </a:rPr>
                        </m:ctrlPr>
                      </m:dPr>
                      <m:e>
                        <m:bar>
                          <m:barPr>
                            <m:pos m:val="top"/>
                            <m:ctrlPr>
                              <a:rPr lang="fr-FR" sz="1800" i="1">
                                <a:latin typeface="Cambria Math" panose="02040503050406030204" pitchFamily="18" charset="0"/>
                                <a:ea typeface="Calibri"/>
                                <a:cs typeface="Times New Roman"/>
                              </a:rPr>
                            </m:ctrlPr>
                          </m:barPr>
                          <m:e>
                            <m:r>
                              <a:rPr lang="fr-FR" sz="1800" i="1">
                                <a:latin typeface="Cambria Math"/>
                                <a:ea typeface="Calibri"/>
                                <a:cs typeface="Times New Roman"/>
                              </a:rPr>
                              <m:t>𝜔</m:t>
                            </m:r>
                          </m:e>
                        </m:bar>
                        <m:r>
                          <a:rPr lang="fr-FR" sz="1800" i="1">
                            <a:latin typeface="Cambria Math"/>
                            <a:ea typeface="Calibri"/>
                            <a:cs typeface="Times New Roman"/>
                          </a:rPr>
                          <m:t>𝑡</m:t>
                        </m:r>
                      </m:e>
                    </m:d>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𝑏</m:t>
                        </m:r>
                      </m:e>
                      <m:sub>
                        <m:r>
                          <a:rPr lang="fr-FR" sz="1800" i="1">
                            <a:latin typeface="Cambria Math"/>
                            <a:ea typeface="Calibri"/>
                            <a:cs typeface="Times New Roman"/>
                          </a:rPr>
                          <m:t>2</m:t>
                        </m:r>
                      </m:sub>
                    </m:sSub>
                    <m:r>
                      <m:rPr>
                        <m:sty m:val="p"/>
                      </m:rPr>
                      <a:rPr lang="fr-FR" sz="1800">
                        <a:latin typeface="Cambria Math"/>
                        <a:ea typeface="Calibri"/>
                        <a:cs typeface="Times New Roman"/>
                      </a:rPr>
                      <m:t>sin</m:t>
                    </m:r>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2</m:t>
                        </m:r>
                        <m:bar>
                          <m:barPr>
                            <m:pos m:val="top"/>
                            <m:ctrlPr>
                              <a:rPr lang="fr-FR" sz="1800" i="1">
                                <a:latin typeface="Cambria Math" panose="02040503050406030204" pitchFamily="18" charset="0"/>
                                <a:ea typeface="Calibri"/>
                                <a:cs typeface="Times New Roman"/>
                              </a:rPr>
                            </m:ctrlPr>
                          </m:barPr>
                          <m:e>
                            <m:r>
                              <a:rPr lang="fr-FR" sz="1800" i="1">
                                <a:latin typeface="Cambria Math"/>
                                <a:ea typeface="Calibri"/>
                                <a:cs typeface="Times New Roman"/>
                              </a:rPr>
                              <m:t>𝜔</m:t>
                            </m:r>
                          </m:e>
                        </m:bar>
                        <m:r>
                          <a:rPr lang="fr-FR" sz="1800" i="1">
                            <a:latin typeface="Cambria Math"/>
                            <a:ea typeface="Calibri"/>
                            <a:cs typeface="Times New Roman"/>
                          </a:rPr>
                          <m:t>𝑡</m:t>
                        </m:r>
                      </m:e>
                    </m:d>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𝑏</m:t>
                        </m:r>
                      </m:e>
                      <m:sub>
                        <m:r>
                          <a:rPr lang="fr-FR" sz="1800" i="1">
                            <a:latin typeface="Cambria Math"/>
                            <a:ea typeface="Calibri"/>
                            <a:cs typeface="Times New Roman"/>
                          </a:rPr>
                          <m:t>𝑛</m:t>
                        </m:r>
                      </m:sub>
                    </m:sSub>
                    <m:r>
                      <m:rPr>
                        <m:sty m:val="p"/>
                      </m:rPr>
                      <a:rPr lang="fr-FR" sz="1800">
                        <a:latin typeface="Cambria Math"/>
                        <a:ea typeface="Calibri"/>
                        <a:cs typeface="Times New Roman"/>
                      </a:rPr>
                      <m:t>sin</m:t>
                    </m:r>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𝑛</m:t>
                        </m:r>
                        <m:bar>
                          <m:barPr>
                            <m:pos m:val="top"/>
                            <m:ctrlPr>
                              <a:rPr lang="fr-FR" sz="1800" i="1">
                                <a:latin typeface="Cambria Math" panose="02040503050406030204" pitchFamily="18" charset="0"/>
                                <a:ea typeface="Calibri"/>
                                <a:cs typeface="Times New Roman"/>
                              </a:rPr>
                            </m:ctrlPr>
                          </m:barPr>
                          <m:e>
                            <m:r>
                              <a:rPr lang="fr-FR" sz="1800" i="1">
                                <a:latin typeface="Cambria Math"/>
                                <a:ea typeface="Calibri"/>
                                <a:cs typeface="Times New Roman"/>
                              </a:rPr>
                              <m:t>𝜔</m:t>
                            </m:r>
                          </m:e>
                        </m:bar>
                        <m:r>
                          <a:rPr lang="fr-FR" sz="1800" i="1">
                            <a:latin typeface="Cambria Math"/>
                            <a:ea typeface="Calibri"/>
                            <a:cs typeface="Times New Roman"/>
                          </a:rPr>
                          <m:t>𝑡</m:t>
                        </m:r>
                      </m:e>
                    </m:d>
                  </m:oMath>
                </a14:m>
                <a:r>
                  <a:rPr lang="fr-FR" sz="1800" dirty="0">
                    <a:latin typeface="Times New Roman"/>
                    <a:ea typeface="Times New Roman"/>
                    <a:cs typeface="Arial"/>
                  </a:rPr>
                  <a:t>Avec : </a:t>
                </a:r>
                <a14:m>
                  <m:oMath xmlns:m="http://schemas.openxmlformats.org/officeDocument/2006/math">
                    <m:bar>
                      <m:barPr>
                        <m:pos m:val="top"/>
                        <m:ctrlPr>
                          <a:rPr lang="fr-FR" sz="1800" i="1">
                            <a:latin typeface="Cambria Math" panose="02040503050406030204" pitchFamily="18" charset="0"/>
                            <a:ea typeface="Times New Roman"/>
                            <a:cs typeface="Times New Roman"/>
                          </a:rPr>
                        </m:ctrlPr>
                      </m:barPr>
                      <m:e>
                        <m:r>
                          <a:rPr lang="fr-FR" sz="1800" i="1">
                            <a:latin typeface="Cambria Math"/>
                            <a:ea typeface="Times New Roman"/>
                            <a:cs typeface="Times New Roman"/>
                          </a:rPr>
                          <m:t>𝜔</m:t>
                        </m:r>
                      </m:e>
                    </m:bar>
                    <m:r>
                      <a:rPr lang="fr-FR" sz="1800" i="1">
                        <a:latin typeface="Cambria Math"/>
                        <a:ea typeface="Times New Roman"/>
                        <a:cs typeface="Times New Roman"/>
                      </a:rPr>
                      <m:t>=</m:t>
                    </m:r>
                    <m:f>
                      <m:fPr>
                        <m:ctrlPr>
                          <a:rPr lang="fr-FR" sz="1800" i="1">
                            <a:latin typeface="Cambria Math" panose="02040503050406030204" pitchFamily="18" charset="0"/>
                            <a:ea typeface="Times New Roman"/>
                            <a:cs typeface="Times New Roman"/>
                          </a:rPr>
                        </m:ctrlPr>
                      </m:fPr>
                      <m:num>
                        <m:r>
                          <a:rPr lang="fr-FR" sz="1800" i="1">
                            <a:latin typeface="Cambria Math"/>
                            <a:ea typeface="Times New Roman"/>
                            <a:cs typeface="Times New Roman"/>
                          </a:rPr>
                          <m:t>2</m:t>
                        </m:r>
                        <m:r>
                          <a:rPr lang="fr-FR" sz="1800" i="1">
                            <a:latin typeface="Cambria Math"/>
                            <a:ea typeface="Times New Roman"/>
                            <a:cs typeface="Times New Roman"/>
                          </a:rPr>
                          <m:t>𝜋</m:t>
                        </m:r>
                      </m:num>
                      <m:den>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𝑇</m:t>
                            </m:r>
                          </m:e>
                          <m:sub>
                            <m:r>
                              <a:rPr lang="fr-FR" sz="1800" i="1">
                                <a:latin typeface="Cambria Math"/>
                                <a:ea typeface="Times New Roman"/>
                                <a:cs typeface="Times New Roman"/>
                              </a:rPr>
                              <m:t>𝑝</m:t>
                            </m:r>
                          </m:sub>
                        </m:sSub>
                      </m:den>
                    </m:f>
                    <m:r>
                      <a:rPr lang="fr-FR" sz="1800" b="0" i="1" smtClean="0">
                        <a:latin typeface="Cambria Math"/>
                        <a:ea typeface="Times New Roman"/>
                        <a:cs typeface="Times New Roman"/>
                      </a:rPr>
                      <m:t>  </m:t>
                    </m:r>
                    <m:r>
                      <a:rPr lang="fr-FR" sz="1800" b="0" i="1" smtClean="0">
                        <a:latin typeface="Cambria Math"/>
                        <a:ea typeface="Times New Roman"/>
                        <a:cs typeface="Times New Roman"/>
                      </a:rPr>
                      <m:t>𝑑𝑜𝑛𝑐</m:t>
                    </m:r>
                    <m:r>
                      <a:rPr lang="fr-FR" sz="1800" b="0" i="1" smtClean="0">
                        <a:latin typeface="Cambria Math"/>
                        <a:ea typeface="Times New Roman"/>
                        <a:cs typeface="Times New Roman"/>
                      </a:rPr>
                      <m:t> :</m:t>
                    </m:r>
                    <m:r>
                      <a:rPr lang="fr-FR" sz="1800" i="1">
                        <a:latin typeface="Cambria Math"/>
                        <a:ea typeface="Calibri"/>
                        <a:cs typeface="Times New Roman"/>
                      </a:rPr>
                      <m:t>𝑃</m:t>
                    </m:r>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𝑡</m:t>
                        </m:r>
                      </m:e>
                    </m:d>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𝑎</m:t>
                        </m:r>
                      </m:e>
                      <m:sub>
                        <m:r>
                          <a:rPr lang="fr-FR" sz="1800" i="1">
                            <a:latin typeface="Cambria Math"/>
                            <a:ea typeface="Calibri"/>
                            <a:cs typeface="Times New Roman"/>
                          </a:rPr>
                          <m:t>0</m:t>
                        </m:r>
                      </m:sub>
                    </m:sSub>
                    <m:r>
                      <a:rPr lang="fr-FR" sz="1800" i="1">
                        <a:latin typeface="Cambria Math"/>
                        <a:ea typeface="Calibri"/>
                        <a:cs typeface="Times New Roman"/>
                      </a:rPr>
                      <m:t>+</m:t>
                    </m:r>
                    <m:nary>
                      <m:naryPr>
                        <m:chr m:val="∑"/>
                        <m:limLoc m:val="undOvr"/>
                        <m:ctrlPr>
                          <a:rPr lang="fr-FR" sz="1800" i="1">
                            <a:latin typeface="Cambria Math" panose="02040503050406030204" pitchFamily="18" charset="0"/>
                            <a:ea typeface="Calibri"/>
                            <a:cs typeface="Times New Roman"/>
                          </a:rPr>
                        </m:ctrlPr>
                      </m:naryPr>
                      <m:sub>
                        <m:r>
                          <a:rPr lang="fr-FR" sz="1800" i="1">
                            <a:latin typeface="Cambria Math"/>
                            <a:ea typeface="Calibri"/>
                            <a:cs typeface="Times New Roman"/>
                          </a:rPr>
                          <m:t>𝑛</m:t>
                        </m:r>
                        <m:r>
                          <a:rPr lang="fr-FR" sz="1800" i="1">
                            <a:latin typeface="Cambria Math"/>
                            <a:ea typeface="Calibri"/>
                            <a:cs typeface="Times New Roman"/>
                          </a:rPr>
                          <m:t>=</m:t>
                        </m:r>
                        <m:r>
                          <a:rPr lang="fr-FR" sz="1800" i="1">
                            <a:latin typeface="Cambria Math"/>
                            <a:ea typeface="Calibri"/>
                            <a:cs typeface="Times New Roman"/>
                          </a:rPr>
                          <m:t>1</m:t>
                        </m:r>
                      </m:sub>
                      <m:sup>
                        <m:r>
                          <a:rPr lang="fr-FR" sz="1800" i="1">
                            <a:latin typeface="Cambria Math"/>
                            <a:ea typeface="Calibri"/>
                            <a:cs typeface="Times New Roman"/>
                          </a:rPr>
                          <m:t>∞</m:t>
                        </m:r>
                      </m:sup>
                      <m:e>
                        <m:d>
                          <m:dPr>
                            <m:begChr m:val="["/>
                            <m:endChr m:val="]"/>
                            <m:ctrlPr>
                              <a:rPr lang="fr-FR" sz="1800" i="1">
                                <a:latin typeface="Cambria Math" panose="02040503050406030204" pitchFamily="18" charset="0"/>
                                <a:ea typeface="Calibri"/>
                                <a:cs typeface="Times New Roman"/>
                              </a:rPr>
                            </m:ctrlPr>
                          </m:dPr>
                          <m:e>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𝑎</m:t>
                                </m:r>
                              </m:e>
                              <m:sub>
                                <m:r>
                                  <a:rPr lang="fr-FR" sz="1800" i="1">
                                    <a:latin typeface="Cambria Math"/>
                                    <a:ea typeface="Calibri"/>
                                    <a:cs typeface="Times New Roman"/>
                                  </a:rPr>
                                  <m:t>𝑛</m:t>
                                </m:r>
                              </m:sub>
                            </m:sSub>
                            <m:func>
                              <m:funcPr>
                                <m:ctrlPr>
                                  <a:rPr lang="fr-FR" sz="1800" i="1">
                                    <a:latin typeface="Cambria Math" panose="02040503050406030204" pitchFamily="18" charset="0"/>
                                    <a:ea typeface="Calibri"/>
                                    <a:cs typeface="Times New Roman"/>
                                  </a:rPr>
                                </m:ctrlPr>
                              </m:funcPr>
                              <m:fName>
                                <m:r>
                                  <m:rPr>
                                    <m:sty m:val="p"/>
                                  </m:rPr>
                                  <a:rPr lang="fr-FR" sz="1800">
                                    <a:latin typeface="Cambria Math"/>
                                    <a:ea typeface="Calibri"/>
                                    <a:cs typeface="Times New Roman"/>
                                  </a:rPr>
                                  <m:t>cos</m:t>
                                </m:r>
                              </m:fName>
                              <m:e>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𝑛</m:t>
                                    </m:r>
                                    <m:bar>
                                      <m:barPr>
                                        <m:pos m:val="top"/>
                                        <m:ctrlPr>
                                          <a:rPr lang="fr-FR" sz="1800" i="1">
                                            <a:latin typeface="Cambria Math" panose="02040503050406030204" pitchFamily="18" charset="0"/>
                                            <a:ea typeface="Calibri"/>
                                            <a:cs typeface="Times New Roman"/>
                                          </a:rPr>
                                        </m:ctrlPr>
                                      </m:barPr>
                                      <m:e>
                                        <m:r>
                                          <a:rPr lang="fr-FR" sz="1800" i="1">
                                            <a:latin typeface="Cambria Math"/>
                                            <a:ea typeface="Calibri"/>
                                            <a:cs typeface="Times New Roman"/>
                                          </a:rPr>
                                          <m:t>𝜔</m:t>
                                        </m:r>
                                      </m:e>
                                    </m:bar>
                                    <m:r>
                                      <a:rPr lang="fr-FR" sz="1800" i="1">
                                        <a:latin typeface="Cambria Math"/>
                                        <a:ea typeface="Calibri"/>
                                        <a:cs typeface="Times New Roman"/>
                                      </a:rPr>
                                      <m:t>𝑡</m:t>
                                    </m:r>
                                  </m:e>
                                </m:d>
                              </m:e>
                            </m:func>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𝑏</m:t>
                                </m:r>
                              </m:e>
                              <m:sub>
                                <m:r>
                                  <a:rPr lang="fr-FR" sz="1800" i="1">
                                    <a:latin typeface="Cambria Math"/>
                                    <a:ea typeface="Calibri"/>
                                    <a:cs typeface="Times New Roman"/>
                                  </a:rPr>
                                  <m:t>𝑛</m:t>
                                </m:r>
                              </m:sub>
                            </m:sSub>
                            <m:func>
                              <m:funcPr>
                                <m:ctrlPr>
                                  <a:rPr lang="fr-FR" sz="1800" i="1">
                                    <a:latin typeface="Cambria Math" panose="02040503050406030204" pitchFamily="18" charset="0"/>
                                    <a:ea typeface="Calibri"/>
                                    <a:cs typeface="Times New Roman"/>
                                  </a:rPr>
                                </m:ctrlPr>
                              </m:funcPr>
                              <m:fName>
                                <m:r>
                                  <m:rPr>
                                    <m:sty m:val="p"/>
                                  </m:rPr>
                                  <a:rPr lang="fr-FR" sz="1800">
                                    <a:latin typeface="Cambria Math"/>
                                    <a:ea typeface="Calibri"/>
                                    <a:cs typeface="Times New Roman"/>
                                  </a:rPr>
                                  <m:t>sin</m:t>
                                </m:r>
                              </m:fName>
                              <m:e>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𝑛</m:t>
                                    </m:r>
                                    <m:bar>
                                      <m:barPr>
                                        <m:pos m:val="top"/>
                                        <m:ctrlPr>
                                          <a:rPr lang="fr-FR" sz="1800" i="1">
                                            <a:latin typeface="Cambria Math" panose="02040503050406030204" pitchFamily="18" charset="0"/>
                                            <a:ea typeface="Calibri"/>
                                            <a:cs typeface="Times New Roman"/>
                                          </a:rPr>
                                        </m:ctrlPr>
                                      </m:barPr>
                                      <m:e>
                                        <m:r>
                                          <a:rPr lang="fr-FR" sz="1800" i="1">
                                            <a:latin typeface="Cambria Math"/>
                                            <a:ea typeface="Calibri"/>
                                            <a:cs typeface="Times New Roman"/>
                                          </a:rPr>
                                          <m:t>𝜔</m:t>
                                        </m:r>
                                      </m:e>
                                    </m:bar>
                                    <m:r>
                                      <a:rPr lang="fr-FR" sz="1800" i="1">
                                        <a:latin typeface="Cambria Math"/>
                                        <a:ea typeface="Calibri"/>
                                        <a:cs typeface="Times New Roman"/>
                                      </a:rPr>
                                      <m:t>𝑡</m:t>
                                    </m:r>
                                  </m:e>
                                </m:d>
                              </m:e>
                            </m:func>
                          </m:e>
                        </m:d>
                      </m:e>
                    </m:nary>
                  </m:oMath>
                </a14:m>
                <a:r>
                  <a:rPr lang="fr-FR" sz="1800" dirty="0">
                    <a:latin typeface="Times New Roman"/>
                    <a:ea typeface="Times New Roman"/>
                    <a:cs typeface="Arial"/>
                  </a:rPr>
                  <a:t> </a:t>
                </a:r>
              </a:p>
              <a:p>
                <a:pPr>
                  <a:spcAft>
                    <a:spcPts val="0"/>
                  </a:spcAft>
                </a:pPr>
                <a:r>
                  <a:rPr lang="en-US" sz="1800" dirty="0">
                    <a:latin typeface="+mn-lt"/>
                    <a:ea typeface="Calibri"/>
                    <a:cs typeface="Arial"/>
                  </a:rPr>
                  <a:t>The dynamic response of a system to a periodic load is therefore equivalent to the summation of the system's responses to forces of different amplitudes but all varying according to harmonic functions.</a:t>
                </a:r>
              </a:p>
              <a:p>
                <a:pPr>
                  <a:spcAft>
                    <a:spcPts val="0"/>
                  </a:spcAft>
                </a:pPr>
                <a14:m>
                  <m:oMath xmlns:m="http://schemas.openxmlformats.org/officeDocument/2006/math">
                    <m:r>
                      <a:rPr lang="fr-FR" sz="1800" i="1">
                        <a:latin typeface="Cambria Math"/>
                        <a:ea typeface="Calibri"/>
                        <a:cs typeface="Times New Roman"/>
                      </a:rPr>
                      <m:t>𝑃</m:t>
                    </m:r>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𝑡</m:t>
                        </m:r>
                      </m:e>
                    </m:d>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𝑎</m:t>
                        </m:r>
                      </m:e>
                      <m:sub>
                        <m:r>
                          <a:rPr lang="fr-FR" sz="1800" i="1">
                            <a:latin typeface="Cambria Math"/>
                            <a:ea typeface="Calibri"/>
                            <a:cs typeface="Times New Roman"/>
                          </a:rPr>
                          <m:t>0</m:t>
                        </m:r>
                      </m:sub>
                    </m:sSub>
                    <m:r>
                      <a:rPr lang="fr-FR" sz="1800" i="1">
                        <a:latin typeface="Cambria Math"/>
                        <a:ea typeface="Calibri"/>
                        <a:cs typeface="Times New Roman"/>
                      </a:rPr>
                      <m:t>+</m:t>
                    </m:r>
                    <m:nary>
                      <m:naryPr>
                        <m:chr m:val="∑"/>
                        <m:limLoc m:val="undOvr"/>
                        <m:ctrlPr>
                          <a:rPr lang="fr-FR" sz="1800" i="1">
                            <a:latin typeface="Cambria Math" panose="02040503050406030204" pitchFamily="18" charset="0"/>
                            <a:ea typeface="Calibri"/>
                            <a:cs typeface="Times New Roman"/>
                          </a:rPr>
                        </m:ctrlPr>
                      </m:naryPr>
                      <m:sub>
                        <m:r>
                          <a:rPr lang="fr-FR" sz="1800" i="1">
                            <a:latin typeface="Cambria Math"/>
                            <a:ea typeface="Calibri"/>
                            <a:cs typeface="Times New Roman"/>
                          </a:rPr>
                          <m:t>𝑛</m:t>
                        </m:r>
                        <m:r>
                          <a:rPr lang="fr-FR" sz="1800" i="1">
                            <a:latin typeface="Cambria Math"/>
                            <a:ea typeface="Calibri"/>
                            <a:cs typeface="Times New Roman"/>
                          </a:rPr>
                          <m:t>=</m:t>
                        </m:r>
                        <m:r>
                          <a:rPr lang="fr-FR" sz="1800" i="1">
                            <a:latin typeface="Cambria Math"/>
                            <a:ea typeface="Calibri"/>
                            <a:cs typeface="Times New Roman"/>
                          </a:rPr>
                          <m:t>1</m:t>
                        </m:r>
                      </m:sub>
                      <m:sup>
                        <m:r>
                          <a:rPr lang="fr-FR" sz="1800" i="1">
                            <a:latin typeface="Cambria Math"/>
                            <a:ea typeface="Calibri"/>
                            <a:cs typeface="Times New Roman"/>
                          </a:rPr>
                          <m:t>∞</m:t>
                        </m:r>
                      </m:sup>
                      <m:e>
                        <m:d>
                          <m:dPr>
                            <m:begChr m:val="["/>
                            <m:endChr m:val="]"/>
                            <m:ctrlPr>
                              <a:rPr lang="fr-FR" sz="1800" i="1">
                                <a:latin typeface="Cambria Math" panose="02040503050406030204" pitchFamily="18" charset="0"/>
                                <a:ea typeface="Calibri"/>
                                <a:cs typeface="Times New Roman"/>
                              </a:rPr>
                            </m:ctrlPr>
                          </m:dPr>
                          <m:e>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𝑎</m:t>
                                </m:r>
                              </m:e>
                              <m:sub>
                                <m:r>
                                  <a:rPr lang="fr-FR" sz="1800" i="1">
                                    <a:latin typeface="Cambria Math"/>
                                    <a:ea typeface="Calibri"/>
                                    <a:cs typeface="Times New Roman"/>
                                  </a:rPr>
                                  <m:t>𝑛</m:t>
                                </m:r>
                              </m:sub>
                            </m:sSub>
                            <m:func>
                              <m:funcPr>
                                <m:ctrlPr>
                                  <a:rPr lang="fr-FR" sz="1800" i="1">
                                    <a:latin typeface="Cambria Math" panose="02040503050406030204" pitchFamily="18" charset="0"/>
                                    <a:ea typeface="Calibri"/>
                                    <a:cs typeface="Times New Roman"/>
                                  </a:rPr>
                                </m:ctrlPr>
                              </m:funcPr>
                              <m:fName>
                                <m:r>
                                  <m:rPr>
                                    <m:sty m:val="p"/>
                                  </m:rPr>
                                  <a:rPr lang="fr-FR" sz="1800">
                                    <a:latin typeface="Cambria Math"/>
                                    <a:ea typeface="Calibri"/>
                                    <a:cs typeface="Times New Roman"/>
                                  </a:rPr>
                                  <m:t>cos</m:t>
                                </m:r>
                              </m:fName>
                              <m:e>
                                <m:d>
                                  <m:dPr>
                                    <m:ctrlPr>
                                      <a:rPr lang="fr-FR" sz="1800" i="1">
                                        <a:latin typeface="Cambria Math" panose="02040503050406030204" pitchFamily="18" charset="0"/>
                                        <a:ea typeface="Calibri"/>
                                        <a:cs typeface="Times New Roman"/>
                                      </a:rPr>
                                    </m:ctrlPr>
                                  </m:dPr>
                                  <m:e>
                                    <m:f>
                                      <m:fPr>
                                        <m:ctrlPr>
                                          <a:rPr lang="fr-FR" sz="1800" i="1">
                                            <a:latin typeface="Cambria Math" panose="02040503050406030204" pitchFamily="18" charset="0"/>
                                            <a:ea typeface="Calibri"/>
                                            <a:cs typeface="Times New Roman"/>
                                          </a:rPr>
                                        </m:ctrlPr>
                                      </m:fPr>
                                      <m:num>
                                        <m:r>
                                          <a:rPr lang="fr-FR" sz="1800" i="1">
                                            <a:latin typeface="Cambria Math"/>
                                            <a:ea typeface="Calibri"/>
                                            <a:cs typeface="Times New Roman"/>
                                          </a:rPr>
                                          <m:t>2</m:t>
                                        </m:r>
                                        <m:r>
                                          <a:rPr lang="fr-FR" sz="1800" i="1">
                                            <a:latin typeface="Cambria Math"/>
                                            <a:ea typeface="Calibri"/>
                                            <a:cs typeface="Times New Roman"/>
                                          </a:rPr>
                                          <m:t>𝜋</m:t>
                                        </m:r>
                                        <m:r>
                                          <a:rPr lang="fr-FR" sz="1800" i="1">
                                            <a:latin typeface="Cambria Math"/>
                                            <a:ea typeface="Calibri"/>
                                            <a:cs typeface="Times New Roman"/>
                                          </a:rPr>
                                          <m:t>𝑛</m:t>
                                        </m:r>
                                      </m:num>
                                      <m:den>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𝑇</m:t>
                                            </m:r>
                                          </m:e>
                                          <m:sub>
                                            <m:r>
                                              <a:rPr lang="fr-FR" sz="1800" i="1">
                                                <a:latin typeface="Cambria Math"/>
                                                <a:ea typeface="Calibri"/>
                                                <a:cs typeface="Times New Roman"/>
                                              </a:rPr>
                                              <m:t>𝑝</m:t>
                                            </m:r>
                                          </m:sub>
                                        </m:sSub>
                                      </m:den>
                                    </m:f>
                                    <m:r>
                                      <a:rPr lang="fr-FR" sz="1800" i="1">
                                        <a:latin typeface="Cambria Math"/>
                                        <a:ea typeface="Calibri"/>
                                        <a:cs typeface="Times New Roman"/>
                                      </a:rPr>
                                      <m:t>𝑡</m:t>
                                    </m:r>
                                  </m:e>
                                </m:d>
                              </m:e>
                            </m:func>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𝑏</m:t>
                                </m:r>
                              </m:e>
                              <m:sub>
                                <m:r>
                                  <a:rPr lang="fr-FR" sz="1800" i="1">
                                    <a:latin typeface="Cambria Math"/>
                                    <a:ea typeface="Calibri"/>
                                    <a:cs typeface="Times New Roman"/>
                                  </a:rPr>
                                  <m:t>𝑛</m:t>
                                </m:r>
                              </m:sub>
                            </m:sSub>
                            <m:func>
                              <m:funcPr>
                                <m:ctrlPr>
                                  <a:rPr lang="fr-FR" sz="1800" i="1">
                                    <a:latin typeface="Cambria Math" panose="02040503050406030204" pitchFamily="18" charset="0"/>
                                    <a:ea typeface="Calibri"/>
                                    <a:cs typeface="Times New Roman"/>
                                  </a:rPr>
                                </m:ctrlPr>
                              </m:funcPr>
                              <m:fName>
                                <m:r>
                                  <m:rPr>
                                    <m:sty m:val="p"/>
                                  </m:rPr>
                                  <a:rPr lang="fr-FR" sz="1800">
                                    <a:latin typeface="Cambria Math"/>
                                    <a:ea typeface="Calibri"/>
                                    <a:cs typeface="Times New Roman"/>
                                  </a:rPr>
                                  <m:t>sin</m:t>
                                </m:r>
                              </m:fName>
                              <m:e>
                                <m:d>
                                  <m:dPr>
                                    <m:ctrlPr>
                                      <a:rPr lang="fr-FR" sz="1800" i="1">
                                        <a:latin typeface="Cambria Math" panose="02040503050406030204" pitchFamily="18" charset="0"/>
                                        <a:ea typeface="Calibri"/>
                                        <a:cs typeface="Times New Roman"/>
                                      </a:rPr>
                                    </m:ctrlPr>
                                  </m:dPr>
                                  <m:e>
                                    <m:f>
                                      <m:fPr>
                                        <m:ctrlPr>
                                          <a:rPr lang="fr-FR" sz="1800" i="1">
                                            <a:latin typeface="Cambria Math" panose="02040503050406030204" pitchFamily="18" charset="0"/>
                                            <a:ea typeface="Calibri"/>
                                            <a:cs typeface="Times New Roman"/>
                                          </a:rPr>
                                        </m:ctrlPr>
                                      </m:fPr>
                                      <m:num>
                                        <m:r>
                                          <a:rPr lang="fr-FR" sz="1800" i="1">
                                            <a:latin typeface="Cambria Math"/>
                                            <a:ea typeface="Calibri"/>
                                            <a:cs typeface="Times New Roman"/>
                                          </a:rPr>
                                          <m:t>2</m:t>
                                        </m:r>
                                        <m:r>
                                          <a:rPr lang="fr-FR" sz="1800" i="1">
                                            <a:latin typeface="Cambria Math"/>
                                            <a:ea typeface="Calibri"/>
                                            <a:cs typeface="Times New Roman"/>
                                          </a:rPr>
                                          <m:t>𝜋</m:t>
                                        </m:r>
                                        <m:r>
                                          <a:rPr lang="fr-FR" sz="1800" i="1">
                                            <a:latin typeface="Cambria Math"/>
                                            <a:ea typeface="Calibri"/>
                                            <a:cs typeface="Times New Roman"/>
                                          </a:rPr>
                                          <m:t>𝑛</m:t>
                                        </m:r>
                                      </m:num>
                                      <m:den>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𝑇</m:t>
                                            </m:r>
                                          </m:e>
                                          <m:sub>
                                            <m:r>
                                              <a:rPr lang="fr-FR" sz="1800" i="1">
                                                <a:latin typeface="Cambria Math"/>
                                                <a:ea typeface="Calibri"/>
                                                <a:cs typeface="Times New Roman"/>
                                              </a:rPr>
                                              <m:t>𝑝</m:t>
                                            </m:r>
                                          </m:sub>
                                        </m:sSub>
                                      </m:den>
                                    </m:f>
                                    <m:r>
                                      <a:rPr lang="fr-FR" sz="1800" i="1">
                                        <a:latin typeface="Cambria Math"/>
                                        <a:ea typeface="Calibri"/>
                                        <a:cs typeface="Times New Roman"/>
                                      </a:rPr>
                                      <m:t>𝑡</m:t>
                                    </m:r>
                                  </m:e>
                                </m:d>
                              </m:e>
                            </m:func>
                          </m:e>
                        </m:d>
                      </m:e>
                    </m:nary>
                  </m:oMath>
                </a14:m>
                <a:r>
                  <a:rPr lang="fr-FR" sz="1800" dirty="0">
                    <a:latin typeface="Times New Roman"/>
                    <a:ea typeface="Times New Roman"/>
                    <a:cs typeface="Arial"/>
                  </a:rPr>
                  <a:t> </a:t>
                </a:r>
                <a:r>
                  <a:rPr lang="fr-FR" sz="2400" dirty="0">
                    <a:latin typeface="Times New Roman"/>
                    <a:ea typeface="Times New Roman"/>
                    <a:cs typeface="Arial"/>
                  </a:rPr>
                  <a:t>			</a:t>
                </a:r>
                <a:r>
                  <a:rPr lang="fr-FR" sz="1600" dirty="0">
                    <a:solidFill>
                      <a:srgbClr val="FF0000"/>
                    </a:solidFill>
                    <a:latin typeface="Times New Roman"/>
                    <a:ea typeface="Times New Roman"/>
                    <a:cs typeface="Arial"/>
                  </a:rPr>
                  <a:t>(4.1)</a:t>
                </a:r>
                <a:r>
                  <a:rPr lang="fr-FR" sz="2400" dirty="0">
                    <a:latin typeface="Times New Roman"/>
                    <a:ea typeface="Times New Roman"/>
                    <a:cs typeface="Arial"/>
                  </a:rPr>
                  <a:t> </a:t>
                </a:r>
                <a14:m>
                  <m:oMath xmlns:m="http://schemas.openxmlformats.org/officeDocument/2006/math">
                    <m:d>
                      <m:dPr>
                        <m:begChr m:val="{"/>
                        <m:endChr m:val=""/>
                        <m:ctrlPr>
                          <a:rPr lang="fr-FR" sz="1800" i="1">
                            <a:latin typeface="Cambria Math" panose="02040503050406030204" pitchFamily="18" charset="0"/>
                            <a:ea typeface="Times New Roman"/>
                            <a:cs typeface="Times New Roman"/>
                          </a:rPr>
                        </m:ctrlPr>
                      </m:dPr>
                      <m:e>
                        <m:eqArr>
                          <m:eqArrPr>
                            <m:ctrlPr>
                              <a:rPr lang="fr-FR" sz="1800" i="1">
                                <a:latin typeface="Cambria Math" panose="02040503050406030204" pitchFamily="18" charset="0"/>
                                <a:ea typeface="Times New Roman"/>
                                <a:cs typeface="Times New Roman"/>
                              </a:rPr>
                            </m:ctrlPr>
                          </m:eqArrPr>
                          <m:e>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𝑎</m:t>
                                </m:r>
                              </m:e>
                              <m:sub>
                                <m:r>
                                  <a:rPr lang="fr-FR" sz="1800" i="1">
                                    <a:latin typeface="Cambria Math"/>
                                    <a:ea typeface="Times New Roman"/>
                                    <a:cs typeface="Times New Roman"/>
                                  </a:rPr>
                                  <m:t>0</m:t>
                                </m:r>
                              </m:sub>
                            </m:sSub>
                            <m:r>
                              <a:rPr lang="fr-FR" sz="1800" i="1">
                                <a:latin typeface="Cambria Math"/>
                                <a:ea typeface="Times New Roman"/>
                                <a:cs typeface="Times New Roman"/>
                              </a:rPr>
                              <m:t>=</m:t>
                            </m:r>
                            <m:f>
                              <m:fPr>
                                <m:ctrlPr>
                                  <a:rPr lang="fr-FR" sz="1800" i="1">
                                    <a:latin typeface="Cambria Math" panose="02040503050406030204" pitchFamily="18" charset="0"/>
                                    <a:ea typeface="Times New Roman"/>
                                    <a:cs typeface="Times New Roman"/>
                                  </a:rPr>
                                </m:ctrlPr>
                              </m:fPr>
                              <m:num>
                                <m:r>
                                  <a:rPr lang="fr-FR" sz="1800" i="1">
                                    <a:latin typeface="Cambria Math"/>
                                    <a:ea typeface="Times New Roman"/>
                                    <a:cs typeface="Times New Roman"/>
                                  </a:rPr>
                                  <m:t>1</m:t>
                                </m:r>
                              </m:num>
                              <m:den>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𝑇</m:t>
                                    </m:r>
                                  </m:e>
                                  <m:sub>
                                    <m:r>
                                      <a:rPr lang="fr-FR" sz="1800" i="1">
                                        <a:latin typeface="Cambria Math"/>
                                        <a:ea typeface="Times New Roman"/>
                                        <a:cs typeface="Times New Roman"/>
                                      </a:rPr>
                                      <m:t>𝑝</m:t>
                                    </m:r>
                                  </m:sub>
                                </m:sSub>
                              </m:den>
                            </m:f>
                            <m:nary>
                              <m:naryPr>
                                <m:limLoc m:val="subSup"/>
                                <m:ctrlPr>
                                  <a:rPr lang="fr-FR" sz="1800" i="1">
                                    <a:latin typeface="Cambria Math" panose="02040503050406030204" pitchFamily="18" charset="0"/>
                                    <a:ea typeface="Times New Roman"/>
                                    <a:cs typeface="Times New Roman"/>
                                  </a:rPr>
                                </m:ctrlPr>
                              </m:naryPr>
                              <m:sub>
                                <m:r>
                                  <a:rPr lang="fr-FR" sz="1800" i="1">
                                    <a:latin typeface="Cambria Math"/>
                                    <a:ea typeface="Times New Roman"/>
                                    <a:cs typeface="Times New Roman"/>
                                  </a:rPr>
                                  <m:t>0</m:t>
                                </m:r>
                              </m:sub>
                              <m:sup>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𝑇</m:t>
                                    </m:r>
                                  </m:e>
                                  <m:sub>
                                    <m:r>
                                      <a:rPr lang="fr-FR" sz="1800" i="1">
                                        <a:latin typeface="Cambria Math"/>
                                        <a:ea typeface="Times New Roman"/>
                                        <a:cs typeface="Times New Roman"/>
                                      </a:rPr>
                                      <m:t>𝑝</m:t>
                                    </m:r>
                                  </m:sub>
                                </m:sSub>
                              </m:sup>
                              <m:e>
                                <m:r>
                                  <a:rPr lang="fr-FR" sz="1800" i="1">
                                    <a:latin typeface="Cambria Math"/>
                                    <a:ea typeface="Times New Roman"/>
                                    <a:cs typeface="Times New Roman"/>
                                  </a:rPr>
                                  <m:t>𝑃</m:t>
                                </m:r>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𝑡</m:t>
                                    </m:r>
                                  </m:e>
                                </m:d>
                                <m:r>
                                  <a:rPr lang="fr-FR" sz="1800" i="1">
                                    <a:latin typeface="Cambria Math"/>
                                    <a:ea typeface="Times New Roman"/>
                                    <a:cs typeface="Times New Roman"/>
                                  </a:rPr>
                                  <m:t>𝑑𝑡</m:t>
                                </m:r>
                              </m:e>
                            </m:nary>
                          </m:e>
                          <m:e>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𝑎</m:t>
                                </m:r>
                              </m:e>
                              <m:sub>
                                <m:r>
                                  <a:rPr lang="fr-FR" sz="1800" i="1">
                                    <a:latin typeface="Cambria Math"/>
                                    <a:ea typeface="Times New Roman"/>
                                    <a:cs typeface="Times New Roman"/>
                                  </a:rPr>
                                  <m:t>𝑛</m:t>
                                </m:r>
                              </m:sub>
                            </m:sSub>
                            <m:r>
                              <a:rPr lang="fr-FR" sz="1800" i="1">
                                <a:latin typeface="Cambria Math"/>
                                <a:ea typeface="Times New Roman"/>
                                <a:cs typeface="Times New Roman"/>
                              </a:rPr>
                              <m:t>=</m:t>
                            </m:r>
                            <m:f>
                              <m:fPr>
                                <m:ctrlPr>
                                  <a:rPr lang="fr-FR" sz="1800" i="1">
                                    <a:latin typeface="Cambria Math" panose="02040503050406030204" pitchFamily="18" charset="0"/>
                                    <a:ea typeface="Times New Roman"/>
                                    <a:cs typeface="Times New Roman"/>
                                  </a:rPr>
                                </m:ctrlPr>
                              </m:fPr>
                              <m:num>
                                <m:r>
                                  <a:rPr lang="fr-FR" sz="1800" i="1">
                                    <a:latin typeface="Cambria Math"/>
                                    <a:ea typeface="Times New Roman"/>
                                    <a:cs typeface="Times New Roman"/>
                                  </a:rPr>
                                  <m:t>2</m:t>
                                </m:r>
                              </m:num>
                              <m:den>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𝑇</m:t>
                                    </m:r>
                                  </m:e>
                                  <m:sub>
                                    <m:r>
                                      <a:rPr lang="fr-FR" sz="1800" i="1">
                                        <a:latin typeface="Cambria Math"/>
                                        <a:ea typeface="Times New Roman"/>
                                        <a:cs typeface="Times New Roman"/>
                                      </a:rPr>
                                      <m:t>𝑝</m:t>
                                    </m:r>
                                  </m:sub>
                                </m:sSub>
                              </m:den>
                            </m:f>
                            <m:nary>
                              <m:naryPr>
                                <m:limLoc m:val="subSup"/>
                                <m:ctrlPr>
                                  <a:rPr lang="fr-FR" sz="1800" i="1">
                                    <a:latin typeface="Cambria Math" panose="02040503050406030204" pitchFamily="18" charset="0"/>
                                    <a:ea typeface="Times New Roman"/>
                                    <a:cs typeface="Times New Roman"/>
                                  </a:rPr>
                                </m:ctrlPr>
                              </m:naryPr>
                              <m:sub>
                                <m:r>
                                  <a:rPr lang="fr-FR" sz="1800" i="1">
                                    <a:latin typeface="Cambria Math"/>
                                    <a:ea typeface="Times New Roman"/>
                                    <a:cs typeface="Times New Roman"/>
                                  </a:rPr>
                                  <m:t>0</m:t>
                                </m:r>
                              </m:sub>
                              <m:sup>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𝑇</m:t>
                                    </m:r>
                                  </m:e>
                                  <m:sub>
                                    <m:r>
                                      <a:rPr lang="fr-FR" sz="1800" i="1">
                                        <a:latin typeface="Cambria Math"/>
                                        <a:ea typeface="Times New Roman"/>
                                        <a:cs typeface="Times New Roman"/>
                                      </a:rPr>
                                      <m:t>𝑝</m:t>
                                    </m:r>
                                  </m:sub>
                                </m:sSub>
                              </m:sup>
                              <m:e>
                                <m:r>
                                  <a:rPr lang="fr-FR" sz="1800" i="1">
                                    <a:latin typeface="Cambria Math"/>
                                    <a:ea typeface="Times New Roman"/>
                                    <a:cs typeface="Times New Roman"/>
                                  </a:rPr>
                                  <m:t>𝑃</m:t>
                                </m:r>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𝑡</m:t>
                                    </m:r>
                                  </m:e>
                                </m:d>
                                <m:r>
                                  <m:rPr>
                                    <m:sty m:val="p"/>
                                  </m:rPr>
                                  <a:rPr lang="fr-FR" sz="1800">
                                    <a:latin typeface="Cambria Math"/>
                                    <a:ea typeface="Times New Roman"/>
                                    <a:cs typeface="Times New Roman"/>
                                  </a:rPr>
                                  <m:t>cos</m:t>
                                </m:r>
                                <m:r>
                                  <a:rPr lang="fr-FR" sz="1800">
                                    <a:latin typeface="Cambria Math"/>
                                    <a:ea typeface="Times New Roman"/>
                                    <a:cs typeface="Times New Roman"/>
                                  </a:rPr>
                                  <m:t>⁡</m:t>
                                </m:r>
                                <m:r>
                                  <a:rPr lang="fr-FR" sz="1800" i="1">
                                    <a:latin typeface="Cambria Math"/>
                                    <a:ea typeface="Times New Roman"/>
                                    <a:cs typeface="Times New Roman"/>
                                  </a:rPr>
                                  <m:t>(</m:t>
                                </m:r>
                                <m:r>
                                  <a:rPr lang="fr-FR" sz="1800" i="1">
                                    <a:latin typeface="Cambria Math"/>
                                    <a:ea typeface="Calibri"/>
                                    <a:cs typeface="Times New Roman"/>
                                  </a:rPr>
                                  <m:t>𝑛</m:t>
                                </m:r>
                                <m:bar>
                                  <m:barPr>
                                    <m:pos m:val="top"/>
                                    <m:ctrlPr>
                                      <a:rPr lang="fr-FR" sz="1800" i="1">
                                        <a:latin typeface="Cambria Math" panose="02040503050406030204" pitchFamily="18" charset="0"/>
                                        <a:ea typeface="Calibri"/>
                                        <a:cs typeface="Times New Roman"/>
                                      </a:rPr>
                                    </m:ctrlPr>
                                  </m:barPr>
                                  <m:e>
                                    <m:r>
                                      <a:rPr lang="fr-FR" sz="1800" i="1">
                                        <a:latin typeface="Cambria Math"/>
                                        <a:ea typeface="Calibri"/>
                                        <a:cs typeface="Times New Roman"/>
                                      </a:rPr>
                                      <m:t>𝜔</m:t>
                                    </m:r>
                                  </m:e>
                                </m:bar>
                                <m:r>
                                  <a:rPr lang="fr-FR" sz="1800" i="1">
                                    <a:latin typeface="Cambria Math"/>
                                    <a:ea typeface="Calibri"/>
                                    <a:cs typeface="Times New Roman"/>
                                  </a:rPr>
                                  <m:t>𝑡</m:t>
                                </m:r>
                                <m:r>
                                  <a:rPr lang="fr-FR" sz="1800" i="1">
                                    <a:latin typeface="Cambria Math"/>
                                    <a:ea typeface="Times New Roman"/>
                                    <a:cs typeface="Times New Roman"/>
                                  </a:rPr>
                                  <m:t>)</m:t>
                                </m:r>
                                <m:r>
                                  <a:rPr lang="fr-FR" sz="1800" i="1">
                                    <a:latin typeface="Cambria Math"/>
                                    <a:ea typeface="Times New Roman"/>
                                    <a:cs typeface="Times New Roman"/>
                                  </a:rPr>
                                  <m:t>𝑑𝑡</m:t>
                                </m:r>
                              </m:e>
                            </m:nary>
                          </m:e>
                          <m:e>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𝑏</m:t>
                                </m:r>
                              </m:e>
                              <m:sub>
                                <m:r>
                                  <a:rPr lang="fr-FR" sz="1800" i="1">
                                    <a:latin typeface="Cambria Math"/>
                                    <a:ea typeface="Times New Roman"/>
                                    <a:cs typeface="Times New Roman"/>
                                  </a:rPr>
                                  <m:t>𝑛</m:t>
                                </m:r>
                              </m:sub>
                            </m:sSub>
                            <m:r>
                              <a:rPr lang="fr-FR" sz="1800" i="1">
                                <a:latin typeface="Cambria Math"/>
                                <a:ea typeface="Times New Roman"/>
                                <a:cs typeface="Times New Roman"/>
                              </a:rPr>
                              <m:t>=</m:t>
                            </m:r>
                            <m:f>
                              <m:fPr>
                                <m:ctrlPr>
                                  <a:rPr lang="fr-FR" sz="1800" i="1">
                                    <a:latin typeface="Cambria Math" panose="02040503050406030204" pitchFamily="18" charset="0"/>
                                    <a:ea typeface="Times New Roman"/>
                                    <a:cs typeface="Times New Roman"/>
                                  </a:rPr>
                                </m:ctrlPr>
                              </m:fPr>
                              <m:num>
                                <m:r>
                                  <a:rPr lang="fr-FR" sz="1800" i="1">
                                    <a:latin typeface="Cambria Math"/>
                                    <a:ea typeface="Times New Roman"/>
                                    <a:cs typeface="Times New Roman"/>
                                  </a:rPr>
                                  <m:t>2</m:t>
                                </m:r>
                              </m:num>
                              <m:den>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𝑇</m:t>
                                    </m:r>
                                  </m:e>
                                  <m:sub>
                                    <m:r>
                                      <a:rPr lang="fr-FR" sz="1800" i="1">
                                        <a:latin typeface="Cambria Math"/>
                                        <a:ea typeface="Times New Roman"/>
                                        <a:cs typeface="Times New Roman"/>
                                      </a:rPr>
                                      <m:t>𝑝</m:t>
                                    </m:r>
                                  </m:sub>
                                </m:sSub>
                              </m:den>
                            </m:f>
                            <m:nary>
                              <m:naryPr>
                                <m:limLoc m:val="subSup"/>
                                <m:ctrlPr>
                                  <a:rPr lang="fr-FR" sz="1800" i="1">
                                    <a:latin typeface="Cambria Math" panose="02040503050406030204" pitchFamily="18" charset="0"/>
                                    <a:ea typeface="Times New Roman"/>
                                    <a:cs typeface="Times New Roman"/>
                                  </a:rPr>
                                </m:ctrlPr>
                              </m:naryPr>
                              <m:sub>
                                <m:r>
                                  <a:rPr lang="fr-FR" sz="1800" i="1">
                                    <a:latin typeface="Cambria Math"/>
                                    <a:ea typeface="Times New Roman"/>
                                    <a:cs typeface="Times New Roman"/>
                                  </a:rPr>
                                  <m:t>0</m:t>
                                </m:r>
                              </m:sub>
                              <m:sup>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𝑇</m:t>
                                    </m:r>
                                  </m:e>
                                  <m:sub>
                                    <m:r>
                                      <a:rPr lang="fr-FR" sz="1800" i="1">
                                        <a:latin typeface="Cambria Math"/>
                                        <a:ea typeface="Times New Roman"/>
                                        <a:cs typeface="Times New Roman"/>
                                      </a:rPr>
                                      <m:t>𝑝</m:t>
                                    </m:r>
                                  </m:sub>
                                </m:sSub>
                              </m:sup>
                              <m:e>
                                <m:r>
                                  <a:rPr lang="fr-FR" sz="1800" i="1">
                                    <a:latin typeface="Cambria Math"/>
                                    <a:ea typeface="Times New Roman"/>
                                    <a:cs typeface="Times New Roman"/>
                                  </a:rPr>
                                  <m:t>𝑃</m:t>
                                </m:r>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𝑡</m:t>
                                    </m:r>
                                  </m:e>
                                </m:d>
                                <m:r>
                                  <m:rPr>
                                    <m:sty m:val="p"/>
                                  </m:rPr>
                                  <a:rPr lang="fr-FR" sz="1800">
                                    <a:latin typeface="Cambria Math"/>
                                    <a:ea typeface="Times New Roman"/>
                                    <a:cs typeface="Times New Roman"/>
                                  </a:rPr>
                                  <m:t>sin</m:t>
                                </m:r>
                                <m:r>
                                  <a:rPr lang="fr-FR" sz="1800">
                                    <a:latin typeface="Cambria Math"/>
                                    <a:ea typeface="Times New Roman"/>
                                    <a:cs typeface="Times New Roman"/>
                                  </a:rPr>
                                  <m:t>⁡</m:t>
                                </m:r>
                                <m:r>
                                  <a:rPr lang="fr-FR" sz="1800" i="1">
                                    <a:latin typeface="Cambria Math"/>
                                    <a:ea typeface="Times New Roman"/>
                                    <a:cs typeface="Times New Roman"/>
                                  </a:rPr>
                                  <m:t>(</m:t>
                                </m:r>
                                <m:r>
                                  <a:rPr lang="fr-FR" sz="1800" i="1">
                                    <a:latin typeface="Cambria Math"/>
                                    <a:ea typeface="Calibri"/>
                                    <a:cs typeface="Times New Roman"/>
                                  </a:rPr>
                                  <m:t>𝑛</m:t>
                                </m:r>
                                <m:bar>
                                  <m:barPr>
                                    <m:pos m:val="top"/>
                                    <m:ctrlPr>
                                      <a:rPr lang="fr-FR" sz="1800" i="1">
                                        <a:latin typeface="Cambria Math" panose="02040503050406030204" pitchFamily="18" charset="0"/>
                                        <a:ea typeface="Calibri"/>
                                        <a:cs typeface="Times New Roman"/>
                                      </a:rPr>
                                    </m:ctrlPr>
                                  </m:barPr>
                                  <m:e>
                                    <m:r>
                                      <a:rPr lang="fr-FR" sz="1800" i="1">
                                        <a:latin typeface="Cambria Math"/>
                                        <a:ea typeface="Calibri"/>
                                        <a:cs typeface="Times New Roman"/>
                                      </a:rPr>
                                      <m:t>𝜔</m:t>
                                    </m:r>
                                  </m:e>
                                </m:bar>
                                <m:r>
                                  <a:rPr lang="fr-FR" sz="1800" i="1">
                                    <a:latin typeface="Cambria Math"/>
                                    <a:ea typeface="Calibri"/>
                                    <a:cs typeface="Times New Roman"/>
                                  </a:rPr>
                                  <m:t>𝑡</m:t>
                                </m:r>
                                <m:r>
                                  <a:rPr lang="fr-FR" sz="1800" i="1">
                                    <a:latin typeface="Cambria Math"/>
                                    <a:ea typeface="Times New Roman"/>
                                    <a:cs typeface="Times New Roman"/>
                                  </a:rPr>
                                  <m:t>)</m:t>
                                </m:r>
                                <m:r>
                                  <a:rPr lang="fr-FR" sz="1800" i="1">
                                    <a:latin typeface="Cambria Math"/>
                                    <a:ea typeface="Times New Roman"/>
                                    <a:cs typeface="Times New Roman"/>
                                  </a:rPr>
                                  <m:t>𝑑𝑡</m:t>
                                </m:r>
                              </m:e>
                            </m:nary>
                          </m:e>
                        </m:eqArr>
                      </m:e>
                    </m:d>
                  </m:oMath>
                </a14:m>
                <a:r>
                  <a:rPr lang="fr-FR" sz="1800" dirty="0">
                    <a:latin typeface="Times New Roman"/>
                    <a:ea typeface="Times New Roman"/>
                    <a:cs typeface="Arial"/>
                  </a:rPr>
                  <a:t> </a:t>
                </a:r>
                <a:r>
                  <a:rPr lang="fr-FR" sz="1600" dirty="0">
                    <a:solidFill>
                      <a:srgbClr val="FF0000"/>
                    </a:solidFill>
                    <a:latin typeface="Times New Roman"/>
                    <a:ea typeface="Times New Roman"/>
                    <a:cs typeface="Arial"/>
                  </a:rPr>
                  <a:t>(4.2)</a:t>
                </a:r>
                <a:r>
                  <a:rPr lang="fr-FR" sz="2000" dirty="0">
                    <a:ea typeface="Times New Roman"/>
                    <a:cs typeface="Times New Roman"/>
                  </a:rPr>
                  <a:t>               </a:t>
                </a:r>
                <a14:m>
                  <m:oMath xmlns:m="http://schemas.openxmlformats.org/officeDocument/2006/math">
                    <m:d>
                      <m:dPr>
                        <m:begChr m:val="{"/>
                        <m:endChr m:val=""/>
                        <m:ctrlPr>
                          <a:rPr lang="fr-FR" sz="2000" i="1">
                            <a:latin typeface="Cambria Math" panose="02040503050406030204" pitchFamily="18" charset="0"/>
                            <a:ea typeface="Times New Roman"/>
                            <a:cs typeface="Times New Roman"/>
                          </a:rPr>
                        </m:ctrlPr>
                      </m:dPr>
                      <m:e>
                        <m:eqArr>
                          <m:eqArrPr>
                            <m:ctrlPr>
                              <a:rPr lang="fr-FR" sz="2000" i="1">
                                <a:latin typeface="Cambria Math" panose="02040503050406030204" pitchFamily="18" charset="0"/>
                                <a:ea typeface="Times New Roman"/>
                                <a:cs typeface="Times New Roman"/>
                              </a:rPr>
                            </m:ctrlPr>
                          </m:eqArrPr>
                          <m:e>
                            <m:r>
                              <a:rPr lang="fr-FR" sz="2000" i="1">
                                <a:latin typeface="Cambria Math"/>
                              </a:rPr>
                              <m:t>𝑀</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i="1">
                                <a:latin typeface="Cambria Math"/>
                              </a:rPr>
                              <m:t>𝐶</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i="1">
                                <a:latin typeface="Cambria Math"/>
                              </a:rPr>
                              <m:t>𝐾</m:t>
                            </m:r>
                            <m:r>
                              <a:rPr lang="fr-FR" sz="2000" i="1">
                                <a:latin typeface="Cambria Math"/>
                              </a:rPr>
                              <m:t>.</m:t>
                            </m:r>
                            <m:r>
                              <a:rPr lang="fr-FR" sz="2000" i="1">
                                <a:latin typeface="Cambria Math"/>
                              </a:rPr>
                              <m:t>𝑥</m:t>
                            </m:r>
                            <m:r>
                              <a:rPr lang="fr-FR" sz="2000" b="0" i="1" smtClean="0">
                                <a:latin typeface="Cambria Math"/>
                              </a:rPr>
                              <m:t>=</m:t>
                            </m:r>
                            <m:sSub>
                              <m:sSubPr>
                                <m:ctrlPr>
                                  <a:rPr lang="fr-FR" sz="2000" i="1">
                                    <a:latin typeface="Cambria Math" panose="02040503050406030204" pitchFamily="18" charset="0"/>
                                    <a:ea typeface="Calibri"/>
                                    <a:cs typeface="Times New Roman"/>
                                  </a:rPr>
                                </m:ctrlPr>
                              </m:sSubPr>
                              <m:e>
                                <m:r>
                                  <a:rPr lang="fr-FR" sz="2000" i="1">
                                    <a:latin typeface="Cambria Math"/>
                                    <a:ea typeface="Calibri"/>
                                    <a:cs typeface="Times New Roman"/>
                                  </a:rPr>
                                  <m:t>𝑎</m:t>
                                </m:r>
                              </m:e>
                              <m:sub>
                                <m:r>
                                  <a:rPr lang="fr-FR" sz="2000" i="1">
                                    <a:latin typeface="Cambria Math"/>
                                    <a:ea typeface="Calibri"/>
                                    <a:cs typeface="Times New Roman"/>
                                  </a:rPr>
                                  <m:t>0</m:t>
                                </m:r>
                              </m:sub>
                            </m:sSub>
                          </m:e>
                          <m:e>
                            <m:r>
                              <a:rPr lang="fr-FR" sz="2000" i="1">
                                <a:latin typeface="Cambria Math"/>
                              </a:rPr>
                              <m:t>𝑀</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i="1">
                                <a:latin typeface="Cambria Math"/>
                              </a:rPr>
                              <m:t>𝐶</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i="1">
                                <a:latin typeface="Cambria Math"/>
                              </a:rPr>
                              <m:t>𝐾</m:t>
                            </m:r>
                            <m:r>
                              <a:rPr lang="fr-FR" sz="2000" i="1">
                                <a:latin typeface="Cambria Math"/>
                              </a:rPr>
                              <m:t>.</m:t>
                            </m:r>
                            <m:r>
                              <a:rPr lang="fr-FR" sz="2000" b="0" i="1" smtClean="0">
                                <a:latin typeface="Cambria Math"/>
                              </a:rPr>
                              <m:t>𝑥</m:t>
                            </m:r>
                            <m:r>
                              <a:rPr lang="fr-FR" sz="2000" i="1">
                                <a:latin typeface="Cambria Math"/>
                              </a:rPr>
                              <m:t>=</m:t>
                            </m:r>
                            <m:nary>
                              <m:naryPr>
                                <m:chr m:val="∑"/>
                                <m:limLoc m:val="undOvr"/>
                                <m:subHide m:val="on"/>
                                <m:supHide m:val="on"/>
                                <m:ctrlPr>
                                  <a:rPr lang="fr-FR" sz="1800" i="1">
                                    <a:latin typeface="Cambria Math" panose="02040503050406030204" pitchFamily="18" charset="0"/>
                                    <a:ea typeface="Calibri"/>
                                    <a:cs typeface="Times New Roman"/>
                                  </a:rPr>
                                </m:ctrlPr>
                              </m:naryPr>
                              <m:sub/>
                              <m:sup/>
                              <m:e>
                                <m:sSub>
                                  <m:sSubPr>
                                    <m:ctrlPr>
                                      <a:rPr lang="fr-FR" sz="2000" i="1" smtClean="0">
                                        <a:latin typeface="Cambria Math" panose="02040503050406030204" pitchFamily="18" charset="0"/>
                                        <a:ea typeface="Calibri"/>
                                        <a:cs typeface="Times New Roman"/>
                                      </a:rPr>
                                    </m:ctrlPr>
                                  </m:sSubPr>
                                  <m:e>
                                    <m:r>
                                      <a:rPr lang="fr-FR" sz="2000" i="1">
                                        <a:latin typeface="Cambria Math"/>
                                        <a:ea typeface="Calibri"/>
                                        <a:cs typeface="Times New Roman"/>
                                      </a:rPr>
                                      <m:t>𝑎</m:t>
                                    </m:r>
                                  </m:e>
                                  <m:sub>
                                    <m:r>
                                      <a:rPr lang="fr-FR" sz="2000" b="0" i="1" smtClean="0">
                                        <a:latin typeface="Cambria Math"/>
                                        <a:ea typeface="Calibri"/>
                                        <a:cs typeface="Times New Roman"/>
                                      </a:rPr>
                                      <m:t>𝑛</m:t>
                                    </m:r>
                                  </m:sub>
                                </m:sSub>
                                <m:d>
                                  <m:dPr>
                                    <m:ctrlPr>
                                      <a:rPr lang="fr-FR" sz="1800" i="1">
                                        <a:latin typeface="Cambria Math" panose="02040503050406030204" pitchFamily="18" charset="0"/>
                                        <a:ea typeface="Calibri"/>
                                        <a:cs typeface="Times New Roman"/>
                                      </a:rPr>
                                    </m:ctrlPr>
                                  </m:dPr>
                                  <m:e>
                                    <m:r>
                                      <m:rPr>
                                        <m:sty m:val="p"/>
                                      </m:rPr>
                                      <a:rPr lang="fr-FR" sz="1800">
                                        <a:latin typeface="Cambria Math"/>
                                        <a:ea typeface="Calibri"/>
                                        <a:cs typeface="Times New Roman"/>
                                      </a:rPr>
                                      <m:t>cos</m:t>
                                    </m:r>
                                    <m:r>
                                      <a:rPr lang="fr-FR" sz="1800">
                                        <a:latin typeface="Cambria Math"/>
                                        <a:ea typeface="Calibri"/>
                                        <a:cs typeface="Times New Roman"/>
                                      </a:rPr>
                                      <m:t>⁡</m:t>
                                    </m:r>
                                    <m:r>
                                      <a:rPr lang="fr-FR" sz="1800" i="1">
                                        <a:latin typeface="Cambria Math"/>
                                        <a:ea typeface="Calibri"/>
                                        <a:cs typeface="Times New Roman"/>
                                      </a:rPr>
                                      <m:t>(</m:t>
                                    </m:r>
                                    <m:r>
                                      <a:rPr lang="fr-FR" sz="1800" b="0" i="1" smtClean="0">
                                        <a:latin typeface="Cambria Math"/>
                                        <a:ea typeface="Calibri"/>
                                        <a:cs typeface="Times New Roman"/>
                                      </a:rPr>
                                      <m:t>𝑛</m:t>
                                    </m:r>
                                    <m:bar>
                                      <m:barPr>
                                        <m:pos m:val="top"/>
                                        <m:ctrlPr>
                                          <a:rPr lang="fr-FR" sz="1800" i="1">
                                            <a:latin typeface="Cambria Math" panose="02040503050406030204" pitchFamily="18" charset="0"/>
                                            <a:ea typeface="Calibri"/>
                                            <a:cs typeface="Times New Roman"/>
                                          </a:rPr>
                                        </m:ctrlPr>
                                      </m:barPr>
                                      <m:e>
                                        <m:r>
                                          <a:rPr lang="fr-FR" sz="1800" i="1">
                                            <a:latin typeface="Cambria Math"/>
                                            <a:ea typeface="Calibri"/>
                                            <a:cs typeface="Times New Roman"/>
                                          </a:rPr>
                                          <m:t>𝜔</m:t>
                                        </m:r>
                                      </m:e>
                                    </m:bar>
                                    <m:r>
                                      <a:rPr lang="fr-FR" sz="1800" i="1">
                                        <a:latin typeface="Cambria Math"/>
                                        <a:ea typeface="Calibri"/>
                                        <a:cs typeface="Times New Roman"/>
                                      </a:rPr>
                                      <m:t>𝑡</m:t>
                                    </m:r>
                                    <m:r>
                                      <a:rPr lang="fr-FR" sz="1800" i="1">
                                        <a:latin typeface="Cambria Math"/>
                                        <a:ea typeface="Calibri"/>
                                        <a:cs typeface="Times New Roman"/>
                                      </a:rPr>
                                      <m:t>)</m:t>
                                    </m:r>
                                  </m:e>
                                </m:d>
                              </m:e>
                            </m:nary>
                          </m:e>
                          <m:e>
                            <m:r>
                              <a:rPr lang="fr-FR" sz="2000" i="1">
                                <a:latin typeface="Cambria Math"/>
                              </a:rPr>
                              <m:t>𝑀</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i="1">
                                <a:latin typeface="Cambria Math"/>
                              </a:rPr>
                              <m:t>𝐶</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i="1">
                                <a:latin typeface="Cambria Math"/>
                              </a:rPr>
                              <m:t>𝐾</m:t>
                            </m:r>
                            <m:r>
                              <a:rPr lang="fr-FR" sz="2000" i="1">
                                <a:latin typeface="Cambria Math"/>
                              </a:rPr>
                              <m:t>.</m:t>
                            </m:r>
                            <m:r>
                              <a:rPr lang="fr-FR" sz="2000" i="1">
                                <a:latin typeface="Cambria Math"/>
                              </a:rPr>
                              <m:t>𝑥</m:t>
                            </m:r>
                            <m:r>
                              <a:rPr lang="fr-FR" sz="2000" i="1">
                                <a:latin typeface="Cambria Math"/>
                              </a:rPr>
                              <m:t>=.=</m:t>
                            </m:r>
                            <m:nary>
                              <m:naryPr>
                                <m:chr m:val="∑"/>
                                <m:limLoc m:val="undOvr"/>
                                <m:subHide m:val="on"/>
                                <m:supHide m:val="on"/>
                                <m:ctrlPr>
                                  <a:rPr lang="fr-FR" sz="1800" i="1">
                                    <a:latin typeface="Cambria Math" panose="02040503050406030204" pitchFamily="18" charset="0"/>
                                    <a:ea typeface="Calibri"/>
                                    <a:cs typeface="Times New Roman"/>
                                  </a:rPr>
                                </m:ctrlPr>
                              </m:naryPr>
                              <m:sub/>
                              <m:sup/>
                              <m:e>
                                <m:sSub>
                                  <m:sSubPr>
                                    <m:ctrlPr>
                                      <a:rPr lang="fr-FR" sz="2000" i="1">
                                        <a:latin typeface="Cambria Math" panose="02040503050406030204" pitchFamily="18" charset="0"/>
                                        <a:ea typeface="Calibri"/>
                                        <a:cs typeface="Times New Roman"/>
                                      </a:rPr>
                                    </m:ctrlPr>
                                  </m:sSubPr>
                                  <m:e>
                                    <m:r>
                                      <a:rPr lang="fr-FR" sz="2000" b="0" i="1" smtClean="0">
                                        <a:latin typeface="Cambria Math"/>
                                        <a:ea typeface="Calibri"/>
                                        <a:cs typeface="Times New Roman"/>
                                      </a:rPr>
                                      <m:t>𝑏</m:t>
                                    </m:r>
                                  </m:e>
                                  <m:sub>
                                    <m:r>
                                      <a:rPr lang="fr-FR" sz="2000" i="1">
                                        <a:latin typeface="Cambria Math"/>
                                        <a:ea typeface="Calibri"/>
                                        <a:cs typeface="Times New Roman"/>
                                      </a:rPr>
                                      <m:t>𝑛</m:t>
                                    </m:r>
                                  </m:sub>
                                </m:sSub>
                                <m:d>
                                  <m:dPr>
                                    <m:ctrlPr>
                                      <a:rPr lang="fr-FR" sz="1800" i="1">
                                        <a:latin typeface="Cambria Math" panose="02040503050406030204" pitchFamily="18" charset="0"/>
                                        <a:ea typeface="Calibri"/>
                                        <a:cs typeface="Times New Roman"/>
                                      </a:rPr>
                                    </m:ctrlPr>
                                  </m:dPr>
                                  <m:e>
                                    <m:r>
                                      <m:rPr>
                                        <m:sty m:val="p"/>
                                      </m:rPr>
                                      <a:rPr lang="fr-FR" sz="1800" b="0" i="0" smtClean="0">
                                        <a:latin typeface="Cambria Math"/>
                                        <a:ea typeface="Calibri"/>
                                        <a:cs typeface="Times New Roman"/>
                                      </a:rPr>
                                      <m:t>sin</m:t>
                                    </m:r>
                                    <m:r>
                                      <a:rPr lang="fr-FR" sz="1800">
                                        <a:latin typeface="Cambria Math"/>
                                        <a:ea typeface="Calibri"/>
                                        <a:cs typeface="Times New Roman"/>
                                      </a:rPr>
                                      <m:t>⁡</m:t>
                                    </m:r>
                                    <m:r>
                                      <a:rPr lang="fr-FR" sz="1800" i="1">
                                        <a:latin typeface="Cambria Math"/>
                                        <a:ea typeface="Calibri"/>
                                        <a:cs typeface="Times New Roman"/>
                                      </a:rPr>
                                      <m:t>(</m:t>
                                    </m:r>
                                    <m:bar>
                                      <m:barPr>
                                        <m:pos m:val="top"/>
                                        <m:ctrlPr>
                                          <a:rPr lang="fr-FR" sz="1800" i="1">
                                            <a:latin typeface="Cambria Math" panose="02040503050406030204" pitchFamily="18" charset="0"/>
                                            <a:ea typeface="Calibri"/>
                                            <a:cs typeface="Times New Roman"/>
                                          </a:rPr>
                                        </m:ctrlPr>
                                      </m:barPr>
                                      <m:e>
                                        <m:r>
                                          <a:rPr lang="fr-FR" sz="1800" b="0" i="1" smtClean="0">
                                            <a:latin typeface="Cambria Math"/>
                                            <a:ea typeface="Calibri"/>
                                            <a:cs typeface="Times New Roman"/>
                                          </a:rPr>
                                          <m:t>𝑛</m:t>
                                        </m:r>
                                        <m:r>
                                          <a:rPr lang="fr-FR" sz="1800" i="1">
                                            <a:latin typeface="Cambria Math"/>
                                            <a:ea typeface="Calibri"/>
                                            <a:cs typeface="Times New Roman"/>
                                          </a:rPr>
                                          <m:t>𝜔</m:t>
                                        </m:r>
                                      </m:e>
                                    </m:bar>
                                    <m:r>
                                      <a:rPr lang="fr-FR" sz="1800" i="1">
                                        <a:latin typeface="Cambria Math"/>
                                        <a:ea typeface="Calibri"/>
                                        <a:cs typeface="Times New Roman"/>
                                      </a:rPr>
                                      <m:t>𝑡</m:t>
                                    </m:r>
                                    <m:r>
                                      <a:rPr lang="fr-FR" sz="1800" i="1">
                                        <a:latin typeface="Cambria Math"/>
                                        <a:ea typeface="Calibri"/>
                                        <a:cs typeface="Times New Roman"/>
                                      </a:rPr>
                                      <m:t>)</m:t>
                                    </m:r>
                                  </m:e>
                                </m:d>
                              </m:e>
                            </m:nary>
                          </m:e>
                        </m:eqArr>
                      </m:e>
                    </m:d>
                  </m:oMath>
                </a14:m>
                <a:endParaRPr lang="fr-FR" sz="2000" dirty="0">
                  <a:latin typeface="Calibri"/>
                  <a:ea typeface="Calibri"/>
                  <a:cs typeface="Arial"/>
                </a:endParaRPr>
              </a:p>
              <a:p>
                <a:pPr>
                  <a:lnSpc>
                    <a:spcPct val="150000"/>
                  </a:lnSpc>
                  <a:spcAft>
                    <a:spcPts val="0"/>
                  </a:spcAft>
                </a:pPr>
                <a:endParaRPr lang="fr-FR" sz="2000" dirty="0">
                  <a:latin typeface="Calibri"/>
                  <a:ea typeface="Calibri"/>
                  <a:cs typeface="Arial"/>
                </a:endParaRPr>
              </a:p>
              <a:p>
                <a:pPr>
                  <a:lnSpc>
                    <a:spcPct val="150000"/>
                  </a:lnSpc>
                  <a:spcAft>
                    <a:spcPts val="0"/>
                  </a:spcAft>
                </a:pPr>
                <a:endParaRPr lang="fr-FR" sz="2000" dirty="0">
                  <a:effectLst/>
                  <a:latin typeface="Calibri"/>
                  <a:ea typeface="Calibri"/>
                  <a:cs typeface="Arial"/>
                </a:endParaRPr>
              </a:p>
              <a:p>
                <a:pPr>
                  <a:lnSpc>
                    <a:spcPct val="115000"/>
                  </a:lnSpc>
                  <a:spcAft>
                    <a:spcPts val="0"/>
                  </a:spcAft>
                </a:pPr>
                <a:endParaRPr lang="fr-FR" sz="1800" dirty="0">
                  <a:effectLst/>
                  <a:latin typeface="Calibri"/>
                  <a:ea typeface="Calibri"/>
                  <a:cs typeface="Arial"/>
                </a:endParaRPr>
              </a:p>
              <a:p>
                <a:pPr algn="just">
                  <a:lnSpc>
                    <a:spcPct val="150000"/>
                  </a:lnSpc>
                  <a:spcAft>
                    <a:spcPts val="0"/>
                  </a:spcAft>
                </a:pPr>
                <a:endParaRPr lang="fr-FR" sz="2000" dirty="0"/>
              </a:p>
            </p:txBody>
          </p:sp>
        </mc:Choice>
        <mc:Fallback xmlns="">
          <p:sp>
            <p:nvSpPr>
              <p:cNvPr id="4" name="Rectangle 2"/>
              <p:cNvSpPr txBox="1">
                <a:spLocks noRot="1" noChangeAspect="1" noMove="1" noResize="1" noEditPoints="1" noAdjustHandles="1" noChangeArrowheads="1" noChangeShapeType="1" noTextEdit="1"/>
              </p:cNvSpPr>
              <p:nvPr/>
            </p:nvSpPr>
            <p:spPr>
              <a:xfrm>
                <a:off x="107504" y="44624"/>
                <a:ext cx="8929718" cy="6741368"/>
              </a:xfrm>
              <a:prstGeom prst="rect">
                <a:avLst/>
              </a:prstGeom>
              <a:blipFill>
                <a:blip r:embed="rId3"/>
                <a:stretch>
                  <a:fillRect l="-682"/>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24</a:t>
            </a:fld>
            <a:endParaRPr lang="fr-BE" dirty="0">
              <a:solidFill>
                <a:srgbClr val="FFFFFF"/>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7" name="Image 12"/>
          <p:cNvPicPr/>
          <p:nvPr/>
        </p:nvPicPr>
        <p:blipFill>
          <a:blip r:embed="rId4"/>
          <a:srcRect/>
          <a:stretch>
            <a:fillRect/>
          </a:stretch>
        </p:blipFill>
        <p:spPr bwMode="auto">
          <a:xfrm>
            <a:off x="6372200" y="980728"/>
            <a:ext cx="2451279" cy="1224136"/>
          </a:xfrm>
          <a:prstGeom prst="rect">
            <a:avLst/>
          </a:prstGeom>
          <a:ln>
            <a:headEnd/>
            <a:tailEnd/>
          </a:ln>
        </p:spPr>
        <p:style>
          <a:lnRef idx="2">
            <a:schemeClr val="accent1"/>
          </a:lnRef>
          <a:fillRef idx="1">
            <a:schemeClr val="lt1"/>
          </a:fillRef>
          <a:effectRef idx="0">
            <a:schemeClr val="accent1"/>
          </a:effectRef>
          <a:fontRef idx="minor">
            <a:schemeClr val="dk1"/>
          </a:fontRef>
        </p:style>
      </p:pic>
      <p:cxnSp>
        <p:nvCxnSpPr>
          <p:cNvPr id="6" name="Straight Arrow Connector 5"/>
          <p:cNvCxnSpPr/>
          <p:nvPr/>
        </p:nvCxnSpPr>
        <p:spPr bwMode="auto">
          <a:xfrm>
            <a:off x="3635896" y="5805264"/>
            <a:ext cx="648072" cy="0"/>
          </a:xfrm>
          <a:prstGeom prst="straightConnector1">
            <a:avLst/>
          </a:prstGeom>
          <a:solidFill>
            <a:schemeClr val="accent1"/>
          </a:solidFill>
          <a:ln w="28575" cap="flat" cmpd="sng" algn="ctr">
            <a:solidFill>
              <a:srgbClr val="FFC000"/>
            </a:solidFill>
            <a:prstDash val="solid"/>
            <a:round/>
            <a:headEnd type="none" w="med" len="med"/>
            <a:tailEnd type="arrow"/>
          </a:ln>
          <a:effectLst/>
        </p:spPr>
      </p:cxnSp>
    </p:spTree>
    <p:extLst>
      <p:ext uri="{BB962C8B-B14F-4D97-AF65-F5344CB8AC3E}">
        <p14:creationId xmlns:p14="http://schemas.microsoft.com/office/powerpoint/2010/main" val="1390153804"/>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214282" y="116632"/>
                <a:ext cx="8822214" cy="6741368"/>
              </a:xfrm>
              <a:prstGeom prst="rect">
                <a:avLst/>
              </a:prstGeom>
              <a:ln>
                <a:solidFill>
                  <a:schemeClr val="accent1"/>
                </a:solidFill>
              </a:ln>
            </p:spPr>
            <p:txBody>
              <a:bodyPr/>
              <a:lstStyle/>
              <a:p>
                <a:pPr>
                  <a:lnSpc>
                    <a:spcPct val="115000"/>
                  </a:lnSpc>
                  <a:spcAft>
                    <a:spcPts val="0"/>
                  </a:spcAft>
                </a:pPr>
                <a:r>
                  <a:rPr lang="fr-FR" sz="2000" b="1" dirty="0">
                    <a:solidFill>
                      <a:srgbClr val="FF0000"/>
                    </a:solidFill>
                    <a:latin typeface="Times New Roman"/>
                    <a:ea typeface="Times New Roman"/>
                    <a:cs typeface="Arial"/>
                  </a:rPr>
                  <a:t>a/ </a:t>
                </a:r>
                <a:r>
                  <a:rPr lang="en-US" sz="2000" b="1" dirty="0">
                    <a:solidFill>
                      <a:srgbClr val="FF0000"/>
                    </a:solidFill>
                    <a:latin typeface="Times New Roman"/>
                    <a:ea typeface="Times New Roman"/>
                    <a:cs typeface="Arial"/>
                  </a:rPr>
                  <a:t>Response of an undamped system to periodic excitation (c=0)</a:t>
                </a:r>
                <a:r>
                  <a:rPr lang="fr-FR" sz="2000" b="1" dirty="0">
                    <a:solidFill>
                      <a:srgbClr val="FF0000"/>
                    </a:solidFill>
                    <a:latin typeface="Times New Roman"/>
                    <a:ea typeface="Times New Roman"/>
                    <a:cs typeface="Arial"/>
                  </a:rPr>
                  <a:t> :</a:t>
                </a:r>
                <a:endParaRPr lang="fr-FR" sz="1800" dirty="0">
                  <a:latin typeface="Calibri"/>
                  <a:ea typeface="Calibri"/>
                  <a:cs typeface="Arial"/>
                </a:endParaRPr>
              </a:p>
              <a:p>
                <a:pPr>
                  <a:lnSpc>
                    <a:spcPct val="115000"/>
                  </a:lnSpc>
                  <a:spcAft>
                    <a:spcPts val="0"/>
                  </a:spcAft>
                </a:pPr>
                <a:r>
                  <a:rPr lang="fr-FR" sz="2000" dirty="0">
                    <a:effectLst/>
                    <a:latin typeface="Times New Roman"/>
                    <a:ea typeface="Times New Roman"/>
                    <a:cs typeface="Arial"/>
                  </a:rPr>
                  <a:t> </a:t>
                </a:r>
                <a14:m>
                  <m:oMath xmlns:m="http://schemas.openxmlformats.org/officeDocument/2006/math">
                    <m:r>
                      <a:rPr lang="fr-FR" sz="2000" i="1">
                        <a:effectLst/>
                        <a:latin typeface="Cambria Math"/>
                        <a:ea typeface="Calibri"/>
                        <a:cs typeface="Times New Roman"/>
                      </a:rPr>
                      <m:t>𝑥</m:t>
                    </m:r>
                    <m:d>
                      <m:dPr>
                        <m:ctrlPr>
                          <a:rPr lang="fr-FR" sz="2000" i="1">
                            <a:effectLst/>
                            <a:latin typeface="Cambria Math" panose="02040503050406030204" pitchFamily="18" charset="0"/>
                            <a:ea typeface="Calibri"/>
                            <a:cs typeface="Times New Roman"/>
                          </a:rPr>
                        </m:ctrlPr>
                      </m:dPr>
                      <m:e>
                        <m:r>
                          <a:rPr lang="fr-FR" sz="2000" i="1">
                            <a:effectLst/>
                            <a:latin typeface="Cambria Math"/>
                            <a:ea typeface="Calibri"/>
                            <a:cs typeface="Times New Roman"/>
                          </a:rPr>
                          <m:t>𝑡</m:t>
                        </m:r>
                      </m:e>
                    </m:d>
                    <m:r>
                      <a:rPr lang="fr-FR" sz="2000" i="1">
                        <a:effectLst/>
                        <a:latin typeface="Cambria Math"/>
                        <a:ea typeface="Calibri"/>
                        <a:cs typeface="Times New Roman"/>
                      </a:rPr>
                      <m:t>=</m:t>
                    </m:r>
                    <m:r>
                      <a:rPr lang="fr-FR" sz="2000" i="1">
                        <a:effectLst/>
                        <a:latin typeface="Cambria Math"/>
                        <a:ea typeface="Calibri"/>
                        <a:cs typeface="Times New Roman"/>
                      </a:rPr>
                      <m:t>𝐴</m:t>
                    </m:r>
                    <m:r>
                      <a:rPr lang="fr-FR" sz="2000" i="1">
                        <a:effectLst/>
                        <a:latin typeface="Cambria Math"/>
                        <a:ea typeface="Calibri"/>
                        <a:cs typeface="Times New Roman"/>
                      </a:rPr>
                      <m:t>.</m:t>
                    </m:r>
                    <m:r>
                      <a:rPr lang="fr-FR" sz="2000" i="1">
                        <a:effectLst/>
                        <a:latin typeface="Cambria Math"/>
                        <a:ea typeface="Calibri"/>
                        <a:cs typeface="Times New Roman"/>
                      </a:rPr>
                      <m:t>𝑠𝑖𝑛</m:t>
                    </m:r>
                    <m:d>
                      <m:dPr>
                        <m:ctrlPr>
                          <a:rPr lang="fr-FR" sz="2000" i="1">
                            <a:effectLst/>
                            <a:latin typeface="Cambria Math" panose="02040503050406030204" pitchFamily="18" charset="0"/>
                            <a:ea typeface="Calibri"/>
                            <a:cs typeface="Times New Roman"/>
                          </a:rPr>
                        </m:ctrlPr>
                      </m:dPr>
                      <m:e>
                        <m:r>
                          <a:rPr lang="fr-FR" sz="2000" i="1">
                            <a:effectLst/>
                            <a:latin typeface="Cambria Math"/>
                            <a:ea typeface="Calibri"/>
                            <a:cs typeface="Times New Roman"/>
                          </a:rPr>
                          <m:t>𝜔</m:t>
                        </m:r>
                        <m:r>
                          <a:rPr lang="fr-FR" sz="2000" i="1">
                            <a:effectLst/>
                            <a:latin typeface="Cambria Math"/>
                            <a:ea typeface="Calibri"/>
                            <a:cs typeface="Times New Roman"/>
                          </a:rPr>
                          <m:t>𝑡</m:t>
                        </m:r>
                      </m:e>
                    </m:d>
                    <m:r>
                      <a:rPr lang="fr-FR" sz="2000" i="1">
                        <a:effectLst/>
                        <a:latin typeface="Cambria Math"/>
                        <a:ea typeface="Calibri"/>
                        <a:cs typeface="Times New Roman"/>
                      </a:rPr>
                      <m:t>+</m:t>
                    </m:r>
                    <m:r>
                      <a:rPr lang="fr-FR" sz="2000" i="1">
                        <a:effectLst/>
                        <a:latin typeface="Cambria Math"/>
                        <a:ea typeface="Calibri"/>
                        <a:cs typeface="Times New Roman"/>
                      </a:rPr>
                      <m:t>𝐵</m:t>
                    </m:r>
                    <m:r>
                      <a:rPr lang="fr-FR" sz="2000" i="1">
                        <a:effectLst/>
                        <a:latin typeface="Cambria Math"/>
                        <a:ea typeface="Calibri"/>
                        <a:cs typeface="Times New Roman"/>
                      </a:rPr>
                      <m:t>.</m:t>
                    </m:r>
                    <m:r>
                      <a:rPr lang="fr-FR" sz="2000" i="1">
                        <a:effectLst/>
                        <a:latin typeface="Cambria Math"/>
                        <a:ea typeface="Calibri"/>
                        <a:cs typeface="Times New Roman"/>
                      </a:rPr>
                      <m:t>𝑐𝑜𝑠</m:t>
                    </m:r>
                    <m:d>
                      <m:dPr>
                        <m:ctrlPr>
                          <a:rPr lang="fr-FR" sz="2000" i="1">
                            <a:effectLst/>
                            <a:latin typeface="Cambria Math" panose="02040503050406030204" pitchFamily="18" charset="0"/>
                            <a:ea typeface="Calibri"/>
                            <a:cs typeface="Times New Roman"/>
                          </a:rPr>
                        </m:ctrlPr>
                      </m:dPr>
                      <m:e>
                        <m:r>
                          <a:rPr lang="fr-FR" sz="2000" i="1">
                            <a:effectLst/>
                            <a:latin typeface="Cambria Math"/>
                            <a:ea typeface="Calibri"/>
                            <a:cs typeface="Times New Roman"/>
                          </a:rPr>
                          <m:t>𝜔</m:t>
                        </m:r>
                        <m:r>
                          <a:rPr lang="fr-FR" sz="2000" i="1">
                            <a:effectLst/>
                            <a:latin typeface="Cambria Math"/>
                            <a:ea typeface="Calibri"/>
                            <a:cs typeface="Times New Roman"/>
                          </a:rPr>
                          <m:t>𝑡</m:t>
                        </m:r>
                      </m:e>
                    </m:d>
                    <m:r>
                      <a:rPr lang="fr-FR" sz="2000" i="1">
                        <a:effectLst/>
                        <a:latin typeface="Cambria Math"/>
                        <a:ea typeface="Calibri"/>
                        <a:cs typeface="Times New Roman"/>
                      </a:rPr>
                      <m:t>+</m:t>
                    </m:r>
                    <m:f>
                      <m:fPr>
                        <m:ctrlPr>
                          <a:rPr lang="fr-FR" sz="2000" i="1">
                            <a:effectLst/>
                            <a:latin typeface="Cambria Math" panose="02040503050406030204" pitchFamily="18" charset="0"/>
                            <a:ea typeface="Calibri"/>
                            <a:cs typeface="Times New Roman"/>
                          </a:rPr>
                        </m:ctrlPr>
                      </m:fPr>
                      <m:num>
                        <m:sSub>
                          <m:sSubPr>
                            <m:ctrlPr>
                              <a:rPr lang="fr-FR" sz="2000" i="1">
                                <a:effectLst/>
                                <a:latin typeface="Cambria Math" panose="02040503050406030204" pitchFamily="18" charset="0"/>
                                <a:ea typeface="Calibri"/>
                                <a:cs typeface="Times New Roman"/>
                              </a:rPr>
                            </m:ctrlPr>
                          </m:sSubPr>
                          <m:e>
                            <m:r>
                              <a:rPr lang="fr-FR" sz="2000" i="1">
                                <a:effectLst/>
                                <a:latin typeface="Cambria Math"/>
                                <a:ea typeface="Calibri"/>
                                <a:cs typeface="Times New Roman"/>
                              </a:rPr>
                              <m:t>𝑝</m:t>
                            </m:r>
                          </m:e>
                          <m:sub>
                            <m:r>
                              <a:rPr lang="fr-FR" sz="2000" i="1">
                                <a:effectLst/>
                                <a:latin typeface="Cambria Math"/>
                                <a:ea typeface="Calibri"/>
                                <a:cs typeface="Times New Roman"/>
                              </a:rPr>
                              <m:t>0</m:t>
                            </m:r>
                          </m:sub>
                        </m:sSub>
                      </m:num>
                      <m:den>
                        <m:r>
                          <a:rPr lang="fr-FR" sz="2000" i="1">
                            <a:effectLst/>
                            <a:latin typeface="Cambria Math"/>
                            <a:ea typeface="Calibri"/>
                            <a:cs typeface="Times New Roman"/>
                          </a:rPr>
                          <m:t>𝑘</m:t>
                        </m:r>
                      </m:den>
                    </m:f>
                    <m:f>
                      <m:fPr>
                        <m:ctrlPr>
                          <a:rPr lang="fr-FR" sz="2000" i="1">
                            <a:effectLst/>
                            <a:latin typeface="Cambria Math" panose="02040503050406030204" pitchFamily="18" charset="0"/>
                            <a:ea typeface="Calibri"/>
                            <a:cs typeface="Times New Roman"/>
                          </a:rPr>
                        </m:ctrlPr>
                      </m:fPr>
                      <m:num>
                        <m:r>
                          <a:rPr lang="fr-FR" sz="2000" i="1">
                            <a:effectLst/>
                            <a:latin typeface="Cambria Math"/>
                            <a:ea typeface="Calibri"/>
                            <a:cs typeface="Times New Roman"/>
                          </a:rPr>
                          <m:t>1</m:t>
                        </m:r>
                      </m:num>
                      <m:den>
                        <m:r>
                          <a:rPr lang="fr-FR" sz="2000" i="1">
                            <a:effectLst/>
                            <a:latin typeface="Cambria Math"/>
                            <a:ea typeface="Calibri"/>
                            <a:cs typeface="Times New Roman"/>
                          </a:rPr>
                          <m:t>1</m:t>
                        </m:r>
                        <m:r>
                          <a:rPr lang="fr-FR" sz="2000" i="1">
                            <a:effectLst/>
                            <a:latin typeface="Cambria Math"/>
                            <a:ea typeface="Calibri"/>
                            <a:cs typeface="Arial"/>
                          </a:rPr>
                          <m:t>−</m:t>
                        </m:r>
                        <m:sSup>
                          <m:sSupPr>
                            <m:ctrlPr>
                              <a:rPr lang="fr-FR" sz="2000" i="1">
                                <a:effectLst/>
                                <a:latin typeface="Cambria Math" panose="02040503050406030204" pitchFamily="18" charset="0"/>
                                <a:ea typeface="Calibri"/>
                                <a:cs typeface="Times New Roman"/>
                              </a:rPr>
                            </m:ctrlPr>
                          </m:sSupPr>
                          <m:e>
                            <m:r>
                              <a:rPr lang="fr-FR" sz="2000" i="1">
                                <a:effectLst/>
                                <a:latin typeface="Cambria Math"/>
                                <a:ea typeface="Calibri"/>
                                <a:cs typeface="Times New Roman"/>
                              </a:rPr>
                              <m:t>𝛽</m:t>
                            </m:r>
                          </m:e>
                          <m:sup>
                            <m:r>
                              <a:rPr lang="fr-FR" sz="2000" i="1">
                                <a:effectLst/>
                                <a:latin typeface="Cambria Math"/>
                                <a:ea typeface="Calibri"/>
                                <a:cs typeface="Times New Roman"/>
                              </a:rPr>
                              <m:t>2</m:t>
                            </m:r>
                          </m:sup>
                        </m:sSup>
                      </m:den>
                    </m:f>
                    <m:r>
                      <m:rPr>
                        <m:sty m:val="p"/>
                      </m:rPr>
                      <a:rPr lang="fr-FR" sz="2000">
                        <a:effectLst/>
                        <a:latin typeface="Cambria Math"/>
                        <a:ea typeface="Calibri"/>
                        <a:cs typeface="Times New Roman"/>
                      </a:rPr>
                      <m:t>sin</m:t>
                    </m:r>
                    <m:r>
                      <a:rPr lang="fr-FR" sz="2000">
                        <a:effectLst/>
                        <a:latin typeface="Cambria Math"/>
                        <a:ea typeface="Calibri"/>
                        <a:cs typeface="Cambria Math"/>
                      </a:rPr>
                      <m:t>⁡</m:t>
                    </m:r>
                    <m:r>
                      <a:rPr lang="fr-FR" sz="2000" i="1">
                        <a:effectLst/>
                        <a:latin typeface="Cambria Math"/>
                        <a:ea typeface="Calibri"/>
                        <a:cs typeface="Times New Roman"/>
                      </a:rPr>
                      <m:t>(</m:t>
                    </m:r>
                    <m:bar>
                      <m:barPr>
                        <m:pos m:val="top"/>
                        <m:ctrlPr>
                          <a:rPr lang="fr-FR" sz="2000" i="1">
                            <a:effectLst/>
                            <a:latin typeface="Cambria Math" panose="02040503050406030204" pitchFamily="18" charset="0"/>
                            <a:ea typeface="Calibri"/>
                            <a:cs typeface="Times New Roman"/>
                          </a:rPr>
                        </m:ctrlPr>
                      </m:barPr>
                      <m:e>
                        <m:r>
                          <a:rPr lang="fr-FR" sz="2000" i="1">
                            <a:effectLst/>
                            <a:latin typeface="Cambria Math"/>
                            <a:ea typeface="Calibri"/>
                            <a:cs typeface="Times New Roman"/>
                          </a:rPr>
                          <m:t>𝜔</m:t>
                        </m:r>
                      </m:e>
                    </m:bar>
                    <m:r>
                      <a:rPr lang="fr-FR" sz="2000" i="1">
                        <a:effectLst/>
                        <a:latin typeface="Cambria Math"/>
                        <a:ea typeface="Calibri"/>
                        <a:cs typeface="Times New Roman"/>
                      </a:rPr>
                      <m:t>𝑡</m:t>
                    </m:r>
                    <m:r>
                      <a:rPr lang="fr-FR" sz="2000" i="1">
                        <a:effectLst/>
                        <a:latin typeface="Cambria Math"/>
                        <a:ea typeface="Calibri"/>
                        <a:cs typeface="Times New Roman"/>
                      </a:rPr>
                      <m:t>)</m:t>
                    </m:r>
                  </m:oMath>
                </a14:m>
                <a:r>
                  <a:rPr lang="fr-FR" sz="2000" dirty="0">
                    <a:effectLst/>
                    <a:latin typeface="Times New Roman"/>
                    <a:ea typeface="Times New Roman"/>
                    <a:cs typeface="Arial"/>
                  </a:rPr>
                  <a:t>			</a:t>
                </a:r>
              </a:p>
              <a:p>
                <a:pPr>
                  <a:lnSpc>
                    <a:spcPct val="115000"/>
                  </a:lnSpc>
                  <a:spcAft>
                    <a:spcPts val="0"/>
                  </a:spcAft>
                </a:pPr>
                <a:r>
                  <a:rPr lang="fr-FR" sz="2000" dirty="0">
                    <a:effectLst/>
                    <a:latin typeface="Times New Roman"/>
                    <a:ea typeface="Times New Roman"/>
                    <a:cs typeface="Arial"/>
                  </a:rPr>
                  <a:t>Sinus part  :  	</a:t>
                </a:r>
                <a14:m>
                  <m:oMath xmlns:m="http://schemas.openxmlformats.org/officeDocument/2006/math">
                    <m:r>
                      <a:rPr lang="fr-FR" sz="1800" i="1">
                        <a:effectLst/>
                        <a:latin typeface="Cambria Math"/>
                        <a:ea typeface="Calibri"/>
                        <a:cs typeface="Times New Roman"/>
                      </a:rPr>
                      <m:t>𝑃</m:t>
                    </m:r>
                    <m:d>
                      <m:dPr>
                        <m:ctrlPr>
                          <a:rPr lang="fr-FR" sz="1800" i="1">
                            <a:effectLst/>
                            <a:latin typeface="Cambria Math" panose="02040503050406030204" pitchFamily="18" charset="0"/>
                            <a:ea typeface="Calibri"/>
                            <a:cs typeface="Times New Roman"/>
                          </a:rPr>
                        </m:ctrlPr>
                      </m:dPr>
                      <m:e>
                        <m:r>
                          <a:rPr lang="fr-FR" sz="1800" i="1">
                            <a:effectLst/>
                            <a:latin typeface="Cambria Math"/>
                            <a:ea typeface="Calibri"/>
                            <a:cs typeface="Times New Roman"/>
                          </a:rPr>
                          <m:t>𝑡</m:t>
                        </m:r>
                      </m:e>
                    </m:d>
                    <m:r>
                      <a:rPr lang="fr-FR" sz="1800" i="1">
                        <a:effectLst/>
                        <a:latin typeface="Cambria Math"/>
                        <a:ea typeface="Calibri"/>
                        <a:cs typeface="Times New Roman"/>
                      </a:rPr>
                      <m:t>=</m:t>
                    </m:r>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Times New Roman"/>
                          </a:rPr>
                          <m:t>𝑏</m:t>
                        </m:r>
                      </m:e>
                      <m:sub>
                        <m:r>
                          <a:rPr lang="fr-FR" sz="1800" i="1">
                            <a:effectLst/>
                            <a:latin typeface="Cambria Math"/>
                            <a:ea typeface="Calibri"/>
                            <a:cs typeface="Times New Roman"/>
                          </a:rPr>
                          <m:t>𝑛</m:t>
                        </m:r>
                      </m:sub>
                    </m:sSub>
                    <m:func>
                      <m:funcPr>
                        <m:ctrlPr>
                          <a:rPr lang="fr-FR" sz="1800" i="1">
                            <a:effectLst/>
                            <a:latin typeface="Cambria Math" panose="02040503050406030204" pitchFamily="18" charset="0"/>
                            <a:ea typeface="Calibri"/>
                            <a:cs typeface="Times New Roman"/>
                          </a:rPr>
                        </m:ctrlPr>
                      </m:funcPr>
                      <m:fName>
                        <m:r>
                          <m:rPr>
                            <m:sty m:val="p"/>
                          </m:rPr>
                          <a:rPr lang="fr-FR" sz="1800">
                            <a:effectLst/>
                            <a:latin typeface="Cambria Math"/>
                            <a:ea typeface="Calibri"/>
                            <a:cs typeface="Times New Roman"/>
                          </a:rPr>
                          <m:t>sin</m:t>
                        </m:r>
                      </m:fName>
                      <m:e>
                        <m:d>
                          <m:dPr>
                            <m:ctrlPr>
                              <a:rPr lang="fr-FR" sz="1800" i="1">
                                <a:effectLst/>
                                <a:latin typeface="Cambria Math" panose="02040503050406030204" pitchFamily="18" charset="0"/>
                                <a:ea typeface="Calibri"/>
                                <a:cs typeface="Times New Roman"/>
                              </a:rPr>
                            </m:ctrlPr>
                          </m:dPr>
                          <m:e>
                            <m:r>
                              <a:rPr lang="fr-FR" sz="1800" i="1">
                                <a:effectLst/>
                                <a:latin typeface="Cambria Math"/>
                                <a:ea typeface="Calibri"/>
                                <a:cs typeface="Times New Roman"/>
                              </a:rPr>
                              <m:t>𝑛</m:t>
                            </m:r>
                            <m:bar>
                              <m:barPr>
                                <m:pos m:val="top"/>
                                <m:ctrlPr>
                                  <a:rPr lang="fr-FR" sz="1800" i="1">
                                    <a:effectLst/>
                                    <a:latin typeface="Cambria Math" panose="02040503050406030204" pitchFamily="18" charset="0"/>
                                    <a:ea typeface="Calibri"/>
                                    <a:cs typeface="Times New Roman"/>
                                  </a:rPr>
                                </m:ctrlPr>
                              </m:barPr>
                              <m:e>
                                <m:r>
                                  <a:rPr lang="fr-FR" sz="1800" i="1">
                                    <a:effectLst/>
                                    <a:latin typeface="Cambria Math"/>
                                    <a:ea typeface="Calibri"/>
                                    <a:cs typeface="Times New Roman"/>
                                  </a:rPr>
                                  <m:t>𝜔</m:t>
                                </m:r>
                              </m:e>
                            </m:bar>
                            <m:r>
                              <a:rPr lang="fr-FR" sz="1800" i="1">
                                <a:effectLst/>
                                <a:latin typeface="Cambria Math"/>
                                <a:ea typeface="Calibri"/>
                                <a:cs typeface="Times New Roman"/>
                              </a:rPr>
                              <m:t>𝑡</m:t>
                            </m:r>
                          </m:e>
                        </m:d>
                      </m:e>
                    </m:func>
                    <m:r>
                      <a:rPr lang="fr-FR" sz="1800" i="1">
                        <a:effectLst/>
                        <a:latin typeface="Cambria Math"/>
                        <a:ea typeface="Calibri"/>
                        <a:cs typeface="Times New Roman"/>
                      </a:rPr>
                      <m:t>==&gt;</m:t>
                    </m:r>
                    <m:r>
                      <a:rPr lang="fr-FR" sz="1800" i="1">
                        <a:effectLst/>
                        <a:latin typeface="Cambria Math"/>
                        <a:ea typeface="Calibri"/>
                        <a:cs typeface="Times New Roman"/>
                      </a:rPr>
                      <m:t>𝑥</m:t>
                    </m:r>
                    <m:d>
                      <m:dPr>
                        <m:ctrlPr>
                          <a:rPr lang="fr-FR" sz="1800" i="1">
                            <a:effectLst/>
                            <a:latin typeface="Cambria Math" panose="02040503050406030204" pitchFamily="18" charset="0"/>
                            <a:ea typeface="Calibri"/>
                            <a:cs typeface="Times New Roman"/>
                          </a:rPr>
                        </m:ctrlPr>
                      </m:dPr>
                      <m:e>
                        <m:r>
                          <a:rPr lang="fr-FR" sz="1800" i="1">
                            <a:effectLst/>
                            <a:latin typeface="Cambria Math"/>
                            <a:ea typeface="Calibri"/>
                            <a:cs typeface="Times New Roman"/>
                          </a:rPr>
                          <m:t>𝑡</m:t>
                        </m:r>
                      </m:e>
                    </m:d>
                    <m:r>
                      <a:rPr lang="fr-FR" sz="1800" i="1">
                        <a:effectLst/>
                        <a:latin typeface="Cambria Math"/>
                        <a:ea typeface="Calibri"/>
                        <a:cs typeface="Times New Roman"/>
                      </a:rPr>
                      <m:t>=</m:t>
                    </m:r>
                    <m:f>
                      <m:fPr>
                        <m:ctrlPr>
                          <a:rPr lang="fr-FR" sz="1800" i="1">
                            <a:effectLst/>
                            <a:latin typeface="Cambria Math" panose="02040503050406030204" pitchFamily="18" charset="0"/>
                            <a:ea typeface="Calibri"/>
                            <a:cs typeface="Times New Roman"/>
                          </a:rPr>
                        </m:ctrlPr>
                      </m:fPr>
                      <m:num>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Times New Roman"/>
                              </a:rPr>
                              <m:t>𝑏</m:t>
                            </m:r>
                          </m:e>
                          <m:sub>
                            <m:r>
                              <a:rPr lang="fr-FR" sz="1800" i="1">
                                <a:effectLst/>
                                <a:latin typeface="Cambria Math"/>
                                <a:ea typeface="Calibri"/>
                                <a:cs typeface="Times New Roman"/>
                              </a:rPr>
                              <m:t>𝑛</m:t>
                            </m:r>
                          </m:sub>
                        </m:sSub>
                      </m:num>
                      <m:den>
                        <m:r>
                          <a:rPr lang="fr-FR" sz="1800" i="1">
                            <a:effectLst/>
                            <a:latin typeface="Cambria Math"/>
                            <a:ea typeface="Calibri"/>
                            <a:cs typeface="Times New Roman"/>
                          </a:rPr>
                          <m:t>𝑘</m:t>
                        </m:r>
                      </m:den>
                    </m:f>
                    <m:f>
                      <m:fPr>
                        <m:ctrlPr>
                          <a:rPr lang="fr-FR" sz="1800" i="1">
                            <a:effectLst/>
                            <a:latin typeface="Cambria Math" panose="02040503050406030204" pitchFamily="18" charset="0"/>
                            <a:ea typeface="Calibri"/>
                            <a:cs typeface="Times New Roman"/>
                          </a:rPr>
                        </m:ctrlPr>
                      </m:fPr>
                      <m:num>
                        <m:r>
                          <a:rPr lang="fr-FR" sz="1800" i="1">
                            <a:effectLst/>
                            <a:latin typeface="Cambria Math"/>
                            <a:ea typeface="Calibri"/>
                            <a:cs typeface="Times New Roman"/>
                          </a:rPr>
                          <m:t>1</m:t>
                        </m:r>
                      </m:num>
                      <m:den>
                        <m:r>
                          <a:rPr lang="fr-FR" sz="1800" i="1">
                            <a:effectLst/>
                            <a:latin typeface="Cambria Math"/>
                            <a:ea typeface="Calibri"/>
                            <a:cs typeface="Times New Roman"/>
                          </a:rPr>
                          <m:t>1</m:t>
                        </m:r>
                        <m:r>
                          <a:rPr lang="fr-FR" sz="1800" i="1">
                            <a:effectLst/>
                            <a:latin typeface="Cambria Math"/>
                            <a:ea typeface="Calibri"/>
                            <a:cs typeface="Arial"/>
                          </a:rPr>
                          <m:t>−</m:t>
                        </m:r>
                        <m:sSup>
                          <m:sSupPr>
                            <m:ctrlPr>
                              <a:rPr lang="fr-FR" sz="1800" i="1">
                                <a:effectLst/>
                                <a:latin typeface="Cambria Math" panose="02040503050406030204" pitchFamily="18" charset="0"/>
                                <a:ea typeface="Calibri"/>
                                <a:cs typeface="Times New Roman"/>
                              </a:rPr>
                            </m:ctrlPr>
                          </m:sSupPr>
                          <m:e>
                            <m:r>
                              <a:rPr lang="fr-FR" sz="1800" i="1">
                                <a:effectLst/>
                                <a:latin typeface="Cambria Math"/>
                                <a:ea typeface="Calibri"/>
                                <a:cs typeface="Times New Roman"/>
                              </a:rPr>
                              <m:t>𝛽</m:t>
                            </m:r>
                          </m:e>
                          <m:sup>
                            <m:r>
                              <a:rPr lang="fr-FR" sz="1800" i="1">
                                <a:effectLst/>
                                <a:latin typeface="Cambria Math"/>
                                <a:ea typeface="Calibri"/>
                                <a:cs typeface="Times New Roman"/>
                              </a:rPr>
                              <m:t>2</m:t>
                            </m:r>
                          </m:sup>
                        </m:sSup>
                      </m:den>
                    </m:f>
                    <m:r>
                      <m:rPr>
                        <m:sty m:val="p"/>
                      </m:rPr>
                      <a:rPr lang="fr-FR" sz="1800">
                        <a:effectLst/>
                        <a:latin typeface="Cambria Math"/>
                        <a:ea typeface="Calibri"/>
                        <a:cs typeface="Times New Roman"/>
                      </a:rPr>
                      <m:t>sin</m:t>
                    </m:r>
                    <m:r>
                      <a:rPr lang="fr-FR" sz="1800">
                        <a:effectLst/>
                        <a:latin typeface="Cambria Math"/>
                        <a:ea typeface="Calibri"/>
                        <a:cs typeface="Cambria Math"/>
                      </a:rPr>
                      <m:t>⁡</m:t>
                    </m:r>
                    <m:r>
                      <a:rPr lang="fr-FR" sz="1800" i="1">
                        <a:effectLst/>
                        <a:latin typeface="Cambria Math"/>
                        <a:ea typeface="Calibri"/>
                        <a:cs typeface="Times New Roman"/>
                      </a:rPr>
                      <m:t>(</m:t>
                    </m:r>
                    <m:r>
                      <a:rPr lang="fr-FR" sz="1800" i="1">
                        <a:effectLst/>
                        <a:latin typeface="Cambria Math"/>
                        <a:ea typeface="Calibri"/>
                        <a:cs typeface="Times New Roman"/>
                      </a:rPr>
                      <m:t>𝑛</m:t>
                    </m:r>
                    <m:bar>
                      <m:barPr>
                        <m:pos m:val="top"/>
                        <m:ctrlPr>
                          <a:rPr lang="fr-FR" sz="1800" i="1">
                            <a:effectLst/>
                            <a:latin typeface="Cambria Math" panose="02040503050406030204" pitchFamily="18" charset="0"/>
                            <a:ea typeface="Calibri"/>
                            <a:cs typeface="Times New Roman"/>
                          </a:rPr>
                        </m:ctrlPr>
                      </m:barPr>
                      <m:e>
                        <m:r>
                          <a:rPr lang="fr-FR" sz="1800" i="1">
                            <a:effectLst/>
                            <a:latin typeface="Cambria Math"/>
                            <a:ea typeface="Calibri"/>
                            <a:cs typeface="Times New Roman"/>
                          </a:rPr>
                          <m:t>𝜔</m:t>
                        </m:r>
                      </m:e>
                    </m:bar>
                    <m:r>
                      <a:rPr lang="fr-FR" sz="1800" i="1">
                        <a:effectLst/>
                        <a:latin typeface="Cambria Math"/>
                        <a:ea typeface="Calibri"/>
                        <a:cs typeface="Times New Roman"/>
                      </a:rPr>
                      <m:t>𝑡</m:t>
                    </m:r>
                    <m:r>
                      <a:rPr lang="fr-FR" sz="1800" i="1">
                        <a:effectLst/>
                        <a:latin typeface="Cambria Math"/>
                        <a:ea typeface="Calibri"/>
                        <a:cs typeface="Times New Roman"/>
                      </a:rPr>
                      <m:t>)</m:t>
                    </m:r>
                  </m:oMath>
                </a14:m>
                <a:r>
                  <a:rPr lang="fr-FR" sz="2000" dirty="0">
                    <a:effectLst/>
                    <a:latin typeface="Times New Roman"/>
                    <a:ea typeface="Times New Roman"/>
                    <a:cs typeface="Arial"/>
                  </a:rPr>
                  <a:t>		</a:t>
                </a:r>
                <a:r>
                  <a:rPr lang="fr-FR" sz="1400" dirty="0">
                    <a:solidFill>
                      <a:srgbClr val="FF0000"/>
                    </a:solidFill>
                    <a:effectLst/>
                    <a:latin typeface="Times New Roman"/>
                    <a:ea typeface="Times New Roman"/>
                    <a:cs typeface="Arial"/>
                  </a:rPr>
                  <a:t>(4.3)</a:t>
                </a:r>
                <a:endParaRPr lang="fr-FR" sz="1800" dirty="0">
                  <a:effectLst/>
                  <a:latin typeface="Calibri"/>
                  <a:ea typeface="Calibri"/>
                  <a:cs typeface="Arial"/>
                </a:endParaRPr>
              </a:p>
              <a:p>
                <a:pPr>
                  <a:lnSpc>
                    <a:spcPct val="115000"/>
                  </a:lnSpc>
                  <a:spcAft>
                    <a:spcPts val="0"/>
                  </a:spcAft>
                </a:pPr>
                <a:r>
                  <a:rPr lang="fr-FR" sz="2000" dirty="0">
                    <a:effectLst/>
                    <a:latin typeface="Times New Roman"/>
                    <a:ea typeface="Times New Roman"/>
                    <a:cs typeface="Arial"/>
                  </a:rPr>
                  <a:t>cosinus part:    </a:t>
                </a:r>
                <a14:m>
                  <m:oMath xmlns:m="http://schemas.openxmlformats.org/officeDocument/2006/math">
                    <m:r>
                      <a:rPr lang="fr-FR" sz="1800" i="1">
                        <a:effectLst/>
                        <a:latin typeface="Cambria Math"/>
                        <a:ea typeface="Calibri"/>
                        <a:cs typeface="Times New Roman"/>
                      </a:rPr>
                      <m:t>𝑃</m:t>
                    </m:r>
                    <m:d>
                      <m:dPr>
                        <m:ctrlPr>
                          <a:rPr lang="fr-FR" sz="1800" i="1">
                            <a:effectLst/>
                            <a:latin typeface="Cambria Math" panose="02040503050406030204" pitchFamily="18" charset="0"/>
                            <a:ea typeface="Calibri"/>
                            <a:cs typeface="Times New Roman"/>
                          </a:rPr>
                        </m:ctrlPr>
                      </m:dPr>
                      <m:e>
                        <m:r>
                          <a:rPr lang="fr-FR" sz="1800" i="1">
                            <a:effectLst/>
                            <a:latin typeface="Cambria Math"/>
                            <a:ea typeface="Calibri"/>
                            <a:cs typeface="Times New Roman"/>
                          </a:rPr>
                          <m:t>𝑡</m:t>
                        </m:r>
                      </m:e>
                    </m:d>
                    <m:r>
                      <a:rPr lang="fr-FR" sz="1800" i="1">
                        <a:effectLst/>
                        <a:latin typeface="Cambria Math"/>
                        <a:ea typeface="Calibri"/>
                        <a:cs typeface="Times New Roman"/>
                      </a:rPr>
                      <m:t>=</m:t>
                    </m:r>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Times New Roman"/>
                          </a:rPr>
                          <m:t>𝑎</m:t>
                        </m:r>
                      </m:e>
                      <m:sub>
                        <m:r>
                          <a:rPr lang="fr-FR" sz="1800" i="1">
                            <a:effectLst/>
                            <a:latin typeface="Cambria Math"/>
                            <a:ea typeface="Calibri"/>
                            <a:cs typeface="Times New Roman"/>
                          </a:rPr>
                          <m:t>𝑛</m:t>
                        </m:r>
                      </m:sub>
                    </m:sSub>
                    <m:func>
                      <m:funcPr>
                        <m:ctrlPr>
                          <a:rPr lang="fr-FR" sz="1800" i="1">
                            <a:effectLst/>
                            <a:latin typeface="Cambria Math" panose="02040503050406030204" pitchFamily="18" charset="0"/>
                            <a:ea typeface="Calibri"/>
                            <a:cs typeface="Times New Roman"/>
                          </a:rPr>
                        </m:ctrlPr>
                      </m:funcPr>
                      <m:fName>
                        <m:r>
                          <m:rPr>
                            <m:sty m:val="p"/>
                          </m:rPr>
                          <a:rPr lang="fr-FR" sz="1800">
                            <a:effectLst/>
                            <a:latin typeface="Cambria Math"/>
                            <a:ea typeface="Calibri"/>
                            <a:cs typeface="Times New Roman"/>
                          </a:rPr>
                          <m:t>cos</m:t>
                        </m:r>
                      </m:fName>
                      <m:e>
                        <m:d>
                          <m:dPr>
                            <m:ctrlPr>
                              <a:rPr lang="fr-FR" sz="1800" i="1">
                                <a:effectLst/>
                                <a:latin typeface="Cambria Math" panose="02040503050406030204" pitchFamily="18" charset="0"/>
                                <a:ea typeface="Calibri"/>
                                <a:cs typeface="Times New Roman"/>
                              </a:rPr>
                            </m:ctrlPr>
                          </m:dPr>
                          <m:e>
                            <m:r>
                              <a:rPr lang="fr-FR" sz="1800" i="1">
                                <a:effectLst/>
                                <a:latin typeface="Cambria Math"/>
                                <a:ea typeface="Calibri"/>
                                <a:cs typeface="Times New Roman"/>
                              </a:rPr>
                              <m:t>𝑛</m:t>
                            </m:r>
                            <m:bar>
                              <m:barPr>
                                <m:pos m:val="top"/>
                                <m:ctrlPr>
                                  <a:rPr lang="fr-FR" sz="1800" i="1">
                                    <a:effectLst/>
                                    <a:latin typeface="Cambria Math" panose="02040503050406030204" pitchFamily="18" charset="0"/>
                                    <a:ea typeface="Calibri"/>
                                    <a:cs typeface="Times New Roman"/>
                                  </a:rPr>
                                </m:ctrlPr>
                              </m:barPr>
                              <m:e>
                                <m:r>
                                  <a:rPr lang="fr-FR" sz="1800" i="1">
                                    <a:effectLst/>
                                    <a:latin typeface="Cambria Math"/>
                                    <a:ea typeface="Calibri"/>
                                    <a:cs typeface="Times New Roman"/>
                                  </a:rPr>
                                  <m:t>𝜔</m:t>
                                </m:r>
                              </m:e>
                            </m:bar>
                            <m:r>
                              <a:rPr lang="fr-FR" sz="1800" i="1">
                                <a:effectLst/>
                                <a:latin typeface="Cambria Math"/>
                                <a:ea typeface="Calibri"/>
                                <a:cs typeface="Times New Roman"/>
                              </a:rPr>
                              <m:t>𝑡</m:t>
                            </m:r>
                          </m:e>
                        </m:d>
                      </m:e>
                    </m:func>
                    <m:r>
                      <a:rPr lang="fr-FR" sz="1800" i="1">
                        <a:effectLst/>
                        <a:latin typeface="Cambria Math"/>
                        <a:ea typeface="Calibri"/>
                        <a:cs typeface="Times New Roman"/>
                      </a:rPr>
                      <m:t>==&gt;</m:t>
                    </m:r>
                    <m:r>
                      <a:rPr lang="fr-FR" sz="1800" i="1">
                        <a:effectLst/>
                        <a:latin typeface="Cambria Math"/>
                        <a:ea typeface="Calibri"/>
                        <a:cs typeface="Times New Roman"/>
                      </a:rPr>
                      <m:t>𝑥</m:t>
                    </m:r>
                    <m:d>
                      <m:dPr>
                        <m:ctrlPr>
                          <a:rPr lang="fr-FR" sz="1800" i="1">
                            <a:effectLst/>
                            <a:latin typeface="Cambria Math" panose="02040503050406030204" pitchFamily="18" charset="0"/>
                            <a:ea typeface="Calibri"/>
                            <a:cs typeface="Times New Roman"/>
                          </a:rPr>
                        </m:ctrlPr>
                      </m:dPr>
                      <m:e>
                        <m:r>
                          <a:rPr lang="fr-FR" sz="1800" i="1">
                            <a:effectLst/>
                            <a:latin typeface="Cambria Math"/>
                            <a:ea typeface="Calibri"/>
                            <a:cs typeface="Times New Roman"/>
                          </a:rPr>
                          <m:t>𝑡</m:t>
                        </m:r>
                      </m:e>
                    </m:d>
                    <m:r>
                      <a:rPr lang="fr-FR" sz="1800" i="1">
                        <a:effectLst/>
                        <a:latin typeface="Cambria Math"/>
                        <a:ea typeface="Calibri"/>
                        <a:cs typeface="Times New Roman"/>
                      </a:rPr>
                      <m:t>=</m:t>
                    </m:r>
                    <m:f>
                      <m:fPr>
                        <m:ctrlPr>
                          <a:rPr lang="fr-FR" sz="1800" i="1">
                            <a:effectLst/>
                            <a:latin typeface="Cambria Math" panose="02040503050406030204" pitchFamily="18" charset="0"/>
                            <a:ea typeface="Calibri"/>
                            <a:cs typeface="Times New Roman"/>
                          </a:rPr>
                        </m:ctrlPr>
                      </m:fPr>
                      <m:num>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Times New Roman"/>
                              </a:rPr>
                              <m:t>𝑎</m:t>
                            </m:r>
                          </m:e>
                          <m:sub>
                            <m:r>
                              <a:rPr lang="fr-FR" sz="1800" i="1">
                                <a:effectLst/>
                                <a:latin typeface="Cambria Math"/>
                                <a:ea typeface="Calibri"/>
                                <a:cs typeface="Times New Roman"/>
                              </a:rPr>
                              <m:t>𝑛</m:t>
                            </m:r>
                          </m:sub>
                        </m:sSub>
                      </m:num>
                      <m:den>
                        <m:r>
                          <a:rPr lang="fr-FR" sz="1800" i="1">
                            <a:effectLst/>
                            <a:latin typeface="Cambria Math"/>
                            <a:ea typeface="Calibri"/>
                            <a:cs typeface="Times New Roman"/>
                          </a:rPr>
                          <m:t>𝑘</m:t>
                        </m:r>
                      </m:den>
                    </m:f>
                    <m:f>
                      <m:fPr>
                        <m:ctrlPr>
                          <a:rPr lang="fr-FR" sz="1800" i="1">
                            <a:effectLst/>
                            <a:latin typeface="Cambria Math" panose="02040503050406030204" pitchFamily="18" charset="0"/>
                            <a:ea typeface="Calibri"/>
                            <a:cs typeface="Times New Roman"/>
                          </a:rPr>
                        </m:ctrlPr>
                      </m:fPr>
                      <m:num>
                        <m:r>
                          <a:rPr lang="fr-FR" sz="1800" i="1">
                            <a:effectLst/>
                            <a:latin typeface="Cambria Math"/>
                            <a:ea typeface="Calibri"/>
                            <a:cs typeface="Times New Roman"/>
                          </a:rPr>
                          <m:t>1</m:t>
                        </m:r>
                      </m:num>
                      <m:den>
                        <m:r>
                          <a:rPr lang="fr-FR" sz="1800" i="1">
                            <a:effectLst/>
                            <a:latin typeface="Cambria Math"/>
                            <a:ea typeface="Calibri"/>
                            <a:cs typeface="Times New Roman"/>
                          </a:rPr>
                          <m:t>1</m:t>
                        </m:r>
                        <m:r>
                          <a:rPr lang="fr-FR" sz="1800" i="1">
                            <a:effectLst/>
                            <a:latin typeface="Cambria Math"/>
                            <a:ea typeface="Calibri"/>
                            <a:cs typeface="Arial"/>
                          </a:rPr>
                          <m:t>−</m:t>
                        </m:r>
                        <m:sSup>
                          <m:sSupPr>
                            <m:ctrlPr>
                              <a:rPr lang="fr-FR" sz="1800" i="1">
                                <a:effectLst/>
                                <a:latin typeface="Cambria Math" panose="02040503050406030204" pitchFamily="18" charset="0"/>
                                <a:ea typeface="Calibri"/>
                                <a:cs typeface="Times New Roman"/>
                              </a:rPr>
                            </m:ctrlPr>
                          </m:sSupPr>
                          <m:e>
                            <m:r>
                              <a:rPr lang="fr-FR" sz="1800" i="1">
                                <a:effectLst/>
                                <a:latin typeface="Cambria Math" panose="02040503050406030204" pitchFamily="18" charset="0"/>
                                <a:ea typeface="Calibri"/>
                                <a:cs typeface="Times New Roman"/>
                              </a:rPr>
                              <m:t>𝛽</m:t>
                            </m:r>
                          </m:e>
                          <m:sup>
                            <m:r>
                              <a:rPr lang="fr-FR" sz="1800" i="1">
                                <a:effectLst/>
                                <a:latin typeface="Cambria Math"/>
                                <a:ea typeface="Calibri"/>
                                <a:cs typeface="Times New Roman"/>
                              </a:rPr>
                              <m:t>2</m:t>
                            </m:r>
                          </m:sup>
                        </m:sSup>
                      </m:den>
                    </m:f>
                    <m:r>
                      <m:rPr>
                        <m:sty m:val="p"/>
                      </m:rPr>
                      <a:rPr lang="fr-FR" sz="1800">
                        <a:effectLst/>
                        <a:latin typeface="Cambria Math"/>
                        <a:ea typeface="Calibri"/>
                        <a:cs typeface="Times New Roman"/>
                      </a:rPr>
                      <m:t>cos</m:t>
                    </m:r>
                    <m:r>
                      <a:rPr lang="fr-FR" sz="1800">
                        <a:effectLst/>
                        <a:latin typeface="Cambria Math"/>
                        <a:ea typeface="Calibri"/>
                        <a:cs typeface="Cambria Math"/>
                      </a:rPr>
                      <m:t>⁡</m:t>
                    </m:r>
                    <m:r>
                      <a:rPr lang="fr-FR" sz="1800" i="1">
                        <a:effectLst/>
                        <a:latin typeface="Cambria Math"/>
                        <a:ea typeface="Calibri"/>
                        <a:cs typeface="Times New Roman"/>
                      </a:rPr>
                      <m:t>(</m:t>
                    </m:r>
                    <m:r>
                      <a:rPr lang="fr-FR" sz="1800" i="1">
                        <a:effectLst/>
                        <a:latin typeface="Cambria Math"/>
                        <a:ea typeface="Calibri"/>
                        <a:cs typeface="Times New Roman"/>
                      </a:rPr>
                      <m:t>𝑛</m:t>
                    </m:r>
                    <m:bar>
                      <m:barPr>
                        <m:pos m:val="top"/>
                        <m:ctrlPr>
                          <a:rPr lang="fr-FR" sz="1800" i="1">
                            <a:effectLst/>
                            <a:latin typeface="Cambria Math" panose="02040503050406030204" pitchFamily="18" charset="0"/>
                            <a:ea typeface="Calibri"/>
                            <a:cs typeface="Times New Roman"/>
                          </a:rPr>
                        </m:ctrlPr>
                      </m:barPr>
                      <m:e>
                        <m:r>
                          <a:rPr lang="fr-FR" sz="1800" i="1">
                            <a:effectLst/>
                            <a:latin typeface="Cambria Math"/>
                            <a:ea typeface="Calibri"/>
                            <a:cs typeface="Times New Roman"/>
                          </a:rPr>
                          <m:t>𝜔</m:t>
                        </m:r>
                      </m:e>
                    </m:bar>
                    <m:r>
                      <a:rPr lang="fr-FR" sz="1800" i="1">
                        <a:effectLst/>
                        <a:latin typeface="Cambria Math"/>
                        <a:ea typeface="Calibri"/>
                        <a:cs typeface="Times New Roman"/>
                      </a:rPr>
                      <m:t>𝑡</m:t>
                    </m:r>
                    <m:r>
                      <a:rPr lang="fr-FR" sz="1800" i="1">
                        <a:effectLst/>
                        <a:latin typeface="Cambria Math"/>
                        <a:ea typeface="Calibri"/>
                        <a:cs typeface="Times New Roman"/>
                      </a:rPr>
                      <m:t>)</m:t>
                    </m:r>
                  </m:oMath>
                </a14:m>
                <a:r>
                  <a:rPr lang="fr-FR" sz="1800" dirty="0">
                    <a:effectLst/>
                    <a:latin typeface="Times New Roman"/>
                    <a:ea typeface="Times New Roman"/>
                    <a:cs typeface="Arial"/>
                  </a:rPr>
                  <a:t> </a:t>
                </a:r>
                <a:r>
                  <a:rPr lang="fr-FR" sz="2000" dirty="0">
                    <a:effectLst/>
                    <a:latin typeface="Times New Roman"/>
                    <a:ea typeface="Times New Roman"/>
                    <a:cs typeface="Arial"/>
                  </a:rPr>
                  <a:t>	</a:t>
                </a:r>
                <a:r>
                  <a:rPr lang="fr-FR" sz="1400" dirty="0">
                    <a:solidFill>
                      <a:srgbClr val="FF0000"/>
                    </a:solidFill>
                    <a:effectLst/>
                    <a:latin typeface="Times New Roman"/>
                    <a:ea typeface="Times New Roman"/>
                    <a:cs typeface="Arial"/>
                  </a:rPr>
                  <a:t>(4.4)</a:t>
                </a:r>
                <a:endParaRPr lang="fr-FR" sz="1800" dirty="0">
                  <a:effectLst/>
                  <a:latin typeface="Calibri"/>
                  <a:ea typeface="Calibri"/>
                  <a:cs typeface="Arial"/>
                </a:endParaRPr>
              </a:p>
              <a:p>
                <a:pPr>
                  <a:lnSpc>
                    <a:spcPct val="115000"/>
                  </a:lnSpc>
                  <a:spcAft>
                    <a:spcPts val="0"/>
                  </a:spcAft>
                </a:pPr>
                <a:r>
                  <a:rPr lang="fr-FR" sz="2000" dirty="0">
                    <a:effectLst/>
                    <a:latin typeface="Times New Roman"/>
                    <a:ea typeface="Times New Roman"/>
                    <a:cs typeface="Arial"/>
                  </a:rPr>
                  <a:t>constant </a:t>
                </a:r>
                <a:r>
                  <a:rPr lang="fr-FR" sz="2000" dirty="0">
                    <a:latin typeface="Times New Roman"/>
                    <a:ea typeface="Times New Roman"/>
                    <a:cs typeface="Arial"/>
                  </a:rPr>
                  <a:t>part :</a:t>
                </a:r>
                <a:r>
                  <a:rPr lang="fr-FR" sz="2000" dirty="0">
                    <a:effectLst/>
                    <a:latin typeface="Times New Roman"/>
                    <a:ea typeface="Times New Roman"/>
                    <a:cs typeface="Arial"/>
                  </a:rPr>
                  <a:t>	</a:t>
                </a:r>
                <a14:m>
                  <m:oMath xmlns:m="http://schemas.openxmlformats.org/officeDocument/2006/math">
                    <m:r>
                      <a:rPr lang="fr-FR" sz="1800" i="1">
                        <a:effectLst/>
                        <a:latin typeface="Cambria Math"/>
                        <a:ea typeface="Calibri"/>
                        <a:cs typeface="Times New Roman"/>
                      </a:rPr>
                      <m:t>𝑃</m:t>
                    </m:r>
                    <m:d>
                      <m:dPr>
                        <m:ctrlPr>
                          <a:rPr lang="fr-FR" sz="1800" i="1">
                            <a:effectLst/>
                            <a:latin typeface="Cambria Math" panose="02040503050406030204" pitchFamily="18" charset="0"/>
                            <a:ea typeface="Calibri"/>
                            <a:cs typeface="Times New Roman"/>
                          </a:rPr>
                        </m:ctrlPr>
                      </m:dPr>
                      <m:e>
                        <m:r>
                          <a:rPr lang="fr-FR" sz="1800" i="1">
                            <a:effectLst/>
                            <a:latin typeface="Cambria Math"/>
                            <a:ea typeface="Calibri"/>
                            <a:cs typeface="Times New Roman"/>
                          </a:rPr>
                          <m:t>𝑡</m:t>
                        </m:r>
                      </m:e>
                    </m:d>
                    <m:r>
                      <a:rPr lang="fr-FR" sz="1800" i="1">
                        <a:effectLst/>
                        <a:latin typeface="Cambria Math"/>
                        <a:ea typeface="Calibri"/>
                        <a:cs typeface="Times New Roman"/>
                      </a:rPr>
                      <m:t>=</m:t>
                    </m:r>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Times New Roman"/>
                          </a:rPr>
                          <m:t>𝑎</m:t>
                        </m:r>
                      </m:e>
                      <m:sub>
                        <m:r>
                          <a:rPr lang="fr-FR" sz="1800" i="1">
                            <a:effectLst/>
                            <a:latin typeface="Cambria Math"/>
                            <a:ea typeface="Calibri"/>
                            <a:cs typeface="Times New Roman"/>
                          </a:rPr>
                          <m:t>0</m:t>
                        </m:r>
                      </m:sub>
                    </m:sSub>
                    <m:r>
                      <a:rPr lang="fr-FR" sz="1800" i="1">
                        <a:effectLst/>
                        <a:latin typeface="Cambria Math"/>
                        <a:ea typeface="Calibri"/>
                        <a:cs typeface="Times New Roman"/>
                      </a:rPr>
                      <m:t>         ==&gt;</m:t>
                    </m:r>
                    <m:r>
                      <a:rPr lang="fr-FR" sz="1800" i="1">
                        <a:effectLst/>
                        <a:latin typeface="Cambria Math"/>
                        <a:ea typeface="Calibri"/>
                        <a:cs typeface="Times New Roman"/>
                      </a:rPr>
                      <m:t>𝑥</m:t>
                    </m:r>
                    <m:d>
                      <m:dPr>
                        <m:ctrlPr>
                          <a:rPr lang="fr-FR" sz="1800" i="1">
                            <a:effectLst/>
                            <a:latin typeface="Cambria Math" panose="02040503050406030204" pitchFamily="18" charset="0"/>
                            <a:ea typeface="Calibri"/>
                            <a:cs typeface="Times New Roman"/>
                          </a:rPr>
                        </m:ctrlPr>
                      </m:dPr>
                      <m:e>
                        <m:r>
                          <a:rPr lang="fr-FR" sz="1800" i="1">
                            <a:effectLst/>
                            <a:latin typeface="Cambria Math"/>
                            <a:ea typeface="Calibri"/>
                            <a:cs typeface="Times New Roman"/>
                          </a:rPr>
                          <m:t>𝑡</m:t>
                        </m:r>
                      </m:e>
                    </m:d>
                    <m:r>
                      <a:rPr lang="fr-FR" sz="1800" i="1">
                        <a:effectLst/>
                        <a:latin typeface="Cambria Math"/>
                        <a:ea typeface="Calibri"/>
                        <a:cs typeface="Times New Roman"/>
                      </a:rPr>
                      <m:t>=</m:t>
                    </m:r>
                    <m:f>
                      <m:fPr>
                        <m:ctrlPr>
                          <a:rPr lang="fr-FR" sz="1800" i="1">
                            <a:effectLst/>
                            <a:latin typeface="Cambria Math" panose="02040503050406030204" pitchFamily="18" charset="0"/>
                            <a:ea typeface="Calibri"/>
                            <a:cs typeface="Times New Roman"/>
                          </a:rPr>
                        </m:ctrlPr>
                      </m:fPr>
                      <m:num>
                        <m:sSub>
                          <m:sSubPr>
                            <m:ctrlPr>
                              <a:rPr lang="fr-FR" sz="1800" i="1">
                                <a:effectLst/>
                                <a:latin typeface="Cambria Math" panose="02040503050406030204" pitchFamily="18" charset="0"/>
                                <a:ea typeface="Calibri"/>
                                <a:cs typeface="Times New Roman"/>
                              </a:rPr>
                            </m:ctrlPr>
                          </m:sSubPr>
                          <m:e>
                            <m:r>
                              <a:rPr lang="fr-FR" sz="1800" i="1">
                                <a:effectLst/>
                                <a:latin typeface="Cambria Math"/>
                                <a:ea typeface="Calibri"/>
                                <a:cs typeface="Times New Roman"/>
                              </a:rPr>
                              <m:t>𝑎</m:t>
                            </m:r>
                          </m:e>
                          <m:sub>
                            <m:r>
                              <a:rPr lang="fr-FR" sz="1800" i="1">
                                <a:effectLst/>
                                <a:latin typeface="Cambria Math"/>
                                <a:ea typeface="Calibri"/>
                                <a:cs typeface="Times New Roman"/>
                              </a:rPr>
                              <m:t>0</m:t>
                            </m:r>
                          </m:sub>
                        </m:sSub>
                      </m:num>
                      <m:den>
                        <m:r>
                          <a:rPr lang="fr-FR" sz="1800" i="1">
                            <a:effectLst/>
                            <a:latin typeface="Cambria Math"/>
                            <a:ea typeface="Calibri"/>
                            <a:cs typeface="Times New Roman"/>
                          </a:rPr>
                          <m:t>𝑘</m:t>
                        </m:r>
                      </m:den>
                    </m:f>
                  </m:oMath>
                </a14:m>
                <a:r>
                  <a:rPr lang="fr-FR" sz="1800" dirty="0">
                    <a:effectLst/>
                    <a:latin typeface="Times New Roman"/>
                    <a:ea typeface="Times New Roman"/>
                    <a:cs typeface="Arial"/>
                  </a:rPr>
                  <a:t> </a:t>
                </a:r>
                <a:r>
                  <a:rPr lang="fr-FR" sz="2000" dirty="0">
                    <a:effectLst/>
                    <a:latin typeface="Times New Roman"/>
                    <a:ea typeface="Times New Roman"/>
                    <a:cs typeface="Arial"/>
                  </a:rPr>
                  <a:t>				</a:t>
                </a:r>
                <a:r>
                  <a:rPr lang="fr-FR" sz="1400" dirty="0">
                    <a:solidFill>
                      <a:srgbClr val="FF0000"/>
                    </a:solidFill>
                    <a:effectLst/>
                    <a:latin typeface="Times New Roman"/>
                    <a:ea typeface="Times New Roman"/>
                    <a:cs typeface="Arial"/>
                  </a:rPr>
                  <a:t>(4.5)</a:t>
                </a:r>
                <a:endParaRPr lang="fr-FR" sz="1800" dirty="0">
                  <a:effectLst/>
                  <a:latin typeface="Calibri"/>
                  <a:ea typeface="Calibri"/>
                  <a:cs typeface="Arial"/>
                </a:endParaRPr>
              </a:p>
              <a:p>
                <a:pPr>
                  <a:lnSpc>
                    <a:spcPct val="115000"/>
                  </a:lnSpc>
                  <a:spcAft>
                    <a:spcPts val="0"/>
                  </a:spcAft>
                </a:pPr>
                <a:r>
                  <a:rPr lang="fr-FR" sz="2000" dirty="0" err="1">
                    <a:effectLst/>
                    <a:latin typeface="Times New Roman"/>
                    <a:ea typeface="Times New Roman"/>
                    <a:cs typeface="Arial"/>
                  </a:rPr>
                  <a:t>We</a:t>
                </a:r>
                <a:r>
                  <a:rPr lang="fr-FR" sz="2000" dirty="0">
                    <a:effectLst/>
                    <a:latin typeface="Times New Roman"/>
                    <a:ea typeface="Times New Roman"/>
                    <a:cs typeface="Arial"/>
                  </a:rPr>
                  <a:t> put  : </a:t>
                </a:r>
                <a14:m>
                  <m:oMath xmlns:m="http://schemas.openxmlformats.org/officeDocument/2006/math">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𝛽</m:t>
                        </m:r>
                      </m:e>
                      <m:sub>
                        <m:r>
                          <a:rPr lang="fr-FR" sz="1800" i="1">
                            <a:effectLst/>
                            <a:latin typeface="Cambria Math"/>
                            <a:ea typeface="Times New Roman"/>
                            <a:cs typeface="Times New Roman"/>
                          </a:rPr>
                          <m:t>𝑛</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𝑛</m:t>
                    </m:r>
                    <m:f>
                      <m:fPr>
                        <m:ctrlPr>
                          <a:rPr lang="fr-FR" sz="1800" i="1">
                            <a:effectLst/>
                            <a:latin typeface="Cambria Math" panose="02040503050406030204" pitchFamily="18" charset="0"/>
                            <a:ea typeface="Times New Roman"/>
                            <a:cs typeface="Times New Roman"/>
                          </a:rPr>
                        </m:ctrlPr>
                      </m:fPr>
                      <m:num>
                        <m:bar>
                          <m:barPr>
                            <m:pos m:val="top"/>
                            <m:ctrlPr>
                              <a:rPr lang="fr-FR" sz="1800" i="1">
                                <a:effectLst/>
                                <a:latin typeface="Cambria Math" panose="02040503050406030204" pitchFamily="18" charset="0"/>
                                <a:ea typeface="Times New Roman"/>
                                <a:cs typeface="Times New Roman"/>
                              </a:rPr>
                            </m:ctrlPr>
                          </m:barPr>
                          <m:e>
                            <m:r>
                              <a:rPr lang="fr-FR" sz="1800" i="1">
                                <a:effectLst/>
                                <a:latin typeface="Cambria Math"/>
                                <a:ea typeface="Times New Roman"/>
                                <a:cs typeface="Times New Roman"/>
                              </a:rPr>
                              <m:t>𝜔</m:t>
                            </m:r>
                          </m:e>
                        </m:bar>
                      </m:num>
                      <m:den>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den>
                    </m:f>
                    <m:r>
                      <a:rPr lang="fr-FR" sz="1800" i="1">
                        <a:effectLst/>
                        <a:latin typeface="Cambria Math"/>
                        <a:ea typeface="Times New Roman"/>
                        <a:cs typeface="Times New Roman"/>
                      </a:rPr>
                      <m:t>=</m:t>
                    </m:r>
                    <m:r>
                      <a:rPr lang="fr-FR" sz="1800" i="1">
                        <a:effectLst/>
                        <a:latin typeface="Cambria Math"/>
                        <a:ea typeface="Times New Roman"/>
                        <a:cs typeface="Times New Roman"/>
                      </a:rPr>
                      <m:t>𝑛</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𝛽</m:t>
                        </m:r>
                      </m:e>
                      <m:sub>
                        <m:r>
                          <a:rPr lang="fr-FR" sz="1800" i="1">
                            <a:effectLst/>
                            <a:latin typeface="Cambria Math"/>
                            <a:ea typeface="Times New Roman"/>
                            <a:cs typeface="Times New Roman"/>
                          </a:rPr>
                          <m:t>1</m:t>
                        </m:r>
                      </m:sub>
                    </m:sSub>
                  </m:oMath>
                </a14:m>
                <a:r>
                  <a:rPr lang="fr-FR" sz="2000" dirty="0">
                    <a:latin typeface="Times New Roman"/>
                    <a:ea typeface="Times New Roman"/>
                    <a:cs typeface="Arial"/>
                  </a:rPr>
                  <a:t> ; </a:t>
                </a:r>
                <a:r>
                  <a:rPr lang="en-US" sz="1800" dirty="0">
                    <a:latin typeface="Times New Roman"/>
                    <a:ea typeface="Times New Roman"/>
                    <a:cs typeface="Arial"/>
                  </a:rPr>
                  <a:t>The steady state response of a system to periodic excitation is given by:</a:t>
                </a:r>
                <a14:m>
                  <m:oMath xmlns:m="http://schemas.openxmlformats.org/officeDocument/2006/math">
                    <m:r>
                      <a:rPr lang="fr-FR" sz="1800" i="1">
                        <a:latin typeface="Cambria Math"/>
                        <a:ea typeface="Calibri"/>
                        <a:cs typeface="Times New Roman"/>
                      </a:rPr>
                      <m:t>𝑥</m:t>
                    </m:r>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𝑡</m:t>
                        </m:r>
                      </m:e>
                    </m:d>
                    <m:r>
                      <a:rPr lang="fr-FR" sz="1800" i="1">
                        <a:latin typeface="Cambria Math"/>
                        <a:ea typeface="Calibri"/>
                        <a:cs typeface="Times New Roman"/>
                      </a:rPr>
                      <m:t>=</m:t>
                    </m:r>
                    <m:f>
                      <m:fPr>
                        <m:ctrlPr>
                          <a:rPr lang="fr-FR" sz="1800" i="1">
                            <a:latin typeface="Cambria Math" panose="02040503050406030204" pitchFamily="18" charset="0"/>
                            <a:ea typeface="Calibri"/>
                            <a:cs typeface="Times New Roman"/>
                          </a:rPr>
                        </m:ctrlPr>
                      </m:fPr>
                      <m:num>
                        <m:r>
                          <a:rPr lang="fr-FR" sz="1800" i="1">
                            <a:latin typeface="Cambria Math"/>
                            <a:ea typeface="Calibri"/>
                            <a:cs typeface="Times New Roman"/>
                          </a:rPr>
                          <m:t>1</m:t>
                        </m:r>
                      </m:num>
                      <m:den>
                        <m:r>
                          <a:rPr lang="fr-FR" sz="1800" i="1">
                            <a:latin typeface="Cambria Math"/>
                            <a:ea typeface="Calibri"/>
                            <a:cs typeface="Times New Roman"/>
                          </a:rPr>
                          <m:t>𝑘</m:t>
                        </m:r>
                      </m:den>
                    </m:f>
                    <m:d>
                      <m:dPr>
                        <m:begChr m:val="["/>
                        <m:endChr m:val="]"/>
                        <m:ctrlPr>
                          <a:rPr lang="fr-FR" sz="1800" i="1">
                            <a:latin typeface="Cambria Math" panose="02040503050406030204" pitchFamily="18" charset="0"/>
                            <a:ea typeface="Calibri"/>
                            <a:cs typeface="Times New Roman"/>
                          </a:rPr>
                        </m:ctrlPr>
                      </m:dPr>
                      <m:e>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𝑎</m:t>
                            </m:r>
                          </m:e>
                          <m:sub>
                            <m:r>
                              <a:rPr lang="fr-FR" sz="1800" i="1">
                                <a:latin typeface="Cambria Math"/>
                                <a:ea typeface="Calibri"/>
                                <a:cs typeface="Times New Roman"/>
                              </a:rPr>
                              <m:t>0</m:t>
                            </m:r>
                          </m:sub>
                        </m:sSub>
                        <m:r>
                          <a:rPr lang="fr-FR" sz="1800" i="1">
                            <a:latin typeface="Cambria Math"/>
                            <a:ea typeface="Calibri"/>
                            <a:cs typeface="Times New Roman"/>
                          </a:rPr>
                          <m:t>+</m:t>
                        </m:r>
                        <m:nary>
                          <m:naryPr>
                            <m:chr m:val="∑"/>
                            <m:limLoc m:val="undOvr"/>
                            <m:ctrlPr>
                              <a:rPr lang="fr-FR" sz="1800" i="1">
                                <a:latin typeface="Cambria Math" panose="02040503050406030204" pitchFamily="18" charset="0"/>
                                <a:ea typeface="Calibri"/>
                                <a:cs typeface="Times New Roman"/>
                              </a:rPr>
                            </m:ctrlPr>
                          </m:naryPr>
                          <m:sub>
                            <m:r>
                              <a:rPr lang="fr-FR" sz="1800" i="1">
                                <a:latin typeface="Cambria Math"/>
                                <a:ea typeface="Calibri"/>
                                <a:cs typeface="Times New Roman"/>
                              </a:rPr>
                              <m:t>𝑛</m:t>
                            </m:r>
                            <m:r>
                              <a:rPr lang="fr-FR" sz="1800" i="1">
                                <a:latin typeface="Cambria Math"/>
                                <a:ea typeface="Calibri"/>
                                <a:cs typeface="Times New Roman"/>
                              </a:rPr>
                              <m:t>=</m:t>
                            </m:r>
                            <m:r>
                              <a:rPr lang="fr-FR" sz="1800" i="1">
                                <a:latin typeface="Cambria Math"/>
                                <a:ea typeface="Calibri"/>
                                <a:cs typeface="Times New Roman"/>
                              </a:rPr>
                              <m:t>1</m:t>
                            </m:r>
                          </m:sub>
                          <m:sup>
                            <m:r>
                              <a:rPr lang="fr-FR" sz="1800" i="1">
                                <a:latin typeface="Cambria Math"/>
                                <a:ea typeface="Calibri"/>
                                <a:cs typeface="Times New Roman"/>
                              </a:rPr>
                              <m:t>∞</m:t>
                            </m:r>
                          </m:sup>
                          <m:e>
                            <m:f>
                              <m:fPr>
                                <m:ctrlPr>
                                  <a:rPr lang="fr-FR" sz="1800" i="1">
                                    <a:latin typeface="Cambria Math" panose="02040503050406030204" pitchFamily="18" charset="0"/>
                                    <a:ea typeface="Calibri"/>
                                    <a:cs typeface="Times New Roman"/>
                                  </a:rPr>
                                </m:ctrlPr>
                              </m:fPr>
                              <m:num>
                                <m:r>
                                  <a:rPr lang="fr-FR" sz="1800" i="1">
                                    <a:latin typeface="Cambria Math"/>
                                    <a:ea typeface="Calibri"/>
                                    <a:cs typeface="Times New Roman"/>
                                  </a:rPr>
                                  <m:t>1</m:t>
                                </m:r>
                              </m:num>
                              <m:den>
                                <m:r>
                                  <a:rPr lang="fr-FR" sz="1800" i="1">
                                    <a:latin typeface="Cambria Math"/>
                                    <a:ea typeface="Calibri"/>
                                    <a:cs typeface="Times New Roman"/>
                                  </a:rPr>
                                  <m:t>1</m:t>
                                </m:r>
                                <m:r>
                                  <a:rPr lang="fr-FR" sz="1800" i="1">
                                    <a:latin typeface="Cambria Math"/>
                                    <a:ea typeface="Calibri"/>
                                    <a:cs typeface="Times New Roman"/>
                                  </a:rPr>
                                  <m:t>−</m:t>
                                </m:r>
                                <m:sSubSup>
                                  <m:sSubSupPr>
                                    <m:ctrlPr>
                                      <a:rPr lang="fr-FR" sz="1800" i="1">
                                        <a:latin typeface="Cambria Math" panose="02040503050406030204" pitchFamily="18" charset="0"/>
                                        <a:ea typeface="Calibri"/>
                                        <a:cs typeface="Times New Roman"/>
                                      </a:rPr>
                                    </m:ctrlPr>
                                  </m:sSubSupPr>
                                  <m:e>
                                    <m:r>
                                      <a:rPr lang="fr-FR" sz="1800" i="1">
                                        <a:latin typeface="Cambria Math"/>
                                        <a:ea typeface="Calibri"/>
                                        <a:cs typeface="Times New Roman"/>
                                      </a:rPr>
                                      <m:t>𝛽</m:t>
                                    </m:r>
                                  </m:e>
                                  <m:sub>
                                    <m:r>
                                      <a:rPr lang="fr-FR" sz="1800" i="1">
                                        <a:latin typeface="Cambria Math"/>
                                        <a:ea typeface="Calibri"/>
                                        <a:cs typeface="Times New Roman"/>
                                      </a:rPr>
                                      <m:t>𝑛</m:t>
                                    </m:r>
                                  </m:sub>
                                  <m:sup>
                                    <m:r>
                                      <a:rPr lang="fr-FR" sz="1800" i="1">
                                        <a:latin typeface="Cambria Math"/>
                                        <a:ea typeface="Calibri"/>
                                        <a:cs typeface="Times New Roman"/>
                                      </a:rPr>
                                      <m:t>2</m:t>
                                    </m:r>
                                  </m:sup>
                                </m:sSubSup>
                              </m:den>
                            </m:f>
                            <m:d>
                              <m:dPr>
                                <m:begChr m:val="["/>
                                <m:endChr m:val="]"/>
                                <m:ctrlPr>
                                  <a:rPr lang="fr-FR" sz="1800" i="1">
                                    <a:latin typeface="Cambria Math" panose="02040503050406030204" pitchFamily="18" charset="0"/>
                                    <a:ea typeface="Calibri"/>
                                    <a:cs typeface="Times New Roman"/>
                                  </a:rPr>
                                </m:ctrlPr>
                              </m:dPr>
                              <m:e>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𝑎</m:t>
                                    </m:r>
                                  </m:e>
                                  <m:sub>
                                    <m:r>
                                      <a:rPr lang="fr-FR" sz="1800" i="1">
                                        <a:latin typeface="Cambria Math"/>
                                        <a:ea typeface="Calibri"/>
                                        <a:cs typeface="Times New Roman"/>
                                      </a:rPr>
                                      <m:t>𝑛</m:t>
                                    </m:r>
                                  </m:sub>
                                </m:sSub>
                                <m:func>
                                  <m:funcPr>
                                    <m:ctrlPr>
                                      <a:rPr lang="fr-FR" sz="1800" i="1">
                                        <a:latin typeface="Cambria Math" panose="02040503050406030204" pitchFamily="18" charset="0"/>
                                        <a:ea typeface="Calibri"/>
                                        <a:cs typeface="Times New Roman"/>
                                      </a:rPr>
                                    </m:ctrlPr>
                                  </m:funcPr>
                                  <m:fName>
                                    <m:r>
                                      <m:rPr>
                                        <m:sty m:val="p"/>
                                      </m:rPr>
                                      <a:rPr lang="fr-FR" sz="1800">
                                        <a:latin typeface="Cambria Math"/>
                                        <a:ea typeface="Calibri"/>
                                        <a:cs typeface="Times New Roman"/>
                                      </a:rPr>
                                      <m:t>cos</m:t>
                                    </m:r>
                                  </m:fName>
                                  <m:e>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𝑛</m:t>
                                        </m:r>
                                        <m:bar>
                                          <m:barPr>
                                            <m:pos m:val="top"/>
                                            <m:ctrlPr>
                                              <a:rPr lang="fr-FR" sz="1800" i="1">
                                                <a:latin typeface="Cambria Math" panose="02040503050406030204" pitchFamily="18" charset="0"/>
                                                <a:ea typeface="Calibri"/>
                                                <a:cs typeface="Times New Roman"/>
                                              </a:rPr>
                                            </m:ctrlPr>
                                          </m:barPr>
                                          <m:e>
                                            <m:r>
                                              <a:rPr lang="fr-FR" sz="1800" i="1">
                                                <a:latin typeface="Cambria Math"/>
                                                <a:ea typeface="Calibri"/>
                                                <a:cs typeface="Times New Roman"/>
                                              </a:rPr>
                                              <m:t>𝜔</m:t>
                                            </m:r>
                                          </m:e>
                                        </m:bar>
                                        <m:r>
                                          <a:rPr lang="fr-FR" sz="1800" i="1">
                                            <a:latin typeface="Cambria Math"/>
                                            <a:ea typeface="Calibri"/>
                                            <a:cs typeface="Times New Roman"/>
                                          </a:rPr>
                                          <m:t>𝑡</m:t>
                                        </m:r>
                                      </m:e>
                                    </m:d>
                                  </m:e>
                                </m:func>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𝑏</m:t>
                                    </m:r>
                                  </m:e>
                                  <m:sub>
                                    <m:r>
                                      <a:rPr lang="fr-FR" sz="1800" i="1">
                                        <a:latin typeface="Cambria Math"/>
                                        <a:ea typeface="Calibri"/>
                                        <a:cs typeface="Times New Roman"/>
                                      </a:rPr>
                                      <m:t>𝑛</m:t>
                                    </m:r>
                                  </m:sub>
                                </m:sSub>
                                <m:func>
                                  <m:funcPr>
                                    <m:ctrlPr>
                                      <a:rPr lang="fr-FR" sz="1800" i="1">
                                        <a:latin typeface="Cambria Math" panose="02040503050406030204" pitchFamily="18" charset="0"/>
                                        <a:ea typeface="Calibri"/>
                                        <a:cs typeface="Times New Roman"/>
                                      </a:rPr>
                                    </m:ctrlPr>
                                  </m:funcPr>
                                  <m:fName>
                                    <m:r>
                                      <m:rPr>
                                        <m:sty m:val="p"/>
                                      </m:rPr>
                                      <a:rPr lang="fr-FR" sz="1800">
                                        <a:latin typeface="Cambria Math"/>
                                        <a:ea typeface="Calibri"/>
                                        <a:cs typeface="Times New Roman"/>
                                      </a:rPr>
                                      <m:t>sin</m:t>
                                    </m:r>
                                  </m:fName>
                                  <m:e>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𝑛</m:t>
                                        </m:r>
                                        <m:bar>
                                          <m:barPr>
                                            <m:pos m:val="top"/>
                                            <m:ctrlPr>
                                              <a:rPr lang="fr-FR" sz="1800" i="1">
                                                <a:latin typeface="Cambria Math" panose="02040503050406030204" pitchFamily="18" charset="0"/>
                                                <a:ea typeface="Calibri"/>
                                                <a:cs typeface="Times New Roman"/>
                                              </a:rPr>
                                            </m:ctrlPr>
                                          </m:barPr>
                                          <m:e>
                                            <m:r>
                                              <a:rPr lang="fr-FR" sz="1800" i="1">
                                                <a:latin typeface="Cambria Math"/>
                                                <a:ea typeface="Calibri"/>
                                                <a:cs typeface="Times New Roman"/>
                                              </a:rPr>
                                              <m:t>𝜔</m:t>
                                            </m:r>
                                          </m:e>
                                        </m:bar>
                                        <m:r>
                                          <a:rPr lang="fr-FR" sz="1800" i="1">
                                            <a:latin typeface="Cambria Math"/>
                                            <a:ea typeface="Calibri"/>
                                            <a:cs typeface="Times New Roman"/>
                                          </a:rPr>
                                          <m:t>𝑡</m:t>
                                        </m:r>
                                      </m:e>
                                    </m:d>
                                  </m:e>
                                </m:func>
                              </m:e>
                            </m:d>
                          </m:e>
                        </m:nary>
                      </m:e>
                    </m:d>
                  </m:oMath>
                </a14:m>
                <a:r>
                  <a:rPr lang="fr-FR" sz="1800" dirty="0">
                    <a:latin typeface="Times New Roman"/>
                    <a:ea typeface="Times New Roman"/>
                    <a:cs typeface="Arial"/>
                  </a:rPr>
                  <a:t> </a:t>
                </a:r>
                <a:r>
                  <a:rPr lang="fr-FR" sz="1400" dirty="0">
                    <a:latin typeface="Times New Roman"/>
                    <a:ea typeface="Times New Roman"/>
                    <a:cs typeface="Arial"/>
                  </a:rPr>
                  <a:t>	</a:t>
                </a:r>
                <a:r>
                  <a:rPr lang="fr-FR" sz="1050" dirty="0">
                    <a:solidFill>
                      <a:srgbClr val="FF0000"/>
                    </a:solidFill>
                    <a:latin typeface="Times New Roman"/>
                    <a:ea typeface="Times New Roman"/>
                    <a:cs typeface="Arial"/>
                  </a:rPr>
                  <a:t>(4.6)</a:t>
                </a:r>
                <a:endParaRPr lang="fr-FR" sz="1200" dirty="0">
                  <a:latin typeface="Calibri"/>
                  <a:ea typeface="Calibri"/>
                  <a:cs typeface="Arial"/>
                </a:endParaRPr>
              </a:p>
              <a:p>
                <a:pPr>
                  <a:lnSpc>
                    <a:spcPct val="150000"/>
                  </a:lnSpc>
                  <a:spcAft>
                    <a:spcPts val="0"/>
                  </a:spcAft>
                </a:pPr>
                <a:r>
                  <a:rPr lang="fr-FR" sz="1800" b="1" dirty="0">
                    <a:solidFill>
                      <a:srgbClr val="FF0000"/>
                    </a:solidFill>
                    <a:latin typeface="Times New Roman"/>
                    <a:ea typeface="Times New Roman"/>
                    <a:cs typeface="Arial"/>
                  </a:rPr>
                  <a:t>b/ </a:t>
                </a:r>
                <a:r>
                  <a:rPr lang="en-US" sz="1800" b="1" dirty="0">
                    <a:solidFill>
                      <a:srgbClr val="FF0000"/>
                    </a:solidFill>
                    <a:latin typeface="Times New Roman"/>
                    <a:ea typeface="Times New Roman"/>
                    <a:cs typeface="Arial"/>
                  </a:rPr>
                  <a:t>Response of a damped system to periodic excitation (c≠0):</a:t>
                </a:r>
              </a:p>
              <a:p>
                <a:pPr marL="449580" indent="449580">
                  <a:lnSpc>
                    <a:spcPct val="150000"/>
                  </a:lnSpc>
                  <a:spcAft>
                    <a:spcPts val="0"/>
                  </a:spcAft>
                </a:pPr>
                <a:r>
                  <a:rPr lang="fr-FR" sz="1400" dirty="0">
                    <a:latin typeface="Times New Roman"/>
                    <a:ea typeface="Times New Roman"/>
                    <a:cs typeface="Arial"/>
                  </a:rPr>
                  <a:t> </a:t>
                </a:r>
                <a14:m>
                  <m:oMath xmlns:m="http://schemas.openxmlformats.org/officeDocument/2006/math">
                    <m:r>
                      <a:rPr lang="fr-FR" sz="1800" i="1">
                        <a:latin typeface="Cambria Math"/>
                        <a:ea typeface="Calibri"/>
                        <a:cs typeface="Times New Roman"/>
                      </a:rPr>
                      <m:t>𝑃</m:t>
                    </m:r>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𝑡</m:t>
                        </m:r>
                      </m:e>
                    </m:d>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𝑎</m:t>
                        </m:r>
                      </m:e>
                      <m:sub>
                        <m:r>
                          <a:rPr lang="fr-FR" sz="1800" i="1">
                            <a:latin typeface="Cambria Math"/>
                            <a:ea typeface="Calibri"/>
                            <a:cs typeface="Times New Roman"/>
                          </a:rPr>
                          <m:t>0</m:t>
                        </m:r>
                      </m:sub>
                    </m:sSub>
                    <m:r>
                      <a:rPr lang="fr-FR" sz="1800" i="1">
                        <a:latin typeface="Cambria Math"/>
                        <a:ea typeface="Calibri"/>
                        <a:cs typeface="Times New Roman"/>
                      </a:rPr>
                      <m:t>+</m:t>
                    </m:r>
                    <m:nary>
                      <m:naryPr>
                        <m:chr m:val="∑"/>
                        <m:limLoc m:val="undOvr"/>
                        <m:ctrlPr>
                          <a:rPr lang="fr-FR" sz="1800" i="1">
                            <a:latin typeface="Cambria Math" panose="02040503050406030204" pitchFamily="18" charset="0"/>
                            <a:ea typeface="Calibri"/>
                            <a:cs typeface="Times New Roman"/>
                          </a:rPr>
                        </m:ctrlPr>
                      </m:naryPr>
                      <m:sub>
                        <m:r>
                          <a:rPr lang="fr-FR" sz="1800" i="1">
                            <a:latin typeface="Cambria Math"/>
                            <a:ea typeface="Calibri"/>
                            <a:cs typeface="Times New Roman"/>
                          </a:rPr>
                          <m:t>𝑛</m:t>
                        </m:r>
                        <m:r>
                          <a:rPr lang="fr-FR" sz="1800" i="1">
                            <a:latin typeface="Cambria Math"/>
                            <a:ea typeface="Calibri"/>
                            <a:cs typeface="Times New Roman"/>
                          </a:rPr>
                          <m:t>=</m:t>
                        </m:r>
                        <m:r>
                          <a:rPr lang="fr-FR" sz="1800" i="1">
                            <a:latin typeface="Cambria Math"/>
                            <a:ea typeface="Calibri"/>
                            <a:cs typeface="Times New Roman"/>
                          </a:rPr>
                          <m:t>1</m:t>
                        </m:r>
                      </m:sub>
                      <m:sup>
                        <m:r>
                          <a:rPr lang="fr-FR" sz="1800" i="1">
                            <a:latin typeface="Cambria Math"/>
                            <a:ea typeface="Calibri"/>
                            <a:cs typeface="Times New Roman"/>
                          </a:rPr>
                          <m:t>∞</m:t>
                        </m:r>
                      </m:sup>
                      <m:e>
                        <m:d>
                          <m:dPr>
                            <m:begChr m:val="["/>
                            <m:endChr m:val="]"/>
                            <m:ctrlPr>
                              <a:rPr lang="fr-FR" sz="1800" i="1">
                                <a:latin typeface="Cambria Math" panose="02040503050406030204" pitchFamily="18" charset="0"/>
                                <a:ea typeface="Calibri"/>
                                <a:cs typeface="Times New Roman"/>
                              </a:rPr>
                            </m:ctrlPr>
                          </m:dPr>
                          <m:e>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𝑎</m:t>
                                </m:r>
                              </m:e>
                              <m:sub>
                                <m:r>
                                  <a:rPr lang="fr-FR" sz="1800" i="1">
                                    <a:latin typeface="Cambria Math"/>
                                    <a:ea typeface="Calibri"/>
                                    <a:cs typeface="Times New Roman"/>
                                  </a:rPr>
                                  <m:t>𝑛</m:t>
                                </m:r>
                              </m:sub>
                            </m:sSub>
                            <m:func>
                              <m:funcPr>
                                <m:ctrlPr>
                                  <a:rPr lang="fr-FR" sz="1800" i="1">
                                    <a:latin typeface="Cambria Math" panose="02040503050406030204" pitchFamily="18" charset="0"/>
                                    <a:ea typeface="Calibri"/>
                                    <a:cs typeface="Times New Roman"/>
                                  </a:rPr>
                                </m:ctrlPr>
                              </m:funcPr>
                              <m:fName>
                                <m:r>
                                  <m:rPr>
                                    <m:sty m:val="p"/>
                                  </m:rPr>
                                  <a:rPr lang="fr-FR" sz="1800">
                                    <a:latin typeface="Cambria Math"/>
                                    <a:ea typeface="Calibri"/>
                                    <a:cs typeface="Times New Roman"/>
                                  </a:rPr>
                                  <m:t>cos</m:t>
                                </m:r>
                              </m:fName>
                              <m:e>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𝑛</m:t>
                                    </m:r>
                                    <m:bar>
                                      <m:barPr>
                                        <m:pos m:val="top"/>
                                        <m:ctrlPr>
                                          <a:rPr lang="fr-FR" sz="1800" i="1">
                                            <a:latin typeface="Cambria Math" panose="02040503050406030204" pitchFamily="18" charset="0"/>
                                            <a:ea typeface="Calibri"/>
                                            <a:cs typeface="Times New Roman"/>
                                          </a:rPr>
                                        </m:ctrlPr>
                                      </m:barPr>
                                      <m:e>
                                        <m:r>
                                          <a:rPr lang="fr-FR" sz="1800" i="1">
                                            <a:latin typeface="Cambria Math"/>
                                            <a:ea typeface="Calibri"/>
                                            <a:cs typeface="Times New Roman"/>
                                          </a:rPr>
                                          <m:t>𝜔</m:t>
                                        </m:r>
                                      </m:e>
                                    </m:bar>
                                    <m:r>
                                      <a:rPr lang="fr-FR" sz="1800" i="1">
                                        <a:latin typeface="Cambria Math"/>
                                        <a:ea typeface="Calibri"/>
                                        <a:cs typeface="Times New Roman"/>
                                      </a:rPr>
                                      <m:t>𝑡</m:t>
                                    </m:r>
                                  </m:e>
                                </m:d>
                              </m:e>
                            </m:func>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𝑏</m:t>
                                </m:r>
                              </m:e>
                              <m:sub>
                                <m:r>
                                  <a:rPr lang="fr-FR" sz="1800" i="1">
                                    <a:latin typeface="Cambria Math"/>
                                    <a:ea typeface="Calibri"/>
                                    <a:cs typeface="Times New Roman"/>
                                  </a:rPr>
                                  <m:t>𝑛</m:t>
                                </m:r>
                              </m:sub>
                            </m:sSub>
                            <m:func>
                              <m:funcPr>
                                <m:ctrlPr>
                                  <a:rPr lang="fr-FR" sz="1800" i="1">
                                    <a:latin typeface="Cambria Math" panose="02040503050406030204" pitchFamily="18" charset="0"/>
                                    <a:ea typeface="Calibri"/>
                                    <a:cs typeface="Times New Roman"/>
                                  </a:rPr>
                                </m:ctrlPr>
                              </m:funcPr>
                              <m:fName>
                                <m:r>
                                  <m:rPr>
                                    <m:sty m:val="p"/>
                                  </m:rPr>
                                  <a:rPr lang="fr-FR" sz="1800">
                                    <a:latin typeface="Cambria Math"/>
                                    <a:ea typeface="Calibri"/>
                                    <a:cs typeface="Times New Roman"/>
                                  </a:rPr>
                                  <m:t>sin</m:t>
                                </m:r>
                              </m:fName>
                              <m:e>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𝑛</m:t>
                                    </m:r>
                                    <m:bar>
                                      <m:barPr>
                                        <m:pos m:val="top"/>
                                        <m:ctrlPr>
                                          <a:rPr lang="fr-FR" sz="1800" i="1">
                                            <a:latin typeface="Cambria Math" panose="02040503050406030204" pitchFamily="18" charset="0"/>
                                            <a:ea typeface="Calibri"/>
                                            <a:cs typeface="Times New Roman"/>
                                          </a:rPr>
                                        </m:ctrlPr>
                                      </m:barPr>
                                      <m:e>
                                        <m:r>
                                          <a:rPr lang="fr-FR" sz="1800" i="1">
                                            <a:latin typeface="Cambria Math"/>
                                            <a:ea typeface="Calibri"/>
                                            <a:cs typeface="Times New Roman"/>
                                          </a:rPr>
                                          <m:t>𝜔</m:t>
                                        </m:r>
                                      </m:e>
                                    </m:bar>
                                    <m:r>
                                      <a:rPr lang="fr-FR" sz="1800" i="1">
                                        <a:latin typeface="Cambria Math"/>
                                        <a:ea typeface="Calibri"/>
                                        <a:cs typeface="Times New Roman"/>
                                      </a:rPr>
                                      <m:t>𝑡</m:t>
                                    </m:r>
                                  </m:e>
                                </m:d>
                              </m:e>
                            </m:func>
                          </m:e>
                        </m:d>
                      </m:e>
                    </m:nary>
                  </m:oMath>
                </a14:m>
                <a:endParaRPr lang="fr-FR" sz="1400" dirty="0">
                  <a:latin typeface="Times New Roman"/>
                  <a:ea typeface="Calibri"/>
                  <a:cs typeface="Times New Roman"/>
                </a:endParaRPr>
              </a:p>
              <a:p>
                <a:pPr marL="449580" indent="449580">
                  <a:lnSpc>
                    <a:spcPct val="150000"/>
                  </a:lnSpc>
                  <a:spcAft>
                    <a:spcPts val="0"/>
                  </a:spcAft>
                </a:pPr>
                <a:r>
                  <a:rPr lang="en-US" sz="1800" dirty="0">
                    <a:latin typeface="Times New Roman"/>
                    <a:ea typeface="Times New Roman"/>
                    <a:cs typeface="Arial"/>
                  </a:rPr>
                  <a:t>The total steady state response will be given by the superposition expressed by:</a:t>
                </a:r>
              </a:p>
              <a:p>
                <a:pPr>
                  <a:lnSpc>
                    <a:spcPct val="150000"/>
                  </a:lnSpc>
                  <a:spcAft>
                    <a:spcPts val="0"/>
                  </a:spcAft>
                </a:pPr>
                <a:r>
                  <a:rPr lang="fr-FR" sz="1800" dirty="0">
                    <a:latin typeface="Times New Roman"/>
                    <a:ea typeface="Times New Roman"/>
                    <a:cs typeface="Arial"/>
                  </a:rPr>
                  <a:t>sinus : </a:t>
                </a:r>
                <a:r>
                  <a:rPr lang="fr-FR" sz="1400" dirty="0">
                    <a:latin typeface="Times New Roman"/>
                    <a:ea typeface="Times New Roman"/>
                    <a:cs typeface="Arial"/>
                  </a:rPr>
                  <a:t>	</a:t>
                </a:r>
                <a14:m>
                  <m:oMath xmlns:m="http://schemas.openxmlformats.org/officeDocument/2006/math">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𝑥</m:t>
                        </m:r>
                      </m:e>
                      <m:sub>
                        <m:r>
                          <a:rPr lang="fr-FR" sz="1800" i="1">
                            <a:latin typeface="Cambria Math"/>
                            <a:ea typeface="Calibri"/>
                            <a:cs typeface="Times New Roman"/>
                          </a:rPr>
                          <m:t>𝑛</m:t>
                        </m:r>
                        <m:r>
                          <a:rPr lang="fr-FR" sz="1800" i="1">
                            <a:latin typeface="Cambria Math"/>
                            <a:ea typeface="Calibri"/>
                            <a:cs typeface="Times New Roman"/>
                          </a:rPr>
                          <m:t>,</m:t>
                        </m:r>
                        <m:r>
                          <a:rPr lang="fr-FR" sz="1800" i="1">
                            <a:latin typeface="Cambria Math"/>
                            <a:ea typeface="Calibri"/>
                            <a:cs typeface="Times New Roman"/>
                          </a:rPr>
                          <m:t>𝑠</m:t>
                        </m:r>
                      </m:sub>
                    </m:sSub>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𝑡</m:t>
                        </m:r>
                      </m:e>
                    </m:d>
                    <m:r>
                      <a:rPr lang="fr-FR" sz="1800" i="1">
                        <a:latin typeface="Cambria Math"/>
                        <a:ea typeface="Calibri"/>
                        <a:cs typeface="Times New Roman"/>
                      </a:rPr>
                      <m:t>=</m:t>
                    </m:r>
                    <m:f>
                      <m:fPr>
                        <m:ctrlPr>
                          <a:rPr lang="fr-FR" sz="1800" i="1">
                            <a:latin typeface="Cambria Math" panose="02040503050406030204" pitchFamily="18" charset="0"/>
                            <a:ea typeface="Calibri"/>
                            <a:cs typeface="Times New Roman"/>
                          </a:rPr>
                        </m:ctrlPr>
                      </m:fPr>
                      <m:num>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𝑏</m:t>
                            </m:r>
                          </m:e>
                          <m:sub>
                            <m:r>
                              <a:rPr lang="fr-FR" sz="1800" i="1">
                                <a:latin typeface="Cambria Math"/>
                                <a:ea typeface="Calibri"/>
                                <a:cs typeface="Times New Roman"/>
                              </a:rPr>
                              <m:t>𝑛</m:t>
                            </m:r>
                          </m:sub>
                        </m:sSub>
                      </m:num>
                      <m:den>
                        <m:r>
                          <a:rPr lang="fr-FR" sz="1800" i="1">
                            <a:latin typeface="Cambria Math"/>
                            <a:ea typeface="Calibri"/>
                            <a:cs typeface="Times New Roman"/>
                          </a:rPr>
                          <m:t>𝑘</m:t>
                        </m:r>
                      </m:den>
                    </m:f>
                    <m:f>
                      <m:fPr>
                        <m:ctrlPr>
                          <a:rPr lang="fr-FR" sz="1800" i="1">
                            <a:latin typeface="Cambria Math" panose="02040503050406030204" pitchFamily="18" charset="0"/>
                            <a:ea typeface="Calibri"/>
                            <a:cs typeface="Times New Roman"/>
                          </a:rPr>
                        </m:ctrlPr>
                      </m:fPr>
                      <m:num>
                        <m:r>
                          <a:rPr lang="fr-FR" sz="1800" i="1">
                            <a:latin typeface="Cambria Math"/>
                            <a:ea typeface="Calibri"/>
                            <a:cs typeface="Times New Roman"/>
                          </a:rPr>
                          <m:t>1</m:t>
                        </m:r>
                      </m:num>
                      <m:den>
                        <m:sSup>
                          <m:sSupPr>
                            <m:ctrlPr>
                              <a:rPr lang="fr-FR" sz="1800" i="1">
                                <a:latin typeface="Cambria Math" panose="02040503050406030204" pitchFamily="18" charset="0"/>
                                <a:ea typeface="Calibri"/>
                                <a:cs typeface="Times New Roman"/>
                              </a:rPr>
                            </m:ctrlPr>
                          </m:sSupPr>
                          <m:e>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1</m:t>
                                </m:r>
                                <m:r>
                                  <a:rPr lang="fr-FR" sz="1800" i="1">
                                    <a:latin typeface="Cambria Math"/>
                                    <a:ea typeface="Calibri"/>
                                    <a:cs typeface="Arial"/>
                                  </a:rPr>
                                  <m:t>−</m:t>
                                </m:r>
                                <m:sSubSup>
                                  <m:sSubSupPr>
                                    <m:ctrlPr>
                                      <a:rPr lang="fr-FR" sz="1800" i="1">
                                        <a:latin typeface="Cambria Math" panose="02040503050406030204" pitchFamily="18" charset="0"/>
                                        <a:ea typeface="Calibri"/>
                                        <a:cs typeface="Times New Roman"/>
                                      </a:rPr>
                                    </m:ctrlPr>
                                  </m:sSubSupPr>
                                  <m:e>
                                    <m:r>
                                      <a:rPr lang="fr-FR" sz="1800" i="1">
                                        <a:latin typeface="Cambria Math"/>
                                        <a:ea typeface="Calibri"/>
                                        <a:cs typeface="Times New Roman"/>
                                      </a:rPr>
                                      <m:t>𝛽</m:t>
                                    </m:r>
                                  </m:e>
                                  <m:sub>
                                    <m:r>
                                      <a:rPr lang="fr-FR" sz="1800" i="1">
                                        <a:latin typeface="Cambria Math"/>
                                        <a:ea typeface="Calibri"/>
                                        <a:cs typeface="Times New Roman"/>
                                      </a:rPr>
                                      <m:t>𝑛</m:t>
                                    </m:r>
                                  </m:sub>
                                  <m:sup>
                                    <m:r>
                                      <a:rPr lang="fr-FR" sz="1800" i="1">
                                        <a:latin typeface="Cambria Math"/>
                                        <a:ea typeface="Calibri"/>
                                        <a:cs typeface="Times New Roman"/>
                                      </a:rPr>
                                      <m:t>2</m:t>
                                    </m:r>
                                  </m:sup>
                                </m:sSubSup>
                              </m:e>
                            </m:d>
                          </m:e>
                          <m:sup>
                            <m:r>
                              <a:rPr lang="fr-FR" sz="1800" i="1">
                                <a:latin typeface="Cambria Math"/>
                                <a:ea typeface="Calibri"/>
                                <a:cs typeface="Times New Roman"/>
                              </a:rPr>
                              <m:t>2</m:t>
                            </m:r>
                          </m:sup>
                        </m:sSup>
                        <m:r>
                          <a:rPr lang="fr-FR" sz="1800" i="1">
                            <a:latin typeface="Cambria Math"/>
                            <a:ea typeface="Calibri"/>
                            <a:cs typeface="Times New Roman"/>
                          </a:rPr>
                          <m:t>+</m:t>
                        </m:r>
                        <m:sSup>
                          <m:sSupPr>
                            <m:ctrlPr>
                              <a:rPr lang="fr-FR" sz="1800" i="1">
                                <a:latin typeface="Cambria Math" panose="02040503050406030204" pitchFamily="18" charset="0"/>
                                <a:ea typeface="Calibri"/>
                                <a:cs typeface="Times New Roman"/>
                              </a:rPr>
                            </m:ctrlPr>
                          </m:sSupPr>
                          <m:e>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2</m:t>
                                </m:r>
                                <m:r>
                                  <a:rPr lang="fr-FR" sz="1800" i="1">
                                    <a:latin typeface="Cambria Math"/>
                                    <a:ea typeface="Calibri"/>
                                    <a:cs typeface="Times New Roman"/>
                                  </a:rPr>
                                  <m:t>𝜉</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𝛽</m:t>
                                    </m:r>
                                  </m:e>
                                  <m:sub>
                                    <m:r>
                                      <a:rPr lang="fr-FR" sz="1800" i="1">
                                        <a:latin typeface="Cambria Math"/>
                                        <a:ea typeface="Calibri"/>
                                        <a:cs typeface="Times New Roman"/>
                                      </a:rPr>
                                      <m:t>𝑛</m:t>
                                    </m:r>
                                  </m:sub>
                                </m:sSub>
                              </m:e>
                            </m:d>
                          </m:e>
                          <m:sup>
                            <m:r>
                              <a:rPr lang="fr-FR" sz="1800" i="1">
                                <a:latin typeface="Cambria Math"/>
                                <a:ea typeface="Calibri"/>
                                <a:cs typeface="Times New Roman"/>
                              </a:rPr>
                              <m:t>2</m:t>
                            </m:r>
                          </m:sup>
                        </m:sSup>
                      </m:den>
                    </m:f>
                    <m:d>
                      <m:dPr>
                        <m:begChr m:val="["/>
                        <m:endChr m:val="]"/>
                        <m:ctrlPr>
                          <a:rPr lang="fr-FR" sz="1800" i="1">
                            <a:latin typeface="Cambria Math" panose="02040503050406030204" pitchFamily="18" charset="0"/>
                            <a:ea typeface="Calibri"/>
                            <a:cs typeface="Times New Roman"/>
                          </a:rPr>
                        </m:ctrlPr>
                      </m:dPr>
                      <m:e>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1</m:t>
                            </m:r>
                            <m:r>
                              <a:rPr lang="fr-FR" sz="1800" i="1">
                                <a:latin typeface="Cambria Math"/>
                                <a:ea typeface="Calibri"/>
                                <a:cs typeface="Arial"/>
                              </a:rPr>
                              <m:t>−</m:t>
                            </m:r>
                            <m:sSubSup>
                              <m:sSubSupPr>
                                <m:ctrlPr>
                                  <a:rPr lang="fr-FR" sz="1800" i="1">
                                    <a:latin typeface="Cambria Math" panose="02040503050406030204" pitchFamily="18" charset="0"/>
                                    <a:ea typeface="Calibri"/>
                                    <a:cs typeface="Times New Roman"/>
                                  </a:rPr>
                                </m:ctrlPr>
                              </m:sSubSupPr>
                              <m:e>
                                <m:r>
                                  <a:rPr lang="fr-FR" sz="1800" i="1">
                                    <a:latin typeface="Cambria Math"/>
                                    <a:ea typeface="Calibri"/>
                                    <a:cs typeface="Times New Roman"/>
                                  </a:rPr>
                                  <m:t>𝛽</m:t>
                                </m:r>
                              </m:e>
                              <m:sub>
                                <m:r>
                                  <a:rPr lang="fr-FR" sz="1800" i="1">
                                    <a:latin typeface="Cambria Math"/>
                                    <a:ea typeface="Calibri"/>
                                    <a:cs typeface="Times New Roman"/>
                                  </a:rPr>
                                  <m:t>𝑛</m:t>
                                </m:r>
                              </m:sub>
                              <m:sup>
                                <m:r>
                                  <a:rPr lang="fr-FR" sz="1800" i="1">
                                    <a:latin typeface="Cambria Math"/>
                                    <a:ea typeface="Calibri"/>
                                    <a:cs typeface="Times New Roman"/>
                                  </a:rPr>
                                  <m:t>2</m:t>
                                </m:r>
                              </m:sup>
                            </m:sSubSup>
                          </m:e>
                        </m:d>
                        <m:func>
                          <m:funcPr>
                            <m:ctrlPr>
                              <a:rPr lang="fr-FR" sz="1800" i="1">
                                <a:latin typeface="Cambria Math" panose="02040503050406030204" pitchFamily="18" charset="0"/>
                                <a:ea typeface="Calibri"/>
                                <a:cs typeface="Cambria Math"/>
                              </a:rPr>
                            </m:ctrlPr>
                          </m:funcPr>
                          <m:fName>
                            <m:r>
                              <m:rPr>
                                <m:sty m:val="p"/>
                              </m:rPr>
                              <a:rPr lang="fr-FR" sz="1800">
                                <a:latin typeface="Cambria Math"/>
                                <a:ea typeface="Calibri"/>
                                <a:cs typeface="Times New Roman"/>
                              </a:rPr>
                              <m:t>sin</m:t>
                            </m:r>
                          </m:fName>
                          <m:e>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𝑛</m:t>
                                </m:r>
                                <m:bar>
                                  <m:barPr>
                                    <m:pos m:val="top"/>
                                    <m:ctrlPr>
                                      <a:rPr lang="fr-FR" sz="1800" i="1">
                                        <a:latin typeface="Cambria Math" panose="02040503050406030204" pitchFamily="18" charset="0"/>
                                        <a:ea typeface="Calibri"/>
                                        <a:cs typeface="Times New Roman"/>
                                      </a:rPr>
                                    </m:ctrlPr>
                                  </m:barPr>
                                  <m:e>
                                    <m:r>
                                      <a:rPr lang="fr-FR" sz="1800" i="1">
                                        <a:latin typeface="Cambria Math"/>
                                        <a:ea typeface="Calibri"/>
                                        <a:cs typeface="Times New Roman"/>
                                      </a:rPr>
                                      <m:t>𝜔</m:t>
                                    </m:r>
                                  </m:e>
                                </m:bar>
                                <m:r>
                                  <a:rPr lang="fr-FR" sz="1800" i="1">
                                    <a:latin typeface="Cambria Math"/>
                                    <a:ea typeface="Calibri"/>
                                    <a:cs typeface="Times New Roman"/>
                                  </a:rPr>
                                  <m:t>𝑡</m:t>
                                </m:r>
                              </m:e>
                            </m:d>
                          </m:e>
                        </m:func>
                        <m:r>
                          <a:rPr lang="fr-FR" sz="1800" i="1">
                            <a:latin typeface="Cambria Math"/>
                            <a:ea typeface="Calibri"/>
                            <a:cs typeface="Arial"/>
                          </a:rPr>
                          <m:t>−</m:t>
                        </m:r>
                        <m:r>
                          <a:rPr lang="fr-FR" sz="1800" i="1">
                            <a:latin typeface="Cambria Math"/>
                            <a:ea typeface="Calibri"/>
                            <a:cs typeface="Times New Roman"/>
                          </a:rPr>
                          <m:t>2</m:t>
                        </m:r>
                        <m:r>
                          <a:rPr lang="fr-FR" sz="1800" i="1">
                            <a:latin typeface="Cambria Math"/>
                            <a:ea typeface="Calibri"/>
                            <a:cs typeface="Times New Roman"/>
                          </a:rPr>
                          <m:t>𝜉</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𝛽</m:t>
                            </m:r>
                          </m:e>
                          <m:sub>
                            <m:r>
                              <a:rPr lang="fr-FR" sz="1800" i="1">
                                <a:latin typeface="Cambria Math"/>
                                <a:ea typeface="Calibri"/>
                                <a:cs typeface="Times New Roman"/>
                              </a:rPr>
                              <m:t>𝑛</m:t>
                            </m:r>
                          </m:sub>
                        </m:sSub>
                        <m:r>
                          <m:rPr>
                            <m:sty m:val="p"/>
                          </m:rPr>
                          <a:rPr lang="fr-FR" sz="1800">
                            <a:latin typeface="Cambria Math"/>
                            <a:ea typeface="Calibri"/>
                            <a:cs typeface="Times New Roman"/>
                          </a:rPr>
                          <m:t>cos</m:t>
                        </m:r>
                        <m:r>
                          <a:rPr lang="fr-FR" sz="1800">
                            <a:latin typeface="Cambria Math"/>
                            <a:ea typeface="Calibri"/>
                            <a:cs typeface="Cambria Math"/>
                          </a:rPr>
                          <m:t>⁡</m:t>
                        </m:r>
                        <m:r>
                          <a:rPr lang="fr-FR" sz="1800" i="1">
                            <a:latin typeface="Cambria Math"/>
                            <a:ea typeface="Calibri"/>
                            <a:cs typeface="Times New Roman"/>
                          </a:rPr>
                          <m:t>(</m:t>
                        </m:r>
                        <m:r>
                          <a:rPr lang="fr-FR" sz="1800" i="1">
                            <a:latin typeface="Cambria Math"/>
                            <a:ea typeface="Calibri"/>
                            <a:cs typeface="Times New Roman"/>
                          </a:rPr>
                          <m:t>𝑛</m:t>
                        </m:r>
                        <m:bar>
                          <m:barPr>
                            <m:pos m:val="top"/>
                            <m:ctrlPr>
                              <a:rPr lang="fr-FR" sz="1800" i="1">
                                <a:latin typeface="Cambria Math" panose="02040503050406030204" pitchFamily="18" charset="0"/>
                                <a:ea typeface="Calibri"/>
                                <a:cs typeface="Times New Roman"/>
                              </a:rPr>
                            </m:ctrlPr>
                          </m:barPr>
                          <m:e>
                            <m:r>
                              <a:rPr lang="fr-FR" sz="1800" i="1">
                                <a:latin typeface="Cambria Math"/>
                                <a:ea typeface="Calibri"/>
                                <a:cs typeface="Times New Roman"/>
                              </a:rPr>
                              <m:t>𝜔</m:t>
                            </m:r>
                          </m:e>
                        </m:bar>
                        <m:r>
                          <a:rPr lang="fr-FR" sz="1800" i="1">
                            <a:latin typeface="Cambria Math"/>
                            <a:ea typeface="Calibri"/>
                            <a:cs typeface="Times New Roman"/>
                          </a:rPr>
                          <m:t>𝑡</m:t>
                        </m:r>
                        <m:r>
                          <a:rPr lang="fr-FR" sz="1800" i="1">
                            <a:latin typeface="Cambria Math"/>
                            <a:ea typeface="Calibri"/>
                            <a:cs typeface="Times New Roman"/>
                          </a:rPr>
                          <m:t>)</m:t>
                        </m:r>
                      </m:e>
                    </m:d>
                  </m:oMath>
                </a14:m>
                <a:r>
                  <a:rPr lang="fr-FR" sz="1800" dirty="0">
                    <a:latin typeface="Times New Roman"/>
                    <a:ea typeface="Times New Roman"/>
                    <a:cs typeface="Arial"/>
                  </a:rPr>
                  <a:t> </a:t>
                </a:r>
                <a:r>
                  <a:rPr lang="fr-FR" sz="1400" dirty="0">
                    <a:latin typeface="Times New Roman"/>
                    <a:ea typeface="Times New Roman"/>
                    <a:cs typeface="Arial"/>
                  </a:rPr>
                  <a:t>	</a:t>
                </a:r>
                <a:r>
                  <a:rPr lang="fr-FR" sz="1050" dirty="0">
                    <a:solidFill>
                      <a:srgbClr val="FF0000"/>
                    </a:solidFill>
                    <a:latin typeface="Times New Roman"/>
                    <a:ea typeface="Times New Roman"/>
                    <a:cs typeface="Arial"/>
                  </a:rPr>
                  <a:t>(4.7)</a:t>
                </a:r>
                <a:endParaRPr lang="fr-FR" sz="1200" dirty="0">
                  <a:latin typeface="Calibri"/>
                  <a:ea typeface="Calibri"/>
                  <a:cs typeface="Arial"/>
                </a:endParaRPr>
              </a:p>
              <a:p>
                <a:pPr>
                  <a:lnSpc>
                    <a:spcPct val="150000"/>
                  </a:lnSpc>
                  <a:spcAft>
                    <a:spcPts val="0"/>
                  </a:spcAft>
                </a:pPr>
                <a:r>
                  <a:rPr lang="fr-FR" sz="1600" dirty="0">
                    <a:latin typeface="Times New Roman"/>
                    <a:ea typeface="Times New Roman"/>
                    <a:cs typeface="Arial"/>
                  </a:rPr>
                  <a:t>cosinus : </a:t>
                </a:r>
                <a:r>
                  <a:rPr lang="fr-FR" sz="1400" dirty="0">
                    <a:latin typeface="Times New Roman"/>
                    <a:ea typeface="Times New Roman"/>
                    <a:cs typeface="Arial"/>
                  </a:rPr>
                  <a:t>	</a:t>
                </a:r>
                <a14:m>
                  <m:oMath xmlns:m="http://schemas.openxmlformats.org/officeDocument/2006/math">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𝑥</m:t>
                        </m:r>
                      </m:e>
                      <m:sub>
                        <m:r>
                          <a:rPr lang="fr-FR" sz="1800" i="1">
                            <a:latin typeface="Cambria Math"/>
                            <a:ea typeface="Calibri"/>
                            <a:cs typeface="Times New Roman"/>
                          </a:rPr>
                          <m:t>𝑛</m:t>
                        </m:r>
                        <m:r>
                          <a:rPr lang="fr-FR" sz="1800" i="1">
                            <a:latin typeface="Cambria Math"/>
                            <a:ea typeface="Calibri"/>
                            <a:cs typeface="Times New Roman"/>
                          </a:rPr>
                          <m:t>,</m:t>
                        </m:r>
                        <m:r>
                          <a:rPr lang="fr-FR" sz="1800" i="1">
                            <a:latin typeface="Cambria Math"/>
                            <a:ea typeface="Calibri"/>
                            <a:cs typeface="Times New Roman"/>
                          </a:rPr>
                          <m:t>𝑐</m:t>
                        </m:r>
                      </m:sub>
                    </m:sSub>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𝑡</m:t>
                        </m:r>
                      </m:e>
                    </m:d>
                    <m:r>
                      <a:rPr lang="fr-FR" sz="1800" i="1">
                        <a:latin typeface="Cambria Math"/>
                        <a:ea typeface="Calibri"/>
                        <a:cs typeface="Times New Roman"/>
                      </a:rPr>
                      <m:t>=</m:t>
                    </m:r>
                    <m:f>
                      <m:fPr>
                        <m:ctrlPr>
                          <a:rPr lang="fr-FR" sz="1800" i="1">
                            <a:latin typeface="Cambria Math" panose="02040503050406030204" pitchFamily="18" charset="0"/>
                            <a:ea typeface="Calibri"/>
                            <a:cs typeface="Times New Roman"/>
                          </a:rPr>
                        </m:ctrlPr>
                      </m:fPr>
                      <m:num>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𝑎</m:t>
                            </m:r>
                          </m:e>
                          <m:sub>
                            <m:r>
                              <a:rPr lang="fr-FR" sz="1800" i="1">
                                <a:latin typeface="Cambria Math"/>
                                <a:ea typeface="Calibri"/>
                                <a:cs typeface="Times New Roman"/>
                              </a:rPr>
                              <m:t>𝑛</m:t>
                            </m:r>
                          </m:sub>
                        </m:sSub>
                      </m:num>
                      <m:den>
                        <m:r>
                          <a:rPr lang="fr-FR" sz="1800" i="1">
                            <a:latin typeface="Cambria Math"/>
                            <a:ea typeface="Calibri"/>
                            <a:cs typeface="Times New Roman"/>
                          </a:rPr>
                          <m:t>𝑘</m:t>
                        </m:r>
                      </m:den>
                    </m:f>
                    <m:f>
                      <m:fPr>
                        <m:ctrlPr>
                          <a:rPr lang="fr-FR" sz="1800" i="1">
                            <a:latin typeface="Cambria Math" panose="02040503050406030204" pitchFamily="18" charset="0"/>
                            <a:ea typeface="Calibri"/>
                            <a:cs typeface="Times New Roman"/>
                          </a:rPr>
                        </m:ctrlPr>
                      </m:fPr>
                      <m:num>
                        <m:r>
                          <a:rPr lang="fr-FR" sz="1800" i="1">
                            <a:latin typeface="Cambria Math"/>
                            <a:ea typeface="Calibri"/>
                            <a:cs typeface="Times New Roman"/>
                          </a:rPr>
                          <m:t>1</m:t>
                        </m:r>
                      </m:num>
                      <m:den>
                        <m:sSup>
                          <m:sSupPr>
                            <m:ctrlPr>
                              <a:rPr lang="fr-FR" sz="1800" i="1">
                                <a:latin typeface="Cambria Math" panose="02040503050406030204" pitchFamily="18" charset="0"/>
                                <a:ea typeface="Calibri"/>
                                <a:cs typeface="Times New Roman"/>
                              </a:rPr>
                            </m:ctrlPr>
                          </m:sSupPr>
                          <m:e>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1</m:t>
                                </m:r>
                                <m:r>
                                  <a:rPr lang="fr-FR" sz="1800" i="1">
                                    <a:latin typeface="Cambria Math"/>
                                    <a:ea typeface="Calibri"/>
                                    <a:cs typeface="Arial"/>
                                  </a:rPr>
                                  <m:t>−</m:t>
                                </m:r>
                                <m:sSubSup>
                                  <m:sSubSupPr>
                                    <m:ctrlPr>
                                      <a:rPr lang="fr-FR" sz="1800" i="1">
                                        <a:latin typeface="Cambria Math" panose="02040503050406030204" pitchFamily="18" charset="0"/>
                                        <a:ea typeface="Calibri"/>
                                        <a:cs typeface="Times New Roman"/>
                                      </a:rPr>
                                    </m:ctrlPr>
                                  </m:sSubSupPr>
                                  <m:e>
                                    <m:r>
                                      <a:rPr lang="fr-FR" sz="1800" i="1">
                                        <a:latin typeface="Cambria Math"/>
                                        <a:ea typeface="Calibri"/>
                                        <a:cs typeface="Times New Roman"/>
                                      </a:rPr>
                                      <m:t>𝛽</m:t>
                                    </m:r>
                                  </m:e>
                                  <m:sub>
                                    <m:r>
                                      <a:rPr lang="fr-FR" sz="1800" i="1">
                                        <a:latin typeface="Cambria Math"/>
                                        <a:ea typeface="Calibri"/>
                                        <a:cs typeface="Times New Roman"/>
                                      </a:rPr>
                                      <m:t>𝑛</m:t>
                                    </m:r>
                                  </m:sub>
                                  <m:sup>
                                    <m:r>
                                      <a:rPr lang="fr-FR" sz="1800" i="1">
                                        <a:latin typeface="Cambria Math"/>
                                        <a:ea typeface="Calibri"/>
                                        <a:cs typeface="Times New Roman"/>
                                      </a:rPr>
                                      <m:t>2</m:t>
                                    </m:r>
                                  </m:sup>
                                </m:sSubSup>
                              </m:e>
                            </m:d>
                          </m:e>
                          <m:sup>
                            <m:r>
                              <a:rPr lang="fr-FR" sz="1800" i="1">
                                <a:latin typeface="Cambria Math"/>
                                <a:ea typeface="Calibri"/>
                                <a:cs typeface="Times New Roman"/>
                              </a:rPr>
                              <m:t>2</m:t>
                            </m:r>
                          </m:sup>
                        </m:sSup>
                        <m:r>
                          <a:rPr lang="fr-FR" sz="1800" i="1">
                            <a:latin typeface="Cambria Math"/>
                            <a:ea typeface="Calibri"/>
                            <a:cs typeface="Times New Roman"/>
                          </a:rPr>
                          <m:t>+</m:t>
                        </m:r>
                        <m:sSup>
                          <m:sSupPr>
                            <m:ctrlPr>
                              <a:rPr lang="fr-FR" sz="1800" i="1">
                                <a:latin typeface="Cambria Math" panose="02040503050406030204" pitchFamily="18" charset="0"/>
                                <a:ea typeface="Calibri"/>
                                <a:cs typeface="Times New Roman"/>
                              </a:rPr>
                            </m:ctrlPr>
                          </m:sSupPr>
                          <m:e>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2</m:t>
                                </m:r>
                                <m:r>
                                  <a:rPr lang="fr-FR" sz="1800" i="1">
                                    <a:latin typeface="Cambria Math"/>
                                    <a:ea typeface="Calibri"/>
                                    <a:cs typeface="Times New Roman"/>
                                  </a:rPr>
                                  <m:t>𝜉</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𝛽</m:t>
                                    </m:r>
                                  </m:e>
                                  <m:sub>
                                    <m:r>
                                      <a:rPr lang="fr-FR" sz="1800" i="1">
                                        <a:latin typeface="Cambria Math"/>
                                        <a:ea typeface="Calibri"/>
                                        <a:cs typeface="Times New Roman"/>
                                      </a:rPr>
                                      <m:t>𝑛</m:t>
                                    </m:r>
                                  </m:sub>
                                </m:sSub>
                              </m:e>
                            </m:d>
                          </m:e>
                          <m:sup>
                            <m:r>
                              <a:rPr lang="fr-FR" sz="1800" i="1">
                                <a:latin typeface="Cambria Math"/>
                                <a:ea typeface="Calibri"/>
                                <a:cs typeface="Times New Roman"/>
                              </a:rPr>
                              <m:t>2</m:t>
                            </m:r>
                          </m:sup>
                        </m:sSup>
                      </m:den>
                    </m:f>
                    <m:d>
                      <m:dPr>
                        <m:begChr m:val="["/>
                        <m:endChr m:val="]"/>
                        <m:ctrlPr>
                          <a:rPr lang="fr-FR" sz="1800" i="1">
                            <a:latin typeface="Cambria Math" panose="02040503050406030204" pitchFamily="18" charset="0"/>
                            <a:ea typeface="Calibri"/>
                            <a:cs typeface="Times New Roman"/>
                          </a:rPr>
                        </m:ctrlPr>
                      </m:dPr>
                      <m:e>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1</m:t>
                            </m:r>
                            <m:r>
                              <a:rPr lang="fr-FR" sz="1800" i="1">
                                <a:latin typeface="Cambria Math"/>
                                <a:ea typeface="Calibri"/>
                                <a:cs typeface="Arial"/>
                              </a:rPr>
                              <m:t>−</m:t>
                            </m:r>
                            <m:sSubSup>
                              <m:sSubSupPr>
                                <m:ctrlPr>
                                  <a:rPr lang="fr-FR" sz="1800" i="1">
                                    <a:latin typeface="Cambria Math" panose="02040503050406030204" pitchFamily="18" charset="0"/>
                                    <a:ea typeface="Calibri"/>
                                    <a:cs typeface="Times New Roman"/>
                                  </a:rPr>
                                </m:ctrlPr>
                              </m:sSubSupPr>
                              <m:e>
                                <m:r>
                                  <a:rPr lang="fr-FR" sz="1800" i="1">
                                    <a:latin typeface="Cambria Math"/>
                                    <a:ea typeface="Calibri"/>
                                    <a:cs typeface="Times New Roman"/>
                                  </a:rPr>
                                  <m:t>𝛽</m:t>
                                </m:r>
                              </m:e>
                              <m:sub>
                                <m:r>
                                  <a:rPr lang="fr-FR" sz="1800" i="1">
                                    <a:latin typeface="Cambria Math"/>
                                    <a:ea typeface="Calibri"/>
                                    <a:cs typeface="Times New Roman"/>
                                  </a:rPr>
                                  <m:t>𝑛</m:t>
                                </m:r>
                              </m:sub>
                              <m:sup>
                                <m:r>
                                  <a:rPr lang="fr-FR" sz="1800" i="1">
                                    <a:latin typeface="Cambria Math"/>
                                    <a:ea typeface="Calibri"/>
                                    <a:cs typeface="Times New Roman"/>
                                  </a:rPr>
                                  <m:t>2</m:t>
                                </m:r>
                              </m:sup>
                            </m:sSubSup>
                          </m:e>
                        </m:d>
                        <m:func>
                          <m:funcPr>
                            <m:ctrlPr>
                              <a:rPr lang="fr-FR" sz="1800" i="1">
                                <a:latin typeface="Cambria Math" panose="02040503050406030204" pitchFamily="18" charset="0"/>
                                <a:ea typeface="Calibri"/>
                                <a:cs typeface="Cambria Math"/>
                              </a:rPr>
                            </m:ctrlPr>
                          </m:funcPr>
                          <m:fName>
                            <m:r>
                              <m:rPr>
                                <m:sty m:val="p"/>
                              </m:rPr>
                              <a:rPr lang="fr-FR" sz="1800">
                                <a:latin typeface="Cambria Math"/>
                                <a:ea typeface="Calibri"/>
                                <a:cs typeface="Times New Roman"/>
                              </a:rPr>
                              <m:t>cos</m:t>
                            </m:r>
                          </m:fName>
                          <m:e>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𝑛</m:t>
                                </m:r>
                                <m:bar>
                                  <m:barPr>
                                    <m:pos m:val="top"/>
                                    <m:ctrlPr>
                                      <a:rPr lang="fr-FR" sz="1800" i="1">
                                        <a:latin typeface="Cambria Math" panose="02040503050406030204" pitchFamily="18" charset="0"/>
                                        <a:ea typeface="Calibri"/>
                                        <a:cs typeface="Times New Roman"/>
                                      </a:rPr>
                                    </m:ctrlPr>
                                  </m:barPr>
                                  <m:e>
                                    <m:r>
                                      <a:rPr lang="fr-FR" sz="1800" i="1">
                                        <a:latin typeface="Cambria Math"/>
                                        <a:ea typeface="Calibri"/>
                                        <a:cs typeface="Times New Roman"/>
                                      </a:rPr>
                                      <m:t>𝜔</m:t>
                                    </m:r>
                                  </m:e>
                                </m:bar>
                                <m:r>
                                  <a:rPr lang="fr-FR" sz="1800" i="1">
                                    <a:latin typeface="Cambria Math"/>
                                    <a:ea typeface="Calibri"/>
                                    <a:cs typeface="Times New Roman"/>
                                  </a:rPr>
                                  <m:t>𝑡</m:t>
                                </m:r>
                              </m:e>
                            </m:d>
                          </m:e>
                        </m:func>
                        <m:r>
                          <a:rPr lang="fr-FR" sz="1800" i="1">
                            <a:latin typeface="Cambria Math"/>
                            <a:ea typeface="Calibri"/>
                            <a:cs typeface="Times New Roman"/>
                          </a:rPr>
                          <m:t>+</m:t>
                        </m:r>
                        <m:r>
                          <a:rPr lang="fr-FR" sz="1800" i="1">
                            <a:latin typeface="Cambria Math" panose="02040503050406030204" pitchFamily="18" charset="0"/>
                            <a:ea typeface="Calibri"/>
                            <a:cs typeface="Times New Roman"/>
                          </a:rPr>
                          <m:t>2</m:t>
                        </m:r>
                        <m:r>
                          <a:rPr lang="fr-FR" sz="1800" i="1">
                            <a:latin typeface="Cambria Math"/>
                            <a:ea typeface="Calibri"/>
                            <a:cs typeface="Times New Roman"/>
                          </a:rPr>
                          <m:t>𝜉</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𝛽</m:t>
                            </m:r>
                          </m:e>
                          <m:sub>
                            <m:r>
                              <a:rPr lang="fr-FR" sz="1800" i="1">
                                <a:latin typeface="Cambria Math"/>
                                <a:ea typeface="Calibri"/>
                                <a:cs typeface="Times New Roman"/>
                              </a:rPr>
                              <m:t>𝑛</m:t>
                            </m:r>
                          </m:sub>
                        </m:sSub>
                        <m:r>
                          <m:rPr>
                            <m:sty m:val="p"/>
                          </m:rPr>
                          <a:rPr lang="fr-FR" sz="1800">
                            <a:latin typeface="Cambria Math"/>
                            <a:ea typeface="Calibri"/>
                            <a:cs typeface="Times New Roman"/>
                          </a:rPr>
                          <m:t>sin</m:t>
                        </m:r>
                        <m:r>
                          <a:rPr lang="fr-FR" sz="1800">
                            <a:latin typeface="Cambria Math"/>
                            <a:ea typeface="Calibri"/>
                            <a:cs typeface="Cambria Math"/>
                          </a:rPr>
                          <m:t>⁡</m:t>
                        </m:r>
                        <m:r>
                          <a:rPr lang="fr-FR" sz="1800" i="1">
                            <a:latin typeface="Cambria Math"/>
                            <a:ea typeface="Calibri"/>
                            <a:cs typeface="Times New Roman"/>
                          </a:rPr>
                          <m:t>(</m:t>
                        </m:r>
                        <m:r>
                          <a:rPr lang="fr-FR" sz="1800" i="1">
                            <a:latin typeface="Cambria Math"/>
                            <a:ea typeface="Calibri"/>
                            <a:cs typeface="Times New Roman"/>
                          </a:rPr>
                          <m:t>𝑛</m:t>
                        </m:r>
                        <m:bar>
                          <m:barPr>
                            <m:pos m:val="top"/>
                            <m:ctrlPr>
                              <a:rPr lang="fr-FR" sz="1800" i="1">
                                <a:latin typeface="Cambria Math" panose="02040503050406030204" pitchFamily="18" charset="0"/>
                                <a:ea typeface="Calibri"/>
                                <a:cs typeface="Times New Roman"/>
                              </a:rPr>
                            </m:ctrlPr>
                          </m:barPr>
                          <m:e>
                            <m:r>
                              <a:rPr lang="fr-FR" sz="1800" i="1">
                                <a:latin typeface="Cambria Math"/>
                                <a:ea typeface="Calibri"/>
                                <a:cs typeface="Times New Roman"/>
                              </a:rPr>
                              <m:t>𝜔</m:t>
                            </m:r>
                          </m:e>
                        </m:bar>
                        <m:r>
                          <a:rPr lang="fr-FR" sz="1800" i="1">
                            <a:latin typeface="Cambria Math"/>
                            <a:ea typeface="Calibri"/>
                            <a:cs typeface="Times New Roman"/>
                          </a:rPr>
                          <m:t>𝑡</m:t>
                        </m:r>
                        <m:r>
                          <a:rPr lang="fr-FR" sz="1800" i="1">
                            <a:latin typeface="Cambria Math"/>
                            <a:ea typeface="Calibri"/>
                            <a:cs typeface="Times New Roman"/>
                          </a:rPr>
                          <m:t>)</m:t>
                        </m:r>
                      </m:e>
                    </m:d>
                  </m:oMath>
                </a14:m>
                <a:r>
                  <a:rPr lang="fr-FR" sz="1800" dirty="0">
                    <a:latin typeface="Times New Roman"/>
                    <a:ea typeface="Times New Roman"/>
                    <a:cs typeface="Arial"/>
                  </a:rPr>
                  <a:t> </a:t>
                </a:r>
                <a:r>
                  <a:rPr lang="fr-FR" sz="1400" dirty="0">
                    <a:latin typeface="Times New Roman"/>
                    <a:ea typeface="Times New Roman"/>
                    <a:cs typeface="Arial"/>
                  </a:rPr>
                  <a:t>	</a:t>
                </a:r>
                <a:r>
                  <a:rPr lang="fr-FR" sz="1050" dirty="0">
                    <a:solidFill>
                      <a:srgbClr val="FF0000"/>
                    </a:solidFill>
                    <a:latin typeface="Times New Roman"/>
                    <a:ea typeface="Times New Roman"/>
                    <a:cs typeface="Arial"/>
                  </a:rPr>
                  <a:t>(4.8)</a:t>
                </a:r>
                <a:endParaRPr lang="fr-FR" sz="1200" dirty="0">
                  <a:latin typeface="Calibri"/>
                  <a:ea typeface="Calibri"/>
                  <a:cs typeface="Arial"/>
                </a:endParaRPr>
              </a:p>
              <a:p>
                <a:pPr>
                  <a:lnSpc>
                    <a:spcPct val="150000"/>
                  </a:lnSpc>
                  <a:spcAft>
                    <a:spcPts val="0"/>
                  </a:spcAft>
                </a:pPr>
                <a14:m>
                  <m:oMath xmlns:m="http://schemas.openxmlformats.org/officeDocument/2006/math">
                    <m:r>
                      <a:rPr lang="fr-FR" sz="1400" i="1">
                        <a:latin typeface="Cambria Math"/>
                        <a:ea typeface="Calibri"/>
                        <a:cs typeface="Times New Roman"/>
                      </a:rPr>
                      <m:t>𝑥</m:t>
                    </m:r>
                    <m:d>
                      <m:dPr>
                        <m:ctrlPr>
                          <a:rPr lang="fr-FR" sz="1400" i="1">
                            <a:latin typeface="Cambria Math" panose="02040503050406030204" pitchFamily="18" charset="0"/>
                            <a:cs typeface="Times New Roman"/>
                          </a:rPr>
                        </m:ctrlPr>
                      </m:dPr>
                      <m:e>
                        <m:r>
                          <a:rPr lang="fr-FR" sz="1400" i="1">
                            <a:latin typeface="Cambria Math"/>
                            <a:ea typeface="Calibri"/>
                            <a:cs typeface="Times New Roman"/>
                          </a:rPr>
                          <m:t>𝑡</m:t>
                        </m:r>
                      </m:e>
                    </m:d>
                    <m:r>
                      <a:rPr lang="fr-FR" sz="1400" i="1">
                        <a:latin typeface="Cambria Math"/>
                        <a:ea typeface="Calibri"/>
                        <a:cs typeface="Times New Roman"/>
                      </a:rPr>
                      <m:t>=</m:t>
                    </m:r>
                    <m:f>
                      <m:fPr>
                        <m:ctrlPr>
                          <a:rPr lang="fr-FR" sz="1400" i="1">
                            <a:latin typeface="Cambria Math" panose="02040503050406030204" pitchFamily="18" charset="0"/>
                            <a:cs typeface="Times New Roman"/>
                          </a:rPr>
                        </m:ctrlPr>
                      </m:fPr>
                      <m:num>
                        <m:r>
                          <a:rPr lang="fr-FR" sz="1400" i="1">
                            <a:latin typeface="Cambria Math"/>
                            <a:ea typeface="Calibri"/>
                            <a:cs typeface="Times New Roman"/>
                          </a:rPr>
                          <m:t>1</m:t>
                        </m:r>
                      </m:num>
                      <m:den>
                        <m:r>
                          <a:rPr lang="fr-FR" sz="1400" i="1">
                            <a:latin typeface="Cambria Math"/>
                            <a:ea typeface="Calibri"/>
                            <a:cs typeface="Times New Roman"/>
                          </a:rPr>
                          <m:t>𝑘</m:t>
                        </m:r>
                      </m:den>
                    </m:f>
                    <m:d>
                      <m:dPr>
                        <m:begChr m:val="["/>
                        <m:endChr m:val="]"/>
                        <m:ctrlPr>
                          <a:rPr lang="fr-FR" sz="1400" i="1">
                            <a:latin typeface="Cambria Math" panose="02040503050406030204" pitchFamily="18" charset="0"/>
                            <a:cs typeface="Times New Roman"/>
                          </a:rPr>
                        </m:ctrlPr>
                      </m:dPr>
                      <m:e>
                        <m:sSub>
                          <m:sSubPr>
                            <m:ctrlPr>
                              <a:rPr lang="fr-FR" sz="1400" i="1">
                                <a:latin typeface="Cambria Math" panose="02040503050406030204" pitchFamily="18" charset="0"/>
                                <a:cs typeface="Times New Roman"/>
                              </a:rPr>
                            </m:ctrlPr>
                          </m:sSubPr>
                          <m:e>
                            <m:r>
                              <a:rPr lang="fr-FR" sz="1400" i="1">
                                <a:latin typeface="Cambria Math"/>
                                <a:ea typeface="Calibri"/>
                                <a:cs typeface="Times New Roman"/>
                              </a:rPr>
                              <m:t>𝑎</m:t>
                            </m:r>
                          </m:e>
                          <m:sub>
                            <m:r>
                              <a:rPr lang="fr-FR" sz="1400" i="1">
                                <a:latin typeface="Cambria Math"/>
                                <a:ea typeface="Calibri"/>
                                <a:cs typeface="Times New Roman"/>
                              </a:rPr>
                              <m:t>0</m:t>
                            </m:r>
                          </m:sub>
                        </m:sSub>
                        <m:r>
                          <a:rPr lang="fr-FR" sz="1400" i="1">
                            <a:latin typeface="Cambria Math"/>
                            <a:ea typeface="Calibri"/>
                            <a:cs typeface="Times New Roman"/>
                          </a:rPr>
                          <m:t>+</m:t>
                        </m:r>
                        <m:nary>
                          <m:naryPr>
                            <m:chr m:val="∑"/>
                            <m:limLoc m:val="undOvr"/>
                            <m:ctrlPr>
                              <a:rPr lang="fr-FR" sz="1400" i="1">
                                <a:latin typeface="Cambria Math" panose="02040503050406030204" pitchFamily="18" charset="0"/>
                                <a:cs typeface="Times New Roman"/>
                              </a:rPr>
                            </m:ctrlPr>
                          </m:naryPr>
                          <m:sub>
                            <m:r>
                              <a:rPr lang="fr-FR" sz="1400" i="1">
                                <a:latin typeface="Cambria Math"/>
                                <a:ea typeface="Calibri"/>
                                <a:cs typeface="Times New Roman"/>
                              </a:rPr>
                              <m:t>𝑛</m:t>
                            </m:r>
                            <m:r>
                              <a:rPr lang="fr-FR" sz="1400" i="1">
                                <a:latin typeface="Cambria Math"/>
                                <a:ea typeface="Calibri"/>
                                <a:cs typeface="Times New Roman"/>
                              </a:rPr>
                              <m:t>=</m:t>
                            </m:r>
                            <m:r>
                              <a:rPr lang="fr-FR" sz="1400" i="1">
                                <a:latin typeface="Cambria Math"/>
                                <a:ea typeface="Calibri"/>
                                <a:cs typeface="Times New Roman"/>
                              </a:rPr>
                              <m:t>1</m:t>
                            </m:r>
                          </m:sub>
                          <m:sup>
                            <m:r>
                              <a:rPr lang="fr-FR" sz="1400" i="1">
                                <a:latin typeface="Cambria Math"/>
                                <a:ea typeface="Calibri"/>
                                <a:cs typeface="Times New Roman"/>
                              </a:rPr>
                              <m:t>∞</m:t>
                            </m:r>
                          </m:sup>
                          <m:e>
                            <m:f>
                              <m:fPr>
                                <m:ctrlPr>
                                  <a:rPr lang="fr-FR" sz="1400" i="1">
                                    <a:latin typeface="Cambria Math" panose="02040503050406030204" pitchFamily="18" charset="0"/>
                                    <a:cs typeface="Times New Roman"/>
                                  </a:rPr>
                                </m:ctrlPr>
                              </m:fPr>
                              <m:num>
                                <m:r>
                                  <a:rPr lang="fr-FR" sz="1400" i="1">
                                    <a:latin typeface="Cambria Math"/>
                                    <a:ea typeface="Calibri"/>
                                    <a:cs typeface="Times New Roman"/>
                                  </a:rPr>
                                  <m:t>1</m:t>
                                </m:r>
                              </m:num>
                              <m:den>
                                <m:sSup>
                                  <m:sSupPr>
                                    <m:ctrlPr>
                                      <a:rPr lang="fr-FR" sz="1400" i="1">
                                        <a:latin typeface="Cambria Math" panose="02040503050406030204" pitchFamily="18" charset="0"/>
                                        <a:cs typeface="Times New Roman"/>
                                      </a:rPr>
                                    </m:ctrlPr>
                                  </m:sSupPr>
                                  <m:e>
                                    <m:d>
                                      <m:dPr>
                                        <m:ctrlPr>
                                          <a:rPr lang="fr-FR" sz="1400" i="1">
                                            <a:latin typeface="Cambria Math" panose="02040503050406030204" pitchFamily="18" charset="0"/>
                                            <a:cs typeface="Times New Roman"/>
                                          </a:rPr>
                                        </m:ctrlPr>
                                      </m:dPr>
                                      <m:e>
                                        <m:r>
                                          <a:rPr lang="fr-FR" sz="1400" i="1">
                                            <a:latin typeface="Cambria Math"/>
                                            <a:ea typeface="Calibri"/>
                                            <a:cs typeface="Times New Roman"/>
                                          </a:rPr>
                                          <m:t>1</m:t>
                                        </m:r>
                                        <m:r>
                                          <a:rPr lang="fr-FR" sz="1400" i="1">
                                            <a:latin typeface="Cambria Math"/>
                                            <a:ea typeface="Calibri"/>
                                          </a:rPr>
                                          <m:t>−</m:t>
                                        </m:r>
                                        <m:sSubSup>
                                          <m:sSubSupPr>
                                            <m:ctrlPr>
                                              <a:rPr lang="fr-FR" sz="1400" i="1">
                                                <a:latin typeface="Cambria Math" panose="02040503050406030204" pitchFamily="18" charset="0"/>
                                                <a:cs typeface="Times New Roman"/>
                                              </a:rPr>
                                            </m:ctrlPr>
                                          </m:sSubSupPr>
                                          <m:e>
                                            <m:r>
                                              <a:rPr lang="fr-FR" sz="1400" i="1">
                                                <a:latin typeface="Cambria Math"/>
                                                <a:ea typeface="Calibri"/>
                                                <a:cs typeface="Times New Roman"/>
                                              </a:rPr>
                                              <m:t>𝛽</m:t>
                                            </m:r>
                                          </m:e>
                                          <m:sub>
                                            <m:r>
                                              <a:rPr lang="fr-FR" sz="1400" i="1">
                                                <a:latin typeface="Cambria Math"/>
                                                <a:ea typeface="Calibri"/>
                                                <a:cs typeface="Times New Roman"/>
                                              </a:rPr>
                                              <m:t>𝑛</m:t>
                                            </m:r>
                                          </m:sub>
                                          <m:sup>
                                            <m:r>
                                              <a:rPr lang="fr-FR" sz="1400" i="1">
                                                <a:latin typeface="Cambria Math"/>
                                                <a:ea typeface="Calibri"/>
                                                <a:cs typeface="Times New Roman"/>
                                              </a:rPr>
                                              <m:t>2</m:t>
                                            </m:r>
                                          </m:sup>
                                        </m:sSubSup>
                                      </m:e>
                                    </m:d>
                                  </m:e>
                                  <m:sup>
                                    <m:r>
                                      <a:rPr lang="fr-FR" sz="1400" i="1">
                                        <a:latin typeface="Cambria Math"/>
                                        <a:ea typeface="Calibri"/>
                                        <a:cs typeface="Times New Roman"/>
                                      </a:rPr>
                                      <m:t>2</m:t>
                                    </m:r>
                                  </m:sup>
                                </m:sSup>
                                <m:r>
                                  <a:rPr lang="fr-FR" sz="1400" i="1">
                                    <a:latin typeface="Cambria Math"/>
                                    <a:ea typeface="Calibri"/>
                                    <a:cs typeface="Times New Roman"/>
                                  </a:rPr>
                                  <m:t>+</m:t>
                                </m:r>
                                <m:sSup>
                                  <m:sSupPr>
                                    <m:ctrlPr>
                                      <a:rPr lang="fr-FR" sz="1400" i="1">
                                        <a:latin typeface="Cambria Math" panose="02040503050406030204" pitchFamily="18" charset="0"/>
                                        <a:cs typeface="Times New Roman"/>
                                      </a:rPr>
                                    </m:ctrlPr>
                                  </m:sSupPr>
                                  <m:e>
                                    <m:d>
                                      <m:dPr>
                                        <m:ctrlPr>
                                          <a:rPr lang="fr-FR" sz="1400" i="1">
                                            <a:latin typeface="Cambria Math" panose="02040503050406030204" pitchFamily="18" charset="0"/>
                                            <a:cs typeface="Times New Roman"/>
                                          </a:rPr>
                                        </m:ctrlPr>
                                      </m:dPr>
                                      <m:e>
                                        <m:r>
                                          <a:rPr lang="fr-FR" sz="1400" i="1">
                                            <a:latin typeface="Cambria Math"/>
                                            <a:ea typeface="Calibri"/>
                                            <a:cs typeface="Times New Roman"/>
                                          </a:rPr>
                                          <m:t>2</m:t>
                                        </m:r>
                                        <m:r>
                                          <a:rPr lang="fr-FR" sz="1400" i="1">
                                            <a:latin typeface="Cambria Math"/>
                                            <a:ea typeface="Calibri"/>
                                            <a:cs typeface="Times New Roman"/>
                                          </a:rPr>
                                          <m:t>𝜉</m:t>
                                        </m:r>
                                        <m:sSub>
                                          <m:sSubPr>
                                            <m:ctrlPr>
                                              <a:rPr lang="fr-FR" sz="1400" i="1">
                                                <a:latin typeface="Cambria Math" panose="02040503050406030204" pitchFamily="18" charset="0"/>
                                                <a:cs typeface="Times New Roman"/>
                                              </a:rPr>
                                            </m:ctrlPr>
                                          </m:sSubPr>
                                          <m:e>
                                            <m:r>
                                              <a:rPr lang="fr-FR" sz="1400" i="1">
                                                <a:latin typeface="Cambria Math"/>
                                                <a:ea typeface="Calibri"/>
                                                <a:cs typeface="Times New Roman"/>
                                              </a:rPr>
                                              <m:t>𝛽</m:t>
                                            </m:r>
                                          </m:e>
                                          <m:sub>
                                            <m:r>
                                              <a:rPr lang="fr-FR" sz="1400" i="1">
                                                <a:latin typeface="Cambria Math"/>
                                                <a:ea typeface="Calibri"/>
                                                <a:cs typeface="Times New Roman"/>
                                              </a:rPr>
                                              <m:t>𝑛</m:t>
                                            </m:r>
                                          </m:sub>
                                        </m:sSub>
                                      </m:e>
                                    </m:d>
                                  </m:e>
                                  <m:sup>
                                    <m:r>
                                      <a:rPr lang="fr-FR" sz="1400" i="1">
                                        <a:latin typeface="Cambria Math"/>
                                        <a:ea typeface="Calibri"/>
                                        <a:cs typeface="Times New Roman"/>
                                      </a:rPr>
                                      <m:t>2</m:t>
                                    </m:r>
                                  </m:sup>
                                </m:sSup>
                              </m:den>
                            </m:f>
                            <m:d>
                              <m:dPr>
                                <m:begChr m:val="{"/>
                                <m:endChr m:val="}"/>
                                <m:ctrlPr>
                                  <a:rPr lang="fr-FR" sz="1400" i="1">
                                    <a:latin typeface="Cambria Math" panose="02040503050406030204" pitchFamily="18" charset="0"/>
                                    <a:cs typeface="Times New Roman"/>
                                  </a:rPr>
                                </m:ctrlPr>
                              </m:dPr>
                              <m:e>
                                <m:d>
                                  <m:dPr>
                                    <m:begChr m:val="["/>
                                    <m:endChr m:val="]"/>
                                    <m:ctrlPr>
                                      <a:rPr lang="fr-FR" sz="1400" i="1">
                                        <a:latin typeface="Cambria Math" panose="02040503050406030204" pitchFamily="18" charset="0"/>
                                        <a:cs typeface="Times New Roman"/>
                                      </a:rPr>
                                    </m:ctrlPr>
                                  </m:dPr>
                                  <m:e>
                                    <m:sSub>
                                      <m:sSubPr>
                                        <m:ctrlPr>
                                          <a:rPr lang="fr-FR" sz="1400" i="1">
                                            <a:latin typeface="Cambria Math" panose="02040503050406030204" pitchFamily="18" charset="0"/>
                                            <a:cs typeface="Times New Roman"/>
                                          </a:rPr>
                                        </m:ctrlPr>
                                      </m:sSubPr>
                                      <m:e>
                                        <m:r>
                                          <a:rPr lang="fr-FR" sz="1400" i="1">
                                            <a:latin typeface="Cambria Math"/>
                                            <a:ea typeface="Calibri"/>
                                            <a:cs typeface="Times New Roman"/>
                                          </a:rPr>
                                          <m:t>𝑎</m:t>
                                        </m:r>
                                      </m:e>
                                      <m:sub>
                                        <m:r>
                                          <a:rPr lang="fr-FR" sz="1400" i="1">
                                            <a:latin typeface="Cambria Math"/>
                                            <a:ea typeface="Calibri"/>
                                            <a:cs typeface="Times New Roman"/>
                                          </a:rPr>
                                          <m:t>𝑛</m:t>
                                        </m:r>
                                      </m:sub>
                                    </m:sSub>
                                    <m:r>
                                      <a:rPr lang="fr-FR" sz="1400" i="1">
                                        <a:latin typeface="Cambria Math"/>
                                        <a:ea typeface="Calibri"/>
                                        <a:cs typeface="Times New Roman"/>
                                      </a:rPr>
                                      <m:t>2</m:t>
                                    </m:r>
                                    <m:r>
                                      <a:rPr lang="fr-FR" sz="1400" i="1">
                                        <a:latin typeface="Cambria Math"/>
                                        <a:ea typeface="Calibri"/>
                                        <a:cs typeface="Times New Roman"/>
                                      </a:rPr>
                                      <m:t>𝜉</m:t>
                                    </m:r>
                                    <m:sSub>
                                      <m:sSubPr>
                                        <m:ctrlPr>
                                          <a:rPr lang="fr-FR" sz="1400" i="1">
                                            <a:latin typeface="Cambria Math" panose="02040503050406030204" pitchFamily="18" charset="0"/>
                                            <a:cs typeface="Times New Roman"/>
                                          </a:rPr>
                                        </m:ctrlPr>
                                      </m:sSubPr>
                                      <m:e>
                                        <m:r>
                                          <a:rPr lang="fr-FR" sz="1400" i="1">
                                            <a:latin typeface="Cambria Math"/>
                                            <a:ea typeface="Calibri"/>
                                            <a:cs typeface="Times New Roman"/>
                                          </a:rPr>
                                          <m:t>𝛽</m:t>
                                        </m:r>
                                      </m:e>
                                      <m:sub>
                                        <m:r>
                                          <a:rPr lang="fr-FR" sz="1400" i="1">
                                            <a:latin typeface="Cambria Math"/>
                                            <a:ea typeface="Calibri"/>
                                            <a:cs typeface="Times New Roman"/>
                                          </a:rPr>
                                          <m:t>𝑛</m:t>
                                        </m:r>
                                      </m:sub>
                                    </m:sSub>
                                    <m:r>
                                      <a:rPr lang="fr-FR" sz="1400" i="1">
                                        <a:latin typeface="Cambria Math"/>
                                        <a:ea typeface="Calibri"/>
                                        <a:cs typeface="Times New Roman"/>
                                      </a:rPr>
                                      <m:t>+</m:t>
                                    </m:r>
                                    <m:sSub>
                                      <m:sSubPr>
                                        <m:ctrlPr>
                                          <a:rPr lang="fr-FR" sz="1400" i="1">
                                            <a:latin typeface="Cambria Math" panose="02040503050406030204" pitchFamily="18" charset="0"/>
                                            <a:cs typeface="Times New Roman"/>
                                          </a:rPr>
                                        </m:ctrlPr>
                                      </m:sSubPr>
                                      <m:e>
                                        <m:r>
                                          <a:rPr lang="fr-FR" sz="1400" i="1">
                                            <a:latin typeface="Cambria Math"/>
                                            <a:ea typeface="Calibri"/>
                                            <a:cs typeface="Times New Roman"/>
                                          </a:rPr>
                                          <m:t>𝑏</m:t>
                                        </m:r>
                                      </m:e>
                                      <m:sub>
                                        <m:r>
                                          <a:rPr lang="fr-FR" sz="1400" i="1">
                                            <a:latin typeface="Cambria Math"/>
                                            <a:ea typeface="Calibri"/>
                                            <a:cs typeface="Times New Roman"/>
                                          </a:rPr>
                                          <m:t>𝑛</m:t>
                                        </m:r>
                                      </m:sub>
                                    </m:sSub>
                                    <m:d>
                                      <m:dPr>
                                        <m:ctrlPr>
                                          <a:rPr lang="fr-FR" sz="1400" i="1">
                                            <a:latin typeface="Cambria Math" panose="02040503050406030204" pitchFamily="18" charset="0"/>
                                            <a:cs typeface="Times New Roman"/>
                                          </a:rPr>
                                        </m:ctrlPr>
                                      </m:dPr>
                                      <m:e>
                                        <m:r>
                                          <a:rPr lang="fr-FR" sz="1400" i="1">
                                            <a:latin typeface="Cambria Math"/>
                                            <a:ea typeface="Calibri"/>
                                            <a:cs typeface="Times New Roman"/>
                                          </a:rPr>
                                          <m:t>1</m:t>
                                        </m:r>
                                        <m:r>
                                          <a:rPr lang="fr-FR" sz="1400" i="1">
                                            <a:latin typeface="Cambria Math"/>
                                            <a:ea typeface="Calibri"/>
                                          </a:rPr>
                                          <m:t>−</m:t>
                                        </m:r>
                                        <m:sSubSup>
                                          <m:sSubSupPr>
                                            <m:ctrlPr>
                                              <a:rPr lang="fr-FR" sz="1400" i="1">
                                                <a:latin typeface="Cambria Math" panose="02040503050406030204" pitchFamily="18" charset="0"/>
                                                <a:cs typeface="Times New Roman"/>
                                              </a:rPr>
                                            </m:ctrlPr>
                                          </m:sSubSupPr>
                                          <m:e>
                                            <m:r>
                                              <a:rPr lang="fr-FR" sz="1400" i="1">
                                                <a:latin typeface="Cambria Math"/>
                                                <a:ea typeface="Calibri"/>
                                                <a:cs typeface="Times New Roman"/>
                                              </a:rPr>
                                              <m:t>𝛽</m:t>
                                            </m:r>
                                          </m:e>
                                          <m:sub>
                                            <m:r>
                                              <a:rPr lang="fr-FR" sz="1400" i="1">
                                                <a:latin typeface="Cambria Math"/>
                                                <a:ea typeface="Calibri"/>
                                                <a:cs typeface="Times New Roman"/>
                                              </a:rPr>
                                              <m:t>𝑛</m:t>
                                            </m:r>
                                          </m:sub>
                                          <m:sup>
                                            <m:r>
                                              <a:rPr lang="fr-FR" sz="1400" i="1">
                                                <a:latin typeface="Cambria Math"/>
                                                <a:ea typeface="Calibri"/>
                                                <a:cs typeface="Times New Roman"/>
                                              </a:rPr>
                                              <m:t>2</m:t>
                                            </m:r>
                                          </m:sup>
                                        </m:sSubSup>
                                      </m:e>
                                    </m:d>
                                  </m:e>
                                </m:d>
                                <m:func>
                                  <m:funcPr>
                                    <m:ctrlPr>
                                      <a:rPr lang="fr-FR" sz="1400" i="1">
                                        <a:latin typeface="Cambria Math" panose="02040503050406030204" pitchFamily="18" charset="0"/>
                                        <a:cs typeface="Times New Roman"/>
                                      </a:rPr>
                                    </m:ctrlPr>
                                  </m:funcPr>
                                  <m:fName>
                                    <m:r>
                                      <m:rPr>
                                        <m:sty m:val="p"/>
                                      </m:rPr>
                                      <a:rPr lang="fr-FR" sz="1400">
                                        <a:latin typeface="Cambria Math"/>
                                        <a:ea typeface="Calibri"/>
                                        <a:cs typeface="Times New Roman"/>
                                      </a:rPr>
                                      <m:t>sin</m:t>
                                    </m:r>
                                  </m:fName>
                                  <m:e>
                                    <m:d>
                                      <m:dPr>
                                        <m:ctrlPr>
                                          <a:rPr lang="fr-FR" sz="1400" i="1">
                                            <a:latin typeface="Cambria Math" panose="02040503050406030204" pitchFamily="18" charset="0"/>
                                            <a:cs typeface="Times New Roman"/>
                                          </a:rPr>
                                        </m:ctrlPr>
                                      </m:dPr>
                                      <m:e>
                                        <m:r>
                                          <a:rPr lang="fr-FR" sz="1400" i="1">
                                            <a:latin typeface="Cambria Math"/>
                                            <a:ea typeface="Calibri"/>
                                            <a:cs typeface="Times New Roman"/>
                                          </a:rPr>
                                          <m:t>𝑛</m:t>
                                        </m:r>
                                        <m:bar>
                                          <m:barPr>
                                            <m:pos m:val="top"/>
                                            <m:ctrlPr>
                                              <a:rPr lang="fr-FR" sz="1400" i="1">
                                                <a:latin typeface="Cambria Math" panose="02040503050406030204" pitchFamily="18" charset="0"/>
                                                <a:cs typeface="Times New Roman"/>
                                              </a:rPr>
                                            </m:ctrlPr>
                                          </m:barPr>
                                          <m:e>
                                            <m:r>
                                              <a:rPr lang="fr-FR" sz="1400" i="1">
                                                <a:latin typeface="Cambria Math"/>
                                                <a:ea typeface="Calibri"/>
                                                <a:cs typeface="Times New Roman"/>
                                              </a:rPr>
                                              <m:t>𝜔</m:t>
                                            </m:r>
                                          </m:e>
                                        </m:bar>
                                        <m:r>
                                          <a:rPr lang="fr-FR" sz="1400" i="1">
                                            <a:latin typeface="Cambria Math"/>
                                            <a:ea typeface="Calibri"/>
                                            <a:cs typeface="Times New Roman"/>
                                          </a:rPr>
                                          <m:t>𝑡</m:t>
                                        </m:r>
                                      </m:e>
                                    </m:d>
                                  </m:e>
                                </m:func>
                                <m:r>
                                  <a:rPr lang="fr-FR" sz="1400" i="1">
                                    <a:latin typeface="Cambria Math"/>
                                    <a:ea typeface="Calibri"/>
                                    <a:cs typeface="Times New Roman"/>
                                  </a:rPr>
                                  <m:t>+ </m:t>
                                </m:r>
                                <m:d>
                                  <m:dPr>
                                    <m:begChr m:val="["/>
                                    <m:endChr m:val="]"/>
                                    <m:ctrlPr>
                                      <a:rPr lang="fr-FR" sz="1400" i="1">
                                        <a:latin typeface="Cambria Math" panose="02040503050406030204" pitchFamily="18" charset="0"/>
                                        <a:cs typeface="Times New Roman"/>
                                      </a:rPr>
                                    </m:ctrlPr>
                                  </m:dPr>
                                  <m:e>
                                    <m:sSub>
                                      <m:sSubPr>
                                        <m:ctrlPr>
                                          <a:rPr lang="fr-FR" sz="1400" i="1">
                                            <a:latin typeface="Cambria Math" panose="02040503050406030204" pitchFamily="18" charset="0"/>
                                            <a:cs typeface="Times New Roman"/>
                                          </a:rPr>
                                        </m:ctrlPr>
                                      </m:sSubPr>
                                      <m:e>
                                        <m:r>
                                          <a:rPr lang="fr-FR" sz="1400" i="1">
                                            <a:latin typeface="Cambria Math"/>
                                            <a:ea typeface="Calibri"/>
                                            <a:cs typeface="Times New Roman"/>
                                          </a:rPr>
                                          <m:t>𝑎</m:t>
                                        </m:r>
                                      </m:e>
                                      <m:sub>
                                        <m:r>
                                          <a:rPr lang="fr-FR" sz="1400" i="1">
                                            <a:latin typeface="Cambria Math"/>
                                            <a:ea typeface="Calibri"/>
                                            <a:cs typeface="Times New Roman"/>
                                          </a:rPr>
                                          <m:t>𝑛</m:t>
                                        </m:r>
                                      </m:sub>
                                    </m:sSub>
                                    <m:d>
                                      <m:dPr>
                                        <m:ctrlPr>
                                          <a:rPr lang="fr-FR" sz="1400" i="1">
                                            <a:latin typeface="Cambria Math" panose="02040503050406030204" pitchFamily="18" charset="0"/>
                                            <a:cs typeface="Times New Roman"/>
                                          </a:rPr>
                                        </m:ctrlPr>
                                      </m:dPr>
                                      <m:e>
                                        <m:r>
                                          <a:rPr lang="fr-FR" sz="1400" i="1">
                                            <a:latin typeface="Cambria Math"/>
                                            <a:ea typeface="Calibri"/>
                                            <a:cs typeface="Times New Roman"/>
                                          </a:rPr>
                                          <m:t>1</m:t>
                                        </m:r>
                                        <m:r>
                                          <a:rPr lang="fr-FR" sz="1400" i="1">
                                            <a:latin typeface="Cambria Math"/>
                                            <a:ea typeface="Calibri"/>
                                          </a:rPr>
                                          <m:t>−</m:t>
                                        </m:r>
                                        <m:sSubSup>
                                          <m:sSubSupPr>
                                            <m:ctrlPr>
                                              <a:rPr lang="fr-FR" sz="1400" i="1">
                                                <a:latin typeface="Cambria Math" panose="02040503050406030204" pitchFamily="18" charset="0"/>
                                                <a:cs typeface="Times New Roman"/>
                                              </a:rPr>
                                            </m:ctrlPr>
                                          </m:sSubSupPr>
                                          <m:e>
                                            <m:r>
                                              <a:rPr lang="fr-FR" sz="1400" i="1">
                                                <a:latin typeface="Cambria Math"/>
                                                <a:ea typeface="Calibri"/>
                                                <a:cs typeface="Times New Roman"/>
                                              </a:rPr>
                                              <m:t>𝛽</m:t>
                                            </m:r>
                                          </m:e>
                                          <m:sub>
                                            <m:r>
                                              <a:rPr lang="fr-FR" sz="1400" i="1">
                                                <a:latin typeface="Cambria Math"/>
                                                <a:ea typeface="Calibri"/>
                                                <a:cs typeface="Times New Roman"/>
                                              </a:rPr>
                                              <m:t>𝑛</m:t>
                                            </m:r>
                                          </m:sub>
                                          <m:sup>
                                            <m:r>
                                              <a:rPr lang="fr-FR" sz="1400" i="1">
                                                <a:latin typeface="Cambria Math"/>
                                                <a:ea typeface="Calibri"/>
                                                <a:cs typeface="Times New Roman"/>
                                              </a:rPr>
                                              <m:t>2</m:t>
                                            </m:r>
                                          </m:sup>
                                        </m:sSubSup>
                                      </m:e>
                                    </m:d>
                                    <m:r>
                                      <a:rPr lang="fr-FR" sz="1400" i="1">
                                        <a:latin typeface="Cambria Math"/>
                                        <a:ea typeface="Calibri"/>
                                        <a:cs typeface="Times New Roman"/>
                                      </a:rPr>
                                      <m:t>+</m:t>
                                    </m:r>
                                    <m:sSub>
                                      <m:sSubPr>
                                        <m:ctrlPr>
                                          <a:rPr lang="fr-FR" sz="1400" i="1">
                                            <a:latin typeface="Cambria Math" panose="02040503050406030204" pitchFamily="18" charset="0"/>
                                            <a:cs typeface="Times New Roman"/>
                                          </a:rPr>
                                        </m:ctrlPr>
                                      </m:sSubPr>
                                      <m:e>
                                        <m:r>
                                          <a:rPr lang="fr-FR" sz="1400" i="1">
                                            <a:latin typeface="Cambria Math"/>
                                            <a:ea typeface="Calibri"/>
                                            <a:cs typeface="Times New Roman"/>
                                          </a:rPr>
                                          <m:t>𝑏</m:t>
                                        </m:r>
                                      </m:e>
                                      <m:sub>
                                        <m:r>
                                          <a:rPr lang="fr-FR" sz="1400" i="1">
                                            <a:latin typeface="Cambria Math"/>
                                            <a:ea typeface="Calibri"/>
                                            <a:cs typeface="Times New Roman"/>
                                          </a:rPr>
                                          <m:t>𝑛</m:t>
                                        </m:r>
                                      </m:sub>
                                    </m:sSub>
                                    <m:r>
                                      <a:rPr lang="fr-FR" sz="1400" i="1">
                                        <a:latin typeface="Cambria Math"/>
                                        <a:ea typeface="Calibri"/>
                                        <a:cs typeface="Times New Roman"/>
                                      </a:rPr>
                                      <m:t>2</m:t>
                                    </m:r>
                                    <m:r>
                                      <a:rPr lang="fr-FR" sz="1400" i="1">
                                        <a:latin typeface="Cambria Math"/>
                                        <a:ea typeface="Calibri"/>
                                        <a:cs typeface="Times New Roman"/>
                                      </a:rPr>
                                      <m:t>𝜉</m:t>
                                    </m:r>
                                    <m:sSub>
                                      <m:sSubPr>
                                        <m:ctrlPr>
                                          <a:rPr lang="fr-FR" sz="1400" i="1">
                                            <a:latin typeface="Cambria Math" panose="02040503050406030204" pitchFamily="18" charset="0"/>
                                            <a:cs typeface="Times New Roman"/>
                                          </a:rPr>
                                        </m:ctrlPr>
                                      </m:sSubPr>
                                      <m:e>
                                        <m:r>
                                          <a:rPr lang="fr-FR" sz="1400" i="1">
                                            <a:latin typeface="Cambria Math"/>
                                            <a:ea typeface="Calibri"/>
                                            <a:cs typeface="Times New Roman"/>
                                          </a:rPr>
                                          <m:t>𝛽</m:t>
                                        </m:r>
                                      </m:e>
                                      <m:sub>
                                        <m:r>
                                          <a:rPr lang="fr-FR" sz="1400" i="1">
                                            <a:latin typeface="Cambria Math"/>
                                            <a:ea typeface="Calibri"/>
                                            <a:cs typeface="Times New Roman"/>
                                          </a:rPr>
                                          <m:t>𝑛</m:t>
                                        </m:r>
                                      </m:sub>
                                    </m:sSub>
                                  </m:e>
                                </m:d>
                                <m:func>
                                  <m:funcPr>
                                    <m:ctrlPr>
                                      <a:rPr lang="fr-FR" sz="1400" i="1">
                                        <a:latin typeface="Cambria Math" panose="02040503050406030204" pitchFamily="18" charset="0"/>
                                        <a:cs typeface="Times New Roman"/>
                                      </a:rPr>
                                    </m:ctrlPr>
                                  </m:funcPr>
                                  <m:fName>
                                    <m:r>
                                      <m:rPr>
                                        <m:sty m:val="p"/>
                                      </m:rPr>
                                      <a:rPr lang="fr-FR" sz="1400">
                                        <a:latin typeface="Cambria Math"/>
                                        <a:ea typeface="Calibri"/>
                                        <a:cs typeface="Times New Roman"/>
                                      </a:rPr>
                                      <m:t>cos</m:t>
                                    </m:r>
                                  </m:fName>
                                  <m:e>
                                    <m:d>
                                      <m:dPr>
                                        <m:ctrlPr>
                                          <a:rPr lang="fr-FR" sz="1400" i="1">
                                            <a:latin typeface="Cambria Math" panose="02040503050406030204" pitchFamily="18" charset="0"/>
                                            <a:cs typeface="Times New Roman"/>
                                          </a:rPr>
                                        </m:ctrlPr>
                                      </m:dPr>
                                      <m:e>
                                        <m:r>
                                          <a:rPr lang="fr-FR" sz="1400" i="1">
                                            <a:latin typeface="Cambria Math"/>
                                            <a:ea typeface="Calibri"/>
                                            <a:cs typeface="Times New Roman"/>
                                          </a:rPr>
                                          <m:t>𝑛</m:t>
                                        </m:r>
                                        <m:bar>
                                          <m:barPr>
                                            <m:pos m:val="top"/>
                                            <m:ctrlPr>
                                              <a:rPr lang="fr-FR" sz="1400" i="1">
                                                <a:latin typeface="Cambria Math" panose="02040503050406030204" pitchFamily="18" charset="0"/>
                                                <a:cs typeface="Times New Roman"/>
                                              </a:rPr>
                                            </m:ctrlPr>
                                          </m:barPr>
                                          <m:e>
                                            <m:r>
                                              <a:rPr lang="fr-FR" sz="1400" i="1">
                                                <a:latin typeface="Cambria Math"/>
                                                <a:ea typeface="Calibri"/>
                                                <a:cs typeface="Times New Roman"/>
                                              </a:rPr>
                                              <m:t>𝜔</m:t>
                                            </m:r>
                                          </m:e>
                                        </m:bar>
                                        <m:r>
                                          <a:rPr lang="fr-FR" sz="1400" i="1">
                                            <a:latin typeface="Cambria Math"/>
                                            <a:ea typeface="Calibri"/>
                                            <a:cs typeface="Times New Roman"/>
                                          </a:rPr>
                                          <m:t>𝑡</m:t>
                                        </m:r>
                                      </m:e>
                                    </m:d>
                                  </m:e>
                                </m:func>
                              </m:e>
                            </m:d>
                          </m:e>
                        </m:nary>
                      </m:e>
                    </m:d>
                  </m:oMath>
                </a14:m>
                <a:r>
                  <a:rPr lang="fr-FR" sz="1400" dirty="0">
                    <a:latin typeface="Calibri"/>
                    <a:ea typeface="Calibri"/>
                    <a:cs typeface="Arial"/>
                  </a:rPr>
                  <a:t> </a:t>
                </a:r>
                <a:r>
                  <a:rPr lang="fr-FR" sz="1100" dirty="0">
                    <a:solidFill>
                      <a:srgbClr val="FF0000"/>
                    </a:solidFill>
                    <a:latin typeface="Calibri"/>
                    <a:ea typeface="Calibri"/>
                    <a:cs typeface="Arial"/>
                  </a:rPr>
                  <a:t>(4.9)</a:t>
                </a:r>
              </a:p>
              <a:p>
                <a:pPr>
                  <a:lnSpc>
                    <a:spcPct val="115000"/>
                  </a:lnSpc>
                  <a:spcAft>
                    <a:spcPts val="0"/>
                  </a:spcAft>
                </a:pPr>
                <a:endParaRPr lang="fr-FR" sz="1600" dirty="0">
                  <a:latin typeface="Calibri"/>
                  <a:ea typeface="Calibri"/>
                  <a:cs typeface="Arial"/>
                </a:endParaRPr>
              </a:p>
              <a:p>
                <a:pPr>
                  <a:lnSpc>
                    <a:spcPct val="115000"/>
                  </a:lnSpc>
                  <a:spcAft>
                    <a:spcPts val="0"/>
                  </a:spcAft>
                </a:pPr>
                <a:endParaRPr lang="fr-FR" sz="1800" dirty="0">
                  <a:effectLst/>
                  <a:latin typeface="Calibri"/>
                  <a:ea typeface="Calibri"/>
                  <a:cs typeface="Arial"/>
                </a:endParaRPr>
              </a:p>
              <a:p>
                <a:pPr>
                  <a:lnSpc>
                    <a:spcPct val="115000"/>
                  </a:lnSpc>
                  <a:spcAft>
                    <a:spcPts val="0"/>
                  </a:spcAft>
                </a:pPr>
                <a:endParaRPr lang="fr-FR" sz="1800" dirty="0">
                  <a:effectLst/>
                  <a:latin typeface="Calibri"/>
                  <a:ea typeface="Calibri"/>
                  <a:cs typeface="Arial"/>
                </a:endParaRPr>
              </a:p>
              <a:p>
                <a:pPr>
                  <a:lnSpc>
                    <a:spcPct val="115000"/>
                  </a:lnSpc>
                  <a:spcAft>
                    <a:spcPts val="0"/>
                  </a:spcAft>
                </a:pPr>
                <a:endParaRPr lang="fr-FR" sz="1800" dirty="0">
                  <a:effectLst/>
                  <a:latin typeface="Calibri"/>
                  <a:ea typeface="Calibri"/>
                  <a:cs typeface="Arial"/>
                </a:endParaRPr>
              </a:p>
              <a:p>
                <a:pPr algn="just">
                  <a:lnSpc>
                    <a:spcPct val="150000"/>
                  </a:lnSpc>
                  <a:spcAft>
                    <a:spcPts val="0"/>
                  </a:spcAft>
                </a:pPr>
                <a:endParaRPr lang="fr-FR" sz="2000" dirty="0"/>
              </a:p>
            </p:txBody>
          </p:sp>
        </mc:Choice>
        <mc:Fallback xmlns="">
          <p:sp>
            <p:nvSpPr>
              <p:cNvPr id="4" name="Rectangle 2"/>
              <p:cNvSpPr txBox="1">
                <a:spLocks noRot="1" noChangeAspect="1" noMove="1" noResize="1" noEditPoints="1" noAdjustHandles="1" noChangeArrowheads="1" noChangeShapeType="1" noTextEdit="1"/>
              </p:cNvSpPr>
              <p:nvPr/>
            </p:nvSpPr>
            <p:spPr>
              <a:xfrm>
                <a:off x="214282" y="116632"/>
                <a:ext cx="8822214" cy="6741368"/>
              </a:xfrm>
              <a:prstGeom prst="rect">
                <a:avLst/>
              </a:prstGeom>
              <a:blipFill>
                <a:blip r:embed="rId3"/>
                <a:stretch>
                  <a:fillRect l="-621" t="-90" b="-5235"/>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25</a:t>
            </a:fld>
            <a:endParaRPr lang="fr-BE" dirty="0">
              <a:solidFill>
                <a:srgbClr val="FFFFFF"/>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883822843"/>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25127" y="-27384"/>
                <a:ext cx="9144000" cy="6885384"/>
              </a:xfrm>
              <a:prstGeom prst="rect">
                <a:avLst/>
              </a:prstGeom>
              <a:ln>
                <a:solidFill>
                  <a:schemeClr val="accent1"/>
                </a:solidFill>
              </a:ln>
            </p:spPr>
            <p:txBody>
              <a:bodyPr/>
              <a:lstStyle/>
              <a:p>
                <a:pPr>
                  <a:lnSpc>
                    <a:spcPct val="150000"/>
                  </a:lnSpc>
                  <a:spcAft>
                    <a:spcPts val="0"/>
                  </a:spcAft>
                </a:pPr>
                <a:r>
                  <a:rPr lang="fr-FR" sz="2000" b="1" dirty="0">
                    <a:solidFill>
                      <a:schemeClr val="accent1"/>
                    </a:solidFill>
                    <a:latin typeface="Times New Roman"/>
                    <a:ea typeface="Calibri"/>
                    <a:cs typeface="Arial"/>
                  </a:rPr>
                  <a:t>V.3. </a:t>
                </a:r>
                <a:r>
                  <a:rPr lang="en-US" sz="2000" b="1" dirty="0">
                    <a:solidFill>
                      <a:schemeClr val="accent1"/>
                    </a:solidFill>
                    <a:latin typeface="Times New Roman"/>
                    <a:ea typeface="Calibri"/>
                    <a:cs typeface="Arial"/>
                  </a:rPr>
                  <a:t>Response of an SSDDL to an impulsive load overlay: non-periodic</a:t>
                </a:r>
              </a:p>
              <a:p>
                <a:pPr algn="just">
                  <a:lnSpc>
                    <a:spcPct val="150000"/>
                  </a:lnSpc>
                  <a:spcAft>
                    <a:spcPts val="0"/>
                  </a:spcAft>
                </a:pPr>
                <a:r>
                  <a:rPr lang="en-US" sz="1800" dirty="0">
                    <a:latin typeface="Times New Roman"/>
                    <a:ea typeface="Times New Roman"/>
                    <a:cs typeface="Arial"/>
                  </a:rPr>
                  <a:t>Impulse, impact or shock: sudden application of a force F(t) of short duration. A force can be considered impulsive if the duration of application of the force is much less than the natural period of the system. t1&lt;&lt;&lt;T. In practice: 0.001s &lt;t1&lt; 0.01s</a:t>
                </a:r>
              </a:p>
              <a:p>
                <a:pPr algn="just">
                  <a:lnSpc>
                    <a:spcPct val="150000"/>
                  </a:lnSpc>
                  <a:spcAft>
                    <a:spcPts val="0"/>
                  </a:spcAft>
                </a:pPr>
                <a:r>
                  <a:rPr lang="en-US" sz="1800" dirty="0">
                    <a:latin typeface="Times New Roman"/>
                    <a:ea typeface="Times New Roman"/>
                    <a:cs typeface="Arial"/>
                  </a:rPr>
                  <a:t>Then the impulse can be treated as a sudden change in velocity.</a:t>
                </a:r>
              </a:p>
              <a:p>
                <a:pPr algn="just">
                  <a:lnSpc>
                    <a:spcPct val="150000"/>
                  </a:lnSpc>
                  <a:spcAft>
                    <a:spcPts val="0"/>
                  </a:spcAft>
                </a:pPr>
                <a:r>
                  <a:rPr lang="en-US" sz="1800" dirty="0">
                    <a:latin typeface="Times New Roman"/>
                    <a:ea typeface="Times New Roman"/>
                    <a:cs typeface="Arial"/>
                  </a:rPr>
                  <a:t>In other words, the system does not have time to react during the</a:t>
                </a:r>
              </a:p>
              <a:p>
                <a:pPr algn="just">
                  <a:lnSpc>
                    <a:spcPct val="150000"/>
                  </a:lnSpc>
                  <a:spcAft>
                    <a:spcPts val="0"/>
                  </a:spcAft>
                </a:pPr>
                <a:r>
                  <a:rPr lang="en-US" sz="1800" dirty="0">
                    <a:latin typeface="Times New Roman"/>
                    <a:ea typeface="Times New Roman"/>
                    <a:cs typeface="Arial"/>
                  </a:rPr>
                  <a:t> time interval (so the system is considered undamped).</a:t>
                </a:r>
              </a:p>
              <a:p>
                <a:pPr algn="just">
                  <a:lnSpc>
                    <a:spcPct val="150000"/>
                  </a:lnSpc>
                  <a:spcAft>
                    <a:spcPts val="0"/>
                  </a:spcAft>
                </a:pPr>
                <a:r>
                  <a:rPr lang="fr-FR" sz="1800" b="1" dirty="0" err="1">
                    <a:solidFill>
                      <a:srgbClr val="FF0000"/>
                    </a:solidFill>
                    <a:latin typeface="Times New Roman"/>
                    <a:ea typeface="Times New Roman"/>
                    <a:cs typeface="Arial"/>
                  </a:rPr>
                  <a:t>Rectangular</a:t>
                </a:r>
                <a:r>
                  <a:rPr lang="fr-FR" sz="1800" b="1" dirty="0">
                    <a:solidFill>
                      <a:srgbClr val="FF0000"/>
                    </a:solidFill>
                    <a:latin typeface="Times New Roman"/>
                    <a:ea typeface="Times New Roman"/>
                    <a:cs typeface="Arial"/>
                  </a:rPr>
                  <a:t> pulse force :</a:t>
                </a:r>
                <a:endParaRPr lang="fr-FR" sz="1600" dirty="0">
                  <a:latin typeface="Calibri"/>
                  <a:ea typeface="Calibri"/>
                  <a:cs typeface="Arial"/>
                </a:endParaRPr>
              </a:p>
              <a:p>
                <a:pPr>
                  <a:lnSpc>
                    <a:spcPct val="115000"/>
                  </a:lnSpc>
                  <a:spcAft>
                    <a:spcPts val="0"/>
                  </a:spcAft>
                </a:pPr>
                <a:r>
                  <a:rPr lang="en-US" sz="1800" dirty="0">
                    <a:latin typeface="Times New Roman"/>
                    <a:ea typeface="Times New Roman"/>
                    <a:cs typeface="Arial"/>
                  </a:rPr>
                  <a:t>Phase I: loading and Phase II: free vibration</a:t>
                </a:r>
              </a:p>
              <a:p>
                <a:pPr>
                  <a:spcAft>
                    <a:spcPts val="0"/>
                  </a:spcAft>
                </a:pPr>
                <a:r>
                  <a:rPr lang="fr-FR" sz="1800" dirty="0">
                    <a:solidFill>
                      <a:schemeClr val="tx2">
                        <a:lumMod val="40000"/>
                        <a:lumOff val="60000"/>
                      </a:schemeClr>
                    </a:solidFill>
                    <a:latin typeface="Times New Roman"/>
                    <a:ea typeface="Times New Roman"/>
                    <a:cs typeface="Arial"/>
                  </a:rPr>
                  <a:t> </a:t>
                </a:r>
                <a:r>
                  <a:rPr lang="fr-FR" sz="1800" i="1" u="sng" dirty="0">
                    <a:solidFill>
                      <a:schemeClr val="tx2">
                        <a:lumMod val="40000"/>
                        <a:lumOff val="60000"/>
                      </a:schemeClr>
                    </a:solidFill>
                    <a:latin typeface="Times New Roman"/>
                    <a:ea typeface="Times New Roman"/>
                    <a:cs typeface="Arial"/>
                  </a:rPr>
                  <a:t>Phase I :</a:t>
                </a:r>
                <a:r>
                  <a:rPr lang="fr-FR" sz="1600" dirty="0">
                    <a:latin typeface="Times New Roman"/>
                    <a:ea typeface="Times New Roman"/>
                    <a:cs typeface="Arial"/>
                  </a:rPr>
                  <a:t>0 </a:t>
                </a:r>
                <a:r>
                  <a:rPr lang="fr-FR" sz="1600" dirty="0">
                    <a:latin typeface="Times New Roman"/>
                    <a:ea typeface="Times New Roman"/>
                    <a:cs typeface="Times New Roman"/>
                    <a:sym typeface="Symbol"/>
                  </a:rPr>
                  <a:t></a:t>
                </a:r>
                <a:r>
                  <a:rPr lang="fr-FR" sz="1600" dirty="0">
                    <a:latin typeface="Times New Roman"/>
                    <a:ea typeface="Times New Roman"/>
                    <a:cs typeface="Arial"/>
                  </a:rPr>
                  <a:t> t </a:t>
                </a:r>
                <a:r>
                  <a:rPr lang="fr-FR" sz="1600" dirty="0">
                    <a:latin typeface="Times New Roman"/>
                    <a:ea typeface="Times New Roman"/>
                    <a:cs typeface="Times New Roman"/>
                    <a:sym typeface="Symbol"/>
                  </a:rPr>
                  <a:t></a:t>
                </a:r>
                <a:r>
                  <a:rPr lang="fr-FR" sz="1600" dirty="0">
                    <a:latin typeface="Times New Roman"/>
                    <a:ea typeface="Times New Roman"/>
                    <a:cs typeface="Arial"/>
                  </a:rPr>
                  <a:t> t</a:t>
                </a:r>
                <a:r>
                  <a:rPr lang="fr-FR" sz="1600" baseline="-25000" dirty="0">
                    <a:latin typeface="Times New Roman"/>
                    <a:ea typeface="Times New Roman"/>
                    <a:cs typeface="Arial"/>
                  </a:rPr>
                  <a:t>1</a:t>
                </a:r>
                <a:r>
                  <a:rPr lang="fr-FR" sz="1600" dirty="0">
                    <a:latin typeface="Times New Roman"/>
                    <a:ea typeface="Times New Roman"/>
                    <a:cs typeface="Arial"/>
                  </a:rPr>
                  <a:t> 	(</a:t>
                </a:r>
                <a:r>
                  <a:rPr lang="fr-FR" sz="1600" dirty="0" err="1">
                    <a:latin typeface="Times New Roman"/>
                    <a:ea typeface="Times New Roman"/>
                    <a:cs typeface="Arial"/>
                  </a:rPr>
                  <a:t>loading</a:t>
                </a:r>
                <a:r>
                  <a:rPr lang="fr-FR" sz="1600" dirty="0">
                    <a:latin typeface="Times New Roman"/>
                    <a:ea typeface="Times New Roman"/>
                    <a:cs typeface="Arial"/>
                  </a:rPr>
                  <a:t>)</a:t>
                </a:r>
                <a:endParaRPr lang="fr-FR" sz="1400" dirty="0">
                  <a:latin typeface="Calibri"/>
                  <a:ea typeface="Times New Roman"/>
                  <a:cs typeface="Arial"/>
                </a:endParaRPr>
              </a:p>
              <a:p>
                <a:pPr>
                  <a:spcAft>
                    <a:spcPts val="0"/>
                  </a:spcAft>
                </a:pPr>
                <a14:m>
                  <m:oMath xmlns:m="http://schemas.openxmlformats.org/officeDocument/2006/math">
                    <m:r>
                      <a:rPr lang="fr-FR" sz="1800" i="1">
                        <a:latin typeface="Cambria Math"/>
                        <a:ea typeface="Times New Roman"/>
                        <a:cs typeface="Times New Roman"/>
                      </a:rPr>
                      <m:t>𝑀</m:t>
                    </m:r>
                    <m:acc>
                      <m:accPr>
                        <m:chr m:val="̈"/>
                        <m:ctrlPr>
                          <a:rPr lang="fr-FR" sz="1800" i="1">
                            <a:latin typeface="Cambria Math" panose="02040503050406030204" pitchFamily="18" charset="0"/>
                            <a:ea typeface="Times New Roman"/>
                            <a:cs typeface="Times New Roman"/>
                          </a:rPr>
                        </m:ctrlPr>
                      </m:accPr>
                      <m:e>
                        <m:r>
                          <a:rPr lang="fr-FR" sz="1800" i="1">
                            <a:latin typeface="Cambria Math"/>
                            <a:ea typeface="Times New Roman"/>
                            <a:cs typeface="Times New Roman"/>
                          </a:rPr>
                          <m:t>𝑥</m:t>
                        </m:r>
                      </m:e>
                    </m:acc>
                    <m:r>
                      <a:rPr lang="fr-FR" sz="1800" i="1">
                        <a:latin typeface="Cambria Math"/>
                        <a:ea typeface="Times New Roman"/>
                        <a:cs typeface="Times New Roman"/>
                      </a:rPr>
                      <m:t>+</m:t>
                    </m:r>
                    <m:r>
                      <a:rPr lang="fr-FR" sz="1800" i="1">
                        <a:latin typeface="Cambria Math"/>
                        <a:ea typeface="Times New Roman"/>
                        <a:cs typeface="Times New Roman"/>
                      </a:rPr>
                      <m:t>𝐾𝑥</m:t>
                    </m:r>
                    <m:r>
                      <a:rPr lang="fr-FR" sz="1800" i="1">
                        <a:latin typeface="Cambria Math"/>
                        <a:ea typeface="Times New Roman"/>
                        <a:cs typeface="Times New Roman"/>
                      </a:rPr>
                      <m:t>=</m:t>
                    </m:r>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𝑃</m:t>
                        </m:r>
                      </m:e>
                      <m:sub>
                        <m:r>
                          <a:rPr lang="fr-FR" sz="1800" i="1">
                            <a:latin typeface="Cambria Math"/>
                            <a:ea typeface="Times New Roman"/>
                            <a:cs typeface="Times New Roman"/>
                          </a:rPr>
                          <m:t>0</m:t>
                        </m:r>
                      </m:sub>
                    </m:sSub>
                    <m:r>
                      <a:rPr lang="fr-FR" sz="1800" i="1">
                        <a:latin typeface="Cambria Math"/>
                        <a:ea typeface="Times New Roman"/>
                        <a:cs typeface="Times New Roman"/>
                      </a:rPr>
                      <m:t>==&gt;</m:t>
                    </m:r>
                    <m:r>
                      <a:rPr lang="fr-FR" sz="1800" i="1">
                        <a:latin typeface="Cambria Math"/>
                        <a:ea typeface="Times New Roman"/>
                        <a:cs typeface="Times New Roman"/>
                      </a:rPr>
                      <m:t>𝑥</m:t>
                    </m:r>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𝑡</m:t>
                        </m:r>
                      </m:e>
                    </m:d>
                    <m:r>
                      <a:rPr lang="fr-FR" sz="1800" i="1">
                        <a:latin typeface="Cambria Math"/>
                        <a:ea typeface="Times New Roman"/>
                        <a:cs typeface="Times New Roman"/>
                      </a:rPr>
                      <m:t>=</m:t>
                    </m:r>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𝑥</m:t>
                        </m:r>
                      </m:e>
                      <m:sub>
                        <m:r>
                          <a:rPr lang="fr-FR" sz="1800" b="0" i="1" smtClean="0">
                            <a:latin typeface="Cambria Math"/>
                            <a:ea typeface="Times New Roman"/>
                            <a:cs typeface="Times New Roman"/>
                          </a:rPr>
                          <m:t>h</m:t>
                        </m:r>
                      </m:sub>
                    </m:sSub>
                    <m:r>
                      <a:rPr lang="fr-FR" sz="1800" i="1">
                        <a:latin typeface="Cambria Math"/>
                        <a:ea typeface="Times New Roman"/>
                        <a:cs typeface="Times New Roman"/>
                      </a:rPr>
                      <m:t>(</m:t>
                    </m:r>
                    <m:r>
                      <a:rPr lang="fr-FR" sz="1800" i="1">
                        <a:latin typeface="Cambria Math"/>
                        <a:ea typeface="Times New Roman"/>
                        <a:cs typeface="Times New Roman"/>
                      </a:rPr>
                      <m:t>𝑡</m:t>
                    </m:r>
                    <m:r>
                      <a:rPr lang="fr-FR" sz="1800" i="1">
                        <a:latin typeface="Cambria Math"/>
                        <a:ea typeface="Times New Roman"/>
                        <a:cs typeface="Times New Roman"/>
                      </a:rPr>
                      <m:t>)+</m:t>
                    </m:r>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𝑥</m:t>
                        </m:r>
                      </m:e>
                      <m:sub>
                        <m:r>
                          <a:rPr lang="fr-FR" sz="1800" i="1">
                            <a:latin typeface="Cambria Math"/>
                            <a:ea typeface="Times New Roman"/>
                            <a:cs typeface="Times New Roman"/>
                          </a:rPr>
                          <m:t>𝑝</m:t>
                        </m:r>
                      </m:sub>
                    </m:sSub>
                    <m:r>
                      <a:rPr lang="fr-FR" sz="1800" i="1">
                        <a:latin typeface="Cambria Math"/>
                        <a:ea typeface="Times New Roman"/>
                        <a:cs typeface="Times New Roman"/>
                      </a:rPr>
                      <m:t>(</m:t>
                    </m:r>
                    <m:r>
                      <a:rPr lang="fr-FR" sz="1800" i="1">
                        <a:latin typeface="Cambria Math"/>
                        <a:ea typeface="Times New Roman"/>
                        <a:cs typeface="Times New Roman"/>
                      </a:rPr>
                      <m:t>𝑡</m:t>
                    </m:r>
                    <m:r>
                      <a:rPr lang="fr-FR" sz="1800" i="1">
                        <a:latin typeface="Cambria Math"/>
                        <a:ea typeface="Times New Roman"/>
                        <a:cs typeface="Times New Roman"/>
                      </a:rPr>
                      <m:t>)</m:t>
                    </m:r>
                  </m:oMath>
                </a14:m>
                <a:r>
                  <a:rPr lang="fr-FR" sz="1800" dirty="0">
                    <a:latin typeface="Times New Roman"/>
                    <a:ea typeface="Times New Roman"/>
                    <a:cs typeface="Arial"/>
                  </a:rPr>
                  <a:t>          </a:t>
                </a:r>
                <a14:m>
                  <m:oMath xmlns:m="http://schemas.openxmlformats.org/officeDocument/2006/math">
                    <m:d>
                      <m:dPr>
                        <m:begChr m:val="{"/>
                        <m:endChr m:val=""/>
                        <m:ctrlPr>
                          <a:rPr lang="fr-FR" sz="1600" i="1">
                            <a:latin typeface="Cambria Math" panose="02040503050406030204" pitchFamily="18" charset="0"/>
                            <a:ea typeface="Times New Roman"/>
                            <a:cs typeface="Times New Roman"/>
                          </a:rPr>
                        </m:ctrlPr>
                      </m:dPr>
                      <m:e>
                        <m:eqArr>
                          <m:eqArrPr>
                            <m:ctrlPr>
                              <a:rPr lang="fr-FR" sz="1600" i="1">
                                <a:latin typeface="Cambria Math" panose="02040503050406030204" pitchFamily="18" charset="0"/>
                                <a:ea typeface="Times New Roman"/>
                                <a:cs typeface="Times New Roman"/>
                              </a:rPr>
                            </m:ctrlPr>
                          </m:eqArrPr>
                          <m:e>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𝑥</m:t>
                                </m:r>
                              </m:e>
                              <m:sub>
                                <m:r>
                                  <a:rPr lang="fr-FR" sz="1600" b="0" i="1" smtClean="0">
                                    <a:latin typeface="Cambria Math"/>
                                    <a:ea typeface="Times New Roman"/>
                                    <a:cs typeface="Times New Roman"/>
                                  </a:rPr>
                                  <m:t>h</m:t>
                                </m:r>
                              </m:sub>
                            </m:sSub>
                            <m:d>
                              <m:dPr>
                                <m:ctrlPr>
                                  <a:rPr lang="fr-FR" sz="1600" i="1">
                                    <a:latin typeface="Cambria Math" panose="02040503050406030204" pitchFamily="18" charset="0"/>
                                    <a:ea typeface="Times New Roman"/>
                                    <a:cs typeface="Times New Roman"/>
                                  </a:rPr>
                                </m:ctrlPr>
                              </m:dPr>
                              <m:e>
                                <m:r>
                                  <a:rPr lang="fr-FR" sz="1600" i="1">
                                    <a:latin typeface="Cambria Math"/>
                                    <a:ea typeface="Times New Roman"/>
                                    <a:cs typeface="Times New Roman"/>
                                  </a:rPr>
                                  <m:t>𝑡</m:t>
                                </m:r>
                              </m:e>
                            </m:d>
                            <m:r>
                              <a:rPr lang="fr-FR" sz="1600" i="1">
                                <a:latin typeface="Cambria Math"/>
                                <a:ea typeface="Times New Roman"/>
                                <a:cs typeface="Times New Roman"/>
                              </a:rPr>
                              <m:t>=</m:t>
                            </m:r>
                            <m:r>
                              <a:rPr lang="fr-FR" sz="1600" i="1">
                                <a:latin typeface="Cambria Math"/>
                                <a:ea typeface="Times New Roman"/>
                                <a:cs typeface="Times New Roman"/>
                              </a:rPr>
                              <m:t>𝐴</m:t>
                            </m:r>
                            <m:r>
                              <a:rPr lang="fr-FR" sz="1600" i="1">
                                <a:latin typeface="Cambria Math"/>
                                <a:ea typeface="Times New Roman"/>
                                <a:cs typeface="Times New Roman"/>
                              </a:rPr>
                              <m:t>.</m:t>
                            </m:r>
                            <m:r>
                              <a:rPr lang="fr-FR" sz="1600" i="1">
                                <a:latin typeface="Cambria Math"/>
                                <a:ea typeface="Times New Roman"/>
                                <a:cs typeface="Times New Roman"/>
                              </a:rPr>
                              <m:t>𝑐𝑜𝑠</m:t>
                            </m:r>
                            <m:d>
                              <m:dPr>
                                <m:ctrlPr>
                                  <a:rPr lang="fr-FR" sz="1600" i="1">
                                    <a:latin typeface="Cambria Math" panose="02040503050406030204" pitchFamily="18" charset="0"/>
                                    <a:ea typeface="Times New Roman"/>
                                    <a:cs typeface="Times New Roman"/>
                                  </a:rPr>
                                </m:ctrlPr>
                              </m:dPr>
                              <m:e>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𝜔</m:t>
                                    </m:r>
                                  </m:e>
                                  <m:sub>
                                    <m:r>
                                      <a:rPr lang="fr-FR" sz="1600" i="1">
                                        <a:latin typeface="Cambria Math"/>
                                        <a:ea typeface="Times New Roman"/>
                                        <a:cs typeface="Times New Roman"/>
                                      </a:rPr>
                                      <m:t>0</m:t>
                                    </m:r>
                                  </m:sub>
                                </m:sSub>
                                <m:r>
                                  <a:rPr lang="fr-FR" sz="1600" i="1">
                                    <a:latin typeface="Cambria Math"/>
                                    <a:ea typeface="Times New Roman"/>
                                    <a:cs typeface="Times New Roman"/>
                                  </a:rPr>
                                  <m:t>𝑡</m:t>
                                </m:r>
                              </m:e>
                            </m:d>
                            <m:r>
                              <a:rPr lang="fr-FR" sz="1600" i="1">
                                <a:latin typeface="Cambria Math"/>
                                <a:ea typeface="Times New Roman"/>
                                <a:cs typeface="Times New Roman"/>
                              </a:rPr>
                              <m:t>+</m:t>
                            </m:r>
                            <m:r>
                              <a:rPr lang="fr-FR" sz="1600" i="1">
                                <a:latin typeface="Cambria Math"/>
                                <a:ea typeface="Times New Roman"/>
                                <a:cs typeface="Times New Roman"/>
                              </a:rPr>
                              <m:t>𝐵</m:t>
                            </m:r>
                            <m:r>
                              <a:rPr lang="fr-FR" sz="1600" i="1">
                                <a:latin typeface="Cambria Math"/>
                                <a:ea typeface="Times New Roman"/>
                                <a:cs typeface="Times New Roman"/>
                              </a:rPr>
                              <m:t>.</m:t>
                            </m:r>
                            <m:r>
                              <a:rPr lang="fr-FR" sz="1600" i="1">
                                <a:latin typeface="Cambria Math"/>
                                <a:ea typeface="Times New Roman"/>
                                <a:cs typeface="Times New Roman"/>
                              </a:rPr>
                              <m:t>𝑠𝑖𝑛</m:t>
                            </m:r>
                            <m:r>
                              <a:rPr lang="fr-FR" sz="1600" i="1">
                                <a:latin typeface="Cambria Math"/>
                                <a:ea typeface="Times New Roman"/>
                                <a:cs typeface="Times New Roman"/>
                              </a:rPr>
                              <m:t>(</m:t>
                            </m:r>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𝜔</m:t>
                                </m:r>
                              </m:e>
                              <m:sub>
                                <m:r>
                                  <a:rPr lang="fr-FR" sz="1600" i="1">
                                    <a:latin typeface="Cambria Math"/>
                                    <a:ea typeface="Times New Roman"/>
                                    <a:cs typeface="Times New Roman"/>
                                  </a:rPr>
                                  <m:t>0</m:t>
                                </m:r>
                              </m:sub>
                            </m:sSub>
                            <m:r>
                              <a:rPr lang="fr-FR" sz="1600" i="1">
                                <a:latin typeface="Cambria Math"/>
                                <a:ea typeface="Times New Roman"/>
                                <a:cs typeface="Times New Roman"/>
                              </a:rPr>
                              <m:t>𝑡</m:t>
                            </m:r>
                            <m:r>
                              <a:rPr lang="fr-FR" sz="1600" i="1">
                                <a:latin typeface="Cambria Math"/>
                                <a:ea typeface="Times New Roman"/>
                                <a:cs typeface="Times New Roman"/>
                              </a:rPr>
                              <m:t>)</m:t>
                            </m:r>
                          </m:e>
                          <m:e>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𝑥</m:t>
                                </m:r>
                              </m:e>
                              <m:sub>
                                <m:r>
                                  <a:rPr lang="fr-FR" sz="1600" i="1">
                                    <a:latin typeface="Cambria Math"/>
                                    <a:ea typeface="Times New Roman"/>
                                    <a:cs typeface="Times New Roman"/>
                                  </a:rPr>
                                  <m:t>𝑝</m:t>
                                </m:r>
                              </m:sub>
                            </m:sSub>
                            <m:d>
                              <m:dPr>
                                <m:ctrlPr>
                                  <a:rPr lang="fr-FR" sz="1600" i="1">
                                    <a:latin typeface="Cambria Math" panose="02040503050406030204" pitchFamily="18" charset="0"/>
                                    <a:ea typeface="Times New Roman"/>
                                    <a:cs typeface="Times New Roman"/>
                                  </a:rPr>
                                </m:ctrlPr>
                              </m:dPr>
                              <m:e>
                                <m:r>
                                  <a:rPr lang="fr-FR" sz="1600" i="1">
                                    <a:latin typeface="Cambria Math"/>
                                    <a:ea typeface="Times New Roman"/>
                                    <a:cs typeface="Times New Roman"/>
                                  </a:rPr>
                                  <m:t>𝑡</m:t>
                                </m:r>
                              </m:e>
                            </m:d>
                            <m:r>
                              <a:rPr lang="fr-FR" sz="1600" i="1">
                                <a:latin typeface="Cambria Math"/>
                                <a:ea typeface="Times New Roman"/>
                                <a:cs typeface="Times New Roman"/>
                              </a:rPr>
                              <m:t>=</m:t>
                            </m:r>
                            <m:f>
                              <m:fPr>
                                <m:ctrlPr>
                                  <a:rPr lang="fr-FR" sz="1600" i="1">
                                    <a:latin typeface="Cambria Math" panose="02040503050406030204" pitchFamily="18" charset="0"/>
                                    <a:ea typeface="Times New Roman"/>
                                    <a:cs typeface="Times New Roman"/>
                                  </a:rPr>
                                </m:ctrlPr>
                              </m:fPr>
                              <m:num>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𝑃</m:t>
                                    </m:r>
                                  </m:e>
                                  <m:sub>
                                    <m:r>
                                      <a:rPr lang="fr-FR" sz="1600" i="1">
                                        <a:latin typeface="Cambria Math"/>
                                        <a:ea typeface="Times New Roman"/>
                                        <a:cs typeface="Times New Roman"/>
                                      </a:rPr>
                                      <m:t>0</m:t>
                                    </m:r>
                                  </m:sub>
                                </m:sSub>
                              </m:num>
                              <m:den>
                                <m:r>
                                  <a:rPr lang="fr-FR" sz="1600" i="1">
                                    <a:latin typeface="Cambria Math"/>
                                    <a:ea typeface="Times New Roman"/>
                                    <a:cs typeface="Times New Roman"/>
                                  </a:rPr>
                                  <m:t>𝐾</m:t>
                                </m:r>
                              </m:den>
                            </m:f>
                          </m:e>
                        </m:eqArr>
                      </m:e>
                    </m:d>
                  </m:oMath>
                </a14:m>
                <a:endParaRPr lang="fr-FR" sz="1600" dirty="0">
                  <a:latin typeface="Calibri"/>
                  <a:ea typeface="Calibri"/>
                  <a:cs typeface="Arial"/>
                </a:endParaRPr>
              </a:p>
              <a:p>
                <a:pPr algn="just">
                  <a:lnSpc>
                    <a:spcPct val="115000"/>
                  </a:lnSpc>
                  <a:spcAft>
                    <a:spcPts val="0"/>
                  </a:spcAft>
                </a:pPr>
                <a14:m>
                  <m:oMath xmlns:m="http://schemas.openxmlformats.org/officeDocument/2006/math">
                    <m:r>
                      <a:rPr lang="fr-FR" sz="1800" i="1" smtClean="0">
                        <a:latin typeface="Cambria Math"/>
                        <a:ea typeface="Times New Roman"/>
                        <a:cs typeface="Times New Roman"/>
                      </a:rPr>
                      <m:t>𝑥</m:t>
                    </m:r>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𝑡</m:t>
                        </m:r>
                      </m:e>
                    </m:d>
                    <m:r>
                      <a:rPr lang="fr-FR" sz="1800" i="1">
                        <a:latin typeface="Cambria Math"/>
                        <a:ea typeface="Times New Roman"/>
                        <a:cs typeface="Times New Roman"/>
                      </a:rPr>
                      <m:t>=</m:t>
                    </m:r>
                    <m:r>
                      <a:rPr lang="fr-FR" sz="1800" i="1">
                        <a:latin typeface="Cambria Math"/>
                        <a:ea typeface="Times New Roman"/>
                        <a:cs typeface="Times New Roman"/>
                      </a:rPr>
                      <m:t>𝐴</m:t>
                    </m:r>
                    <m:r>
                      <a:rPr lang="fr-FR" sz="1800" i="1">
                        <a:latin typeface="Cambria Math"/>
                        <a:ea typeface="Times New Roman"/>
                        <a:cs typeface="Times New Roman"/>
                      </a:rPr>
                      <m:t>.</m:t>
                    </m:r>
                    <m:r>
                      <a:rPr lang="fr-FR" sz="1800" i="1">
                        <a:latin typeface="Cambria Math"/>
                        <a:ea typeface="Times New Roman"/>
                        <a:cs typeface="Times New Roman"/>
                      </a:rPr>
                      <m:t>𝑐𝑜𝑠</m:t>
                    </m:r>
                    <m:d>
                      <m:dPr>
                        <m:ctrlPr>
                          <a:rPr lang="fr-FR" sz="1800" i="1">
                            <a:latin typeface="Cambria Math" panose="02040503050406030204" pitchFamily="18" charset="0"/>
                            <a:ea typeface="Times New Roman"/>
                            <a:cs typeface="Times New Roman"/>
                          </a:rPr>
                        </m:ctrlPr>
                      </m:dPr>
                      <m:e>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𝜔</m:t>
                            </m:r>
                          </m:e>
                          <m:sub>
                            <m:r>
                              <a:rPr lang="fr-FR" sz="1800" i="1">
                                <a:latin typeface="Cambria Math"/>
                                <a:ea typeface="Times New Roman"/>
                                <a:cs typeface="Times New Roman"/>
                              </a:rPr>
                              <m:t>0</m:t>
                            </m:r>
                          </m:sub>
                        </m:sSub>
                        <m:r>
                          <a:rPr lang="fr-FR" sz="1800" i="1">
                            <a:latin typeface="Cambria Math"/>
                            <a:ea typeface="Times New Roman"/>
                            <a:cs typeface="Times New Roman"/>
                          </a:rPr>
                          <m:t>𝑡</m:t>
                        </m:r>
                      </m:e>
                    </m:d>
                    <m:r>
                      <a:rPr lang="fr-FR" sz="1800" i="1">
                        <a:latin typeface="Cambria Math"/>
                        <a:ea typeface="Times New Roman"/>
                        <a:cs typeface="Times New Roman"/>
                      </a:rPr>
                      <m:t>+</m:t>
                    </m:r>
                    <m:r>
                      <a:rPr lang="fr-FR" sz="1800" i="1">
                        <a:latin typeface="Cambria Math"/>
                        <a:ea typeface="Times New Roman"/>
                        <a:cs typeface="Times New Roman"/>
                      </a:rPr>
                      <m:t>𝐵</m:t>
                    </m:r>
                    <m:r>
                      <a:rPr lang="fr-FR" sz="1800" i="1">
                        <a:latin typeface="Cambria Math"/>
                        <a:ea typeface="Times New Roman"/>
                        <a:cs typeface="Times New Roman"/>
                      </a:rPr>
                      <m:t>.</m:t>
                    </m:r>
                    <m:r>
                      <a:rPr lang="fr-FR" sz="1800" i="1">
                        <a:latin typeface="Cambria Math"/>
                        <a:ea typeface="Times New Roman"/>
                        <a:cs typeface="Times New Roman"/>
                      </a:rPr>
                      <m:t>𝑠𝑖𝑛</m:t>
                    </m:r>
                    <m:d>
                      <m:dPr>
                        <m:ctrlPr>
                          <a:rPr lang="fr-FR" sz="1800" i="1">
                            <a:latin typeface="Cambria Math" panose="02040503050406030204" pitchFamily="18" charset="0"/>
                            <a:ea typeface="Times New Roman"/>
                            <a:cs typeface="Times New Roman"/>
                          </a:rPr>
                        </m:ctrlPr>
                      </m:dPr>
                      <m:e>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𝜔</m:t>
                            </m:r>
                          </m:e>
                          <m:sub>
                            <m:r>
                              <a:rPr lang="fr-FR" sz="1800" i="1">
                                <a:latin typeface="Cambria Math"/>
                                <a:ea typeface="Times New Roman"/>
                                <a:cs typeface="Times New Roman"/>
                              </a:rPr>
                              <m:t>0</m:t>
                            </m:r>
                          </m:sub>
                        </m:sSub>
                        <m:r>
                          <a:rPr lang="fr-FR" sz="1800" i="1">
                            <a:latin typeface="Cambria Math"/>
                            <a:ea typeface="Times New Roman"/>
                            <a:cs typeface="Times New Roman"/>
                          </a:rPr>
                          <m:t>𝑡</m:t>
                        </m:r>
                      </m:e>
                    </m:d>
                    <m:r>
                      <a:rPr lang="fr-FR" sz="1800" i="1">
                        <a:latin typeface="Cambria Math"/>
                        <a:ea typeface="Times New Roman"/>
                        <a:cs typeface="Times New Roman"/>
                      </a:rPr>
                      <m:t>+</m:t>
                    </m:r>
                    <m:f>
                      <m:fPr>
                        <m:ctrlPr>
                          <a:rPr lang="fr-FR" sz="1800" i="1">
                            <a:latin typeface="Cambria Math" panose="02040503050406030204" pitchFamily="18" charset="0"/>
                            <a:ea typeface="Times New Roman"/>
                            <a:cs typeface="Times New Roman"/>
                          </a:rPr>
                        </m:ctrlPr>
                      </m:fPr>
                      <m:num>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𝑃</m:t>
                            </m:r>
                          </m:e>
                          <m:sub>
                            <m:r>
                              <a:rPr lang="fr-FR" sz="1800" i="1">
                                <a:latin typeface="Cambria Math"/>
                                <a:ea typeface="Times New Roman"/>
                                <a:cs typeface="Times New Roman"/>
                              </a:rPr>
                              <m:t>0</m:t>
                            </m:r>
                          </m:sub>
                        </m:sSub>
                      </m:num>
                      <m:den>
                        <m:r>
                          <a:rPr lang="fr-FR" sz="1800" i="1">
                            <a:latin typeface="Cambria Math"/>
                            <a:ea typeface="Times New Roman"/>
                            <a:cs typeface="Times New Roman"/>
                          </a:rPr>
                          <m:t>𝐾</m:t>
                        </m:r>
                      </m:den>
                    </m:f>
                  </m:oMath>
                </a14:m>
                <a:r>
                  <a:rPr lang="fr-FR" sz="1800" dirty="0">
                    <a:latin typeface="Times New Roman"/>
                    <a:ea typeface="Times New Roman"/>
                    <a:cs typeface="Arial"/>
                  </a:rPr>
                  <a:t>   </a:t>
                </a:r>
                <a:r>
                  <a:rPr lang="fr-FR" sz="1200" dirty="0">
                    <a:solidFill>
                      <a:srgbClr val="FF0000"/>
                    </a:solidFill>
                    <a:latin typeface="Times New Roman"/>
                    <a:ea typeface="Times New Roman"/>
                    <a:cs typeface="Arial"/>
                  </a:rPr>
                  <a:t>(4.10);</a:t>
                </a:r>
                <a:r>
                  <a:rPr lang="fr-FR" sz="1800" dirty="0">
                    <a:latin typeface="Times New Roman"/>
                    <a:ea typeface="Times New Roman"/>
                    <a:cs typeface="Arial"/>
                  </a:rPr>
                  <a:t> </a:t>
                </a:r>
                <a:r>
                  <a:rPr lang="en-US" sz="1800" dirty="0">
                    <a:latin typeface="Times New Roman"/>
                    <a:ea typeface="Times New Roman"/>
                    <a:cs typeface="Arial"/>
                  </a:rPr>
                  <a:t>By substituting the  </a:t>
                </a:r>
                <a:r>
                  <a:rPr lang="fr-FR" sz="2000" dirty="0">
                    <a:latin typeface="Times New Roman"/>
                    <a:ea typeface="Times New Roman"/>
                    <a:cs typeface="Arial"/>
                  </a:rPr>
                  <a:t>initiales Conditions  :</a:t>
                </a:r>
              </a:p>
              <a:p>
                <a:pPr algn="just">
                  <a:lnSpc>
                    <a:spcPct val="115000"/>
                  </a:lnSpc>
                  <a:spcAft>
                    <a:spcPts val="0"/>
                  </a:spcAft>
                </a:pPr>
                <a14:m>
                  <m:oMath xmlns:m="http://schemas.openxmlformats.org/officeDocument/2006/math">
                    <m:r>
                      <a:rPr lang="fr-FR" sz="1800" i="1">
                        <a:latin typeface="Cambria Math"/>
                        <a:ea typeface="Times New Roman"/>
                        <a:cs typeface="Times New Roman"/>
                      </a:rPr>
                      <m:t>𝑥</m:t>
                    </m:r>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𝑡</m:t>
                        </m:r>
                        <m:r>
                          <a:rPr lang="fr-FR" sz="1800" i="1">
                            <a:latin typeface="Cambria Math"/>
                            <a:ea typeface="Times New Roman"/>
                            <a:cs typeface="Times New Roman"/>
                          </a:rPr>
                          <m:t>=</m:t>
                        </m:r>
                        <m:r>
                          <a:rPr lang="fr-FR" sz="1800" i="1">
                            <a:latin typeface="Cambria Math"/>
                            <a:ea typeface="Times New Roman"/>
                            <a:cs typeface="Times New Roman"/>
                          </a:rPr>
                          <m:t>0</m:t>
                        </m:r>
                      </m:e>
                    </m:d>
                    <m:r>
                      <a:rPr lang="fr-FR" sz="1800" i="1">
                        <a:latin typeface="Cambria Math"/>
                        <a:ea typeface="Times New Roman"/>
                        <a:cs typeface="Times New Roman"/>
                      </a:rPr>
                      <m:t>=</m:t>
                    </m:r>
                    <m:r>
                      <a:rPr lang="fr-FR" sz="1800" i="1">
                        <a:latin typeface="Cambria Math"/>
                        <a:ea typeface="Times New Roman"/>
                        <a:cs typeface="Times New Roman"/>
                      </a:rPr>
                      <m:t>0</m:t>
                    </m:r>
                    <m:r>
                      <a:rPr lang="fr-FR" sz="1800" i="1">
                        <a:latin typeface="Cambria Math"/>
                        <a:ea typeface="Times New Roman"/>
                        <a:cs typeface="Times New Roman"/>
                      </a:rPr>
                      <m:t> ; </m:t>
                    </m:r>
                    <m:acc>
                      <m:accPr>
                        <m:chr m:val="̇"/>
                        <m:ctrlPr>
                          <a:rPr lang="fr-FR" sz="1800" i="1">
                            <a:latin typeface="Cambria Math" panose="02040503050406030204" pitchFamily="18" charset="0"/>
                            <a:ea typeface="Times New Roman"/>
                            <a:cs typeface="Times New Roman"/>
                          </a:rPr>
                        </m:ctrlPr>
                      </m:accPr>
                      <m:e>
                        <m:r>
                          <a:rPr lang="fr-FR" sz="1800" i="1">
                            <a:latin typeface="Cambria Math"/>
                            <a:ea typeface="Times New Roman"/>
                            <a:cs typeface="Times New Roman"/>
                          </a:rPr>
                          <m:t>𝑥</m:t>
                        </m:r>
                      </m:e>
                    </m:acc>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𝑡</m:t>
                        </m:r>
                        <m:r>
                          <a:rPr lang="fr-FR" sz="1800" i="1">
                            <a:latin typeface="Cambria Math"/>
                            <a:ea typeface="Times New Roman"/>
                            <a:cs typeface="Times New Roman"/>
                          </a:rPr>
                          <m:t>=</m:t>
                        </m:r>
                        <m:r>
                          <a:rPr lang="fr-FR" sz="1800" i="1">
                            <a:latin typeface="Cambria Math"/>
                            <a:ea typeface="Times New Roman"/>
                            <a:cs typeface="Times New Roman"/>
                          </a:rPr>
                          <m:t>0</m:t>
                        </m:r>
                      </m:e>
                    </m:d>
                    <m:r>
                      <a:rPr lang="fr-FR" sz="1800" i="1">
                        <a:latin typeface="Cambria Math"/>
                        <a:ea typeface="Times New Roman"/>
                        <a:cs typeface="Times New Roman"/>
                      </a:rPr>
                      <m:t>=</m:t>
                    </m:r>
                    <m:r>
                      <a:rPr lang="fr-FR" sz="1800" i="1">
                        <a:latin typeface="Cambria Math"/>
                        <a:ea typeface="Times New Roman"/>
                        <a:cs typeface="Times New Roman"/>
                      </a:rPr>
                      <m:t>0</m:t>
                    </m:r>
                  </m:oMath>
                </a14:m>
                <a:r>
                  <a:rPr lang="en-US" sz="1800" dirty="0">
                    <a:latin typeface="Times New Roman"/>
                    <a:ea typeface="Times New Roman"/>
                    <a:cs typeface="Arial"/>
                  </a:rPr>
                  <a:t> in 4-10, we obtain:</a:t>
                </a:r>
                <a:r>
                  <a:rPr lang="fr-FR" sz="1800" dirty="0">
                    <a:latin typeface="Times New Roman"/>
                    <a:ea typeface="Times New Roman"/>
                    <a:cs typeface="Arial"/>
                  </a:rPr>
                  <a:t> </a:t>
                </a:r>
                <a14:m>
                  <m:oMath xmlns:m="http://schemas.openxmlformats.org/officeDocument/2006/math">
                    <m:r>
                      <a:rPr lang="fr-FR" sz="1800" i="1">
                        <a:latin typeface="Cambria Math"/>
                        <a:ea typeface="Times New Roman"/>
                        <a:cs typeface="Times New Roman"/>
                      </a:rPr>
                      <m:t>𝑥</m:t>
                    </m:r>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𝑡</m:t>
                        </m:r>
                      </m:e>
                    </m:d>
                    <m:r>
                      <a:rPr lang="en-AU" sz="1800" i="1">
                        <a:latin typeface="Cambria Math"/>
                        <a:ea typeface="Times New Roman"/>
                        <a:cs typeface="Times New Roman"/>
                      </a:rPr>
                      <m:t>=</m:t>
                    </m:r>
                    <m:f>
                      <m:fPr>
                        <m:ctrlPr>
                          <a:rPr lang="fr-FR" sz="1800" i="1">
                            <a:latin typeface="Cambria Math" panose="02040503050406030204" pitchFamily="18" charset="0"/>
                            <a:ea typeface="Times New Roman"/>
                            <a:cs typeface="Times New Roman"/>
                          </a:rPr>
                        </m:ctrlPr>
                      </m:fPr>
                      <m:num>
                        <m:sSub>
                          <m:sSubPr>
                            <m:ctrlPr>
                              <a:rPr lang="fr-FR" sz="1800" i="1">
                                <a:latin typeface="Cambria Math" panose="02040503050406030204" pitchFamily="18" charset="0"/>
                                <a:ea typeface="Times New Roman"/>
                                <a:cs typeface="Times New Roman"/>
                              </a:rPr>
                            </m:ctrlPr>
                          </m:sSubPr>
                          <m:e>
                            <m:r>
                              <a:rPr lang="fr-FR" sz="1800" i="1">
                                <a:latin typeface="Cambria Math" panose="02040503050406030204" pitchFamily="18" charset="0"/>
                                <a:ea typeface="Times New Roman"/>
                                <a:cs typeface="Times New Roman"/>
                              </a:rPr>
                              <m:t>𝑃</m:t>
                            </m:r>
                          </m:e>
                          <m:sub>
                            <m:r>
                              <a:rPr lang="en-AU" sz="1800" i="1">
                                <a:latin typeface="Cambria Math"/>
                                <a:ea typeface="Times New Roman"/>
                                <a:cs typeface="Times New Roman"/>
                              </a:rPr>
                              <m:t>0</m:t>
                            </m:r>
                          </m:sub>
                        </m:sSub>
                      </m:num>
                      <m:den>
                        <m:r>
                          <a:rPr lang="fr-FR" sz="1800" i="1">
                            <a:latin typeface="Cambria Math"/>
                            <a:ea typeface="Times New Roman"/>
                            <a:cs typeface="Times New Roman"/>
                          </a:rPr>
                          <m:t>𝐾</m:t>
                        </m:r>
                      </m:den>
                    </m:f>
                    <m:d>
                      <m:dPr>
                        <m:ctrlPr>
                          <a:rPr lang="fr-FR" sz="1800" i="1">
                            <a:latin typeface="Cambria Math" panose="02040503050406030204" pitchFamily="18" charset="0"/>
                            <a:ea typeface="Times New Roman"/>
                            <a:cs typeface="Times New Roman"/>
                          </a:rPr>
                        </m:ctrlPr>
                      </m:dPr>
                      <m:e>
                        <m:r>
                          <a:rPr lang="en-AU" sz="1800" i="1">
                            <a:latin typeface="Cambria Math"/>
                            <a:ea typeface="Times New Roman"/>
                            <a:cs typeface="Times New Roman"/>
                          </a:rPr>
                          <m:t>1</m:t>
                        </m:r>
                        <m:r>
                          <a:rPr lang="en-AU" sz="1800" i="1">
                            <a:latin typeface="Cambria Math"/>
                            <a:ea typeface="Times New Roman"/>
                            <a:cs typeface="Times New Roman"/>
                          </a:rPr>
                          <m:t>−</m:t>
                        </m:r>
                        <m:r>
                          <a:rPr lang="fr-FR" sz="1800" i="1">
                            <a:latin typeface="Cambria Math"/>
                            <a:ea typeface="Times New Roman"/>
                            <a:cs typeface="Times New Roman"/>
                          </a:rPr>
                          <m:t>𝑐𝑜𝑠</m:t>
                        </m:r>
                        <m:d>
                          <m:dPr>
                            <m:ctrlPr>
                              <a:rPr lang="fr-FR" sz="1800" i="1">
                                <a:latin typeface="Cambria Math" panose="02040503050406030204" pitchFamily="18" charset="0"/>
                                <a:ea typeface="Times New Roman"/>
                                <a:cs typeface="Times New Roman"/>
                              </a:rPr>
                            </m:ctrlPr>
                          </m:dPr>
                          <m:e>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𝜔</m:t>
                                </m:r>
                              </m:e>
                              <m:sub>
                                <m:r>
                                  <a:rPr lang="en-AU" sz="1800" i="1">
                                    <a:latin typeface="Cambria Math"/>
                                    <a:ea typeface="Times New Roman"/>
                                    <a:cs typeface="Times New Roman"/>
                                  </a:rPr>
                                  <m:t>0</m:t>
                                </m:r>
                              </m:sub>
                            </m:sSub>
                            <m:r>
                              <a:rPr lang="fr-FR" sz="1800" i="1">
                                <a:latin typeface="Cambria Math"/>
                                <a:ea typeface="Times New Roman"/>
                                <a:cs typeface="Times New Roman"/>
                              </a:rPr>
                              <m:t>𝑡</m:t>
                            </m:r>
                          </m:e>
                        </m:d>
                      </m:e>
                    </m:d>
                  </m:oMath>
                </a14:m>
                <a:endParaRPr lang="fr-FR" sz="1800" i="1" dirty="0">
                  <a:latin typeface="Cambria Math"/>
                  <a:ea typeface="Times New Roman"/>
                  <a:cs typeface="Times New Roman"/>
                </a:endParaRPr>
              </a:p>
              <a:p>
                <a:pPr>
                  <a:lnSpc>
                    <a:spcPct val="150000"/>
                  </a:lnSpc>
                </a:pPr>
                <a:r>
                  <a:rPr lang="fr-FR" sz="2000" dirty="0">
                    <a:effectLst/>
                    <a:latin typeface="Times New Roman"/>
                    <a:ea typeface="Times New Roman"/>
                    <a:cs typeface="Arial"/>
                  </a:rPr>
                  <a:t> </a:t>
                </a:r>
                <a:r>
                  <a:rPr lang="en-AU" sz="1800" i="1" u="sng" dirty="0">
                    <a:solidFill>
                      <a:schemeClr val="accent1"/>
                    </a:solidFill>
                  </a:rPr>
                  <a:t>Phase II :</a:t>
                </a:r>
                <a:r>
                  <a:rPr lang="en-US" sz="1800" dirty="0"/>
                  <a:t>The system is in free vibration</a:t>
                </a:r>
                <a:r>
                  <a:rPr lang="fr-FR" sz="1800" dirty="0"/>
                  <a:t> ; t </a:t>
                </a:r>
                <a:r>
                  <a:rPr lang="fr-FR" sz="1800" dirty="0">
                    <a:latin typeface="Times New Roman"/>
                    <a:cs typeface="Times New Roman"/>
                    <a:sym typeface="Symbol"/>
                  </a:rPr>
                  <a:t>≥ </a:t>
                </a:r>
                <a:r>
                  <a:rPr lang="fr-FR" sz="1800" dirty="0"/>
                  <a:t>t</a:t>
                </a:r>
                <a:r>
                  <a:rPr lang="fr-FR" sz="1800" baseline="-25000" dirty="0"/>
                  <a:t>1</a:t>
                </a:r>
                <a:r>
                  <a:rPr lang="fr-FR" sz="1800" dirty="0"/>
                  <a:t>  ; on pose :  t’ = t - t</a:t>
                </a:r>
                <a:r>
                  <a:rPr lang="fr-FR" sz="1800" baseline="-25000" dirty="0"/>
                  <a:t>1</a:t>
                </a:r>
                <a:endParaRPr lang="fr-FR" sz="1800" dirty="0"/>
              </a:p>
              <a:p>
                <a14:m>
                  <m:oMath xmlns:m="http://schemas.openxmlformats.org/officeDocument/2006/math">
                    <m:r>
                      <a:rPr lang="fr-FR" sz="1600" i="1">
                        <a:latin typeface="Cambria Math"/>
                      </a:rPr>
                      <m:t>𝑥</m:t>
                    </m:r>
                    <m:d>
                      <m:dPr>
                        <m:ctrlPr>
                          <a:rPr lang="fr-FR" sz="1600" i="1">
                            <a:latin typeface="Cambria Math" panose="02040503050406030204" pitchFamily="18" charset="0"/>
                          </a:rPr>
                        </m:ctrlPr>
                      </m:dPr>
                      <m:e>
                        <m:r>
                          <a:rPr lang="fr-FR" sz="1600" i="1">
                            <a:latin typeface="Cambria Math"/>
                          </a:rPr>
                          <m:t>𝑡</m:t>
                        </m:r>
                        <m:r>
                          <a:rPr lang="fr-FR" sz="1600" i="1">
                            <a:latin typeface="Cambria Math"/>
                          </a:rPr>
                          <m:t>′</m:t>
                        </m:r>
                      </m:e>
                    </m:d>
                    <m:r>
                      <a:rPr lang="fr-FR" sz="1600" i="1">
                        <a:latin typeface="Cambria Math"/>
                      </a:rPr>
                      <m:t>=</m:t>
                    </m:r>
                    <m:r>
                      <a:rPr lang="fr-FR" sz="1600" i="1">
                        <a:latin typeface="Cambria Math"/>
                      </a:rPr>
                      <m:t>𝐴</m:t>
                    </m:r>
                    <m:r>
                      <a:rPr lang="fr-FR" sz="1600" i="1">
                        <a:latin typeface="Cambria Math"/>
                      </a:rPr>
                      <m:t>.</m:t>
                    </m:r>
                    <m:r>
                      <a:rPr lang="fr-FR" sz="1600" i="1">
                        <a:latin typeface="Cambria Math"/>
                      </a:rPr>
                      <m:t>𝑐𝑜𝑠</m:t>
                    </m:r>
                    <m:d>
                      <m:dPr>
                        <m:ctrlPr>
                          <a:rPr lang="fr-FR" sz="1600" i="1">
                            <a:latin typeface="Cambria Math" panose="02040503050406030204" pitchFamily="18" charset="0"/>
                          </a:rPr>
                        </m:ctrlPr>
                      </m:dPr>
                      <m:e>
                        <m:sSub>
                          <m:sSubPr>
                            <m:ctrlPr>
                              <a:rPr lang="fr-FR" sz="1600" i="1">
                                <a:latin typeface="Cambria Math" panose="02040503050406030204" pitchFamily="18" charset="0"/>
                              </a:rPr>
                            </m:ctrlPr>
                          </m:sSubPr>
                          <m:e>
                            <m:r>
                              <a:rPr lang="fr-FR" sz="1600" i="1">
                                <a:latin typeface="Cambria Math"/>
                              </a:rPr>
                              <m:t>𝜔</m:t>
                            </m:r>
                          </m:e>
                          <m:sub>
                            <m:r>
                              <a:rPr lang="fr-FR" sz="1600" i="1">
                                <a:latin typeface="Cambria Math"/>
                              </a:rPr>
                              <m:t>0</m:t>
                            </m:r>
                          </m:sub>
                        </m:sSub>
                        <m:r>
                          <a:rPr lang="fr-FR" sz="1600" i="1">
                            <a:latin typeface="Cambria Math"/>
                          </a:rPr>
                          <m:t>𝑡</m:t>
                        </m:r>
                        <m:r>
                          <a:rPr lang="fr-FR" sz="1600" i="1">
                            <a:latin typeface="Cambria Math"/>
                          </a:rPr>
                          <m:t>′</m:t>
                        </m:r>
                      </m:e>
                    </m:d>
                    <m:r>
                      <a:rPr lang="fr-FR" sz="1600" i="1">
                        <a:latin typeface="Cambria Math"/>
                      </a:rPr>
                      <m:t>+</m:t>
                    </m:r>
                    <m:r>
                      <a:rPr lang="fr-FR" sz="1600" i="1">
                        <a:latin typeface="Cambria Math"/>
                      </a:rPr>
                      <m:t>𝐵</m:t>
                    </m:r>
                    <m:r>
                      <a:rPr lang="fr-FR" sz="1600" i="1">
                        <a:latin typeface="Cambria Math"/>
                      </a:rPr>
                      <m:t>.</m:t>
                    </m:r>
                    <m:r>
                      <a:rPr lang="fr-FR" sz="1600" i="1">
                        <a:latin typeface="Cambria Math"/>
                      </a:rPr>
                      <m:t>𝑠𝑖𝑛</m:t>
                    </m:r>
                    <m:d>
                      <m:dPr>
                        <m:ctrlPr>
                          <a:rPr lang="fr-FR" sz="1600" i="1">
                            <a:latin typeface="Cambria Math" panose="02040503050406030204" pitchFamily="18" charset="0"/>
                          </a:rPr>
                        </m:ctrlPr>
                      </m:dPr>
                      <m:e>
                        <m:sSub>
                          <m:sSubPr>
                            <m:ctrlPr>
                              <a:rPr lang="fr-FR" sz="1600" i="1">
                                <a:latin typeface="Cambria Math" panose="02040503050406030204" pitchFamily="18" charset="0"/>
                              </a:rPr>
                            </m:ctrlPr>
                          </m:sSubPr>
                          <m:e>
                            <m:r>
                              <a:rPr lang="fr-FR" sz="1600" i="1">
                                <a:latin typeface="Cambria Math"/>
                              </a:rPr>
                              <m:t>𝜔</m:t>
                            </m:r>
                          </m:e>
                          <m:sub>
                            <m:r>
                              <a:rPr lang="fr-FR" sz="1600" i="1">
                                <a:latin typeface="Cambria Math"/>
                              </a:rPr>
                              <m:t>0</m:t>
                            </m:r>
                          </m:sub>
                        </m:sSub>
                        <m:r>
                          <a:rPr lang="fr-FR" sz="1600" i="1">
                            <a:latin typeface="Cambria Math"/>
                          </a:rPr>
                          <m:t>𝑡</m:t>
                        </m:r>
                        <m:r>
                          <a:rPr lang="fr-FR" sz="1600" i="1">
                            <a:latin typeface="Cambria Math"/>
                          </a:rPr>
                          <m:t>′</m:t>
                        </m:r>
                      </m:e>
                    </m:d>
                    <m:r>
                      <a:rPr lang="fr-FR" sz="1600" b="0" i="1" smtClean="0">
                        <a:latin typeface="Cambria Math"/>
                      </a:rPr>
                      <m:t>;</m:t>
                    </m:r>
                  </m:oMath>
                </a14:m>
                <a:r>
                  <a:rPr lang="en-AU" sz="1600" dirty="0"/>
                  <a:t> Eq</a:t>
                </a:r>
                <a:r>
                  <a:rPr lang="en-AU" sz="1600" dirty="0">
                    <a:solidFill>
                      <a:srgbClr val="FF0000"/>
                    </a:solidFill>
                  </a:rPr>
                  <a:t>. (4.11)</a:t>
                </a:r>
                <a:r>
                  <a:rPr lang="en-AU" sz="1600" dirty="0"/>
                  <a:t> </a:t>
                </a:r>
                <a:r>
                  <a:rPr lang="en-AU" sz="1800" dirty="0"/>
                  <a:t>== &gt; </a:t>
                </a:r>
                <a14:m>
                  <m:oMath xmlns:m="http://schemas.openxmlformats.org/officeDocument/2006/math">
                    <m:r>
                      <a:rPr lang="fr-FR" sz="1800" i="1">
                        <a:latin typeface="Cambria Math"/>
                      </a:rPr>
                      <m:t>𝑥</m:t>
                    </m:r>
                    <m:d>
                      <m:dPr>
                        <m:ctrlPr>
                          <a:rPr lang="fr-FR" sz="1800" i="1">
                            <a:latin typeface="Cambria Math" panose="02040503050406030204" pitchFamily="18" charset="0"/>
                          </a:rPr>
                        </m:ctrlPr>
                      </m:dPr>
                      <m:e>
                        <m:r>
                          <a:rPr lang="fr-FR" sz="1800" i="1">
                            <a:latin typeface="Cambria Math"/>
                          </a:rPr>
                          <m:t>𝑡</m:t>
                        </m:r>
                      </m:e>
                    </m:d>
                    <m:r>
                      <a:rPr lang="en-AU" sz="1800" i="1">
                        <a:latin typeface="Cambria Math"/>
                      </a:rPr>
                      <m:t>=</m:t>
                    </m:r>
                    <m:r>
                      <a:rPr lang="fr-FR" sz="1800" i="1">
                        <a:latin typeface="Cambria Math"/>
                      </a:rPr>
                      <m:t>𝑥</m:t>
                    </m:r>
                    <m:r>
                      <a:rPr lang="en-AU" sz="1800" i="1">
                        <a:latin typeface="Cambria Math"/>
                      </a:rPr>
                      <m:t>(</m:t>
                    </m:r>
                    <m:sSub>
                      <m:sSubPr>
                        <m:ctrlPr>
                          <a:rPr lang="fr-FR" sz="1800" i="1">
                            <a:latin typeface="Cambria Math" panose="02040503050406030204" pitchFamily="18" charset="0"/>
                          </a:rPr>
                        </m:ctrlPr>
                      </m:sSubPr>
                      <m:e>
                        <m:r>
                          <a:rPr lang="fr-FR" sz="1800" i="1">
                            <a:latin typeface="Cambria Math"/>
                          </a:rPr>
                          <m:t>𝑡</m:t>
                        </m:r>
                      </m:e>
                      <m:sub>
                        <m:r>
                          <a:rPr lang="en-AU" sz="1800" i="1">
                            <a:latin typeface="Cambria Math"/>
                          </a:rPr>
                          <m:t>1</m:t>
                        </m:r>
                      </m:sub>
                    </m:sSub>
                    <m:r>
                      <a:rPr lang="en-AU" sz="1800" i="1">
                        <a:latin typeface="Cambria Math"/>
                      </a:rPr>
                      <m:t>).</m:t>
                    </m:r>
                    <m:r>
                      <a:rPr lang="fr-FR" sz="1800" i="1">
                        <a:latin typeface="Cambria Math"/>
                      </a:rPr>
                      <m:t>𝑐𝑜𝑠</m:t>
                    </m:r>
                    <m:d>
                      <m:dPr>
                        <m:ctrlPr>
                          <a:rPr lang="fr-FR" sz="1800" i="1">
                            <a:latin typeface="Cambria Math" panose="02040503050406030204" pitchFamily="18" charset="0"/>
                          </a:rPr>
                        </m:ctrlPr>
                      </m:dPr>
                      <m:e>
                        <m:sSub>
                          <m:sSubPr>
                            <m:ctrlPr>
                              <a:rPr lang="fr-FR" sz="1800" i="1">
                                <a:latin typeface="Cambria Math" panose="02040503050406030204" pitchFamily="18" charset="0"/>
                              </a:rPr>
                            </m:ctrlPr>
                          </m:sSubPr>
                          <m:e>
                            <m:r>
                              <a:rPr lang="fr-FR" sz="1800" i="1">
                                <a:latin typeface="Cambria Math"/>
                              </a:rPr>
                              <m:t>𝜔</m:t>
                            </m:r>
                          </m:e>
                          <m:sub>
                            <m:r>
                              <a:rPr lang="en-AU" sz="1800" i="1">
                                <a:latin typeface="Cambria Math"/>
                              </a:rPr>
                              <m:t>0</m:t>
                            </m:r>
                          </m:sub>
                        </m:sSub>
                        <m:r>
                          <a:rPr lang="fr-FR" sz="1800" i="1">
                            <a:latin typeface="Cambria Math"/>
                          </a:rPr>
                          <m:t>𝑡</m:t>
                        </m:r>
                        <m:r>
                          <a:rPr lang="fr-FR" sz="1800" b="0" i="1" smtClean="0">
                            <a:latin typeface="Cambria Math" panose="02040503050406030204" pitchFamily="18" charset="0"/>
                          </a:rPr>
                          <m:t>′</m:t>
                        </m:r>
                      </m:e>
                    </m:d>
                    <m:r>
                      <a:rPr lang="en-AU" sz="1800" i="1">
                        <a:latin typeface="Cambria Math"/>
                      </a:rPr>
                      <m:t>+</m:t>
                    </m:r>
                    <m:f>
                      <m:fPr>
                        <m:ctrlPr>
                          <a:rPr lang="fr-FR" sz="1800" i="1">
                            <a:latin typeface="Cambria Math" panose="02040503050406030204" pitchFamily="18" charset="0"/>
                          </a:rPr>
                        </m:ctrlPr>
                      </m:fPr>
                      <m:num>
                        <m:acc>
                          <m:accPr>
                            <m:chr m:val="̇"/>
                            <m:ctrlPr>
                              <a:rPr lang="fr-FR" sz="1800" i="1">
                                <a:latin typeface="Cambria Math" panose="02040503050406030204" pitchFamily="18" charset="0"/>
                              </a:rPr>
                            </m:ctrlPr>
                          </m:accPr>
                          <m:e>
                            <m:r>
                              <a:rPr lang="fr-FR" sz="1800" i="1">
                                <a:latin typeface="Cambria Math"/>
                              </a:rPr>
                              <m:t>𝑥</m:t>
                            </m:r>
                          </m:e>
                        </m:acc>
                        <m:r>
                          <a:rPr lang="en-AU" sz="1800" i="1">
                            <a:latin typeface="Cambria Math"/>
                          </a:rPr>
                          <m:t>(</m:t>
                        </m:r>
                        <m:sSub>
                          <m:sSubPr>
                            <m:ctrlPr>
                              <a:rPr lang="fr-FR" sz="1800" i="1">
                                <a:latin typeface="Cambria Math" panose="02040503050406030204" pitchFamily="18" charset="0"/>
                              </a:rPr>
                            </m:ctrlPr>
                          </m:sSubPr>
                          <m:e>
                            <m:r>
                              <a:rPr lang="fr-FR" sz="1800" i="1">
                                <a:latin typeface="Cambria Math"/>
                              </a:rPr>
                              <m:t>𝑡</m:t>
                            </m:r>
                          </m:e>
                          <m:sub>
                            <m:r>
                              <a:rPr lang="en-AU" sz="1800" i="1">
                                <a:latin typeface="Cambria Math"/>
                              </a:rPr>
                              <m:t>1</m:t>
                            </m:r>
                          </m:sub>
                        </m:sSub>
                        <m:r>
                          <a:rPr lang="en-AU" sz="1800" i="1">
                            <a:latin typeface="Cambria Math"/>
                          </a:rPr>
                          <m:t>)</m:t>
                        </m:r>
                      </m:num>
                      <m:den>
                        <m:sSub>
                          <m:sSubPr>
                            <m:ctrlPr>
                              <a:rPr lang="fr-FR" sz="1800" i="1">
                                <a:latin typeface="Cambria Math" panose="02040503050406030204" pitchFamily="18" charset="0"/>
                              </a:rPr>
                            </m:ctrlPr>
                          </m:sSubPr>
                          <m:e>
                            <m:r>
                              <a:rPr lang="fr-FR" sz="1800" i="1">
                                <a:latin typeface="Cambria Math"/>
                              </a:rPr>
                              <m:t>𝜔</m:t>
                            </m:r>
                          </m:e>
                          <m:sub>
                            <m:r>
                              <a:rPr lang="en-AU" sz="1800" i="1">
                                <a:latin typeface="Cambria Math"/>
                              </a:rPr>
                              <m:t>0</m:t>
                            </m:r>
                          </m:sub>
                        </m:sSub>
                      </m:den>
                    </m:f>
                    <m:r>
                      <a:rPr lang="en-AU" sz="1800" i="1">
                        <a:latin typeface="Cambria Math"/>
                      </a:rPr>
                      <m:t>.</m:t>
                    </m:r>
                    <m:r>
                      <a:rPr lang="fr-FR" sz="1800" i="1">
                        <a:latin typeface="Cambria Math"/>
                      </a:rPr>
                      <m:t>𝑠𝑖𝑛</m:t>
                    </m:r>
                    <m:d>
                      <m:dPr>
                        <m:ctrlPr>
                          <a:rPr lang="fr-FR" sz="1800" i="1">
                            <a:latin typeface="Cambria Math" panose="02040503050406030204" pitchFamily="18" charset="0"/>
                          </a:rPr>
                        </m:ctrlPr>
                      </m:dPr>
                      <m:e>
                        <m:sSub>
                          <m:sSubPr>
                            <m:ctrlPr>
                              <a:rPr lang="fr-FR" sz="1800" i="1">
                                <a:latin typeface="Cambria Math" panose="02040503050406030204" pitchFamily="18" charset="0"/>
                              </a:rPr>
                            </m:ctrlPr>
                          </m:sSubPr>
                          <m:e>
                            <m:r>
                              <a:rPr lang="fr-FR" sz="1800" i="1">
                                <a:latin typeface="Cambria Math"/>
                              </a:rPr>
                              <m:t>𝜔</m:t>
                            </m:r>
                          </m:e>
                          <m:sub>
                            <m:r>
                              <a:rPr lang="en-AU" sz="1800" i="1">
                                <a:latin typeface="Cambria Math"/>
                              </a:rPr>
                              <m:t>0</m:t>
                            </m:r>
                          </m:sub>
                        </m:sSub>
                        <m:r>
                          <a:rPr lang="fr-FR" sz="1800" i="1">
                            <a:latin typeface="Cambria Math"/>
                          </a:rPr>
                          <m:t>𝑡</m:t>
                        </m:r>
                        <m:r>
                          <a:rPr lang="fr-FR" sz="1800" b="0" i="1" smtClean="0">
                            <a:latin typeface="Cambria Math" panose="02040503050406030204" pitchFamily="18" charset="0"/>
                          </a:rPr>
                          <m:t>′</m:t>
                        </m:r>
                      </m:e>
                    </m:d>
                  </m:oMath>
                </a14:m>
                <a:r>
                  <a:rPr lang="en-AU" sz="1800" dirty="0"/>
                  <a:t> </a:t>
                </a:r>
                <a:r>
                  <a:rPr lang="en-AU" sz="1800" dirty="0">
                    <a:solidFill>
                      <a:srgbClr val="FF0000"/>
                    </a:solidFill>
                  </a:rPr>
                  <a:t>(412)</a:t>
                </a:r>
                <a:r>
                  <a:rPr lang="fr-FR" sz="1800" dirty="0"/>
                  <a:t> initiales</a:t>
                </a:r>
                <a:r>
                  <a:rPr lang="en-AU" sz="1800" dirty="0">
                    <a:solidFill>
                      <a:srgbClr val="FF0000"/>
                    </a:solidFill>
                  </a:rPr>
                  <a:t> </a:t>
                </a:r>
                <a:r>
                  <a:rPr lang="fr-FR" sz="1800" dirty="0"/>
                  <a:t>Conditions  :</a:t>
                </a:r>
                <a14:m>
                  <m:oMath xmlns:m="http://schemas.openxmlformats.org/officeDocument/2006/math">
                    <m:r>
                      <a:rPr lang="fr-FR" sz="1800" b="0" i="0" smtClean="0">
                        <a:latin typeface="Cambria Math"/>
                      </a:rPr>
                      <m:t> </m:t>
                    </m:r>
                    <m:r>
                      <a:rPr lang="fr-FR" sz="1800" i="1">
                        <a:latin typeface="Cambria Math"/>
                      </a:rPr>
                      <m:t>𝑥</m:t>
                    </m:r>
                    <m:d>
                      <m:dPr>
                        <m:ctrlPr>
                          <a:rPr lang="fr-FR" sz="1800" i="1">
                            <a:latin typeface="Cambria Math" panose="02040503050406030204" pitchFamily="18" charset="0"/>
                          </a:rPr>
                        </m:ctrlPr>
                      </m:dPr>
                      <m:e>
                        <m:r>
                          <a:rPr lang="fr-FR" sz="1800" i="1">
                            <a:latin typeface="Cambria Math"/>
                          </a:rPr>
                          <m:t>𝑡</m:t>
                        </m:r>
                        <m:r>
                          <a:rPr lang="fr-FR" sz="1800" i="1">
                            <a:latin typeface="Cambria Math"/>
                          </a:rPr>
                          <m:t>=</m:t>
                        </m:r>
                        <m:sSub>
                          <m:sSubPr>
                            <m:ctrlPr>
                              <a:rPr lang="fr-FR" sz="1800" i="1">
                                <a:latin typeface="Cambria Math" panose="02040503050406030204" pitchFamily="18" charset="0"/>
                              </a:rPr>
                            </m:ctrlPr>
                          </m:sSubPr>
                          <m:e>
                            <m:r>
                              <a:rPr lang="fr-FR" sz="1800" i="1">
                                <a:latin typeface="Cambria Math"/>
                              </a:rPr>
                              <m:t>𝑡</m:t>
                            </m:r>
                          </m:e>
                          <m:sub>
                            <m:r>
                              <a:rPr lang="fr-FR" sz="1800" i="1">
                                <a:latin typeface="Cambria Math"/>
                              </a:rPr>
                              <m:t>1</m:t>
                            </m:r>
                          </m:sub>
                        </m:sSub>
                      </m:e>
                    </m:d>
                    <m:r>
                      <a:rPr lang="fr-FR" sz="1800" i="1">
                        <a:latin typeface="Cambria Math"/>
                      </a:rPr>
                      <m:t>=</m:t>
                    </m:r>
                    <m:sSub>
                      <m:sSubPr>
                        <m:ctrlPr>
                          <a:rPr lang="fr-FR" sz="1800" i="1">
                            <a:latin typeface="Cambria Math" panose="02040503050406030204" pitchFamily="18" charset="0"/>
                          </a:rPr>
                        </m:ctrlPr>
                      </m:sSubPr>
                      <m:e>
                        <m:r>
                          <a:rPr lang="fr-FR" sz="1800" i="1">
                            <a:latin typeface="Cambria Math"/>
                          </a:rPr>
                          <m:t>𝑥</m:t>
                        </m:r>
                      </m:e>
                      <m:sub>
                        <m:r>
                          <a:rPr lang="fr-FR" sz="1800" i="1">
                            <a:latin typeface="Cambria Math"/>
                          </a:rPr>
                          <m:t>0</m:t>
                        </m:r>
                      </m:sub>
                    </m:sSub>
                    <m:r>
                      <a:rPr lang="fr-FR" sz="1800" i="1">
                        <a:latin typeface="Cambria Math"/>
                      </a:rPr>
                      <m:t> ; </m:t>
                    </m:r>
                    <m:acc>
                      <m:accPr>
                        <m:chr m:val="̇"/>
                        <m:ctrlPr>
                          <a:rPr lang="fr-FR" sz="1800" i="1">
                            <a:latin typeface="Cambria Math" panose="02040503050406030204" pitchFamily="18" charset="0"/>
                          </a:rPr>
                        </m:ctrlPr>
                      </m:accPr>
                      <m:e>
                        <m:r>
                          <a:rPr lang="fr-FR" sz="1800" i="1">
                            <a:latin typeface="Cambria Math"/>
                          </a:rPr>
                          <m:t>𝑥</m:t>
                        </m:r>
                      </m:e>
                    </m:acc>
                    <m:d>
                      <m:dPr>
                        <m:ctrlPr>
                          <a:rPr lang="fr-FR" sz="1800" i="1">
                            <a:latin typeface="Cambria Math" panose="02040503050406030204" pitchFamily="18" charset="0"/>
                          </a:rPr>
                        </m:ctrlPr>
                      </m:dPr>
                      <m:e>
                        <m:r>
                          <a:rPr lang="fr-FR" sz="1800" i="1">
                            <a:latin typeface="Cambria Math"/>
                          </a:rPr>
                          <m:t>𝑡</m:t>
                        </m:r>
                        <m:r>
                          <a:rPr lang="fr-FR" sz="1800" i="1">
                            <a:latin typeface="Cambria Math"/>
                          </a:rPr>
                          <m:t>=</m:t>
                        </m:r>
                        <m:sSub>
                          <m:sSubPr>
                            <m:ctrlPr>
                              <a:rPr lang="fr-FR" sz="1800" i="1">
                                <a:latin typeface="Cambria Math" panose="02040503050406030204" pitchFamily="18" charset="0"/>
                              </a:rPr>
                            </m:ctrlPr>
                          </m:sSubPr>
                          <m:e>
                            <m:r>
                              <a:rPr lang="fr-FR" sz="1800" i="1">
                                <a:latin typeface="Cambria Math"/>
                              </a:rPr>
                              <m:t>𝑡</m:t>
                            </m:r>
                          </m:e>
                          <m:sub>
                            <m:r>
                              <a:rPr lang="fr-FR" sz="1800" i="1">
                                <a:latin typeface="Cambria Math"/>
                              </a:rPr>
                              <m:t>1</m:t>
                            </m:r>
                          </m:sub>
                        </m:sSub>
                      </m:e>
                    </m:d>
                    <m:r>
                      <a:rPr lang="fr-FR" sz="1800" i="1">
                        <a:latin typeface="Cambria Math"/>
                      </a:rPr>
                      <m:t>=</m:t>
                    </m:r>
                    <m:sSub>
                      <m:sSubPr>
                        <m:ctrlPr>
                          <a:rPr lang="fr-FR" sz="1800" i="1">
                            <a:latin typeface="Cambria Math" panose="02040503050406030204" pitchFamily="18" charset="0"/>
                          </a:rPr>
                        </m:ctrlPr>
                      </m:sSubPr>
                      <m:e>
                        <m:acc>
                          <m:accPr>
                            <m:chr m:val="̇"/>
                            <m:ctrlPr>
                              <a:rPr lang="fr-FR" sz="1800" i="1">
                                <a:latin typeface="Cambria Math" panose="02040503050406030204" pitchFamily="18" charset="0"/>
                              </a:rPr>
                            </m:ctrlPr>
                          </m:accPr>
                          <m:e>
                            <m:r>
                              <a:rPr lang="fr-FR" sz="1800" i="1">
                                <a:latin typeface="Cambria Math"/>
                              </a:rPr>
                              <m:t>𝑥</m:t>
                            </m:r>
                          </m:e>
                        </m:acc>
                      </m:e>
                      <m:sub>
                        <m:r>
                          <a:rPr lang="fr-FR" sz="1800" i="1">
                            <a:latin typeface="Cambria Math"/>
                          </a:rPr>
                          <m:t>0</m:t>
                        </m:r>
                      </m:sub>
                    </m:sSub>
                  </m:oMath>
                </a14:m>
                <a:endParaRPr lang="fr-FR" sz="1800" dirty="0"/>
              </a:p>
              <a:p>
                <a:r>
                  <a:rPr lang="fr-FR" sz="1800" dirty="0"/>
                  <a:t> </a:t>
                </a:r>
                <a14:m>
                  <m:oMath xmlns:m="http://schemas.openxmlformats.org/officeDocument/2006/math">
                    <m:r>
                      <a:rPr lang="fr-FR" sz="1800" i="1">
                        <a:latin typeface="Cambria Math"/>
                      </a:rPr>
                      <m:t> </m:t>
                    </m:r>
                  </m:oMath>
                </a14:m>
                <a:endParaRPr lang="fr-FR" sz="1800" dirty="0"/>
              </a:p>
              <a:p>
                <a:pPr>
                  <a:lnSpc>
                    <a:spcPct val="115000"/>
                  </a:lnSpc>
                  <a:spcAft>
                    <a:spcPts val="0"/>
                  </a:spcAft>
                </a:pPr>
                <a:endParaRPr lang="fr-FR" sz="1800" dirty="0">
                  <a:effectLst/>
                  <a:latin typeface="Calibri"/>
                  <a:ea typeface="Calibri"/>
                  <a:cs typeface="Arial"/>
                </a:endParaRPr>
              </a:p>
              <a:p>
                <a:pPr algn="just">
                  <a:lnSpc>
                    <a:spcPct val="150000"/>
                  </a:lnSpc>
                  <a:spcAft>
                    <a:spcPts val="0"/>
                  </a:spcAft>
                </a:pPr>
                <a:endParaRPr lang="fr-FR" sz="2000" dirty="0">
                  <a:latin typeface="Times New Roman"/>
                  <a:ea typeface="Calibri"/>
                  <a:cs typeface="Arial"/>
                </a:endParaRPr>
              </a:p>
              <a:p>
                <a:pPr algn="just">
                  <a:lnSpc>
                    <a:spcPct val="150000"/>
                  </a:lnSpc>
                  <a:spcAft>
                    <a:spcPts val="0"/>
                  </a:spcAft>
                </a:pPr>
                <a:endParaRPr lang="fr-FR" sz="2000" dirty="0">
                  <a:latin typeface="Times New Roman"/>
                  <a:ea typeface="Calibri"/>
                  <a:cs typeface="Arial"/>
                </a:endParaRPr>
              </a:p>
              <a:p>
                <a:pPr algn="just">
                  <a:lnSpc>
                    <a:spcPct val="150000"/>
                  </a:lnSpc>
                  <a:spcAft>
                    <a:spcPts val="0"/>
                  </a:spcAft>
                </a:pPr>
                <a:endParaRPr lang="fr-FR" sz="2000" dirty="0">
                  <a:latin typeface="Times New Roman"/>
                  <a:ea typeface="Calibri"/>
                  <a:cs typeface="Arial"/>
                </a:endParaRPr>
              </a:p>
            </p:txBody>
          </p:sp>
        </mc:Choice>
        <mc:Fallback xmlns="">
          <p:sp>
            <p:nvSpPr>
              <p:cNvPr id="4" name="Rectangle 2"/>
              <p:cNvSpPr txBox="1">
                <a:spLocks noRot="1" noChangeAspect="1" noMove="1" noResize="1" noEditPoints="1" noAdjustHandles="1" noChangeArrowheads="1" noChangeShapeType="1" noTextEdit="1"/>
              </p:cNvSpPr>
              <p:nvPr/>
            </p:nvSpPr>
            <p:spPr>
              <a:xfrm>
                <a:off x="-25127" y="-27384"/>
                <a:ext cx="9144000" cy="6885384"/>
              </a:xfrm>
              <a:prstGeom prst="rect">
                <a:avLst/>
              </a:prstGeom>
              <a:blipFill>
                <a:blip r:embed="rId3"/>
                <a:stretch>
                  <a:fillRect l="-666" r="-466" b="-2210"/>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26</a:t>
            </a:fld>
            <a:endParaRPr lang="fr-BE" dirty="0">
              <a:solidFill>
                <a:srgbClr val="FFFFFF"/>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6" name="Straight Arrow Connector 5"/>
          <p:cNvCxnSpPr/>
          <p:nvPr/>
        </p:nvCxnSpPr>
        <p:spPr bwMode="auto">
          <a:xfrm>
            <a:off x="4263777" y="4293096"/>
            <a:ext cx="288032" cy="0"/>
          </a:xfrm>
          <a:prstGeom prst="straightConnector1">
            <a:avLst/>
          </a:prstGeom>
          <a:solidFill>
            <a:schemeClr val="accent1"/>
          </a:solidFill>
          <a:ln w="28575" cap="flat" cmpd="sng" algn="ctr">
            <a:solidFill>
              <a:srgbClr val="FFC000"/>
            </a:solidFill>
            <a:prstDash val="solid"/>
            <a:round/>
            <a:headEnd type="none" w="med" len="med"/>
            <a:tailEnd type="arrow"/>
          </a:ln>
          <a:effectLst/>
        </p:spPr>
      </p:cxnSp>
      <p:pic>
        <p:nvPicPr>
          <p:cNvPr id="7" name="Image 15"/>
          <p:cNvPicPr/>
          <p:nvPr/>
        </p:nvPicPr>
        <p:blipFill>
          <a:blip r:embed="rId4"/>
          <a:srcRect/>
          <a:stretch>
            <a:fillRect/>
          </a:stretch>
        </p:blipFill>
        <p:spPr bwMode="auto">
          <a:xfrm>
            <a:off x="6156176" y="1409631"/>
            <a:ext cx="2880320" cy="1731335"/>
          </a:xfrm>
          <a:prstGeom prst="rect">
            <a:avLst/>
          </a:prstGeom>
          <a:ln>
            <a:headEnd/>
            <a:tailEnd/>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654614071"/>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0" y="-27384"/>
                <a:ext cx="9144000" cy="6885384"/>
              </a:xfrm>
              <a:prstGeom prst="rect">
                <a:avLst/>
              </a:prstGeom>
              <a:ln>
                <a:solidFill>
                  <a:schemeClr val="accent1"/>
                </a:solidFill>
              </a:ln>
            </p:spPr>
            <p:txBody>
              <a:bodyPr/>
              <a:lstStyle/>
              <a:p>
                <a:pPr>
                  <a:lnSpc>
                    <a:spcPct val="150000"/>
                  </a:lnSpc>
                  <a:spcAft>
                    <a:spcPts val="0"/>
                  </a:spcAft>
                </a:pPr>
                <a14:m>
                  <m:oMath xmlns:m="http://schemas.openxmlformats.org/officeDocument/2006/math">
                    <m:r>
                      <a:rPr lang="fr-FR" sz="1800" i="1">
                        <a:latin typeface="Cambria Math"/>
                      </a:rPr>
                      <m:t>𝑥</m:t>
                    </m:r>
                    <m:d>
                      <m:dPr>
                        <m:ctrlPr>
                          <a:rPr lang="fr-FR" sz="1800" i="1">
                            <a:latin typeface="Cambria Math" panose="02040503050406030204" pitchFamily="18" charset="0"/>
                          </a:rPr>
                        </m:ctrlPr>
                      </m:dPr>
                      <m:e>
                        <m:r>
                          <a:rPr lang="fr-FR" sz="1800" i="1">
                            <a:latin typeface="Cambria Math"/>
                          </a:rPr>
                          <m:t>𝑡</m:t>
                        </m:r>
                      </m:e>
                    </m:d>
                    <m:r>
                      <a:rPr lang="fr-FR" sz="1800" i="1">
                        <a:latin typeface="Cambria Math"/>
                      </a:rPr>
                      <m:t>=</m:t>
                    </m:r>
                    <m:sSub>
                      <m:sSubPr>
                        <m:ctrlPr>
                          <a:rPr lang="fr-FR" sz="1800" i="1">
                            <a:latin typeface="Cambria Math" panose="02040503050406030204" pitchFamily="18" charset="0"/>
                          </a:rPr>
                        </m:ctrlPr>
                      </m:sSubPr>
                      <m:e>
                        <m:r>
                          <a:rPr lang="fr-FR" sz="1800" i="1">
                            <a:latin typeface="Cambria Math"/>
                          </a:rPr>
                          <m:t>𝑥</m:t>
                        </m:r>
                      </m:e>
                      <m:sub>
                        <m:r>
                          <a:rPr lang="fr-FR" sz="1800" i="1">
                            <a:latin typeface="Cambria Math"/>
                          </a:rPr>
                          <m:t>0</m:t>
                        </m:r>
                      </m:sub>
                    </m:sSub>
                    <m:r>
                      <a:rPr lang="fr-FR" sz="1800" i="1">
                        <a:latin typeface="Cambria Math"/>
                      </a:rPr>
                      <m:t>.</m:t>
                    </m:r>
                    <m:r>
                      <a:rPr lang="fr-FR" sz="1800" i="1">
                        <a:latin typeface="Cambria Math"/>
                      </a:rPr>
                      <m:t>𝑐𝑜𝑠</m:t>
                    </m:r>
                    <m:d>
                      <m:dPr>
                        <m:ctrlPr>
                          <a:rPr lang="fr-FR" sz="1800" i="1">
                            <a:latin typeface="Cambria Math" panose="02040503050406030204" pitchFamily="18" charset="0"/>
                          </a:rPr>
                        </m:ctrlPr>
                      </m:dPr>
                      <m:e>
                        <m:sSub>
                          <m:sSubPr>
                            <m:ctrlPr>
                              <a:rPr lang="fr-FR" sz="1800" i="1">
                                <a:latin typeface="Cambria Math" panose="02040503050406030204" pitchFamily="18" charset="0"/>
                              </a:rPr>
                            </m:ctrlPr>
                          </m:sSubPr>
                          <m:e>
                            <m:r>
                              <a:rPr lang="fr-FR" sz="1800" i="1">
                                <a:latin typeface="Cambria Math"/>
                              </a:rPr>
                              <m:t>𝜔</m:t>
                            </m:r>
                          </m:e>
                          <m:sub>
                            <m:r>
                              <a:rPr lang="fr-FR" sz="1800" i="1">
                                <a:latin typeface="Cambria Math"/>
                              </a:rPr>
                              <m:t>0</m:t>
                            </m:r>
                          </m:sub>
                        </m:sSub>
                        <m:r>
                          <a:rPr lang="fr-FR" sz="1800" i="1">
                            <a:latin typeface="Cambria Math"/>
                          </a:rPr>
                          <m:t>𝑡</m:t>
                        </m:r>
                        <m:r>
                          <a:rPr lang="fr-FR" sz="1800" i="1">
                            <a:latin typeface="Cambria Math"/>
                          </a:rPr>
                          <m:t>′</m:t>
                        </m:r>
                      </m:e>
                    </m:d>
                    <m:r>
                      <a:rPr lang="fr-FR" sz="1800" i="1">
                        <a:latin typeface="Cambria Math"/>
                      </a:rPr>
                      <m:t>+</m:t>
                    </m:r>
                    <m:f>
                      <m:fPr>
                        <m:ctrlPr>
                          <a:rPr lang="fr-FR" sz="1800" i="1">
                            <a:latin typeface="Cambria Math" panose="02040503050406030204" pitchFamily="18" charset="0"/>
                          </a:rPr>
                        </m:ctrlPr>
                      </m:fPr>
                      <m:num>
                        <m:sSub>
                          <m:sSubPr>
                            <m:ctrlPr>
                              <a:rPr lang="fr-FR" sz="1800" i="1">
                                <a:latin typeface="Cambria Math" panose="02040503050406030204" pitchFamily="18" charset="0"/>
                              </a:rPr>
                            </m:ctrlPr>
                          </m:sSubPr>
                          <m:e>
                            <m:acc>
                              <m:accPr>
                                <m:chr m:val="̇"/>
                                <m:ctrlPr>
                                  <a:rPr lang="fr-FR" sz="1800" i="1">
                                    <a:latin typeface="Cambria Math" panose="02040503050406030204" pitchFamily="18" charset="0"/>
                                  </a:rPr>
                                </m:ctrlPr>
                              </m:accPr>
                              <m:e>
                                <m:r>
                                  <a:rPr lang="fr-FR" sz="1800" i="1">
                                    <a:latin typeface="Cambria Math"/>
                                  </a:rPr>
                                  <m:t>𝑥</m:t>
                                </m:r>
                              </m:e>
                            </m:acc>
                          </m:e>
                          <m:sub>
                            <m:r>
                              <a:rPr lang="fr-FR" sz="1800" i="1">
                                <a:latin typeface="Cambria Math"/>
                              </a:rPr>
                              <m:t>0</m:t>
                            </m:r>
                          </m:sub>
                        </m:sSub>
                      </m:num>
                      <m:den>
                        <m:sSub>
                          <m:sSubPr>
                            <m:ctrlPr>
                              <a:rPr lang="fr-FR" sz="1800" i="1">
                                <a:latin typeface="Cambria Math" panose="02040503050406030204" pitchFamily="18" charset="0"/>
                              </a:rPr>
                            </m:ctrlPr>
                          </m:sSubPr>
                          <m:e>
                            <m:r>
                              <a:rPr lang="fr-FR" sz="1800" i="1">
                                <a:latin typeface="Cambria Math"/>
                              </a:rPr>
                              <m:t>𝜔</m:t>
                            </m:r>
                          </m:e>
                          <m:sub>
                            <m:r>
                              <a:rPr lang="fr-FR" sz="1800" i="1">
                                <a:latin typeface="Cambria Math"/>
                              </a:rPr>
                              <m:t>0</m:t>
                            </m:r>
                          </m:sub>
                        </m:sSub>
                      </m:den>
                    </m:f>
                    <m:r>
                      <a:rPr lang="fr-FR" sz="1800" i="1">
                        <a:latin typeface="Cambria Math"/>
                      </a:rPr>
                      <m:t>.</m:t>
                    </m:r>
                    <m:r>
                      <a:rPr lang="fr-FR" sz="1800" i="1">
                        <a:latin typeface="Cambria Math"/>
                      </a:rPr>
                      <m:t>𝑠𝑖𝑛</m:t>
                    </m:r>
                    <m:d>
                      <m:dPr>
                        <m:ctrlPr>
                          <a:rPr lang="fr-FR" sz="1800" i="1">
                            <a:latin typeface="Cambria Math" panose="02040503050406030204" pitchFamily="18" charset="0"/>
                          </a:rPr>
                        </m:ctrlPr>
                      </m:dPr>
                      <m:e>
                        <m:sSub>
                          <m:sSubPr>
                            <m:ctrlPr>
                              <a:rPr lang="fr-FR" sz="1800" i="1">
                                <a:latin typeface="Cambria Math" panose="02040503050406030204" pitchFamily="18" charset="0"/>
                              </a:rPr>
                            </m:ctrlPr>
                          </m:sSubPr>
                          <m:e>
                            <m:r>
                              <a:rPr lang="fr-FR" sz="1800" i="1">
                                <a:latin typeface="Cambria Math"/>
                              </a:rPr>
                              <m:t>𝜔</m:t>
                            </m:r>
                          </m:e>
                          <m:sub>
                            <m:r>
                              <a:rPr lang="fr-FR" sz="1800" i="1">
                                <a:latin typeface="Cambria Math"/>
                              </a:rPr>
                              <m:t>0</m:t>
                            </m:r>
                          </m:sub>
                        </m:sSub>
                        <m:r>
                          <a:rPr lang="fr-FR" sz="1800" i="1">
                            <a:latin typeface="Cambria Math"/>
                          </a:rPr>
                          <m:t>𝑡</m:t>
                        </m:r>
                        <m:r>
                          <a:rPr lang="fr-FR" sz="1800" i="1">
                            <a:latin typeface="Cambria Math"/>
                          </a:rPr>
                          <m:t>′</m:t>
                        </m:r>
                      </m:e>
                    </m:d>
                  </m:oMath>
                </a14:m>
                <a:r>
                  <a:rPr lang="fr-FR" sz="1800" dirty="0"/>
                  <a:t> 					</a:t>
                </a:r>
                <a:r>
                  <a:rPr lang="fr-FR" sz="1800" dirty="0">
                    <a:solidFill>
                      <a:srgbClr val="FF0000"/>
                    </a:solidFill>
                  </a:rPr>
                  <a:t>             (4.13)</a:t>
                </a:r>
                <a:endParaRPr lang="fr-FR" sz="1800" dirty="0">
                  <a:latin typeface="Times New Roman"/>
                  <a:ea typeface="Times New Roman"/>
                  <a:cs typeface="Arial"/>
                </a:endParaRPr>
              </a:p>
              <a:p>
                <a:pPr>
                  <a:lnSpc>
                    <a:spcPct val="150000"/>
                  </a:lnSpc>
                  <a:spcAft>
                    <a:spcPts val="0"/>
                  </a:spcAft>
                </a:pPr>
                <a:r>
                  <a:rPr lang="en-US" sz="1800" dirty="0">
                    <a:latin typeface="Times New Roman"/>
                    <a:ea typeface="Times New Roman"/>
                    <a:cs typeface="Arial"/>
                  </a:rPr>
                  <a:t>The maximum response will occur in phase I :</a:t>
                </a:r>
              </a:p>
              <a:p>
                <a:pPr marL="285750" indent="-285750">
                  <a:lnSpc>
                    <a:spcPct val="150000"/>
                  </a:lnSpc>
                  <a:spcAft>
                    <a:spcPts val="0"/>
                  </a:spcAft>
                  <a:buFont typeface="Arial" panose="020B0604020202020204" pitchFamily="34" charset="0"/>
                  <a:buChar char="•"/>
                </a:pPr>
                <a:r>
                  <a:rPr lang="fr-FR" sz="1800" dirty="0">
                    <a:effectLst/>
                    <a:latin typeface="Times New Roman"/>
                    <a:ea typeface="Times New Roman"/>
                    <a:cs typeface="Arial"/>
                  </a:rPr>
                  <a:t> if the time (t</a:t>
                </a:r>
                <a:r>
                  <a:rPr lang="fr-FR" sz="1800" baseline="-25000" dirty="0">
                    <a:effectLst/>
                    <a:latin typeface="Times New Roman"/>
                    <a:ea typeface="Times New Roman"/>
                    <a:cs typeface="Arial"/>
                  </a:rPr>
                  <a:t>1</a:t>
                </a:r>
                <a:r>
                  <a:rPr lang="fr-FR" sz="1600" dirty="0">
                    <a:effectLst/>
                    <a:latin typeface="Calibri"/>
                    <a:ea typeface="Calibri"/>
                    <a:cs typeface="Arial"/>
                    <a:sym typeface="Symbol"/>
                  </a:rPr>
                  <a:t></a:t>
                </a:r>
                <a:r>
                  <a:rPr lang="fr-FR" sz="1800" dirty="0">
                    <a:effectLst/>
                    <a:latin typeface="Times New Roman"/>
                    <a:ea typeface="Times New Roman"/>
                    <a:cs typeface="Arial"/>
                  </a:rPr>
                  <a:t>T/2), </a:t>
                </a:r>
                <a:r>
                  <a:rPr lang="en-US" sz="1800" dirty="0">
                    <a:latin typeface="Times New Roman"/>
                    <a:ea typeface="Times New Roman"/>
                    <a:cs typeface="Arial"/>
                  </a:rPr>
                  <a:t>in this case the dynamic amplification factor will be equal to:</a:t>
                </a:r>
              </a:p>
              <a:p>
                <a:pPr>
                  <a:lnSpc>
                    <a:spcPct val="150000"/>
                  </a:lnSpc>
                  <a:spcAft>
                    <a:spcPts val="0"/>
                  </a:spcAft>
                </a:pPr>
                <a14:m>
                  <m:oMath xmlns:m="http://schemas.openxmlformats.org/officeDocument/2006/math">
                    <m:r>
                      <a:rPr lang="fr-FR" sz="1800" i="1">
                        <a:effectLst/>
                        <a:latin typeface="Cambria Math"/>
                        <a:ea typeface="Times New Roman"/>
                        <a:cs typeface="Times New Roman"/>
                      </a:rPr>
                      <m:t>𝐷</m:t>
                    </m:r>
                    <m:r>
                      <a:rPr lang="fr-FR" sz="1800" i="1">
                        <a:effectLst/>
                        <a:latin typeface="Cambria Math"/>
                        <a:ea typeface="Times New Roman"/>
                        <a:cs typeface="Times New Roman"/>
                      </a:rPr>
                      <m:t>=</m:t>
                    </m:r>
                    <m:f>
                      <m:fPr>
                        <m:ctrlPr>
                          <a:rPr lang="fr-FR" sz="1800" i="1">
                            <a:effectLst/>
                            <a:latin typeface="Cambria Math" panose="02040503050406030204" pitchFamily="18" charset="0"/>
                            <a:ea typeface="Times New Roman"/>
                            <a:cs typeface="Times New Roman"/>
                          </a:rPr>
                        </m:ctrlPr>
                      </m:fPr>
                      <m:num>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i="1">
                                <a:effectLst/>
                                <a:latin typeface="Cambria Math"/>
                                <a:ea typeface="Times New Roman"/>
                                <a:cs typeface="Times New Roman"/>
                              </a:rPr>
                              <m:t>𝑚𝑎𝑥</m:t>
                            </m:r>
                          </m:sub>
                        </m:sSub>
                      </m:num>
                      <m:den>
                        <m:f>
                          <m:fPr>
                            <m:ctrlPr>
                              <a:rPr lang="fr-FR" sz="1800" i="1">
                                <a:effectLst/>
                                <a:latin typeface="Cambria Math" panose="02040503050406030204" pitchFamily="18" charset="0"/>
                                <a:ea typeface="Times New Roman"/>
                                <a:cs typeface="Times New Roman"/>
                              </a:rPr>
                            </m:ctrlPr>
                          </m:fPr>
                          <m:num>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𝑃</m:t>
                                </m:r>
                              </m:e>
                              <m:sub>
                                <m:r>
                                  <a:rPr lang="fr-FR" sz="1800" i="1">
                                    <a:effectLst/>
                                    <a:latin typeface="Cambria Math"/>
                                    <a:ea typeface="Times New Roman"/>
                                    <a:cs typeface="Times New Roman"/>
                                  </a:rPr>
                                  <m:t>0</m:t>
                                </m:r>
                              </m:sub>
                            </m:sSub>
                          </m:num>
                          <m:den>
                            <m:r>
                              <a:rPr lang="fr-FR" sz="1800" i="1">
                                <a:effectLst/>
                                <a:latin typeface="Cambria Math"/>
                                <a:ea typeface="Times New Roman"/>
                                <a:cs typeface="Times New Roman"/>
                              </a:rPr>
                              <m:t>𝐾</m:t>
                            </m:r>
                          </m:den>
                        </m:f>
                      </m:den>
                    </m:f>
                  </m:oMath>
                </a14:m>
                <a:r>
                  <a:rPr lang="fr-FR" sz="1800" dirty="0">
                    <a:effectLst/>
                    <a:latin typeface="Times New Roman"/>
                    <a:ea typeface="Times New Roman"/>
                    <a:cs typeface="Arial"/>
                  </a:rPr>
                  <a:t> avec : </a:t>
                </a:r>
                <a14:m>
                  <m:oMath xmlns:m="http://schemas.openxmlformats.org/officeDocument/2006/math">
                    <m:d>
                      <m:dPr>
                        <m:ctrlPr>
                          <a:rPr lang="fr-FR" sz="1800" i="1">
                            <a:effectLst/>
                            <a:latin typeface="Cambria Math" panose="02040503050406030204" pitchFamily="18" charset="0"/>
                            <a:ea typeface="Times New Roman"/>
                            <a:cs typeface="Times New Roman"/>
                          </a:rPr>
                        </m:ctrlPr>
                      </m:dPr>
                      <m:e>
                        <m:f>
                          <m:fPr>
                            <m:ctrlPr>
                              <a:rPr lang="fr-FR" sz="1800" i="1">
                                <a:effectLst/>
                                <a:latin typeface="Cambria Math" panose="02040503050406030204" pitchFamily="18" charset="0"/>
                                <a:ea typeface="Times New Roman"/>
                                <a:cs typeface="Times New Roman"/>
                              </a:rPr>
                            </m:ctrlPr>
                          </m:fPr>
                          <m:num>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𝑃</m:t>
                                </m:r>
                              </m:e>
                              <m:sub>
                                <m:r>
                                  <a:rPr lang="fr-FR" sz="1800" i="1">
                                    <a:effectLst/>
                                    <a:latin typeface="Cambria Math"/>
                                    <a:ea typeface="Times New Roman"/>
                                    <a:cs typeface="Times New Roman"/>
                                  </a:rPr>
                                  <m:t>0</m:t>
                                </m:r>
                              </m:sub>
                            </m:sSub>
                          </m:num>
                          <m:den>
                            <m:r>
                              <a:rPr lang="fr-FR" sz="1800" i="1">
                                <a:effectLst/>
                                <a:latin typeface="Cambria Math"/>
                                <a:ea typeface="Times New Roman"/>
                                <a:cs typeface="Times New Roman"/>
                              </a:rPr>
                              <m:t>𝐾</m:t>
                            </m:r>
                          </m:den>
                        </m:f>
                        <m:r>
                          <a:rPr lang="fr-FR" sz="1800" i="1">
                            <a:effectLst/>
                            <a:latin typeface="Cambria Math"/>
                            <a:ea typeface="Times New Roman"/>
                            <a:cs typeface="Times New Roman"/>
                          </a:rPr>
                          <m:t>=</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i="1">
                                <a:effectLst/>
                                <a:latin typeface="Cambria Math"/>
                                <a:ea typeface="Times New Roman"/>
                                <a:cs typeface="Times New Roman"/>
                              </a:rPr>
                              <m:t>𝑠𝑡𝑎𝑡𝑖𝑞𝑢𝑒</m:t>
                            </m:r>
                          </m:sub>
                        </m:sSub>
                      </m:e>
                    </m:d>
                  </m:oMath>
                </a14:m>
                <a:r>
                  <a:rPr lang="fr-FR" sz="1600" dirty="0">
                    <a:latin typeface="Times New Roman"/>
                    <a:ea typeface="Times New Roman"/>
                    <a:cs typeface="Arial"/>
                  </a:rPr>
                  <a:t>   et </a:t>
                </a:r>
                <a14:m>
                  <m:oMath xmlns:m="http://schemas.openxmlformats.org/officeDocument/2006/math">
                    <m:sSub>
                      <m:sSubPr>
                        <m:ctrlPr>
                          <a:rPr lang="fr-FR" sz="1400" i="1">
                            <a:latin typeface="Cambria Math" panose="02040503050406030204" pitchFamily="18" charset="0"/>
                            <a:ea typeface="Times New Roman"/>
                            <a:cs typeface="Times New Roman"/>
                          </a:rPr>
                        </m:ctrlPr>
                      </m:sSubPr>
                      <m:e>
                        <m:r>
                          <a:rPr lang="fr-FR" sz="1400" i="1">
                            <a:latin typeface="Cambria Math"/>
                            <a:ea typeface="Times New Roman"/>
                            <a:cs typeface="Times New Roman"/>
                          </a:rPr>
                          <m:t>𝑥</m:t>
                        </m:r>
                      </m:e>
                      <m:sub>
                        <m:r>
                          <a:rPr lang="fr-FR" sz="1400" i="1">
                            <a:latin typeface="Cambria Math"/>
                            <a:ea typeface="Times New Roman"/>
                            <a:cs typeface="Times New Roman"/>
                          </a:rPr>
                          <m:t>𝑚𝑎𝑥</m:t>
                        </m:r>
                      </m:sub>
                    </m:sSub>
                    <m:r>
                      <a:rPr lang="fr-FR" sz="1400" i="1">
                        <a:latin typeface="Cambria Math"/>
                        <a:ea typeface="Times New Roman"/>
                        <a:cs typeface="Times New Roman"/>
                      </a:rPr>
                      <m:t>=</m:t>
                    </m:r>
                    <m:r>
                      <a:rPr lang="fr-FR" sz="1400" i="1">
                        <a:latin typeface="Cambria Math"/>
                        <a:ea typeface="Times New Roman"/>
                        <a:cs typeface="Times New Roman"/>
                      </a:rPr>
                      <m:t>𝑥</m:t>
                    </m:r>
                    <m:d>
                      <m:dPr>
                        <m:ctrlPr>
                          <a:rPr lang="fr-FR" sz="1400" i="1">
                            <a:latin typeface="Cambria Math" panose="02040503050406030204" pitchFamily="18" charset="0"/>
                            <a:ea typeface="Times New Roman"/>
                            <a:cs typeface="Times New Roman"/>
                          </a:rPr>
                        </m:ctrlPr>
                      </m:dPr>
                      <m:e>
                        <m:r>
                          <a:rPr lang="fr-FR" sz="1400" i="1">
                            <a:latin typeface="Cambria Math"/>
                            <a:ea typeface="Times New Roman"/>
                            <a:cs typeface="Times New Roman"/>
                          </a:rPr>
                          <m:t>𝑡</m:t>
                        </m:r>
                        <m:r>
                          <a:rPr lang="fr-FR" sz="1400" i="1">
                            <a:latin typeface="Cambria Math"/>
                            <a:ea typeface="Times New Roman"/>
                            <a:cs typeface="Times New Roman"/>
                          </a:rPr>
                          <m:t>=</m:t>
                        </m:r>
                        <m:f>
                          <m:fPr>
                            <m:ctrlPr>
                              <a:rPr lang="fr-FR" sz="1400" i="1">
                                <a:latin typeface="Cambria Math" panose="02040503050406030204" pitchFamily="18" charset="0"/>
                                <a:ea typeface="Times New Roman"/>
                                <a:cs typeface="Times New Roman"/>
                              </a:rPr>
                            </m:ctrlPr>
                          </m:fPr>
                          <m:num>
                            <m:r>
                              <a:rPr lang="fr-FR" sz="1400" i="1">
                                <a:latin typeface="Cambria Math"/>
                                <a:ea typeface="Times New Roman"/>
                                <a:cs typeface="Times New Roman"/>
                              </a:rPr>
                              <m:t>𝑇</m:t>
                            </m:r>
                          </m:num>
                          <m:den>
                            <m:r>
                              <a:rPr lang="fr-FR" sz="1400" i="1">
                                <a:latin typeface="Cambria Math"/>
                                <a:ea typeface="Times New Roman"/>
                                <a:cs typeface="Times New Roman"/>
                              </a:rPr>
                              <m:t>2</m:t>
                            </m:r>
                          </m:den>
                        </m:f>
                      </m:e>
                    </m:d>
                    <m:r>
                      <a:rPr lang="fr-FR" sz="1400" i="1">
                        <a:latin typeface="Cambria Math"/>
                        <a:ea typeface="Times New Roman"/>
                        <a:cs typeface="Times New Roman"/>
                      </a:rPr>
                      <m:t>=</m:t>
                    </m:r>
                    <m:r>
                      <a:rPr lang="fr-FR" sz="1400" i="1">
                        <a:latin typeface="Cambria Math"/>
                        <a:ea typeface="Times New Roman"/>
                        <a:cs typeface="Times New Roman"/>
                      </a:rPr>
                      <m:t>2</m:t>
                    </m:r>
                    <m:f>
                      <m:fPr>
                        <m:ctrlPr>
                          <a:rPr lang="fr-FR" sz="1400" i="1">
                            <a:latin typeface="Cambria Math" panose="02040503050406030204" pitchFamily="18" charset="0"/>
                            <a:ea typeface="Times New Roman"/>
                            <a:cs typeface="Times New Roman"/>
                          </a:rPr>
                        </m:ctrlPr>
                      </m:fPr>
                      <m:num>
                        <m:sSub>
                          <m:sSubPr>
                            <m:ctrlPr>
                              <a:rPr lang="fr-FR" sz="1400" i="1">
                                <a:latin typeface="Cambria Math" panose="02040503050406030204" pitchFamily="18" charset="0"/>
                                <a:ea typeface="Times New Roman"/>
                                <a:cs typeface="Times New Roman"/>
                              </a:rPr>
                            </m:ctrlPr>
                          </m:sSubPr>
                          <m:e>
                            <m:r>
                              <a:rPr lang="fr-FR" sz="1400" i="1">
                                <a:latin typeface="Cambria Math"/>
                                <a:ea typeface="Times New Roman"/>
                                <a:cs typeface="Times New Roman"/>
                              </a:rPr>
                              <m:t>𝑃</m:t>
                            </m:r>
                          </m:e>
                          <m:sub>
                            <m:r>
                              <a:rPr lang="fr-FR" sz="1400" i="1">
                                <a:latin typeface="Cambria Math"/>
                                <a:ea typeface="Times New Roman"/>
                                <a:cs typeface="Times New Roman"/>
                              </a:rPr>
                              <m:t>0</m:t>
                            </m:r>
                          </m:sub>
                        </m:sSub>
                      </m:num>
                      <m:den>
                        <m:r>
                          <a:rPr lang="fr-FR" sz="1400" i="1">
                            <a:latin typeface="Cambria Math"/>
                            <a:ea typeface="Times New Roman"/>
                            <a:cs typeface="Times New Roman"/>
                          </a:rPr>
                          <m:t>𝐾</m:t>
                        </m:r>
                      </m:den>
                    </m:f>
                    <m:r>
                      <a:rPr lang="fr-FR" sz="1400" i="1">
                        <a:latin typeface="Cambria Math"/>
                        <a:ea typeface="Times New Roman"/>
                        <a:cs typeface="Times New Roman"/>
                      </a:rPr>
                      <m:t>    ==&gt;</m:t>
                    </m:r>
                    <m:r>
                      <a:rPr lang="fr-FR" sz="1600" i="1">
                        <a:latin typeface="Cambria Math"/>
                        <a:ea typeface="Times New Roman"/>
                        <a:cs typeface="Times New Roman"/>
                      </a:rPr>
                      <m:t>𝐷</m:t>
                    </m:r>
                    <m:r>
                      <a:rPr lang="fr-FR" sz="1600" i="1">
                        <a:latin typeface="Cambria Math"/>
                        <a:ea typeface="Times New Roman"/>
                        <a:cs typeface="Times New Roman"/>
                      </a:rPr>
                      <m:t>=</m:t>
                    </m:r>
                    <m:r>
                      <a:rPr lang="fr-FR" sz="1600" i="1">
                        <a:latin typeface="Cambria Math"/>
                        <a:ea typeface="Times New Roman"/>
                        <a:cs typeface="Times New Roman"/>
                      </a:rPr>
                      <m:t>2</m:t>
                    </m:r>
                    <m:f>
                      <m:fPr>
                        <m:ctrlPr>
                          <a:rPr lang="fr-FR" sz="1600" i="1">
                            <a:latin typeface="Cambria Math" panose="02040503050406030204" pitchFamily="18" charset="0"/>
                            <a:ea typeface="Times New Roman"/>
                            <a:cs typeface="Times New Roman"/>
                          </a:rPr>
                        </m:ctrlPr>
                      </m:fPr>
                      <m:num>
                        <m:f>
                          <m:fPr>
                            <m:ctrlPr>
                              <a:rPr lang="fr-FR" sz="1600" i="1">
                                <a:latin typeface="Cambria Math" panose="02040503050406030204" pitchFamily="18" charset="0"/>
                                <a:ea typeface="Times New Roman"/>
                                <a:cs typeface="Times New Roman"/>
                              </a:rPr>
                            </m:ctrlPr>
                          </m:fPr>
                          <m:num>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𝑃</m:t>
                                </m:r>
                              </m:e>
                              <m:sub>
                                <m:r>
                                  <a:rPr lang="fr-FR" sz="1600" i="1">
                                    <a:latin typeface="Cambria Math"/>
                                    <a:ea typeface="Times New Roman"/>
                                    <a:cs typeface="Times New Roman"/>
                                  </a:rPr>
                                  <m:t>0</m:t>
                                </m:r>
                              </m:sub>
                            </m:sSub>
                          </m:num>
                          <m:den>
                            <m:r>
                              <a:rPr lang="fr-FR" sz="1600" i="1">
                                <a:latin typeface="Cambria Math"/>
                                <a:ea typeface="Times New Roman"/>
                                <a:cs typeface="Times New Roman"/>
                              </a:rPr>
                              <m:t>𝐾</m:t>
                            </m:r>
                          </m:den>
                        </m:f>
                      </m:num>
                      <m:den>
                        <m:f>
                          <m:fPr>
                            <m:ctrlPr>
                              <a:rPr lang="fr-FR" sz="1600" i="1">
                                <a:latin typeface="Cambria Math" panose="02040503050406030204" pitchFamily="18" charset="0"/>
                                <a:ea typeface="Times New Roman"/>
                                <a:cs typeface="Times New Roman"/>
                              </a:rPr>
                            </m:ctrlPr>
                          </m:fPr>
                          <m:num>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𝑃</m:t>
                                </m:r>
                              </m:e>
                              <m:sub>
                                <m:r>
                                  <a:rPr lang="fr-FR" sz="1600" i="1">
                                    <a:latin typeface="Cambria Math"/>
                                    <a:ea typeface="Times New Roman"/>
                                    <a:cs typeface="Times New Roman"/>
                                  </a:rPr>
                                  <m:t>0</m:t>
                                </m:r>
                              </m:sub>
                            </m:sSub>
                          </m:num>
                          <m:den>
                            <m:r>
                              <a:rPr lang="fr-FR" sz="1600" i="1">
                                <a:latin typeface="Cambria Math"/>
                                <a:ea typeface="Times New Roman"/>
                                <a:cs typeface="Times New Roman"/>
                              </a:rPr>
                              <m:t>𝐾</m:t>
                            </m:r>
                          </m:den>
                        </m:f>
                      </m:den>
                    </m:f>
                    <m:r>
                      <a:rPr lang="fr-FR" sz="1600" i="1">
                        <a:latin typeface="Cambria Math"/>
                        <a:ea typeface="Times New Roman"/>
                        <a:cs typeface="Times New Roman"/>
                      </a:rPr>
                      <m:t>       ==&gt;</m:t>
                    </m:r>
                    <m:r>
                      <a:rPr lang="fr-FR" sz="1600" i="1">
                        <a:latin typeface="Cambria Math"/>
                        <a:ea typeface="Times New Roman"/>
                        <a:cs typeface="Times New Roman"/>
                      </a:rPr>
                      <m:t>𝐷</m:t>
                    </m:r>
                    <m:r>
                      <a:rPr lang="fr-FR" sz="1600" i="1">
                        <a:latin typeface="Cambria Math"/>
                        <a:ea typeface="Times New Roman"/>
                        <a:cs typeface="Times New Roman"/>
                      </a:rPr>
                      <m:t>=</m:t>
                    </m:r>
                    <m:r>
                      <a:rPr lang="fr-FR" sz="1600" i="1">
                        <a:latin typeface="Cambria Math"/>
                        <a:ea typeface="Times New Roman"/>
                        <a:cs typeface="Times New Roman"/>
                      </a:rPr>
                      <m:t>2</m:t>
                    </m:r>
                  </m:oMath>
                </a14:m>
                <a:endParaRPr lang="fr-FR" sz="1400" dirty="0">
                  <a:latin typeface="Calibri"/>
                  <a:ea typeface="Calibri"/>
                  <a:cs typeface="Arial"/>
                </a:endParaRPr>
              </a:p>
              <a:p>
                <a:pPr marL="342900" lvl="0" indent="-342900">
                  <a:lnSpc>
                    <a:spcPct val="150000"/>
                  </a:lnSpc>
                  <a:spcAft>
                    <a:spcPts val="0"/>
                  </a:spcAft>
                  <a:buFont typeface="Symbol"/>
                  <a:buChar char=""/>
                </a:pPr>
                <a:r>
                  <a:rPr lang="fr-FR" sz="1800" dirty="0">
                    <a:latin typeface="Times New Roman"/>
                    <a:ea typeface="Times New Roman"/>
                    <a:cs typeface="Arial"/>
                  </a:rPr>
                  <a:t>if the time (</a:t>
                </a:r>
                <a:r>
                  <a:rPr lang="fr-FR" sz="1800" dirty="0">
                    <a:effectLst/>
                    <a:latin typeface="Times New Roman"/>
                    <a:ea typeface="Times New Roman"/>
                    <a:cs typeface="Arial"/>
                  </a:rPr>
                  <a:t>t</a:t>
                </a:r>
                <a:r>
                  <a:rPr lang="fr-FR" sz="1800" baseline="-25000" dirty="0">
                    <a:effectLst/>
                    <a:latin typeface="Times New Roman"/>
                    <a:ea typeface="Times New Roman"/>
                    <a:cs typeface="Arial"/>
                  </a:rPr>
                  <a:t>1</a:t>
                </a:r>
                <a:r>
                  <a:rPr lang="fr-FR" sz="1600" dirty="0">
                    <a:effectLst/>
                    <a:latin typeface="Calibri"/>
                    <a:ea typeface="Calibri"/>
                    <a:cs typeface="Arial"/>
                    <a:sym typeface="Symbol"/>
                  </a:rPr>
                  <a:t></a:t>
                </a:r>
                <a:r>
                  <a:rPr lang="fr-FR" sz="1800" dirty="0">
                    <a:effectLst/>
                    <a:latin typeface="Times New Roman"/>
                    <a:ea typeface="Times New Roman"/>
                    <a:cs typeface="Arial"/>
                  </a:rPr>
                  <a:t>T/2), == &gt; </a:t>
                </a:r>
                <a:r>
                  <a:rPr lang="fr-FR" sz="1800" i="1" dirty="0" err="1">
                    <a:effectLst/>
                    <a:latin typeface="Times New Roman"/>
                    <a:ea typeface="Times New Roman"/>
                    <a:cs typeface="Arial"/>
                  </a:rPr>
                  <a:t>x</a:t>
                </a:r>
                <a:r>
                  <a:rPr lang="fr-FR" sz="1800" i="1" baseline="-25000" dirty="0" err="1">
                    <a:effectLst/>
                    <a:latin typeface="Times New Roman"/>
                    <a:ea typeface="Times New Roman"/>
                    <a:cs typeface="Arial"/>
                  </a:rPr>
                  <a:t>max</a:t>
                </a:r>
                <a:r>
                  <a:rPr lang="fr-FR" sz="1800" dirty="0">
                    <a:effectLst/>
                    <a:latin typeface="Times New Roman"/>
                    <a:ea typeface="Times New Roman"/>
                    <a:cs typeface="Arial"/>
                  </a:rPr>
                  <a:t> (phase II) :   </a:t>
                </a:r>
                <a14:m>
                  <m:oMath xmlns:m="http://schemas.openxmlformats.org/officeDocument/2006/math">
                    <m:r>
                      <a:rPr lang="fr-FR" sz="1800" i="1">
                        <a:effectLst/>
                        <a:latin typeface="Cambria Math"/>
                        <a:ea typeface="Times New Roman"/>
                        <a:cs typeface="Times New Roman"/>
                      </a:rPr>
                      <m:t>𝐷</m:t>
                    </m:r>
                    <m:r>
                      <a:rPr lang="fr-FR" sz="1800" i="1">
                        <a:effectLst/>
                        <a:latin typeface="Cambria Math"/>
                        <a:ea typeface="Times New Roman"/>
                        <a:cs typeface="Times New Roman"/>
                      </a:rPr>
                      <m:t>=</m:t>
                    </m:r>
                    <m:f>
                      <m:fPr>
                        <m:ctrlPr>
                          <a:rPr lang="fr-FR" sz="1800" i="1">
                            <a:effectLst/>
                            <a:latin typeface="Cambria Math" panose="02040503050406030204" pitchFamily="18" charset="0"/>
                            <a:ea typeface="Times New Roman"/>
                            <a:cs typeface="Times New Roman"/>
                          </a:rPr>
                        </m:ctrlPr>
                      </m:fPr>
                      <m:num>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i="1">
                                <a:effectLst/>
                                <a:latin typeface="Cambria Math"/>
                                <a:ea typeface="Times New Roman"/>
                                <a:cs typeface="Times New Roman"/>
                              </a:rPr>
                              <m:t>𝑚𝑎𝑥</m:t>
                            </m:r>
                          </m:sub>
                        </m:sSub>
                      </m:num>
                      <m:den>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i="1">
                                <a:effectLst/>
                                <a:latin typeface="Cambria Math"/>
                                <a:ea typeface="Times New Roman"/>
                                <a:cs typeface="Times New Roman"/>
                              </a:rPr>
                              <m:t>𝑠𝑡𝑎𝑡𝑖𝑞𝑢𝑒</m:t>
                            </m:r>
                          </m:sub>
                        </m:sSub>
                      </m:den>
                    </m:f>
                  </m:oMath>
                </a14:m>
                <a:r>
                  <a:rPr lang="fr-FR" sz="1800" dirty="0">
                    <a:effectLst/>
                    <a:latin typeface="Times New Roman"/>
                    <a:ea typeface="Times New Roman"/>
                    <a:cs typeface="Arial"/>
                  </a:rPr>
                  <a:t>	avec (</a:t>
                </a:r>
                <a:r>
                  <a:rPr lang="fr-FR" sz="1800" dirty="0" err="1">
                    <a:effectLst/>
                    <a:latin typeface="Times New Roman"/>
                    <a:ea typeface="Times New Roman"/>
                    <a:cs typeface="Arial"/>
                  </a:rPr>
                  <a:t>éq</a:t>
                </a:r>
                <a:r>
                  <a:rPr lang="fr-FR" sz="1800" dirty="0">
                    <a:effectLst/>
                    <a:latin typeface="Times New Roman"/>
                    <a:ea typeface="Times New Roman"/>
                    <a:cs typeface="Arial"/>
                  </a:rPr>
                  <a:t>.(4.12) : </a:t>
                </a:r>
                <a14:m>
                  <m:oMath xmlns:m="http://schemas.openxmlformats.org/officeDocument/2006/math">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i="1">
                            <a:effectLst/>
                            <a:latin typeface="Cambria Math"/>
                            <a:ea typeface="Times New Roman"/>
                            <a:cs typeface="Times New Roman"/>
                          </a:rPr>
                          <m:t>𝑚𝑎𝑥</m:t>
                        </m:r>
                      </m:sub>
                    </m:sSub>
                    <m:r>
                      <a:rPr lang="fr-FR" sz="1800" i="1">
                        <a:effectLst/>
                        <a:latin typeface="Cambria Math"/>
                        <a:ea typeface="Times New Roman"/>
                        <a:cs typeface="Times New Roman"/>
                      </a:rPr>
                      <m:t>=</m:t>
                    </m:r>
                    <m:rad>
                      <m:radPr>
                        <m:degHide m:val="on"/>
                        <m:ctrlPr>
                          <a:rPr lang="fr-FR" sz="1800" i="1">
                            <a:effectLst/>
                            <a:latin typeface="Cambria Math" panose="02040503050406030204" pitchFamily="18" charset="0"/>
                            <a:ea typeface="Times New Roman"/>
                            <a:cs typeface="Times New Roman"/>
                          </a:rPr>
                        </m:ctrlPr>
                      </m:radPr>
                      <m:deg/>
                      <m:e>
                        <m:sSup>
                          <m:sSupPr>
                            <m:ctrlPr>
                              <a:rPr lang="fr-FR" sz="1800" i="1">
                                <a:effectLst/>
                                <a:latin typeface="Cambria Math" panose="02040503050406030204" pitchFamily="18" charset="0"/>
                                <a:ea typeface="Times New Roman"/>
                                <a:cs typeface="Times New Roman"/>
                              </a:rPr>
                            </m:ctrlPr>
                          </m:sSupPr>
                          <m:e>
                            <m:d>
                              <m:dPr>
                                <m:ctrlPr>
                                  <a:rPr lang="fr-FR" sz="1800" i="1">
                                    <a:effectLst/>
                                    <a:latin typeface="Cambria Math" panose="02040503050406030204" pitchFamily="18" charset="0"/>
                                    <a:ea typeface="Times New Roman"/>
                                    <a:cs typeface="Times New Roman"/>
                                  </a:rPr>
                                </m:ctrlPr>
                              </m:dPr>
                              <m:e>
                                <m:f>
                                  <m:fPr>
                                    <m:ctrlPr>
                                      <a:rPr lang="fr-FR" sz="1800" i="1">
                                        <a:effectLst/>
                                        <a:latin typeface="Cambria Math" panose="02040503050406030204" pitchFamily="18" charset="0"/>
                                        <a:ea typeface="Times New Roman"/>
                                        <a:cs typeface="Times New Roman"/>
                                      </a:rPr>
                                    </m:ctrlPr>
                                  </m:fPr>
                                  <m:num>
                                    <m:acc>
                                      <m:accPr>
                                        <m:chr m:val="̇"/>
                                        <m:ctrlPr>
                                          <a:rPr lang="fr-FR" sz="1800" i="1">
                                            <a:effectLst/>
                                            <a:latin typeface="Cambria Math" panose="02040503050406030204" pitchFamily="18" charset="0"/>
                                            <a:ea typeface="Times New Roman"/>
                                            <a:cs typeface="Times New Roman"/>
                                          </a:rPr>
                                        </m:ctrlPr>
                                      </m:accPr>
                                      <m:e>
                                        <m:r>
                                          <a:rPr lang="fr-FR" sz="1800" i="1">
                                            <a:effectLst/>
                                            <a:latin typeface="Cambria Math"/>
                                            <a:ea typeface="Times New Roman"/>
                                            <a:cs typeface="Times New Roman"/>
                                          </a:rPr>
                                          <m:t>𝑥</m:t>
                                        </m:r>
                                      </m:e>
                                    </m:acc>
                                    <m:r>
                                      <a:rPr lang="fr-FR" sz="1800" i="1">
                                        <a:effectLst/>
                                        <a:latin typeface="Cambria Math"/>
                                        <a:ea typeface="Times New Roman"/>
                                        <a:cs typeface="Times New Roman"/>
                                      </a:rPr>
                                      <m:t>(</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𝑡</m:t>
                                        </m:r>
                                      </m:e>
                                      <m:sub>
                                        <m:r>
                                          <a:rPr lang="fr-FR" sz="1800" i="1">
                                            <a:effectLst/>
                                            <a:latin typeface="Cambria Math"/>
                                            <a:ea typeface="Times New Roman"/>
                                            <a:cs typeface="Times New Roman"/>
                                          </a:rPr>
                                          <m:t>1</m:t>
                                        </m:r>
                                      </m:sub>
                                    </m:sSub>
                                    <m:r>
                                      <a:rPr lang="fr-FR" sz="1800" i="1">
                                        <a:effectLst/>
                                        <a:latin typeface="Cambria Math"/>
                                        <a:ea typeface="Times New Roman"/>
                                        <a:cs typeface="Times New Roman"/>
                                      </a:rPr>
                                      <m:t>)</m:t>
                                    </m:r>
                                  </m:num>
                                  <m:den>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den>
                                </m:f>
                              </m:e>
                            </m:d>
                          </m:e>
                          <m:sup>
                            <m:r>
                              <a:rPr lang="fr-FR" sz="1800" i="1">
                                <a:effectLst/>
                                <a:latin typeface="Cambria Math"/>
                                <a:ea typeface="Times New Roman"/>
                                <a:cs typeface="Times New Roman"/>
                              </a:rPr>
                              <m:t>2</m:t>
                            </m:r>
                          </m:sup>
                        </m:sSup>
                        <m:r>
                          <a:rPr lang="fr-FR"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𝑥</m:t>
                                </m:r>
                                <m:r>
                                  <a:rPr lang="fr-FR" sz="1800" i="1">
                                    <a:effectLst/>
                                    <a:latin typeface="Cambria Math"/>
                                    <a:ea typeface="Times New Roman"/>
                                    <a:cs typeface="Times New Roman"/>
                                  </a:rPr>
                                  <m:t>(</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𝑡</m:t>
                                    </m:r>
                                  </m:e>
                                  <m:sub>
                                    <m:r>
                                      <a:rPr lang="fr-FR" sz="1800" i="1">
                                        <a:effectLst/>
                                        <a:latin typeface="Cambria Math"/>
                                        <a:ea typeface="Times New Roman"/>
                                        <a:cs typeface="Times New Roman"/>
                                      </a:rPr>
                                      <m:t>1</m:t>
                                    </m:r>
                                  </m:sub>
                                </m:sSub>
                                <m:r>
                                  <a:rPr lang="fr-FR" sz="1800" i="1">
                                    <a:effectLst/>
                                    <a:latin typeface="Cambria Math"/>
                                    <a:ea typeface="Times New Roman"/>
                                    <a:cs typeface="Times New Roman"/>
                                  </a:rPr>
                                  <m:t>)</m:t>
                                </m:r>
                              </m:e>
                            </m:d>
                          </m:e>
                          <m:sup>
                            <m:r>
                              <a:rPr lang="fr-FR" sz="1800" i="1">
                                <a:effectLst/>
                                <a:latin typeface="Cambria Math"/>
                                <a:ea typeface="Times New Roman"/>
                                <a:cs typeface="Times New Roman"/>
                              </a:rPr>
                              <m:t>2</m:t>
                            </m:r>
                          </m:sup>
                        </m:sSup>
                      </m:e>
                    </m:rad>
                  </m:oMath>
                </a14:m>
                <a:endParaRPr lang="fr-FR" sz="1600" dirty="0">
                  <a:effectLst/>
                  <a:latin typeface="Calibri"/>
                  <a:ea typeface="Calibri"/>
                  <a:cs typeface="Arial"/>
                </a:endParaRPr>
              </a:p>
              <a:p>
                <a:pPr>
                  <a:lnSpc>
                    <a:spcPct val="115000"/>
                  </a:lnSpc>
                  <a:spcAft>
                    <a:spcPts val="0"/>
                  </a:spcAft>
                </a:pPr>
                <a:r>
                  <a:rPr lang="fr-FR" sz="1800" dirty="0">
                    <a:effectLst/>
                    <a:latin typeface="Times New Roman"/>
                    <a:ea typeface="Times New Roman"/>
                    <a:cs typeface="Arial"/>
                  </a:rPr>
                  <a:t>  </a:t>
                </a:r>
                <a14:m>
                  <m:oMath xmlns:m="http://schemas.openxmlformats.org/officeDocument/2006/math">
                    <m:r>
                      <a:rPr lang="fr-FR" sz="1800" i="1">
                        <a:effectLst/>
                        <a:latin typeface="Cambria Math"/>
                        <a:ea typeface="Times New Roman"/>
                        <a:cs typeface="Times New Roman"/>
                      </a:rPr>
                      <m:t>𝑥</m:t>
                    </m:r>
                    <m:d>
                      <m:dPr>
                        <m:ctrlPr>
                          <a:rPr lang="fr-FR" sz="1800" i="1">
                            <a:effectLst/>
                            <a:latin typeface="Cambria Math" panose="02040503050406030204" pitchFamily="18" charset="0"/>
                            <a:ea typeface="Times New Roman"/>
                            <a:cs typeface="Times New Roman"/>
                          </a:rPr>
                        </m:ctrlPr>
                      </m:dPr>
                      <m:e>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𝑡</m:t>
                            </m:r>
                          </m:e>
                          <m:sub>
                            <m:r>
                              <a:rPr lang="fr-FR" sz="1800" i="1">
                                <a:effectLst/>
                                <a:latin typeface="Cambria Math"/>
                                <a:ea typeface="Times New Roman"/>
                                <a:cs typeface="Times New Roman"/>
                              </a:rPr>
                              <m:t>1</m:t>
                            </m:r>
                          </m:sub>
                        </m:sSub>
                      </m:e>
                    </m:d>
                    <m:r>
                      <a:rPr lang="fr-FR" sz="1800" i="1">
                        <a:effectLst/>
                        <a:latin typeface="Cambria Math"/>
                        <a:ea typeface="Times New Roman"/>
                        <a:cs typeface="Times New Roman"/>
                      </a:rPr>
                      <m:t>=</m:t>
                    </m:r>
                    <m:f>
                      <m:fPr>
                        <m:ctrlPr>
                          <a:rPr lang="fr-FR" sz="1800" i="1">
                            <a:effectLst/>
                            <a:latin typeface="Cambria Math" panose="02040503050406030204" pitchFamily="18" charset="0"/>
                            <a:ea typeface="Times New Roman"/>
                            <a:cs typeface="Times New Roman"/>
                          </a:rPr>
                        </m:ctrlPr>
                      </m:fPr>
                      <m:num>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𝑃</m:t>
                            </m:r>
                          </m:e>
                          <m:sub>
                            <m:r>
                              <a:rPr lang="fr-FR" sz="1800" i="1">
                                <a:effectLst/>
                                <a:latin typeface="Cambria Math"/>
                                <a:ea typeface="Times New Roman"/>
                                <a:cs typeface="Times New Roman"/>
                              </a:rPr>
                              <m:t>0</m:t>
                            </m:r>
                          </m:sub>
                        </m:sSub>
                      </m:num>
                      <m:den>
                        <m:r>
                          <a:rPr lang="fr-FR" sz="1800" i="1">
                            <a:effectLst/>
                            <a:latin typeface="Cambria Math"/>
                            <a:ea typeface="Times New Roman"/>
                            <a:cs typeface="Times New Roman"/>
                          </a:rPr>
                          <m:t>𝐾</m:t>
                        </m:r>
                      </m:den>
                    </m:f>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1</m:t>
                        </m:r>
                        <m:r>
                          <a:rPr lang="fr-FR" sz="1800" i="1">
                            <a:effectLst/>
                            <a:latin typeface="Cambria Math"/>
                            <a:ea typeface="Times New Roman"/>
                            <a:cs typeface="Times New Roman"/>
                          </a:rPr>
                          <m:t>−</m:t>
                        </m:r>
                        <m:r>
                          <m:rPr>
                            <m:sty m:val="p"/>
                          </m:rPr>
                          <a:rPr lang="fr-FR" sz="1800">
                            <a:effectLst/>
                            <a:latin typeface="Cambria Math"/>
                            <a:ea typeface="Times New Roman"/>
                            <a:cs typeface="Times New Roman"/>
                          </a:rPr>
                          <m:t>cos</m:t>
                        </m:r>
                        <m:r>
                          <a:rPr lang="fr-FR" sz="1800">
                            <a:effectLst/>
                            <a:latin typeface="Cambria Math"/>
                            <a:ea typeface="Times New Roman"/>
                            <a:cs typeface="Times New Roman"/>
                          </a:rPr>
                          <m:t>⁡</m:t>
                        </m:r>
                        <m:r>
                          <a:rPr lang="fr-FR" sz="1800" i="1">
                            <a:effectLst/>
                            <a:latin typeface="Cambria Math"/>
                            <a:ea typeface="Times New Roman"/>
                            <a:cs typeface="Times New Roman"/>
                          </a:rPr>
                          <m:t>(</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𝑡</m:t>
                            </m:r>
                          </m:e>
                          <m:sub>
                            <m:r>
                              <a:rPr lang="fr-FR" sz="1800" i="1">
                                <a:effectLst/>
                                <a:latin typeface="Cambria Math"/>
                                <a:ea typeface="Times New Roman"/>
                                <a:cs typeface="Times New Roman"/>
                              </a:rPr>
                              <m:t>1</m:t>
                            </m:r>
                          </m:sub>
                        </m:sSub>
                      </m:e>
                    </m:d>
                    <m:r>
                      <a:rPr lang="fr-FR" sz="1800" i="1">
                        <a:effectLst/>
                        <a:latin typeface="Cambria Math"/>
                        <a:ea typeface="Times New Roman"/>
                        <a:cs typeface="Times New Roman"/>
                      </a:rPr>
                      <m:t>    ; </m:t>
                    </m:r>
                    <m:acc>
                      <m:accPr>
                        <m:chr m:val="̇"/>
                        <m:ctrlPr>
                          <a:rPr lang="fr-FR" sz="1800" i="1">
                            <a:effectLst/>
                            <a:latin typeface="Cambria Math" panose="02040503050406030204" pitchFamily="18" charset="0"/>
                            <a:ea typeface="Times New Roman"/>
                            <a:cs typeface="Times New Roman"/>
                          </a:rPr>
                        </m:ctrlPr>
                      </m:accPr>
                      <m:e>
                        <m:r>
                          <a:rPr lang="fr-FR" sz="1800" i="1">
                            <a:effectLst/>
                            <a:latin typeface="Cambria Math"/>
                            <a:ea typeface="Times New Roman"/>
                            <a:cs typeface="Times New Roman"/>
                          </a:rPr>
                          <m:t>𝑥</m:t>
                        </m:r>
                      </m:e>
                    </m:acc>
                    <m:d>
                      <m:dPr>
                        <m:ctrlPr>
                          <a:rPr lang="fr-FR" sz="1800" i="1">
                            <a:effectLst/>
                            <a:latin typeface="Cambria Math" panose="02040503050406030204" pitchFamily="18" charset="0"/>
                            <a:ea typeface="Times New Roman"/>
                            <a:cs typeface="Times New Roman"/>
                          </a:rPr>
                        </m:ctrlPr>
                      </m:dPr>
                      <m:e>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𝑡</m:t>
                            </m:r>
                          </m:e>
                          <m:sub>
                            <m:r>
                              <a:rPr lang="fr-FR" sz="1800" i="1">
                                <a:effectLst/>
                                <a:latin typeface="Cambria Math"/>
                                <a:ea typeface="Times New Roman"/>
                                <a:cs typeface="Times New Roman"/>
                              </a:rPr>
                              <m:t>1</m:t>
                            </m:r>
                          </m:sub>
                        </m:sSub>
                      </m:e>
                    </m:d>
                    <m:r>
                      <a:rPr lang="fr-FR" sz="1800" i="1">
                        <a:effectLst/>
                        <a:latin typeface="Cambria Math"/>
                        <a:ea typeface="Times New Roman"/>
                        <a:cs typeface="Times New Roman"/>
                      </a:rPr>
                      <m:t>=</m:t>
                    </m:r>
                    <m:f>
                      <m:fPr>
                        <m:ctrlPr>
                          <a:rPr lang="fr-FR" sz="1800" i="1">
                            <a:effectLst/>
                            <a:latin typeface="Cambria Math" panose="02040503050406030204" pitchFamily="18" charset="0"/>
                            <a:ea typeface="Times New Roman"/>
                            <a:cs typeface="Times New Roman"/>
                          </a:rPr>
                        </m:ctrlPr>
                      </m:fPr>
                      <m:num>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𝑃</m:t>
                            </m:r>
                          </m:e>
                          <m:sub>
                            <m:r>
                              <a:rPr lang="fr-FR" sz="1800" i="1">
                                <a:effectLst/>
                                <a:latin typeface="Cambria Math"/>
                                <a:ea typeface="Times New Roman"/>
                                <a:cs typeface="Times New Roman"/>
                              </a:rPr>
                              <m:t>0</m:t>
                            </m:r>
                          </m:sub>
                        </m:sSub>
                      </m:num>
                      <m:den>
                        <m:r>
                          <a:rPr lang="fr-FR" sz="1800" i="1">
                            <a:effectLst/>
                            <a:latin typeface="Cambria Math"/>
                            <a:ea typeface="Times New Roman"/>
                            <a:cs typeface="Times New Roman"/>
                          </a:rPr>
                          <m:t>𝐾</m:t>
                        </m:r>
                      </m:den>
                    </m:f>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r>
                      <m:rPr>
                        <m:sty m:val="p"/>
                      </m:rPr>
                      <a:rPr lang="fr-FR" sz="1800">
                        <a:effectLst/>
                        <a:latin typeface="Cambria Math"/>
                        <a:ea typeface="Times New Roman"/>
                        <a:cs typeface="Times New Roman"/>
                      </a:rPr>
                      <m:t>sin</m:t>
                    </m:r>
                    <m:r>
                      <a:rPr lang="fr-FR" sz="1800">
                        <a:effectLst/>
                        <a:latin typeface="Cambria Math"/>
                        <a:ea typeface="Times New Roman"/>
                        <a:cs typeface="Times New Roman"/>
                      </a:rPr>
                      <m:t>⁡</m:t>
                    </m:r>
                    <m:r>
                      <a:rPr lang="fr-FR" sz="1800" i="1">
                        <a:effectLst/>
                        <a:latin typeface="Cambria Math"/>
                        <a:ea typeface="Times New Roman"/>
                        <a:cs typeface="Times New Roman"/>
                      </a:rPr>
                      <m:t>(</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𝑡</m:t>
                        </m:r>
                      </m:e>
                      <m:sub>
                        <m:r>
                          <a:rPr lang="fr-FR" sz="1800" i="1">
                            <a:effectLst/>
                            <a:latin typeface="Cambria Math"/>
                            <a:ea typeface="Times New Roman"/>
                            <a:cs typeface="Times New Roman"/>
                          </a:rPr>
                          <m:t>1</m:t>
                        </m:r>
                      </m:sub>
                    </m:sSub>
                    <m:r>
                      <a:rPr lang="fr-FR" sz="1800" i="1">
                        <a:effectLst/>
                        <a:latin typeface="Cambria Math"/>
                        <a:ea typeface="Times New Roman"/>
                        <a:cs typeface="Times New Roman"/>
                      </a:rPr>
                      <m:t>)     </m:t>
                    </m:r>
                  </m:oMath>
                </a14:m>
                <a:endParaRPr lang="fr-FR" sz="1600" dirty="0">
                  <a:effectLst/>
                  <a:latin typeface="Calibri"/>
                  <a:ea typeface="Calibri"/>
                  <a:cs typeface="Arial"/>
                </a:endParaRPr>
              </a:p>
              <a:p>
                <a:pPr>
                  <a:lnSpc>
                    <a:spcPct val="115000"/>
                  </a:lnSpc>
                  <a:spcAft>
                    <a:spcPts val="0"/>
                  </a:spcAft>
                </a:pPr>
                <a:r>
                  <a:rPr lang="fr-FR" sz="1800" dirty="0">
                    <a:effectLst/>
                    <a:latin typeface="Times New Roman"/>
                    <a:ea typeface="Times New Roman"/>
                    <a:cs typeface="Arial"/>
                  </a:rPr>
                  <a:t>  </a:t>
                </a:r>
                <a14:m>
                  <m:oMath xmlns:m="http://schemas.openxmlformats.org/officeDocument/2006/math">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i="1">
                            <a:effectLst/>
                            <a:latin typeface="Cambria Math"/>
                            <a:ea typeface="Times New Roman"/>
                            <a:cs typeface="Times New Roman"/>
                          </a:rPr>
                          <m:t>𝑚𝑎𝑥</m:t>
                        </m:r>
                      </m:sub>
                    </m:sSub>
                    <m:r>
                      <a:rPr lang="fr-FR" sz="1800" i="1">
                        <a:effectLst/>
                        <a:latin typeface="Cambria Math"/>
                        <a:ea typeface="Times New Roman"/>
                        <a:cs typeface="Times New Roman"/>
                      </a:rPr>
                      <m:t>=</m:t>
                    </m:r>
                    <m:f>
                      <m:fPr>
                        <m:ctrlPr>
                          <a:rPr lang="fr-FR" sz="1800" i="1">
                            <a:effectLst/>
                            <a:latin typeface="Cambria Math" panose="02040503050406030204" pitchFamily="18" charset="0"/>
                            <a:ea typeface="Times New Roman"/>
                            <a:cs typeface="Times New Roman"/>
                          </a:rPr>
                        </m:ctrlPr>
                      </m:fPr>
                      <m:num>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𝑃</m:t>
                            </m:r>
                          </m:e>
                          <m:sub>
                            <m:r>
                              <a:rPr lang="fr-FR" sz="1800" i="1">
                                <a:effectLst/>
                                <a:latin typeface="Cambria Math"/>
                                <a:ea typeface="Times New Roman"/>
                                <a:cs typeface="Times New Roman"/>
                              </a:rPr>
                              <m:t>0</m:t>
                            </m:r>
                          </m:sub>
                        </m:sSub>
                      </m:num>
                      <m:den>
                        <m:r>
                          <a:rPr lang="fr-FR" sz="1800" i="1">
                            <a:effectLst/>
                            <a:latin typeface="Cambria Math"/>
                            <a:ea typeface="Times New Roman"/>
                            <a:cs typeface="Times New Roman"/>
                          </a:rPr>
                          <m:t>𝐾</m:t>
                        </m:r>
                      </m:den>
                    </m:f>
                    <m:rad>
                      <m:radPr>
                        <m:degHide m:val="on"/>
                        <m:ctrlPr>
                          <a:rPr lang="fr-FR" sz="1800" i="1">
                            <a:effectLst/>
                            <a:latin typeface="Cambria Math" panose="02040503050406030204" pitchFamily="18" charset="0"/>
                            <a:ea typeface="Times New Roman"/>
                            <a:cs typeface="Times New Roman"/>
                          </a:rPr>
                        </m:ctrlPr>
                      </m:radPr>
                      <m:deg/>
                      <m:e>
                        <m:sSup>
                          <m:sSupPr>
                            <m:ctrlPr>
                              <a:rPr lang="fr-FR" sz="1800" i="1">
                                <a:effectLst/>
                                <a:latin typeface="Cambria Math" panose="02040503050406030204" pitchFamily="18" charset="0"/>
                                <a:ea typeface="Times New Roman"/>
                                <a:cs typeface="Times New Roman"/>
                              </a:rPr>
                            </m:ctrlPr>
                          </m:sSupPr>
                          <m:e>
                            <m:r>
                              <m:rPr>
                                <m:sty m:val="p"/>
                              </m:rPr>
                              <a:rPr lang="fr-FR" sz="1800">
                                <a:effectLst/>
                                <a:latin typeface="Cambria Math"/>
                                <a:ea typeface="Times New Roman"/>
                                <a:cs typeface="Times New Roman"/>
                              </a:rPr>
                              <m:t>sin</m:t>
                            </m:r>
                          </m:e>
                          <m:sup>
                            <m:r>
                              <a:rPr lang="fr-FR" sz="1800">
                                <a:effectLst/>
                                <a:latin typeface="Cambria Math"/>
                                <a:ea typeface="Times New Roman"/>
                                <a:cs typeface="Times New Roman"/>
                              </a:rPr>
                              <m:t>2</m:t>
                            </m:r>
                          </m:sup>
                        </m:sSup>
                        <m:d>
                          <m:dPr>
                            <m:ctrlPr>
                              <a:rPr lang="fr-FR" sz="1800" i="1">
                                <a:effectLst/>
                                <a:latin typeface="Cambria Math" panose="02040503050406030204" pitchFamily="18" charset="0"/>
                                <a:ea typeface="Times New Roman"/>
                                <a:cs typeface="Times New Roman"/>
                              </a:rPr>
                            </m:ctrlPr>
                          </m:dPr>
                          <m:e>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𝑡</m:t>
                                </m:r>
                              </m:e>
                              <m:sub>
                                <m:r>
                                  <a:rPr lang="fr-FR" sz="1800" i="1">
                                    <a:effectLst/>
                                    <a:latin typeface="Cambria Math"/>
                                    <a:ea typeface="Times New Roman"/>
                                    <a:cs typeface="Times New Roman"/>
                                  </a:rPr>
                                  <m:t>1</m:t>
                                </m:r>
                              </m:sub>
                            </m:sSub>
                          </m:e>
                        </m:d>
                        <m:r>
                          <a:rPr lang="fr-FR" sz="1800" i="1">
                            <a:effectLst/>
                            <a:latin typeface="Cambria Math"/>
                            <a:ea typeface="Times New Roman"/>
                            <a:cs typeface="Times New Roman"/>
                          </a:rPr>
                          <m:t>+</m:t>
                        </m:r>
                        <m:r>
                          <a:rPr lang="fr-FR" sz="1800" i="1">
                            <a:effectLst/>
                            <a:latin typeface="Cambria Math"/>
                            <a:ea typeface="Times New Roman"/>
                            <a:cs typeface="Times New Roman"/>
                          </a:rPr>
                          <m:t>1</m:t>
                        </m:r>
                        <m:r>
                          <a:rPr lang="fr-FR" sz="1800" i="1">
                            <a:effectLst/>
                            <a:latin typeface="Cambria Math"/>
                            <a:ea typeface="Times New Roman"/>
                            <a:cs typeface="Times New Roman"/>
                          </a:rPr>
                          <m:t>−</m:t>
                        </m:r>
                        <m:r>
                          <a:rPr lang="fr-FR" sz="1800" i="1">
                            <a:effectLst/>
                            <a:latin typeface="Cambria Math"/>
                            <a:ea typeface="Times New Roman"/>
                            <a:cs typeface="Times New Roman"/>
                          </a:rPr>
                          <m:t>2</m:t>
                        </m:r>
                        <m:r>
                          <a:rPr lang="fr-FR" sz="1800" i="1">
                            <a:effectLst/>
                            <a:latin typeface="Cambria Math"/>
                            <a:ea typeface="Times New Roman"/>
                            <a:cs typeface="Times New Roman"/>
                          </a:rPr>
                          <m:t>𝑐𝑜𝑠</m:t>
                        </m:r>
                        <m:d>
                          <m:dPr>
                            <m:ctrlPr>
                              <a:rPr lang="fr-FR" sz="1800" i="1">
                                <a:effectLst/>
                                <a:latin typeface="Cambria Math" panose="02040503050406030204" pitchFamily="18" charset="0"/>
                                <a:ea typeface="Times New Roman"/>
                                <a:cs typeface="Times New Roman"/>
                              </a:rPr>
                            </m:ctrlPr>
                          </m:dPr>
                          <m:e>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𝑡</m:t>
                                </m:r>
                              </m:e>
                              <m:sub>
                                <m:r>
                                  <a:rPr lang="fr-FR" sz="1800" i="1">
                                    <a:effectLst/>
                                    <a:latin typeface="Cambria Math"/>
                                    <a:ea typeface="Times New Roman"/>
                                    <a:cs typeface="Times New Roman"/>
                                  </a:rPr>
                                  <m:t>1</m:t>
                                </m:r>
                              </m:sub>
                            </m:sSub>
                          </m:e>
                        </m:d>
                        <m:r>
                          <a:rPr lang="fr-FR"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r>
                              <a:rPr lang="fr-FR" sz="1800" i="1">
                                <a:effectLst/>
                                <a:latin typeface="Cambria Math"/>
                                <a:ea typeface="Times New Roman"/>
                                <a:cs typeface="Times New Roman"/>
                              </a:rPr>
                              <m:t>𝑐𝑜𝑠</m:t>
                            </m:r>
                          </m:e>
                          <m:sup>
                            <m:r>
                              <a:rPr lang="fr-FR" sz="1800" i="1">
                                <a:effectLst/>
                                <a:latin typeface="Cambria Math"/>
                                <a:ea typeface="Times New Roman"/>
                                <a:cs typeface="Times New Roman"/>
                              </a:rPr>
                              <m:t>2</m:t>
                            </m:r>
                          </m:sup>
                        </m:sSup>
                        <m:d>
                          <m:dPr>
                            <m:ctrlPr>
                              <a:rPr lang="fr-FR" sz="1800" i="1">
                                <a:effectLst/>
                                <a:latin typeface="Cambria Math" panose="02040503050406030204" pitchFamily="18" charset="0"/>
                                <a:ea typeface="Times New Roman"/>
                                <a:cs typeface="Times New Roman"/>
                              </a:rPr>
                            </m:ctrlPr>
                          </m:dPr>
                          <m:e>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𝑡</m:t>
                                </m:r>
                              </m:e>
                              <m:sub>
                                <m:r>
                                  <a:rPr lang="fr-FR" sz="1800" i="1">
                                    <a:effectLst/>
                                    <a:latin typeface="Cambria Math"/>
                                    <a:ea typeface="Times New Roman"/>
                                    <a:cs typeface="Times New Roman"/>
                                  </a:rPr>
                                  <m:t>1</m:t>
                                </m:r>
                              </m:sub>
                            </m:sSub>
                          </m:e>
                        </m:d>
                      </m:e>
                    </m:rad>
                  </m:oMath>
                </a14:m>
                <a:r>
                  <a:rPr lang="fr-FR" sz="1800" dirty="0">
                    <a:effectLst/>
                    <a:latin typeface="Times New Roman"/>
                    <a:ea typeface="Times New Roman"/>
                    <a:cs typeface="Arial"/>
                  </a:rPr>
                  <a:t> </a:t>
                </a:r>
                <a:endParaRPr lang="fr-FR" sz="1600" dirty="0">
                  <a:latin typeface="Calibri"/>
                  <a:ea typeface="Times New Roman"/>
                  <a:cs typeface="Arial"/>
                </a:endParaRPr>
              </a:p>
              <a:p>
                <a:pPr>
                  <a:lnSpc>
                    <a:spcPct val="115000"/>
                  </a:lnSpc>
                  <a:spcAft>
                    <a:spcPts val="0"/>
                  </a:spcAft>
                </a:pPr>
                <a:r>
                  <a:rPr lang="fr-FR" sz="1800" dirty="0">
                    <a:effectLst/>
                    <a:latin typeface="Times New Roman"/>
                    <a:ea typeface="Times New Roman"/>
                    <a:cs typeface="Arial"/>
                  </a:rPr>
                  <a:t> </a:t>
                </a:r>
                <a14:m>
                  <m:oMath xmlns:m="http://schemas.openxmlformats.org/officeDocument/2006/math">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i="1">
                            <a:effectLst/>
                            <a:latin typeface="Cambria Math"/>
                            <a:ea typeface="Times New Roman"/>
                            <a:cs typeface="Times New Roman"/>
                          </a:rPr>
                          <m:t>𝑚𝑎𝑥</m:t>
                        </m:r>
                      </m:sub>
                    </m:sSub>
                    <m:r>
                      <a:rPr lang="fr-FR" sz="1800" i="1">
                        <a:effectLst/>
                        <a:latin typeface="Cambria Math"/>
                        <a:ea typeface="Times New Roman"/>
                        <a:cs typeface="Times New Roman"/>
                      </a:rPr>
                      <m:t>=</m:t>
                    </m:r>
                    <m:f>
                      <m:fPr>
                        <m:ctrlPr>
                          <a:rPr lang="fr-FR" sz="1800" i="1">
                            <a:effectLst/>
                            <a:latin typeface="Cambria Math" panose="02040503050406030204" pitchFamily="18" charset="0"/>
                            <a:ea typeface="Times New Roman"/>
                            <a:cs typeface="Times New Roman"/>
                          </a:rPr>
                        </m:ctrlPr>
                      </m:fPr>
                      <m:num>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𝑃</m:t>
                            </m:r>
                          </m:e>
                          <m:sub>
                            <m:r>
                              <a:rPr lang="fr-FR" sz="1800" i="1">
                                <a:effectLst/>
                                <a:latin typeface="Cambria Math"/>
                                <a:ea typeface="Times New Roman"/>
                                <a:cs typeface="Times New Roman"/>
                              </a:rPr>
                              <m:t>0</m:t>
                            </m:r>
                          </m:sub>
                        </m:sSub>
                      </m:num>
                      <m:den>
                        <m:r>
                          <a:rPr lang="fr-FR" sz="1800" i="1">
                            <a:effectLst/>
                            <a:latin typeface="Cambria Math"/>
                            <a:ea typeface="Times New Roman"/>
                            <a:cs typeface="Times New Roman"/>
                          </a:rPr>
                          <m:t>𝐾</m:t>
                        </m:r>
                      </m:den>
                    </m:f>
                    <m:rad>
                      <m:radPr>
                        <m:degHide m:val="on"/>
                        <m:ctrlPr>
                          <a:rPr lang="fr-FR" sz="1800" i="1">
                            <a:effectLst/>
                            <a:latin typeface="Cambria Math" panose="02040503050406030204" pitchFamily="18" charset="0"/>
                            <a:ea typeface="Times New Roman"/>
                            <a:cs typeface="Times New Roman"/>
                          </a:rPr>
                        </m:ctrlPr>
                      </m:radPr>
                      <m:deg/>
                      <m:e>
                        <m:r>
                          <a:rPr lang="fr-FR" sz="1800" i="1">
                            <a:effectLst/>
                            <a:latin typeface="Cambria Math"/>
                            <a:ea typeface="Times New Roman"/>
                            <a:cs typeface="Times New Roman"/>
                          </a:rPr>
                          <m:t>2</m:t>
                        </m:r>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1</m:t>
                            </m:r>
                            <m:r>
                              <a:rPr lang="fr-FR" sz="1800" i="1">
                                <a:effectLst/>
                                <a:latin typeface="Cambria Math"/>
                                <a:ea typeface="Times New Roman"/>
                                <a:cs typeface="Times New Roman"/>
                              </a:rPr>
                              <m:t>−</m:t>
                            </m:r>
                            <m:r>
                              <a:rPr lang="fr-FR" sz="1800" i="1">
                                <a:effectLst/>
                                <a:latin typeface="Cambria Math"/>
                                <a:ea typeface="Times New Roman"/>
                                <a:cs typeface="Times New Roman"/>
                              </a:rPr>
                              <m:t>𝑐𝑜𝑠</m:t>
                            </m:r>
                            <m:d>
                              <m:dPr>
                                <m:ctrlPr>
                                  <a:rPr lang="fr-FR" sz="1800" i="1">
                                    <a:effectLst/>
                                    <a:latin typeface="Cambria Math" panose="02040503050406030204" pitchFamily="18" charset="0"/>
                                    <a:ea typeface="Times New Roman"/>
                                    <a:cs typeface="Times New Roman"/>
                                  </a:rPr>
                                </m:ctrlPr>
                              </m:dPr>
                              <m:e>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𝑡</m:t>
                                    </m:r>
                                  </m:e>
                                  <m:sub>
                                    <m:r>
                                      <a:rPr lang="fr-FR" sz="1800" i="1">
                                        <a:effectLst/>
                                        <a:latin typeface="Cambria Math"/>
                                        <a:ea typeface="Times New Roman"/>
                                        <a:cs typeface="Times New Roman"/>
                                      </a:rPr>
                                      <m:t>1</m:t>
                                    </m:r>
                                  </m:sub>
                                </m:sSub>
                              </m:e>
                            </m:d>
                          </m:e>
                        </m:d>
                      </m:e>
                    </m:rad>
                  </m:oMath>
                </a14:m>
                <a:endParaRPr lang="fr-FR" sz="1600" dirty="0">
                  <a:effectLst/>
                  <a:latin typeface="Calibri"/>
                  <a:ea typeface="Calibri"/>
                  <a:cs typeface="Arial"/>
                </a:endParaRPr>
              </a:p>
              <a:p>
                <a:pPr>
                  <a:lnSpc>
                    <a:spcPct val="115000"/>
                  </a:lnSpc>
                  <a:spcAft>
                    <a:spcPts val="0"/>
                  </a:spcAft>
                </a:pPr>
                <a:r>
                  <a:rPr lang="fr-FR" sz="1800" dirty="0" err="1">
                    <a:effectLst/>
                    <a:latin typeface="Times New Roman"/>
                    <a:ea typeface="Times New Roman"/>
                    <a:cs typeface="Arial"/>
                  </a:rPr>
                  <a:t>with</a:t>
                </a:r>
                <a:r>
                  <a:rPr lang="fr-FR" sz="1800" dirty="0">
                    <a:effectLst/>
                    <a:latin typeface="Times New Roman"/>
                    <a:ea typeface="Times New Roman"/>
                    <a:cs typeface="Arial"/>
                  </a:rPr>
                  <a:t> : </a:t>
                </a:r>
                <a14:m>
                  <m:oMath xmlns:m="http://schemas.openxmlformats.org/officeDocument/2006/math">
                    <m:r>
                      <a:rPr lang="fr-FR" sz="1800" i="1">
                        <a:effectLst/>
                        <a:latin typeface="Cambria Math" panose="02040503050406030204" pitchFamily="18" charset="0"/>
                        <a:ea typeface="Times New Roman"/>
                        <a:cs typeface="Times New Roman"/>
                      </a:rPr>
                      <m:t>𝑐𝑜𝑠</m:t>
                    </m:r>
                    <m:r>
                      <a:rPr lang="fr-FR" sz="1800" i="1">
                        <a:effectLst/>
                        <a:latin typeface="Cambria Math"/>
                        <a:ea typeface="Times New Roman"/>
                        <a:cs typeface="Times New Roman"/>
                      </a:rPr>
                      <m:t>2</m:t>
                    </m:r>
                    <m:r>
                      <a:rPr lang="fr-FR" sz="1800" i="1">
                        <a:effectLst/>
                        <a:latin typeface="Cambria Math"/>
                        <a:ea typeface="Times New Roman"/>
                        <a:cs typeface="Times New Roman"/>
                      </a:rPr>
                      <m:t>𝛼</m:t>
                    </m:r>
                    <m:r>
                      <a:rPr lang="fr-FR" sz="1800" i="1">
                        <a:effectLst/>
                        <a:latin typeface="Cambria Math"/>
                        <a:ea typeface="Times New Roman"/>
                        <a:cs typeface="Times New Roman"/>
                      </a:rPr>
                      <m:t>=</m:t>
                    </m:r>
                    <m:r>
                      <a:rPr lang="fr-FR" sz="1800" i="1">
                        <a:effectLst/>
                        <a:latin typeface="Cambria Math"/>
                        <a:ea typeface="Times New Roman"/>
                        <a:cs typeface="Times New Roman"/>
                      </a:rPr>
                      <m:t>1</m:t>
                    </m:r>
                    <m:r>
                      <a:rPr lang="fr-FR" sz="1800" i="1">
                        <a:effectLst/>
                        <a:latin typeface="Cambria Math"/>
                        <a:ea typeface="Times New Roman"/>
                        <a:cs typeface="Times New Roman"/>
                      </a:rPr>
                      <m:t>−</m:t>
                    </m:r>
                    <m:r>
                      <a:rPr lang="fr-FR" sz="1800" i="1">
                        <a:effectLst/>
                        <a:latin typeface="Cambria Math"/>
                        <a:ea typeface="Times New Roman"/>
                        <a:cs typeface="Times New Roman"/>
                      </a:rPr>
                      <m:t>2</m:t>
                    </m:r>
                    <m:sSup>
                      <m:sSupPr>
                        <m:ctrlPr>
                          <a:rPr lang="fr-FR" sz="1800" i="1">
                            <a:effectLst/>
                            <a:latin typeface="Cambria Math" panose="02040503050406030204" pitchFamily="18" charset="0"/>
                            <a:ea typeface="Times New Roman"/>
                            <a:cs typeface="Times New Roman"/>
                          </a:rPr>
                        </m:ctrlPr>
                      </m:sSupPr>
                      <m:e>
                        <m:r>
                          <a:rPr lang="fr-FR" sz="1800" i="1">
                            <a:effectLst/>
                            <a:latin typeface="Cambria Math"/>
                            <a:ea typeface="Times New Roman"/>
                            <a:cs typeface="Times New Roman"/>
                          </a:rPr>
                          <m:t>𝑠𝑖</m:t>
                        </m:r>
                        <m:r>
                          <a:rPr lang="fr-FR" sz="1800" i="1">
                            <a:effectLst/>
                            <a:latin typeface="Cambria Math" panose="02040503050406030204" pitchFamily="18" charset="0"/>
                            <a:ea typeface="Times New Roman"/>
                            <a:cs typeface="Times New Roman"/>
                          </a:rPr>
                          <m:t>𝑛</m:t>
                        </m:r>
                      </m:e>
                      <m:sup>
                        <m:r>
                          <a:rPr lang="fr-FR" sz="1800" i="1">
                            <a:effectLst/>
                            <a:latin typeface="Cambria Math"/>
                            <a:ea typeface="Times New Roman"/>
                            <a:cs typeface="Times New Roman"/>
                          </a:rPr>
                          <m:t>2</m:t>
                        </m:r>
                      </m:sup>
                    </m:sSup>
                    <m:r>
                      <a:rPr lang="fr-FR" sz="1800" i="1">
                        <a:effectLst/>
                        <a:latin typeface="Cambria Math"/>
                        <a:ea typeface="Times New Roman"/>
                        <a:cs typeface="Times New Roman"/>
                      </a:rPr>
                      <m:t>𝛼</m:t>
                    </m:r>
                    <m:r>
                      <a:rPr lang="fr-FR" sz="1800" i="1">
                        <a:effectLst/>
                        <a:latin typeface="Cambria Math"/>
                        <a:ea typeface="Times New Roman"/>
                        <a:cs typeface="Times New Roman"/>
                      </a:rPr>
                      <m:t>   ==&gt;  </m:t>
                    </m:r>
                    <m:r>
                      <a:rPr lang="fr-FR" sz="1800" i="1">
                        <a:effectLst/>
                        <a:latin typeface="Cambria Math"/>
                        <a:ea typeface="Times New Roman"/>
                        <a:cs typeface="Times New Roman"/>
                      </a:rPr>
                      <m:t>2</m:t>
                    </m:r>
                    <m:sSup>
                      <m:sSupPr>
                        <m:ctrlPr>
                          <a:rPr lang="fr-FR" sz="1800" i="1">
                            <a:effectLst/>
                            <a:latin typeface="Cambria Math" panose="02040503050406030204" pitchFamily="18" charset="0"/>
                            <a:ea typeface="Times New Roman"/>
                            <a:cs typeface="Times New Roman"/>
                          </a:rPr>
                        </m:ctrlPr>
                      </m:sSupPr>
                      <m:e>
                        <m:r>
                          <a:rPr lang="fr-FR" sz="1800" i="1">
                            <a:effectLst/>
                            <a:latin typeface="Cambria Math"/>
                            <a:ea typeface="Times New Roman"/>
                            <a:cs typeface="Times New Roman"/>
                          </a:rPr>
                          <m:t>𝑠𝑖𝑛</m:t>
                        </m:r>
                      </m:e>
                      <m:sup>
                        <m:r>
                          <a:rPr lang="fr-FR" sz="1800" i="1">
                            <a:effectLst/>
                            <a:latin typeface="Cambria Math"/>
                            <a:ea typeface="Times New Roman"/>
                            <a:cs typeface="Times New Roman"/>
                          </a:rPr>
                          <m:t>2</m:t>
                        </m:r>
                      </m:sup>
                    </m:sSup>
                    <m:r>
                      <a:rPr lang="fr-FR" sz="1800" i="1">
                        <a:effectLst/>
                        <a:latin typeface="Cambria Math"/>
                        <a:ea typeface="Times New Roman"/>
                        <a:cs typeface="Times New Roman"/>
                      </a:rPr>
                      <m:t>𝛼</m:t>
                    </m:r>
                    <m:r>
                      <a:rPr lang="fr-FR" sz="1800" i="1">
                        <a:effectLst/>
                        <a:latin typeface="Cambria Math"/>
                        <a:ea typeface="Times New Roman"/>
                        <a:cs typeface="Times New Roman"/>
                      </a:rPr>
                      <m:t>=</m:t>
                    </m:r>
                    <m:r>
                      <a:rPr lang="fr-FR" sz="1800" i="1">
                        <a:effectLst/>
                        <a:latin typeface="Cambria Math"/>
                        <a:ea typeface="Times New Roman"/>
                        <a:cs typeface="Times New Roman"/>
                      </a:rPr>
                      <m:t>1</m:t>
                    </m:r>
                    <m:r>
                      <a:rPr lang="fr-FR" sz="1800" i="1">
                        <a:effectLst/>
                        <a:latin typeface="Cambria Math"/>
                        <a:ea typeface="Times New Roman"/>
                        <a:cs typeface="Times New Roman"/>
                      </a:rPr>
                      <m:t>−</m:t>
                    </m:r>
                    <m:r>
                      <a:rPr lang="fr-FR" sz="1800" i="1">
                        <a:effectLst/>
                        <a:latin typeface="Cambria Math"/>
                        <a:ea typeface="Times New Roman"/>
                        <a:cs typeface="Times New Roman"/>
                      </a:rPr>
                      <m:t>𝑐𝑜𝑠</m:t>
                    </m:r>
                    <m:r>
                      <a:rPr lang="fr-FR" sz="1800" i="1">
                        <a:effectLst/>
                        <a:latin typeface="Cambria Math"/>
                        <a:ea typeface="Times New Roman"/>
                        <a:cs typeface="Times New Roman"/>
                      </a:rPr>
                      <m:t>2</m:t>
                    </m:r>
                    <m:r>
                      <a:rPr lang="fr-FR" sz="1800" i="1">
                        <a:effectLst/>
                        <a:latin typeface="Cambria Math"/>
                        <a:ea typeface="Times New Roman"/>
                        <a:cs typeface="Times New Roman"/>
                      </a:rPr>
                      <m:t>𝛼</m:t>
                    </m:r>
                  </m:oMath>
                </a14:m>
                <a:endParaRPr lang="fr-FR" sz="1600" dirty="0">
                  <a:effectLst/>
                  <a:latin typeface="Calibri"/>
                  <a:ea typeface="Calibri"/>
                  <a:cs typeface="Arial"/>
                </a:endParaRPr>
              </a:p>
              <a:p>
                <a:pPr>
                  <a:lnSpc>
                    <a:spcPct val="115000"/>
                  </a:lnSpc>
                  <a:spcAft>
                    <a:spcPts val="0"/>
                  </a:spcAft>
                </a:pPr>
                <a:r>
                  <a:rPr lang="fr-FR" sz="1800" dirty="0">
                    <a:effectLst/>
                    <a:latin typeface="Times New Roman"/>
                    <a:ea typeface="Times New Roman"/>
                    <a:cs typeface="Arial"/>
                  </a:rPr>
                  <a:t> 	</a:t>
                </a:r>
                <a14:m>
                  <m:oMath xmlns:m="http://schemas.openxmlformats.org/officeDocument/2006/math">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i="1">
                            <a:effectLst/>
                            <a:latin typeface="Cambria Math"/>
                            <a:ea typeface="Times New Roman"/>
                            <a:cs typeface="Times New Roman"/>
                          </a:rPr>
                          <m:t>𝑚𝑎𝑥</m:t>
                        </m:r>
                      </m:sub>
                    </m:sSub>
                    <m:r>
                      <a:rPr lang="fr-FR" sz="1800" i="1">
                        <a:effectLst/>
                        <a:latin typeface="Cambria Math"/>
                        <a:ea typeface="Times New Roman"/>
                        <a:cs typeface="Times New Roman"/>
                      </a:rPr>
                      <m:t>=</m:t>
                    </m:r>
                    <m:f>
                      <m:fPr>
                        <m:ctrlPr>
                          <a:rPr lang="fr-FR" sz="1800" i="1">
                            <a:effectLst/>
                            <a:latin typeface="Cambria Math" panose="02040503050406030204" pitchFamily="18" charset="0"/>
                            <a:ea typeface="Times New Roman"/>
                            <a:cs typeface="Times New Roman"/>
                          </a:rPr>
                        </m:ctrlPr>
                      </m:fPr>
                      <m:num>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𝑃</m:t>
                            </m:r>
                          </m:e>
                          <m:sub>
                            <m:r>
                              <a:rPr lang="fr-FR" sz="1800" i="1">
                                <a:effectLst/>
                                <a:latin typeface="Cambria Math"/>
                                <a:ea typeface="Times New Roman"/>
                                <a:cs typeface="Times New Roman"/>
                              </a:rPr>
                              <m:t>0</m:t>
                            </m:r>
                          </m:sub>
                        </m:sSub>
                      </m:num>
                      <m:den>
                        <m:r>
                          <a:rPr lang="fr-FR" sz="1800" i="1">
                            <a:effectLst/>
                            <a:latin typeface="Cambria Math"/>
                            <a:ea typeface="Times New Roman"/>
                            <a:cs typeface="Times New Roman"/>
                          </a:rPr>
                          <m:t>𝐾</m:t>
                        </m:r>
                      </m:den>
                    </m:f>
                    <m:rad>
                      <m:radPr>
                        <m:degHide m:val="on"/>
                        <m:ctrlPr>
                          <a:rPr lang="fr-FR" sz="1800" i="1">
                            <a:effectLst/>
                            <a:latin typeface="Cambria Math" panose="02040503050406030204" pitchFamily="18" charset="0"/>
                            <a:ea typeface="Times New Roman"/>
                            <a:cs typeface="Times New Roman"/>
                          </a:rPr>
                        </m:ctrlPr>
                      </m:radPr>
                      <m:deg/>
                      <m:e>
                        <m:r>
                          <a:rPr lang="fr-FR" sz="1800" i="1">
                            <a:effectLst/>
                            <a:latin typeface="Cambria Math"/>
                            <a:ea typeface="Times New Roman"/>
                            <a:cs typeface="Times New Roman"/>
                          </a:rPr>
                          <m:t>4</m:t>
                        </m:r>
                        <m:func>
                          <m:funcPr>
                            <m:ctrlPr>
                              <a:rPr lang="fr-FR" sz="1800" i="1">
                                <a:effectLst/>
                                <a:latin typeface="Cambria Math" panose="02040503050406030204" pitchFamily="18" charset="0"/>
                                <a:ea typeface="Times New Roman"/>
                                <a:cs typeface="Times New Roman"/>
                              </a:rPr>
                            </m:ctrlPr>
                          </m:funcPr>
                          <m:fName>
                            <m:sSup>
                              <m:sSupPr>
                                <m:ctrlPr>
                                  <a:rPr lang="fr-FR" sz="1800" i="1">
                                    <a:effectLst/>
                                    <a:latin typeface="Cambria Math" panose="02040503050406030204" pitchFamily="18" charset="0"/>
                                    <a:ea typeface="Times New Roman"/>
                                    <a:cs typeface="Times New Roman"/>
                                  </a:rPr>
                                </m:ctrlPr>
                              </m:sSupPr>
                              <m:e>
                                <m:r>
                                  <m:rPr>
                                    <m:sty m:val="p"/>
                                  </m:rPr>
                                  <a:rPr lang="fr-FR" sz="1800">
                                    <a:effectLst/>
                                    <a:latin typeface="Cambria Math"/>
                                    <a:ea typeface="Times New Roman"/>
                                    <a:cs typeface="Times New Roman"/>
                                  </a:rPr>
                                  <m:t>sin</m:t>
                                </m:r>
                              </m:e>
                              <m:sup>
                                <m:r>
                                  <a:rPr lang="fr-FR" sz="1800">
                                    <a:effectLst/>
                                    <a:latin typeface="Cambria Math"/>
                                    <a:ea typeface="Times New Roman"/>
                                    <a:cs typeface="Times New Roman"/>
                                  </a:rPr>
                                  <m:t>2</m:t>
                                </m:r>
                              </m:sup>
                            </m:sSup>
                          </m:fName>
                          <m:e>
                            <m:f>
                              <m:fPr>
                                <m:ctrlPr>
                                  <a:rPr lang="fr-FR" sz="1800" i="1">
                                    <a:effectLst/>
                                    <a:latin typeface="Cambria Math" panose="02040503050406030204" pitchFamily="18" charset="0"/>
                                    <a:ea typeface="Times New Roman"/>
                                    <a:cs typeface="Times New Roman"/>
                                  </a:rPr>
                                </m:ctrlPr>
                              </m:fPr>
                              <m:num>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num>
                              <m:den>
                                <m:r>
                                  <a:rPr lang="fr-FR" sz="1800" i="1">
                                    <a:effectLst/>
                                    <a:latin typeface="Cambria Math"/>
                                    <a:ea typeface="Times New Roman"/>
                                    <a:cs typeface="Times New Roman"/>
                                  </a:rPr>
                                  <m:t>2</m:t>
                                </m:r>
                              </m:den>
                            </m:f>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𝑡</m:t>
                                </m:r>
                              </m:e>
                              <m:sub>
                                <m:r>
                                  <a:rPr lang="fr-FR" sz="1800" i="1">
                                    <a:effectLst/>
                                    <a:latin typeface="Cambria Math"/>
                                    <a:ea typeface="Times New Roman"/>
                                    <a:cs typeface="Times New Roman"/>
                                  </a:rPr>
                                  <m:t>1</m:t>
                                </m:r>
                              </m:sub>
                            </m:sSub>
                          </m:e>
                        </m:func>
                      </m:e>
                    </m:rad>
                    <m:r>
                      <a:rPr lang="fr-FR" sz="1800" i="1">
                        <a:effectLst/>
                        <a:latin typeface="Cambria Math"/>
                        <a:ea typeface="Times New Roman"/>
                        <a:cs typeface="Times New Roman"/>
                      </a:rPr>
                      <m:t>=</m:t>
                    </m:r>
                    <m:f>
                      <m:fPr>
                        <m:ctrlPr>
                          <a:rPr lang="fr-FR" sz="1800" i="1">
                            <a:effectLst/>
                            <a:latin typeface="Cambria Math" panose="02040503050406030204" pitchFamily="18" charset="0"/>
                            <a:ea typeface="Times New Roman"/>
                            <a:cs typeface="Times New Roman"/>
                          </a:rPr>
                        </m:ctrlPr>
                      </m:fPr>
                      <m:num>
                        <m:sSub>
                          <m:sSubPr>
                            <m:ctrlPr>
                              <a:rPr lang="fr-FR" sz="1800" i="1">
                                <a:effectLst/>
                                <a:latin typeface="Cambria Math" panose="02040503050406030204" pitchFamily="18" charset="0"/>
                                <a:ea typeface="Times New Roman"/>
                                <a:cs typeface="Times New Roman"/>
                              </a:rPr>
                            </m:ctrlPr>
                          </m:sSubPr>
                          <m:e>
                            <m:r>
                              <a:rPr lang="fr-FR" sz="1800" i="1">
                                <a:latin typeface="Cambria Math"/>
                                <a:ea typeface="Times New Roman"/>
                                <a:cs typeface="Times New Roman"/>
                              </a:rPr>
                              <m:t>2</m:t>
                            </m:r>
                            <m:r>
                              <a:rPr lang="fr-FR" sz="1800" i="1">
                                <a:effectLst/>
                                <a:latin typeface="Cambria Math"/>
                                <a:ea typeface="Times New Roman"/>
                                <a:cs typeface="Times New Roman"/>
                              </a:rPr>
                              <m:t>𝑃</m:t>
                            </m:r>
                          </m:e>
                          <m:sub>
                            <m:r>
                              <a:rPr lang="fr-FR" sz="1800" i="1">
                                <a:effectLst/>
                                <a:latin typeface="Cambria Math"/>
                                <a:ea typeface="Times New Roman"/>
                                <a:cs typeface="Times New Roman"/>
                              </a:rPr>
                              <m:t>0</m:t>
                            </m:r>
                          </m:sub>
                        </m:sSub>
                      </m:num>
                      <m:den>
                        <m:r>
                          <a:rPr lang="fr-FR" sz="1800" i="1">
                            <a:effectLst/>
                            <a:latin typeface="Cambria Math"/>
                            <a:ea typeface="Times New Roman"/>
                            <a:cs typeface="Times New Roman"/>
                          </a:rPr>
                          <m:t>𝐾</m:t>
                        </m:r>
                      </m:den>
                    </m:f>
                    <m:r>
                      <a:rPr lang="fr-FR" sz="1800" i="1">
                        <a:effectLst/>
                        <a:latin typeface="Cambria Math"/>
                        <a:ea typeface="Times New Roman"/>
                        <a:cs typeface="Times New Roman"/>
                      </a:rPr>
                      <m:t>.</m:t>
                    </m:r>
                    <m:r>
                      <m:rPr>
                        <m:sty m:val="p"/>
                      </m:rPr>
                      <a:rPr lang="fr-FR" sz="1800">
                        <a:effectLst/>
                        <a:latin typeface="Cambria Math"/>
                        <a:ea typeface="Times New Roman"/>
                        <a:cs typeface="Times New Roman"/>
                      </a:rPr>
                      <m:t>sin</m:t>
                    </m:r>
                    <m:r>
                      <a:rPr lang="fr-FR" sz="1800">
                        <a:effectLst/>
                        <a:latin typeface="Cambria Math"/>
                        <a:ea typeface="Times New Roman"/>
                        <a:cs typeface="Times New Roman"/>
                      </a:rPr>
                      <m:t>⁡</m:t>
                    </m:r>
                    <m:r>
                      <a:rPr lang="fr-FR" sz="1800" i="1">
                        <a:effectLst/>
                        <a:latin typeface="Cambria Math"/>
                        <a:ea typeface="Times New Roman"/>
                        <a:cs typeface="Times New Roman"/>
                      </a:rPr>
                      <m:t>(</m:t>
                    </m:r>
                    <m:f>
                      <m:fPr>
                        <m:ctrlPr>
                          <a:rPr lang="fr-FR" sz="1800" i="1">
                            <a:effectLst/>
                            <a:latin typeface="Cambria Math" panose="02040503050406030204" pitchFamily="18" charset="0"/>
                            <a:ea typeface="Times New Roman"/>
                            <a:cs typeface="Times New Roman"/>
                          </a:rPr>
                        </m:ctrlPr>
                      </m:fPr>
                      <m:num>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num>
                      <m:den>
                        <m:r>
                          <a:rPr lang="fr-FR" sz="1800" i="1">
                            <a:effectLst/>
                            <a:latin typeface="Cambria Math"/>
                            <a:ea typeface="Times New Roman"/>
                            <a:cs typeface="Times New Roman"/>
                          </a:rPr>
                          <m:t>2</m:t>
                        </m:r>
                      </m:den>
                    </m:f>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𝑡</m:t>
                        </m:r>
                      </m:e>
                      <m:sub>
                        <m:r>
                          <a:rPr lang="fr-FR" sz="1800" i="1">
                            <a:effectLst/>
                            <a:latin typeface="Cambria Math"/>
                            <a:ea typeface="Times New Roman"/>
                            <a:cs typeface="Times New Roman"/>
                          </a:rPr>
                          <m:t>1</m:t>
                        </m:r>
                      </m:sub>
                    </m:sSub>
                    <m:r>
                      <a:rPr lang="fr-FR" sz="1800" i="1">
                        <a:effectLst/>
                        <a:latin typeface="Cambria Math"/>
                        <a:ea typeface="Times New Roman"/>
                        <a:cs typeface="Times New Roman"/>
                      </a:rPr>
                      <m:t>)</m:t>
                    </m:r>
                  </m:oMath>
                </a14:m>
                <a:endParaRPr lang="fr-FR" sz="1600" dirty="0">
                  <a:effectLst/>
                  <a:latin typeface="Calibri"/>
                  <a:ea typeface="Calibri"/>
                  <a:cs typeface="Arial"/>
                </a:endParaRPr>
              </a:p>
              <a:p>
                <a:pPr>
                  <a:lnSpc>
                    <a:spcPct val="115000"/>
                  </a:lnSpc>
                  <a:spcAft>
                    <a:spcPts val="0"/>
                  </a:spcAft>
                </a:pPr>
                <a:r>
                  <a:rPr lang="fr-FR" sz="1800" dirty="0">
                    <a:effectLst/>
                    <a:latin typeface="Times New Roman"/>
                    <a:ea typeface="Times New Roman"/>
                    <a:cs typeface="Arial"/>
                  </a:rPr>
                  <a:t>  	 </a:t>
                </a:r>
                <a14:m>
                  <m:oMath xmlns:m="http://schemas.openxmlformats.org/officeDocument/2006/math">
                    <m:r>
                      <a:rPr lang="fr-FR" sz="1800" i="1">
                        <a:effectLst/>
                        <a:latin typeface="Cambria Math"/>
                        <a:ea typeface="Times New Roman"/>
                        <a:cs typeface="Times New Roman"/>
                      </a:rPr>
                      <m:t>𝐷</m:t>
                    </m:r>
                    <m:r>
                      <a:rPr lang="fr-FR" sz="1800" i="1">
                        <a:effectLst/>
                        <a:latin typeface="Cambria Math"/>
                        <a:ea typeface="Times New Roman"/>
                        <a:cs typeface="Times New Roman"/>
                      </a:rPr>
                      <m:t>=</m:t>
                    </m:r>
                    <m:f>
                      <m:fPr>
                        <m:ctrlPr>
                          <a:rPr lang="fr-FR" sz="1800" i="1">
                            <a:effectLst/>
                            <a:latin typeface="Cambria Math" panose="02040503050406030204" pitchFamily="18" charset="0"/>
                            <a:ea typeface="Times New Roman"/>
                            <a:cs typeface="Times New Roman"/>
                          </a:rPr>
                        </m:ctrlPr>
                      </m:fPr>
                      <m:num>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i="1">
                                <a:effectLst/>
                                <a:latin typeface="Cambria Math"/>
                                <a:ea typeface="Times New Roman"/>
                                <a:cs typeface="Times New Roman"/>
                              </a:rPr>
                              <m:t>𝑚𝑎𝑥</m:t>
                            </m:r>
                          </m:sub>
                        </m:sSub>
                      </m:num>
                      <m:den>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i="1">
                                <a:effectLst/>
                                <a:latin typeface="Cambria Math"/>
                                <a:ea typeface="Times New Roman"/>
                                <a:cs typeface="Times New Roman"/>
                              </a:rPr>
                              <m:t>𝑠𝑡𝑎𝑡𝑖𝑞𝑢𝑒</m:t>
                            </m:r>
                          </m:sub>
                        </m:sSub>
                      </m:den>
                    </m:f>
                    <m:r>
                      <a:rPr lang="fr-FR" sz="1800" i="1">
                        <a:effectLst/>
                        <a:latin typeface="Cambria Math"/>
                        <a:ea typeface="Times New Roman"/>
                        <a:cs typeface="Times New Roman"/>
                      </a:rPr>
                      <m:t>=</m:t>
                    </m:r>
                    <m:r>
                      <a:rPr lang="fr-FR" sz="1800" i="1">
                        <a:effectLst/>
                        <a:latin typeface="Cambria Math"/>
                        <a:ea typeface="Times New Roman"/>
                        <a:cs typeface="Times New Roman"/>
                      </a:rPr>
                      <m:t>2</m:t>
                    </m:r>
                    <m:r>
                      <a:rPr lang="fr-FR" sz="1800" i="1">
                        <a:effectLst/>
                        <a:latin typeface="Cambria Math"/>
                        <a:ea typeface="Times New Roman"/>
                        <a:cs typeface="Times New Roman"/>
                      </a:rPr>
                      <m:t>.</m:t>
                    </m:r>
                    <m:func>
                      <m:funcPr>
                        <m:ctrlPr>
                          <a:rPr lang="fr-FR" sz="1800" i="1">
                            <a:effectLst/>
                            <a:latin typeface="Cambria Math" panose="02040503050406030204" pitchFamily="18" charset="0"/>
                            <a:ea typeface="Times New Roman"/>
                            <a:cs typeface="Times New Roman"/>
                          </a:rPr>
                        </m:ctrlPr>
                      </m:funcPr>
                      <m:fName>
                        <m:r>
                          <m:rPr>
                            <m:sty m:val="p"/>
                          </m:rPr>
                          <a:rPr lang="fr-FR" sz="1800">
                            <a:effectLst/>
                            <a:latin typeface="Cambria Math"/>
                            <a:ea typeface="Times New Roman"/>
                            <a:cs typeface="Times New Roman"/>
                          </a:rPr>
                          <m:t>sin</m:t>
                        </m:r>
                      </m:fName>
                      <m:e>
                        <m:d>
                          <m:dPr>
                            <m:ctrlPr>
                              <a:rPr lang="fr-FR" sz="1800" i="1">
                                <a:effectLst/>
                                <a:latin typeface="Cambria Math" panose="02040503050406030204" pitchFamily="18" charset="0"/>
                                <a:ea typeface="Times New Roman"/>
                                <a:cs typeface="Times New Roman"/>
                              </a:rPr>
                            </m:ctrlPr>
                          </m:dPr>
                          <m:e>
                            <m:f>
                              <m:fPr>
                                <m:ctrlPr>
                                  <a:rPr lang="fr-FR" sz="1800" i="1">
                                    <a:effectLst/>
                                    <a:latin typeface="Cambria Math" panose="02040503050406030204" pitchFamily="18" charset="0"/>
                                    <a:ea typeface="Times New Roman"/>
                                    <a:cs typeface="Times New Roman"/>
                                  </a:rPr>
                                </m:ctrlPr>
                              </m:fPr>
                              <m:num>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num>
                              <m:den>
                                <m:r>
                                  <a:rPr lang="fr-FR" sz="1800" i="1">
                                    <a:effectLst/>
                                    <a:latin typeface="Cambria Math"/>
                                    <a:ea typeface="Times New Roman"/>
                                    <a:cs typeface="Times New Roman"/>
                                  </a:rPr>
                                  <m:t>2</m:t>
                                </m:r>
                              </m:den>
                            </m:f>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𝑡</m:t>
                                </m:r>
                              </m:e>
                              <m:sub>
                                <m:r>
                                  <a:rPr lang="fr-FR" sz="1800" i="1">
                                    <a:effectLst/>
                                    <a:latin typeface="Cambria Math"/>
                                    <a:ea typeface="Times New Roman"/>
                                    <a:cs typeface="Times New Roman"/>
                                  </a:rPr>
                                  <m:t>1</m:t>
                                </m:r>
                              </m:sub>
                            </m:sSub>
                          </m:e>
                        </m:d>
                      </m:e>
                    </m:func>
                    <m:r>
                      <a:rPr lang="fr-FR" sz="1800" i="1">
                        <a:effectLst/>
                        <a:latin typeface="Cambria Math"/>
                        <a:ea typeface="Times New Roman"/>
                        <a:cs typeface="Times New Roman"/>
                      </a:rPr>
                      <m:t>=</m:t>
                    </m:r>
                    <m:r>
                      <a:rPr lang="fr-FR" sz="1800" i="1">
                        <a:effectLst/>
                        <a:latin typeface="Cambria Math"/>
                        <a:ea typeface="Times New Roman"/>
                        <a:cs typeface="Times New Roman"/>
                      </a:rPr>
                      <m:t>2</m:t>
                    </m:r>
                    <m:r>
                      <a:rPr lang="fr-FR" sz="1800" i="1">
                        <a:effectLst/>
                        <a:latin typeface="Cambria Math"/>
                        <a:ea typeface="Times New Roman"/>
                        <a:cs typeface="Times New Roman"/>
                      </a:rPr>
                      <m:t>.</m:t>
                    </m:r>
                    <m:r>
                      <m:rPr>
                        <m:sty m:val="p"/>
                      </m:rPr>
                      <a:rPr lang="fr-FR" sz="1800">
                        <a:effectLst/>
                        <a:latin typeface="Cambria Math"/>
                        <a:ea typeface="Times New Roman"/>
                        <a:cs typeface="Times New Roman"/>
                      </a:rPr>
                      <m:t>sin</m:t>
                    </m:r>
                    <m:r>
                      <a:rPr lang="fr-FR" sz="1800">
                        <a:effectLst/>
                        <a:latin typeface="Cambria Math"/>
                        <a:ea typeface="Times New Roman"/>
                        <a:cs typeface="Times New Roman"/>
                      </a:rPr>
                      <m:t>⁡</m:t>
                    </m:r>
                    <m:r>
                      <a:rPr lang="fr-FR" sz="1800" i="1">
                        <a:effectLst/>
                        <a:latin typeface="Cambria Math"/>
                        <a:ea typeface="Times New Roman"/>
                        <a:cs typeface="Times New Roman"/>
                      </a:rPr>
                      <m:t>(</m:t>
                    </m:r>
                    <m:f>
                      <m:fPr>
                        <m:ctrlPr>
                          <a:rPr lang="fr-FR" sz="1800" i="1">
                            <a:effectLst/>
                            <a:latin typeface="Cambria Math" panose="02040503050406030204" pitchFamily="18" charset="0"/>
                            <a:ea typeface="Times New Roman"/>
                            <a:cs typeface="Times New Roman"/>
                          </a:rPr>
                        </m:ctrlPr>
                      </m:fPr>
                      <m:num>
                        <m:r>
                          <a:rPr lang="fr-FR" sz="1800" i="1">
                            <a:effectLst/>
                            <a:latin typeface="Cambria Math"/>
                            <a:ea typeface="Times New Roman"/>
                            <a:cs typeface="Times New Roman"/>
                          </a:rPr>
                          <m:t>𝜋</m:t>
                        </m:r>
                      </m:num>
                      <m:den>
                        <m:r>
                          <a:rPr lang="fr-FR" sz="1800" i="1">
                            <a:effectLst/>
                            <a:latin typeface="Cambria Math"/>
                            <a:ea typeface="Times New Roman"/>
                            <a:cs typeface="Times New Roman"/>
                          </a:rPr>
                          <m:t>𝑇</m:t>
                        </m:r>
                      </m:den>
                    </m:f>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𝑡</m:t>
                        </m:r>
                      </m:e>
                      <m:sub>
                        <m:r>
                          <a:rPr lang="fr-FR" sz="1800" i="1">
                            <a:effectLst/>
                            <a:latin typeface="Cambria Math"/>
                            <a:ea typeface="Times New Roman"/>
                            <a:cs typeface="Times New Roman"/>
                          </a:rPr>
                          <m:t>1</m:t>
                        </m:r>
                      </m:sub>
                    </m:sSub>
                    <m:r>
                      <a:rPr lang="fr-FR" sz="1800" i="1">
                        <a:effectLst/>
                        <a:latin typeface="Cambria Math"/>
                        <a:ea typeface="Times New Roman"/>
                        <a:cs typeface="Times New Roman"/>
                      </a:rPr>
                      <m:t>)</m:t>
                    </m:r>
                  </m:oMath>
                </a14:m>
                <a:r>
                  <a:rPr lang="fr-FR" sz="1800" dirty="0">
                    <a:effectLst/>
                    <a:latin typeface="Times New Roman"/>
                    <a:ea typeface="Times New Roman"/>
                    <a:cs typeface="Arial"/>
                  </a:rPr>
                  <a:t>  	</a:t>
                </a:r>
                <a:r>
                  <a:rPr lang="fr-FR" sz="1200" dirty="0">
                    <a:solidFill>
                      <a:srgbClr val="FF0000"/>
                    </a:solidFill>
                    <a:effectLst/>
                    <a:latin typeface="Times New Roman"/>
                    <a:ea typeface="Times New Roman"/>
                    <a:cs typeface="Arial"/>
                  </a:rPr>
                  <a:t>(4.14)</a:t>
                </a:r>
                <a:endParaRPr lang="fr-FR" sz="1600" dirty="0">
                  <a:effectLst/>
                  <a:latin typeface="Calibri"/>
                  <a:ea typeface="Calibri"/>
                  <a:cs typeface="Arial"/>
                </a:endParaRPr>
              </a:p>
              <a:p>
                <a:pPr>
                  <a:lnSpc>
                    <a:spcPct val="115000"/>
                  </a:lnSpc>
                  <a:spcAft>
                    <a:spcPts val="0"/>
                  </a:spcAft>
                </a:pPr>
                <a:endParaRPr lang="fr-FR" sz="1800" dirty="0">
                  <a:effectLst/>
                  <a:latin typeface="Calibri"/>
                  <a:ea typeface="Calibri"/>
                  <a:cs typeface="Arial"/>
                </a:endParaRPr>
              </a:p>
              <a:p>
                <a:pPr>
                  <a:lnSpc>
                    <a:spcPct val="115000"/>
                  </a:lnSpc>
                  <a:spcAft>
                    <a:spcPts val="0"/>
                  </a:spcAft>
                </a:pPr>
                <a:endParaRPr lang="fr-FR" sz="1800" dirty="0">
                  <a:effectLst/>
                  <a:latin typeface="Calibri"/>
                  <a:ea typeface="Calibri"/>
                  <a:cs typeface="Arial"/>
                </a:endParaRPr>
              </a:p>
              <a:p>
                <a:pPr algn="just">
                  <a:lnSpc>
                    <a:spcPct val="150000"/>
                  </a:lnSpc>
                  <a:spcAft>
                    <a:spcPts val="0"/>
                  </a:spcAft>
                </a:pPr>
                <a:endParaRPr lang="fr-FR" sz="2000" dirty="0"/>
              </a:p>
            </p:txBody>
          </p:sp>
        </mc:Choice>
        <mc:Fallback xmlns="">
          <p:sp>
            <p:nvSpPr>
              <p:cNvPr id="4" name="Rectangle 2"/>
              <p:cNvSpPr txBox="1">
                <a:spLocks noRot="1" noChangeAspect="1" noMove="1" noResize="1" noEditPoints="1" noAdjustHandles="1" noChangeArrowheads="1" noChangeShapeType="1" noTextEdit="1"/>
              </p:cNvSpPr>
              <p:nvPr/>
            </p:nvSpPr>
            <p:spPr>
              <a:xfrm>
                <a:off x="0" y="-27384"/>
                <a:ext cx="9144000" cy="6885384"/>
              </a:xfrm>
              <a:prstGeom prst="rect">
                <a:avLst/>
              </a:prstGeom>
              <a:blipFill>
                <a:blip r:embed="rId3"/>
                <a:stretch>
                  <a:fillRect l="-466" b="-88"/>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27</a:t>
            </a:fld>
            <a:endParaRPr lang="fr-BE" dirty="0">
              <a:solidFill>
                <a:srgbClr val="FFFFFF"/>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 name="Image 17"/>
          <p:cNvPicPr/>
          <p:nvPr/>
        </p:nvPicPr>
        <p:blipFill>
          <a:blip r:embed="rId4"/>
          <a:srcRect/>
          <a:stretch>
            <a:fillRect/>
          </a:stretch>
        </p:blipFill>
        <p:spPr bwMode="auto">
          <a:xfrm>
            <a:off x="6300192" y="4653136"/>
            <a:ext cx="2736304" cy="1656184"/>
          </a:xfrm>
          <a:prstGeom prst="rect">
            <a:avLst/>
          </a:prstGeom>
          <a:ln>
            <a:headEnd/>
            <a:tailEnd/>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908031336"/>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0" y="-27384"/>
                <a:ext cx="9144000" cy="6885384"/>
              </a:xfrm>
              <a:prstGeom prst="rect">
                <a:avLst/>
              </a:prstGeom>
              <a:ln>
                <a:solidFill>
                  <a:schemeClr val="accent1"/>
                </a:solidFill>
              </a:ln>
            </p:spPr>
            <p:txBody>
              <a:bodyPr/>
              <a:lstStyle/>
              <a:p>
                <a:pPr>
                  <a:lnSpc>
                    <a:spcPct val="115000"/>
                  </a:lnSpc>
                  <a:spcAft>
                    <a:spcPts val="0"/>
                  </a:spcAft>
                </a:pPr>
                <a:r>
                  <a:rPr lang="fr-FR" sz="1800" b="1" dirty="0">
                    <a:solidFill>
                      <a:srgbClr val="FFC000"/>
                    </a:solidFill>
                  </a:rPr>
                  <a:t>2/</a:t>
                </a:r>
                <a:r>
                  <a:rPr lang="fr-FR" sz="1800" b="1" dirty="0" err="1">
                    <a:solidFill>
                      <a:srgbClr val="FFC000"/>
                    </a:solidFill>
                  </a:rPr>
                  <a:t>Triangular</a:t>
                </a:r>
                <a:r>
                  <a:rPr lang="fr-FR" sz="1800" b="1" dirty="0">
                    <a:solidFill>
                      <a:srgbClr val="FFC000"/>
                    </a:solidFill>
                  </a:rPr>
                  <a:t> Pulse:</a:t>
                </a:r>
                <a:r>
                  <a:rPr lang="fr-FR" sz="1800" dirty="0">
                    <a:latin typeface="Times New Roman"/>
                    <a:ea typeface="Times New Roman"/>
                    <a:cs typeface="Arial"/>
                  </a:rPr>
                  <a:t> </a:t>
                </a:r>
                <a14:m>
                  <m:oMath xmlns:m="http://schemas.openxmlformats.org/officeDocument/2006/math">
                    <m:r>
                      <a:rPr lang="fr-FR" sz="1800" i="1">
                        <a:latin typeface="Cambria Math"/>
                        <a:ea typeface="Times New Roman"/>
                        <a:cs typeface="Times New Roman"/>
                      </a:rPr>
                      <m:t>𝑃</m:t>
                    </m:r>
                    <m:r>
                      <a:rPr lang="fr-FR" sz="1800" i="1">
                        <a:latin typeface="Cambria Math"/>
                        <a:ea typeface="Times New Roman"/>
                        <a:cs typeface="Times New Roman"/>
                      </a:rPr>
                      <m:t>(</m:t>
                    </m:r>
                    <m:r>
                      <a:rPr lang="fr-FR" sz="1800" i="1">
                        <a:latin typeface="Cambria Math"/>
                        <a:ea typeface="Times New Roman"/>
                        <a:cs typeface="Times New Roman"/>
                      </a:rPr>
                      <m:t>𝑡</m:t>
                    </m:r>
                    <m:r>
                      <a:rPr lang="fr-FR" sz="1800" i="1">
                        <a:latin typeface="Cambria Math"/>
                        <a:ea typeface="Times New Roman"/>
                        <a:cs typeface="Times New Roman"/>
                      </a:rPr>
                      <m:t>)=</m:t>
                    </m:r>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𝑃</m:t>
                        </m:r>
                      </m:e>
                      <m:sub>
                        <m:r>
                          <a:rPr lang="fr-FR" sz="1800" i="1">
                            <a:latin typeface="Cambria Math"/>
                            <a:ea typeface="Times New Roman"/>
                            <a:cs typeface="Times New Roman"/>
                          </a:rPr>
                          <m:t>0</m:t>
                        </m:r>
                      </m:sub>
                    </m:sSub>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1</m:t>
                        </m:r>
                        <m:r>
                          <a:rPr lang="fr-FR" sz="1800" i="1">
                            <a:latin typeface="Cambria Math"/>
                            <a:ea typeface="Times New Roman"/>
                            <a:cs typeface="Times New Roman"/>
                          </a:rPr>
                          <m:t>−</m:t>
                        </m:r>
                        <m:f>
                          <m:fPr>
                            <m:type m:val="skw"/>
                            <m:ctrlPr>
                              <a:rPr lang="fr-FR" sz="1800" i="1">
                                <a:latin typeface="Cambria Math" panose="02040503050406030204" pitchFamily="18" charset="0"/>
                                <a:ea typeface="Times New Roman"/>
                                <a:cs typeface="Times New Roman"/>
                              </a:rPr>
                            </m:ctrlPr>
                          </m:fPr>
                          <m:num>
                            <m:r>
                              <a:rPr lang="fr-FR" sz="1800" i="1">
                                <a:latin typeface="Cambria Math"/>
                                <a:ea typeface="Times New Roman"/>
                                <a:cs typeface="Times New Roman"/>
                              </a:rPr>
                              <m:t>𝑡</m:t>
                            </m:r>
                          </m:num>
                          <m:den>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𝑡</m:t>
                                </m:r>
                              </m:e>
                              <m:sub>
                                <m:r>
                                  <a:rPr lang="fr-FR" sz="1800" i="1">
                                    <a:latin typeface="Cambria Math"/>
                                    <a:ea typeface="Times New Roman"/>
                                    <a:cs typeface="Times New Roman"/>
                                  </a:rPr>
                                  <m:t>1</m:t>
                                </m:r>
                              </m:sub>
                            </m:sSub>
                          </m:den>
                        </m:f>
                      </m:e>
                    </m:d>
                  </m:oMath>
                </a14:m>
                <a:endParaRPr lang="fr-FR" sz="1600" dirty="0">
                  <a:latin typeface="Calibri"/>
                  <a:ea typeface="Calibri"/>
                  <a:cs typeface="Arial"/>
                </a:endParaRPr>
              </a:p>
              <a:p>
                <a:pPr>
                  <a:lnSpc>
                    <a:spcPct val="115000"/>
                  </a:lnSpc>
                  <a:spcAft>
                    <a:spcPts val="0"/>
                  </a:spcAft>
                </a:pPr>
                <a:r>
                  <a:rPr lang="fr-FR" sz="1800" i="1" u="sng" dirty="0">
                    <a:solidFill>
                      <a:srgbClr val="FF0000"/>
                    </a:solidFill>
                    <a:effectLst/>
                    <a:latin typeface="Times New Roman"/>
                    <a:ea typeface="Times New Roman"/>
                    <a:cs typeface="Arial"/>
                  </a:rPr>
                  <a:t>Phase I :</a:t>
                </a:r>
                <a:r>
                  <a:rPr lang="fr-FR" sz="1600" dirty="0">
                    <a:latin typeface="Times New Roman"/>
                    <a:ea typeface="Times New Roman"/>
                    <a:cs typeface="Arial"/>
                  </a:rPr>
                  <a:t>0 </a:t>
                </a:r>
                <a:r>
                  <a:rPr lang="fr-FR" sz="1600" dirty="0">
                    <a:latin typeface="Times New Roman"/>
                    <a:ea typeface="Times New Roman"/>
                    <a:cs typeface="Times New Roman"/>
                    <a:sym typeface="Symbol"/>
                  </a:rPr>
                  <a:t></a:t>
                </a:r>
                <a:r>
                  <a:rPr lang="fr-FR" sz="1600" dirty="0">
                    <a:latin typeface="Times New Roman"/>
                    <a:ea typeface="Times New Roman"/>
                    <a:cs typeface="Arial"/>
                  </a:rPr>
                  <a:t> t </a:t>
                </a:r>
                <a:r>
                  <a:rPr lang="fr-FR" sz="1600" dirty="0">
                    <a:latin typeface="Times New Roman"/>
                    <a:ea typeface="Times New Roman"/>
                    <a:cs typeface="Times New Roman"/>
                    <a:sym typeface="Symbol"/>
                  </a:rPr>
                  <a:t></a:t>
                </a:r>
                <a:r>
                  <a:rPr lang="fr-FR" sz="1600" dirty="0">
                    <a:latin typeface="Times New Roman"/>
                    <a:ea typeface="Times New Roman"/>
                    <a:cs typeface="Arial"/>
                  </a:rPr>
                  <a:t> t</a:t>
                </a:r>
                <a:r>
                  <a:rPr lang="fr-FR" sz="1600" baseline="-25000" dirty="0">
                    <a:latin typeface="Times New Roman"/>
                    <a:ea typeface="Times New Roman"/>
                    <a:cs typeface="Arial"/>
                  </a:rPr>
                  <a:t>1</a:t>
                </a:r>
                <a:r>
                  <a:rPr lang="fr-FR" sz="1600" dirty="0">
                    <a:latin typeface="Times New Roman"/>
                    <a:ea typeface="Times New Roman"/>
                    <a:cs typeface="Arial"/>
                  </a:rPr>
                  <a:t> 	(</a:t>
                </a:r>
                <a:r>
                  <a:rPr lang="fr-FR" sz="1600" dirty="0" err="1">
                    <a:latin typeface="Times New Roman"/>
                    <a:ea typeface="Times New Roman"/>
                    <a:cs typeface="Arial"/>
                  </a:rPr>
                  <a:t>loading</a:t>
                </a:r>
                <a:r>
                  <a:rPr lang="fr-FR" sz="1600" dirty="0">
                    <a:latin typeface="Times New Roman"/>
                    <a:ea typeface="Times New Roman"/>
                    <a:cs typeface="Arial"/>
                  </a:rPr>
                  <a:t>)</a:t>
                </a:r>
                <a:endParaRPr lang="fr-FR" sz="1400" dirty="0">
                  <a:latin typeface="Calibri"/>
                  <a:ea typeface="Calibri"/>
                  <a:cs typeface="Arial"/>
                </a:endParaRPr>
              </a:p>
              <a:p>
                <a:pPr>
                  <a:lnSpc>
                    <a:spcPct val="115000"/>
                  </a:lnSpc>
                  <a:spcAft>
                    <a:spcPts val="0"/>
                  </a:spcAft>
                </a:pPr>
                <a:r>
                  <a:rPr lang="fr-FR" sz="1800" i="1" u="none" strike="noStrike" dirty="0">
                    <a:solidFill>
                      <a:srgbClr val="FF0000"/>
                    </a:solidFill>
                    <a:effectLst/>
                    <a:latin typeface="Times New Roman"/>
                    <a:ea typeface="Times New Roman"/>
                    <a:cs typeface="Arial"/>
                  </a:rPr>
                  <a:t> </a:t>
                </a:r>
                <a:r>
                  <a:rPr lang="fr-FR" sz="1800" dirty="0">
                    <a:effectLst/>
                    <a:latin typeface="Times New Roman"/>
                    <a:ea typeface="Times New Roman"/>
                    <a:cs typeface="Arial"/>
                  </a:rPr>
                  <a:t> </a:t>
                </a:r>
                <a14:m>
                  <m:oMath xmlns:m="http://schemas.openxmlformats.org/officeDocument/2006/math">
                    <m:r>
                      <a:rPr lang="fr-FR" sz="1800" i="1">
                        <a:effectLst/>
                        <a:latin typeface="Cambria Math"/>
                        <a:ea typeface="Times New Roman"/>
                        <a:cs typeface="Times New Roman"/>
                      </a:rPr>
                      <m:t>𝑥</m:t>
                    </m:r>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𝑡</m:t>
                        </m:r>
                      </m:e>
                    </m:d>
                    <m:r>
                      <a:rPr lang="fr-FR" sz="1800" i="1">
                        <a:effectLst/>
                        <a:latin typeface="Cambria Math"/>
                        <a:ea typeface="Times New Roman"/>
                        <a:cs typeface="Times New Roman"/>
                      </a:rPr>
                      <m:t>=</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b="0" i="1" smtClean="0">
                            <a:effectLst/>
                            <a:latin typeface="Cambria Math" panose="02040503050406030204" pitchFamily="18" charset="0"/>
                            <a:ea typeface="Times New Roman"/>
                            <a:cs typeface="Times New Roman"/>
                          </a:rPr>
                          <m:t>h</m:t>
                        </m:r>
                      </m:sub>
                    </m:sSub>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𝑡</m:t>
                        </m:r>
                      </m:e>
                    </m:d>
                    <m:r>
                      <a:rPr lang="fr-FR" sz="1800" i="1">
                        <a:effectLst/>
                        <a:latin typeface="Cambria Math"/>
                        <a:ea typeface="Times New Roman"/>
                        <a:cs typeface="Times New Roman"/>
                      </a:rPr>
                      <m:t>+</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𝑥</m:t>
                        </m:r>
                      </m:e>
                      <m:sub>
                        <m:r>
                          <a:rPr lang="fr-FR" sz="1800" i="1">
                            <a:effectLst/>
                            <a:latin typeface="Cambria Math"/>
                            <a:ea typeface="Times New Roman"/>
                            <a:cs typeface="Times New Roman"/>
                          </a:rPr>
                          <m:t>𝑝</m:t>
                        </m:r>
                      </m:sub>
                    </m:sSub>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𝑡</m:t>
                        </m:r>
                      </m:e>
                    </m:d>
                    <m:r>
                      <a:rPr lang="fr-FR" sz="1800" b="0" i="1" smtClean="0">
                        <a:effectLst/>
                        <a:latin typeface="Cambria Math"/>
                        <a:ea typeface="Times New Roman"/>
                        <a:cs typeface="Times New Roman"/>
                      </a:rPr>
                      <m:t>  </m:t>
                    </m:r>
                    <m:r>
                      <a:rPr lang="fr-FR" sz="1800" b="0" i="1" smtClean="0">
                        <a:effectLst/>
                        <a:latin typeface="Cambria Math"/>
                        <a:ea typeface="Times New Roman"/>
                        <a:cs typeface="Times New Roman"/>
                      </a:rPr>
                      <m:t>𝑒𝑡</m:t>
                    </m:r>
                    <m:r>
                      <a:rPr lang="fr-FR" sz="1800" b="0" i="1" smtClean="0">
                        <a:effectLst/>
                        <a:latin typeface="Cambria Math"/>
                        <a:ea typeface="Times New Roman"/>
                        <a:cs typeface="Times New Roman"/>
                      </a:rPr>
                      <m:t> </m:t>
                    </m:r>
                  </m:oMath>
                </a14:m>
                <a:r>
                  <a:rPr lang="fr-FR" sz="1600" dirty="0">
                    <a:latin typeface="Times New Roman"/>
                    <a:ea typeface="Times New Roman"/>
                    <a:cs typeface="Arial"/>
                  </a:rPr>
                  <a:t> </a:t>
                </a:r>
                <a14:m>
                  <m:oMath xmlns:m="http://schemas.openxmlformats.org/officeDocument/2006/math">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𝑥</m:t>
                        </m:r>
                      </m:e>
                      <m:sub>
                        <m:r>
                          <a:rPr lang="fr-FR" sz="1600" i="1">
                            <a:latin typeface="Cambria Math"/>
                            <a:ea typeface="Times New Roman"/>
                            <a:cs typeface="Times New Roman"/>
                          </a:rPr>
                          <m:t>𝑝</m:t>
                        </m:r>
                      </m:sub>
                    </m:sSub>
                    <m:d>
                      <m:dPr>
                        <m:ctrlPr>
                          <a:rPr lang="fr-FR" sz="1600" i="1">
                            <a:latin typeface="Cambria Math" panose="02040503050406030204" pitchFamily="18" charset="0"/>
                            <a:ea typeface="Times New Roman"/>
                            <a:cs typeface="Times New Roman"/>
                          </a:rPr>
                        </m:ctrlPr>
                      </m:dPr>
                      <m:e>
                        <m:r>
                          <a:rPr lang="fr-FR" sz="1600" i="1">
                            <a:latin typeface="Cambria Math"/>
                            <a:ea typeface="Times New Roman"/>
                            <a:cs typeface="Times New Roman"/>
                          </a:rPr>
                          <m:t>𝑡</m:t>
                        </m:r>
                      </m:e>
                    </m:d>
                    <m:r>
                      <a:rPr lang="fr-FR" sz="1600" i="1">
                        <a:latin typeface="Cambria Math"/>
                        <a:ea typeface="Times New Roman"/>
                        <a:cs typeface="Times New Roman"/>
                      </a:rPr>
                      <m:t>=</m:t>
                    </m:r>
                    <m:f>
                      <m:fPr>
                        <m:ctrlPr>
                          <a:rPr lang="fr-FR" sz="1600" i="1">
                            <a:latin typeface="Cambria Math" panose="02040503050406030204" pitchFamily="18" charset="0"/>
                            <a:ea typeface="Times New Roman"/>
                            <a:cs typeface="Times New Roman"/>
                          </a:rPr>
                        </m:ctrlPr>
                      </m:fPr>
                      <m:num>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𝑃</m:t>
                            </m:r>
                          </m:e>
                          <m:sub>
                            <m:r>
                              <a:rPr lang="fr-FR" sz="1600" i="1">
                                <a:latin typeface="Cambria Math"/>
                                <a:ea typeface="Times New Roman"/>
                                <a:cs typeface="Times New Roman"/>
                              </a:rPr>
                              <m:t>0</m:t>
                            </m:r>
                          </m:sub>
                        </m:sSub>
                      </m:num>
                      <m:den>
                        <m:r>
                          <a:rPr lang="fr-FR" sz="1600" i="1">
                            <a:latin typeface="Cambria Math"/>
                            <a:ea typeface="Times New Roman"/>
                            <a:cs typeface="Times New Roman"/>
                          </a:rPr>
                          <m:t>𝐾</m:t>
                        </m:r>
                      </m:den>
                    </m:f>
                    <m:d>
                      <m:dPr>
                        <m:ctrlPr>
                          <a:rPr lang="fr-FR" sz="1600" i="1">
                            <a:latin typeface="Cambria Math" panose="02040503050406030204" pitchFamily="18" charset="0"/>
                            <a:ea typeface="Times New Roman"/>
                            <a:cs typeface="Times New Roman"/>
                          </a:rPr>
                        </m:ctrlPr>
                      </m:dPr>
                      <m:e>
                        <m:r>
                          <a:rPr lang="fr-FR" sz="1600" i="1">
                            <a:latin typeface="Cambria Math"/>
                            <a:ea typeface="Times New Roman"/>
                            <a:cs typeface="Times New Roman"/>
                          </a:rPr>
                          <m:t>1</m:t>
                        </m:r>
                        <m:r>
                          <a:rPr lang="fr-FR" sz="1600" i="1">
                            <a:latin typeface="Cambria Math"/>
                            <a:ea typeface="Times New Roman"/>
                            <a:cs typeface="Times New Roman"/>
                          </a:rPr>
                          <m:t>−</m:t>
                        </m:r>
                        <m:f>
                          <m:fPr>
                            <m:type m:val="skw"/>
                            <m:ctrlPr>
                              <a:rPr lang="fr-FR" sz="1600" i="1">
                                <a:latin typeface="Cambria Math" panose="02040503050406030204" pitchFamily="18" charset="0"/>
                                <a:ea typeface="Times New Roman"/>
                                <a:cs typeface="Times New Roman"/>
                              </a:rPr>
                            </m:ctrlPr>
                          </m:fPr>
                          <m:num>
                            <m:r>
                              <a:rPr lang="fr-FR" sz="1600" i="1">
                                <a:latin typeface="Cambria Math"/>
                                <a:ea typeface="Times New Roman"/>
                                <a:cs typeface="Times New Roman"/>
                              </a:rPr>
                              <m:t>𝑡</m:t>
                            </m:r>
                          </m:num>
                          <m:den>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𝑡</m:t>
                                </m:r>
                              </m:e>
                              <m:sub>
                                <m:r>
                                  <a:rPr lang="fr-FR" sz="1600" i="1">
                                    <a:latin typeface="Cambria Math"/>
                                    <a:ea typeface="Times New Roman"/>
                                    <a:cs typeface="Times New Roman"/>
                                  </a:rPr>
                                  <m:t>1</m:t>
                                </m:r>
                              </m:sub>
                            </m:sSub>
                          </m:den>
                        </m:f>
                      </m:e>
                    </m:d>
                  </m:oMath>
                </a14:m>
                <a:endParaRPr lang="fr-FR" sz="1600" i="1" dirty="0">
                  <a:latin typeface="Cambria Math"/>
                  <a:ea typeface="Times New Roman"/>
                  <a:cs typeface="Times New Roman"/>
                </a:endParaRPr>
              </a:p>
              <a:p>
                <a:pPr>
                  <a:lnSpc>
                    <a:spcPct val="115000"/>
                  </a:lnSpc>
                  <a:spcAft>
                    <a:spcPts val="0"/>
                  </a:spcAft>
                </a:pPr>
                <a14:m>
                  <m:oMath xmlns:m="http://schemas.openxmlformats.org/officeDocument/2006/math">
                    <m:r>
                      <a:rPr lang="fr-FR" sz="1800" i="1">
                        <a:effectLst/>
                        <a:latin typeface="Cambria Math"/>
                        <a:ea typeface="Times New Roman"/>
                        <a:cs typeface="Times New Roman"/>
                      </a:rPr>
                      <m:t>𝑥</m:t>
                    </m:r>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𝑡</m:t>
                        </m:r>
                      </m:e>
                    </m:d>
                    <m:r>
                      <a:rPr lang="fr-FR" sz="1800" i="1">
                        <a:effectLst/>
                        <a:latin typeface="Cambria Math"/>
                        <a:ea typeface="Times New Roman"/>
                        <a:cs typeface="Times New Roman"/>
                      </a:rPr>
                      <m:t>=</m:t>
                    </m:r>
                    <m:r>
                      <a:rPr lang="fr-FR" sz="1800" i="1">
                        <a:effectLst/>
                        <a:latin typeface="Cambria Math"/>
                        <a:ea typeface="Times New Roman"/>
                        <a:cs typeface="Times New Roman"/>
                      </a:rPr>
                      <m:t>𝐴</m:t>
                    </m:r>
                    <m:r>
                      <a:rPr lang="fr-FR" sz="1800" i="1">
                        <a:effectLst/>
                        <a:latin typeface="Cambria Math"/>
                        <a:ea typeface="Times New Roman"/>
                        <a:cs typeface="Times New Roman"/>
                      </a:rPr>
                      <m:t>.</m:t>
                    </m:r>
                    <m:r>
                      <a:rPr lang="fr-FR" sz="1800" i="1">
                        <a:effectLst/>
                        <a:latin typeface="Cambria Math"/>
                        <a:ea typeface="Times New Roman"/>
                        <a:cs typeface="Times New Roman"/>
                      </a:rPr>
                      <m:t>𝑐𝑜𝑠</m:t>
                    </m:r>
                    <m:d>
                      <m:dPr>
                        <m:ctrlPr>
                          <a:rPr lang="fr-FR" sz="1800" i="1">
                            <a:effectLst/>
                            <a:latin typeface="Cambria Math" panose="02040503050406030204" pitchFamily="18" charset="0"/>
                            <a:ea typeface="Times New Roman"/>
                            <a:cs typeface="Times New Roman"/>
                          </a:rPr>
                        </m:ctrlPr>
                      </m:dPr>
                      <m:e>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r>
                          <a:rPr lang="fr-FR" sz="1800" i="1">
                            <a:effectLst/>
                            <a:latin typeface="Cambria Math"/>
                            <a:ea typeface="Times New Roman"/>
                            <a:cs typeface="Times New Roman"/>
                          </a:rPr>
                          <m:t>𝑡</m:t>
                        </m:r>
                      </m:e>
                    </m:d>
                    <m:r>
                      <a:rPr lang="fr-FR" sz="1800" i="1">
                        <a:effectLst/>
                        <a:latin typeface="Cambria Math"/>
                        <a:ea typeface="Times New Roman"/>
                        <a:cs typeface="Times New Roman"/>
                      </a:rPr>
                      <m:t>+</m:t>
                    </m:r>
                    <m:r>
                      <a:rPr lang="fr-FR" sz="1800" i="1">
                        <a:effectLst/>
                        <a:latin typeface="Cambria Math"/>
                        <a:ea typeface="Times New Roman"/>
                        <a:cs typeface="Times New Roman"/>
                      </a:rPr>
                      <m:t>𝐵</m:t>
                    </m:r>
                    <m:r>
                      <a:rPr lang="fr-FR" sz="1800" i="1">
                        <a:effectLst/>
                        <a:latin typeface="Cambria Math"/>
                        <a:ea typeface="Times New Roman"/>
                        <a:cs typeface="Times New Roman"/>
                      </a:rPr>
                      <m:t>.</m:t>
                    </m:r>
                    <m:r>
                      <a:rPr lang="fr-FR" sz="1800" i="1">
                        <a:effectLst/>
                        <a:latin typeface="Cambria Math"/>
                        <a:ea typeface="Times New Roman"/>
                        <a:cs typeface="Times New Roman"/>
                      </a:rPr>
                      <m:t>𝑠𝑖𝑛</m:t>
                    </m:r>
                    <m:d>
                      <m:dPr>
                        <m:ctrlPr>
                          <a:rPr lang="fr-FR" sz="1800" i="1">
                            <a:effectLst/>
                            <a:latin typeface="Cambria Math" panose="02040503050406030204" pitchFamily="18" charset="0"/>
                            <a:ea typeface="Times New Roman"/>
                            <a:cs typeface="Times New Roman"/>
                          </a:rPr>
                        </m:ctrlPr>
                      </m:dPr>
                      <m:e>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r>
                          <a:rPr lang="fr-FR" sz="1800" i="1">
                            <a:effectLst/>
                            <a:latin typeface="Cambria Math"/>
                            <a:ea typeface="Times New Roman"/>
                            <a:cs typeface="Times New Roman"/>
                          </a:rPr>
                          <m:t>𝑡</m:t>
                        </m:r>
                      </m:e>
                    </m:d>
                    <m:r>
                      <a:rPr lang="fr-FR" sz="1800" i="1">
                        <a:effectLst/>
                        <a:latin typeface="Cambria Math"/>
                        <a:ea typeface="Times New Roman"/>
                        <a:cs typeface="Times New Roman"/>
                      </a:rPr>
                      <m:t>+</m:t>
                    </m:r>
                    <m:f>
                      <m:fPr>
                        <m:ctrlPr>
                          <a:rPr lang="fr-FR" sz="1800" i="1">
                            <a:effectLst/>
                            <a:latin typeface="Cambria Math" panose="02040503050406030204" pitchFamily="18" charset="0"/>
                            <a:ea typeface="Times New Roman"/>
                            <a:cs typeface="Times New Roman"/>
                          </a:rPr>
                        </m:ctrlPr>
                      </m:fPr>
                      <m:num>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𝑃</m:t>
                            </m:r>
                          </m:e>
                          <m:sub>
                            <m:r>
                              <a:rPr lang="fr-FR" sz="1800" i="1">
                                <a:effectLst/>
                                <a:latin typeface="Cambria Math"/>
                                <a:ea typeface="Times New Roman"/>
                                <a:cs typeface="Times New Roman"/>
                              </a:rPr>
                              <m:t>0</m:t>
                            </m:r>
                          </m:sub>
                        </m:sSub>
                      </m:num>
                      <m:den>
                        <m:r>
                          <a:rPr lang="fr-FR" sz="1800" i="1">
                            <a:effectLst/>
                            <a:latin typeface="Cambria Math"/>
                            <a:ea typeface="Times New Roman"/>
                            <a:cs typeface="Times New Roman"/>
                          </a:rPr>
                          <m:t>𝐾</m:t>
                        </m:r>
                      </m:den>
                    </m:f>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1</m:t>
                        </m:r>
                        <m:r>
                          <a:rPr lang="fr-FR" sz="1800" i="1">
                            <a:effectLst/>
                            <a:latin typeface="Cambria Math"/>
                            <a:ea typeface="Times New Roman"/>
                            <a:cs typeface="Times New Roman"/>
                          </a:rPr>
                          <m:t>−</m:t>
                        </m:r>
                        <m:f>
                          <m:fPr>
                            <m:type m:val="skw"/>
                            <m:ctrlPr>
                              <a:rPr lang="fr-FR" sz="1800" i="1">
                                <a:effectLst/>
                                <a:latin typeface="Cambria Math" panose="02040503050406030204" pitchFamily="18" charset="0"/>
                                <a:ea typeface="Times New Roman"/>
                                <a:cs typeface="Times New Roman"/>
                              </a:rPr>
                            </m:ctrlPr>
                          </m:fPr>
                          <m:num>
                            <m:r>
                              <a:rPr lang="fr-FR" sz="1800" i="1">
                                <a:effectLst/>
                                <a:latin typeface="Cambria Math"/>
                                <a:ea typeface="Times New Roman"/>
                                <a:cs typeface="Times New Roman"/>
                              </a:rPr>
                              <m:t>𝑡</m:t>
                            </m:r>
                          </m:num>
                          <m:den>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𝑡</m:t>
                                </m:r>
                              </m:e>
                              <m:sub>
                                <m:r>
                                  <a:rPr lang="fr-FR" sz="1800" i="1">
                                    <a:effectLst/>
                                    <a:latin typeface="Cambria Math"/>
                                    <a:ea typeface="Times New Roman"/>
                                    <a:cs typeface="Times New Roman"/>
                                  </a:rPr>
                                  <m:t>1</m:t>
                                </m:r>
                              </m:sub>
                            </m:sSub>
                          </m:den>
                        </m:f>
                      </m:e>
                    </m:d>
                  </m:oMath>
                </a14:m>
                <a:r>
                  <a:rPr lang="fr-FR" sz="1800" dirty="0">
                    <a:effectLst/>
                    <a:latin typeface="Times New Roman"/>
                    <a:ea typeface="Times New Roman"/>
                    <a:cs typeface="Arial"/>
                  </a:rPr>
                  <a:t> 		</a:t>
                </a:r>
                <a:endParaRPr lang="fr-FR" sz="1600" dirty="0">
                  <a:effectLst/>
                  <a:latin typeface="Calibri"/>
                  <a:ea typeface="Calibri"/>
                  <a:cs typeface="Arial"/>
                </a:endParaRPr>
              </a:p>
              <a:p>
                <a:pPr>
                  <a:lnSpc>
                    <a:spcPct val="150000"/>
                  </a:lnSpc>
                  <a:spcAft>
                    <a:spcPts val="0"/>
                  </a:spcAft>
                </a:pPr>
                <a:r>
                  <a:rPr lang="en-US" sz="1800" dirty="0">
                    <a:latin typeface="Times New Roman"/>
                    <a:ea typeface="Times New Roman"/>
                    <a:cs typeface="Arial"/>
                  </a:rPr>
                  <a:t>Initial conditions, the system initially at rest</a:t>
                </a:r>
                <a:r>
                  <a:rPr lang="fr-FR" sz="1800" dirty="0">
                    <a:latin typeface="Times New Roman"/>
                    <a:ea typeface="Times New Roman"/>
                    <a:cs typeface="Arial"/>
                  </a:rPr>
                  <a:t>: </a:t>
                </a:r>
                <a14:m>
                  <m:oMath xmlns:m="http://schemas.openxmlformats.org/officeDocument/2006/math">
                    <m:r>
                      <a:rPr lang="fr-FR" sz="1800" i="1">
                        <a:latin typeface="Cambria Math"/>
                        <a:ea typeface="Times New Roman"/>
                        <a:cs typeface="Times New Roman"/>
                      </a:rPr>
                      <m:t>𝑥</m:t>
                    </m:r>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𝑡</m:t>
                        </m:r>
                        <m:r>
                          <a:rPr lang="fr-FR" sz="1800" i="1">
                            <a:latin typeface="Cambria Math"/>
                            <a:ea typeface="Times New Roman"/>
                            <a:cs typeface="Times New Roman"/>
                          </a:rPr>
                          <m:t>=</m:t>
                        </m:r>
                        <m:r>
                          <a:rPr lang="fr-FR" sz="1800" i="1">
                            <a:latin typeface="Cambria Math"/>
                            <a:ea typeface="Times New Roman"/>
                            <a:cs typeface="Times New Roman"/>
                          </a:rPr>
                          <m:t>0</m:t>
                        </m:r>
                      </m:e>
                    </m:d>
                    <m:r>
                      <a:rPr lang="fr-FR" sz="1800" i="1">
                        <a:latin typeface="Cambria Math"/>
                        <a:ea typeface="Times New Roman"/>
                        <a:cs typeface="Times New Roman"/>
                      </a:rPr>
                      <m:t>=</m:t>
                    </m:r>
                    <m:r>
                      <a:rPr lang="fr-FR" sz="1800" i="1">
                        <a:latin typeface="Cambria Math"/>
                        <a:ea typeface="Times New Roman"/>
                        <a:cs typeface="Times New Roman"/>
                      </a:rPr>
                      <m:t>0</m:t>
                    </m:r>
                    <m:r>
                      <a:rPr lang="fr-FR" sz="1800" i="1">
                        <a:latin typeface="Cambria Math"/>
                        <a:ea typeface="Times New Roman"/>
                        <a:cs typeface="Times New Roman"/>
                      </a:rPr>
                      <m:t> ; </m:t>
                    </m:r>
                    <m:acc>
                      <m:accPr>
                        <m:chr m:val="̇"/>
                        <m:ctrlPr>
                          <a:rPr lang="fr-FR" sz="1800" i="1">
                            <a:latin typeface="Cambria Math" panose="02040503050406030204" pitchFamily="18" charset="0"/>
                            <a:ea typeface="Times New Roman"/>
                            <a:cs typeface="Times New Roman"/>
                          </a:rPr>
                        </m:ctrlPr>
                      </m:accPr>
                      <m:e>
                        <m:r>
                          <a:rPr lang="fr-FR" sz="1800" i="1">
                            <a:latin typeface="Cambria Math"/>
                            <a:ea typeface="Times New Roman"/>
                            <a:cs typeface="Times New Roman"/>
                          </a:rPr>
                          <m:t>𝑥</m:t>
                        </m:r>
                      </m:e>
                    </m:acc>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𝑡</m:t>
                        </m:r>
                        <m:r>
                          <a:rPr lang="fr-FR" sz="1800" i="1">
                            <a:latin typeface="Cambria Math"/>
                            <a:ea typeface="Times New Roman"/>
                            <a:cs typeface="Times New Roman"/>
                          </a:rPr>
                          <m:t>=</m:t>
                        </m:r>
                        <m:r>
                          <a:rPr lang="fr-FR" sz="1800" i="1">
                            <a:latin typeface="Cambria Math"/>
                            <a:ea typeface="Times New Roman"/>
                            <a:cs typeface="Times New Roman"/>
                          </a:rPr>
                          <m:t>0</m:t>
                        </m:r>
                      </m:e>
                    </m:d>
                    <m:r>
                      <a:rPr lang="fr-FR" sz="1800" i="1">
                        <a:latin typeface="Cambria Math"/>
                        <a:ea typeface="Times New Roman"/>
                        <a:cs typeface="Times New Roman"/>
                      </a:rPr>
                      <m:t>=</m:t>
                    </m:r>
                    <m:r>
                      <a:rPr lang="fr-FR" sz="1800" i="1">
                        <a:latin typeface="Cambria Math"/>
                        <a:ea typeface="Times New Roman"/>
                        <a:cs typeface="Times New Roman"/>
                      </a:rPr>
                      <m:t>0</m:t>
                    </m:r>
                    <m:r>
                      <a:rPr lang="fr-FR" sz="1800" i="1">
                        <a:latin typeface="Cambria Math"/>
                        <a:ea typeface="Times New Roman"/>
                        <a:cs typeface="Times New Roman"/>
                      </a:rPr>
                      <m:t>. </m:t>
                    </m:r>
                  </m:oMath>
                </a14:m>
                <a:r>
                  <a:rPr lang="en-US" sz="1800" dirty="0">
                    <a:latin typeface="Times New Roman"/>
                    <a:ea typeface="Times New Roman"/>
                    <a:cs typeface="Arial"/>
                  </a:rPr>
                  <a:t>By substituting in the equation, we obtain</a:t>
                </a:r>
                <a:r>
                  <a:rPr lang="fr-FR" sz="1800" dirty="0">
                    <a:latin typeface="Times New Roman"/>
                    <a:ea typeface="Times New Roman"/>
                    <a:cs typeface="Arial"/>
                  </a:rPr>
                  <a:t> : </a:t>
                </a:r>
                <a14:m>
                  <m:oMath xmlns:m="http://schemas.openxmlformats.org/officeDocument/2006/math">
                    <m:r>
                      <a:rPr lang="fr-FR" sz="1800" i="1">
                        <a:latin typeface="Cambria Math"/>
                        <a:ea typeface="Times New Roman"/>
                        <a:cs typeface="Times New Roman"/>
                      </a:rPr>
                      <m:t>𝑥</m:t>
                    </m:r>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𝑡</m:t>
                        </m:r>
                      </m:e>
                    </m:d>
                    <m:r>
                      <a:rPr lang="fr-FR" sz="1800" i="1">
                        <a:latin typeface="Cambria Math"/>
                        <a:ea typeface="Times New Roman"/>
                        <a:cs typeface="Times New Roman"/>
                      </a:rPr>
                      <m:t>=</m:t>
                    </m:r>
                    <m:f>
                      <m:fPr>
                        <m:ctrlPr>
                          <a:rPr lang="fr-FR" sz="1800" i="1">
                            <a:latin typeface="Cambria Math" panose="02040503050406030204" pitchFamily="18" charset="0"/>
                            <a:ea typeface="Times New Roman"/>
                            <a:cs typeface="Times New Roman"/>
                          </a:rPr>
                        </m:ctrlPr>
                      </m:fPr>
                      <m:num>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𝑃</m:t>
                            </m:r>
                          </m:e>
                          <m:sub>
                            <m:r>
                              <a:rPr lang="fr-FR" sz="1800" i="1">
                                <a:latin typeface="Cambria Math"/>
                                <a:ea typeface="Times New Roman"/>
                                <a:cs typeface="Times New Roman"/>
                              </a:rPr>
                              <m:t>0</m:t>
                            </m:r>
                          </m:sub>
                        </m:sSub>
                      </m:num>
                      <m:den>
                        <m:r>
                          <a:rPr lang="fr-FR" sz="1800" i="1">
                            <a:latin typeface="Cambria Math"/>
                            <a:ea typeface="Times New Roman"/>
                            <a:cs typeface="Times New Roman"/>
                          </a:rPr>
                          <m:t>𝐾</m:t>
                        </m:r>
                      </m:den>
                    </m:f>
                    <m:d>
                      <m:dPr>
                        <m:ctrlPr>
                          <a:rPr lang="fr-FR" sz="1800" i="1">
                            <a:latin typeface="Cambria Math" panose="02040503050406030204" pitchFamily="18" charset="0"/>
                            <a:ea typeface="Times New Roman"/>
                            <a:cs typeface="Times New Roman"/>
                          </a:rPr>
                        </m:ctrlPr>
                      </m:dPr>
                      <m:e>
                        <m:f>
                          <m:fPr>
                            <m:ctrlPr>
                              <a:rPr lang="fr-FR" sz="1800" i="1">
                                <a:latin typeface="Cambria Math" panose="02040503050406030204" pitchFamily="18" charset="0"/>
                                <a:ea typeface="Times New Roman"/>
                                <a:cs typeface="Times New Roman"/>
                              </a:rPr>
                            </m:ctrlPr>
                          </m:fPr>
                          <m:num>
                            <m:r>
                              <a:rPr lang="fr-FR" sz="1800" i="1">
                                <a:latin typeface="Cambria Math"/>
                                <a:ea typeface="Times New Roman"/>
                                <a:cs typeface="Times New Roman"/>
                              </a:rPr>
                              <m:t>1</m:t>
                            </m:r>
                          </m:num>
                          <m:den>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𝜔</m:t>
                                </m:r>
                              </m:e>
                              <m:sub>
                                <m:r>
                                  <a:rPr lang="fr-FR" sz="1800" i="1">
                                    <a:latin typeface="Cambria Math"/>
                                    <a:ea typeface="Times New Roman"/>
                                    <a:cs typeface="Times New Roman"/>
                                  </a:rPr>
                                  <m:t>0</m:t>
                                </m:r>
                              </m:sub>
                            </m:sSub>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𝑡</m:t>
                                </m:r>
                              </m:e>
                              <m:sub>
                                <m:r>
                                  <a:rPr lang="fr-FR" sz="1800" i="1">
                                    <a:latin typeface="Cambria Math"/>
                                    <a:ea typeface="Times New Roman"/>
                                    <a:cs typeface="Times New Roman"/>
                                  </a:rPr>
                                  <m:t>1</m:t>
                                </m:r>
                              </m:sub>
                            </m:sSub>
                          </m:den>
                        </m:f>
                        <m:r>
                          <a:rPr lang="fr-FR" sz="1800" i="1">
                            <a:latin typeface="Cambria Math"/>
                            <a:ea typeface="Times New Roman"/>
                            <a:cs typeface="Times New Roman"/>
                          </a:rPr>
                          <m:t>𝑠𝑖𝑛</m:t>
                        </m:r>
                        <m:d>
                          <m:dPr>
                            <m:ctrlPr>
                              <a:rPr lang="fr-FR" sz="1800" i="1">
                                <a:latin typeface="Cambria Math" panose="02040503050406030204" pitchFamily="18" charset="0"/>
                                <a:ea typeface="Times New Roman"/>
                                <a:cs typeface="Times New Roman"/>
                              </a:rPr>
                            </m:ctrlPr>
                          </m:dPr>
                          <m:e>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𝜔</m:t>
                                </m:r>
                              </m:e>
                              <m:sub>
                                <m:r>
                                  <a:rPr lang="fr-FR" sz="1800" i="1">
                                    <a:latin typeface="Cambria Math"/>
                                    <a:ea typeface="Times New Roman"/>
                                    <a:cs typeface="Times New Roman"/>
                                  </a:rPr>
                                  <m:t>0</m:t>
                                </m:r>
                              </m:sub>
                            </m:sSub>
                            <m:r>
                              <a:rPr lang="fr-FR" sz="1800" i="1">
                                <a:latin typeface="Cambria Math"/>
                                <a:ea typeface="Times New Roman"/>
                                <a:cs typeface="Times New Roman"/>
                              </a:rPr>
                              <m:t>𝑡</m:t>
                            </m:r>
                          </m:e>
                        </m:d>
                        <m:r>
                          <a:rPr lang="fr-FR" sz="1800" i="1">
                            <a:latin typeface="Cambria Math"/>
                            <a:ea typeface="Times New Roman"/>
                            <a:cs typeface="Times New Roman"/>
                          </a:rPr>
                          <m:t>−</m:t>
                        </m:r>
                        <m:r>
                          <a:rPr lang="fr-FR" sz="1800" i="1">
                            <a:latin typeface="Cambria Math"/>
                            <a:ea typeface="Times New Roman"/>
                            <a:cs typeface="Times New Roman"/>
                          </a:rPr>
                          <m:t>𝑐𝑜𝑠</m:t>
                        </m:r>
                        <m:d>
                          <m:dPr>
                            <m:ctrlPr>
                              <a:rPr lang="fr-FR" sz="1800" i="1">
                                <a:latin typeface="Cambria Math" panose="02040503050406030204" pitchFamily="18" charset="0"/>
                                <a:ea typeface="Times New Roman"/>
                                <a:cs typeface="Times New Roman"/>
                              </a:rPr>
                            </m:ctrlPr>
                          </m:dPr>
                          <m:e>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𝜔</m:t>
                                </m:r>
                              </m:e>
                              <m:sub>
                                <m:r>
                                  <a:rPr lang="fr-FR" sz="1800" i="1">
                                    <a:latin typeface="Cambria Math"/>
                                    <a:ea typeface="Times New Roman"/>
                                    <a:cs typeface="Times New Roman"/>
                                  </a:rPr>
                                  <m:t>0</m:t>
                                </m:r>
                              </m:sub>
                            </m:sSub>
                            <m:r>
                              <a:rPr lang="fr-FR" sz="1800" i="1">
                                <a:latin typeface="Cambria Math"/>
                                <a:ea typeface="Times New Roman"/>
                                <a:cs typeface="Times New Roman"/>
                              </a:rPr>
                              <m:t>𝑡</m:t>
                            </m:r>
                          </m:e>
                        </m:d>
                        <m:r>
                          <a:rPr lang="fr-FR" sz="1800" i="1">
                            <a:latin typeface="Cambria Math"/>
                            <a:ea typeface="Times New Roman"/>
                            <a:cs typeface="Times New Roman"/>
                          </a:rPr>
                          <m:t>−</m:t>
                        </m:r>
                        <m:f>
                          <m:fPr>
                            <m:type m:val="skw"/>
                            <m:ctrlPr>
                              <a:rPr lang="fr-FR" sz="1800" i="1">
                                <a:latin typeface="Cambria Math" panose="02040503050406030204" pitchFamily="18" charset="0"/>
                                <a:ea typeface="Times New Roman"/>
                                <a:cs typeface="Times New Roman"/>
                              </a:rPr>
                            </m:ctrlPr>
                          </m:fPr>
                          <m:num>
                            <m:r>
                              <a:rPr lang="fr-FR" sz="1800" i="1">
                                <a:latin typeface="Cambria Math"/>
                                <a:ea typeface="Times New Roman"/>
                                <a:cs typeface="Times New Roman"/>
                              </a:rPr>
                              <m:t>𝑡</m:t>
                            </m:r>
                          </m:num>
                          <m:den>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𝑡</m:t>
                                </m:r>
                              </m:e>
                              <m:sub>
                                <m:r>
                                  <a:rPr lang="fr-FR" sz="1800" i="1">
                                    <a:latin typeface="Cambria Math"/>
                                    <a:ea typeface="Times New Roman"/>
                                    <a:cs typeface="Times New Roman"/>
                                  </a:rPr>
                                  <m:t>1</m:t>
                                </m:r>
                              </m:sub>
                            </m:sSub>
                          </m:den>
                        </m:f>
                        <m:r>
                          <a:rPr lang="fr-FR" sz="1800" i="1">
                            <a:latin typeface="Cambria Math"/>
                            <a:ea typeface="Times New Roman"/>
                            <a:cs typeface="Times New Roman"/>
                          </a:rPr>
                          <m:t>+</m:t>
                        </m:r>
                        <m:r>
                          <a:rPr lang="fr-FR" sz="1800" i="1">
                            <a:latin typeface="Cambria Math"/>
                            <a:ea typeface="Times New Roman"/>
                            <a:cs typeface="Times New Roman"/>
                          </a:rPr>
                          <m:t>1</m:t>
                        </m:r>
                      </m:e>
                    </m:d>
                  </m:oMath>
                </a14:m>
                <a:r>
                  <a:rPr lang="fr-FR" sz="1800" dirty="0">
                    <a:latin typeface="Times New Roman"/>
                    <a:ea typeface="Times New Roman"/>
                    <a:cs typeface="Arial"/>
                  </a:rPr>
                  <a:t> </a:t>
                </a:r>
                <a:r>
                  <a:rPr lang="fr-FR" sz="1200" dirty="0">
                    <a:solidFill>
                      <a:srgbClr val="FF0000"/>
                    </a:solidFill>
                    <a:latin typeface="Times New Roman"/>
                    <a:ea typeface="Times New Roman"/>
                    <a:cs typeface="Arial"/>
                  </a:rPr>
                  <a:t>(4.15)</a:t>
                </a:r>
                <a:endParaRPr lang="fr-FR" sz="1600" dirty="0">
                  <a:latin typeface="Calibri"/>
                  <a:ea typeface="Calibri"/>
                  <a:cs typeface="Arial"/>
                </a:endParaRPr>
              </a:p>
              <a:p>
                <a:r>
                  <a:rPr lang="fr-FR" sz="1800" i="1" u="sng" dirty="0">
                    <a:solidFill>
                      <a:srgbClr val="FF0000"/>
                    </a:solidFill>
                  </a:rPr>
                  <a:t>Phase II :</a:t>
                </a:r>
                <a:endParaRPr lang="fr-FR" sz="1800" dirty="0">
                  <a:solidFill>
                    <a:srgbClr val="FF0000"/>
                  </a:solidFill>
                </a:endParaRPr>
              </a:p>
              <a:p>
                <a:r>
                  <a:rPr lang="fr-FR" sz="1800" dirty="0"/>
                  <a:t> </a:t>
                </a:r>
                <a14:m>
                  <m:oMath xmlns:m="http://schemas.openxmlformats.org/officeDocument/2006/math">
                    <m:r>
                      <a:rPr lang="fr-FR" sz="1800" i="1">
                        <a:latin typeface="Cambria Math"/>
                      </a:rPr>
                      <m:t>𝑥</m:t>
                    </m:r>
                    <m:d>
                      <m:dPr>
                        <m:ctrlPr>
                          <a:rPr lang="fr-FR" sz="1800" i="1">
                            <a:latin typeface="Cambria Math" panose="02040503050406030204" pitchFamily="18" charset="0"/>
                          </a:rPr>
                        </m:ctrlPr>
                      </m:dPr>
                      <m:e>
                        <m:r>
                          <a:rPr lang="fr-FR" sz="1800" i="1">
                            <a:latin typeface="Cambria Math"/>
                          </a:rPr>
                          <m:t>𝑡</m:t>
                        </m:r>
                      </m:e>
                    </m:d>
                    <m:r>
                      <a:rPr lang="fr-FR" sz="1800" i="1">
                        <a:latin typeface="Cambria Math"/>
                      </a:rPr>
                      <m:t>=</m:t>
                    </m:r>
                    <m:r>
                      <a:rPr lang="fr-FR" sz="1800" i="1">
                        <a:latin typeface="Cambria Math"/>
                      </a:rPr>
                      <m:t>𝑥</m:t>
                    </m:r>
                    <m:r>
                      <a:rPr lang="fr-FR" sz="1800" i="1">
                        <a:latin typeface="Cambria Math"/>
                      </a:rPr>
                      <m:t>(</m:t>
                    </m:r>
                    <m:sSub>
                      <m:sSubPr>
                        <m:ctrlPr>
                          <a:rPr lang="fr-FR" sz="1800" i="1">
                            <a:latin typeface="Cambria Math" panose="02040503050406030204" pitchFamily="18" charset="0"/>
                          </a:rPr>
                        </m:ctrlPr>
                      </m:sSubPr>
                      <m:e>
                        <m:r>
                          <a:rPr lang="fr-FR" sz="1800" i="1">
                            <a:latin typeface="Cambria Math"/>
                          </a:rPr>
                          <m:t>𝑡</m:t>
                        </m:r>
                      </m:e>
                      <m:sub>
                        <m:r>
                          <a:rPr lang="fr-FR" sz="1800" i="1">
                            <a:latin typeface="Cambria Math"/>
                          </a:rPr>
                          <m:t>1</m:t>
                        </m:r>
                      </m:sub>
                    </m:sSub>
                    <m:r>
                      <a:rPr lang="fr-FR" sz="1800" i="1">
                        <a:latin typeface="Cambria Math"/>
                      </a:rPr>
                      <m:t>)</m:t>
                    </m:r>
                    <m:r>
                      <a:rPr lang="fr-FR" sz="1800" i="1">
                        <a:latin typeface="Cambria Math" panose="02040503050406030204" pitchFamily="18" charset="0"/>
                      </a:rPr>
                      <m:t>.</m:t>
                    </m:r>
                    <m:r>
                      <a:rPr lang="fr-FR" sz="1800" i="1">
                        <a:latin typeface="Cambria Math"/>
                      </a:rPr>
                      <m:t>𝑐𝑜𝑠</m:t>
                    </m:r>
                    <m:d>
                      <m:dPr>
                        <m:ctrlPr>
                          <a:rPr lang="fr-FR" sz="1800" i="1">
                            <a:latin typeface="Cambria Math" panose="02040503050406030204" pitchFamily="18" charset="0"/>
                          </a:rPr>
                        </m:ctrlPr>
                      </m:dPr>
                      <m:e>
                        <m:sSub>
                          <m:sSubPr>
                            <m:ctrlPr>
                              <a:rPr lang="fr-FR" sz="1800" i="1">
                                <a:latin typeface="Cambria Math" panose="02040503050406030204" pitchFamily="18" charset="0"/>
                              </a:rPr>
                            </m:ctrlPr>
                          </m:sSubPr>
                          <m:e>
                            <m:r>
                              <a:rPr lang="fr-FR" sz="1800" i="1">
                                <a:latin typeface="Cambria Math"/>
                              </a:rPr>
                              <m:t>𝜔</m:t>
                            </m:r>
                          </m:e>
                          <m:sub>
                            <m:r>
                              <a:rPr lang="fr-FR" sz="1800" i="1">
                                <a:latin typeface="Cambria Math"/>
                              </a:rPr>
                              <m:t>0</m:t>
                            </m:r>
                          </m:sub>
                        </m:sSub>
                        <m:r>
                          <a:rPr lang="fr-FR" sz="1800" i="1">
                            <a:latin typeface="Cambria Math"/>
                          </a:rPr>
                          <m:t>𝑡</m:t>
                        </m:r>
                      </m:e>
                    </m:d>
                    <m:r>
                      <a:rPr lang="fr-FR" sz="1800" i="1">
                        <a:latin typeface="Cambria Math"/>
                      </a:rPr>
                      <m:t>+</m:t>
                    </m:r>
                    <m:f>
                      <m:fPr>
                        <m:ctrlPr>
                          <a:rPr lang="fr-FR" sz="1800" i="1">
                            <a:latin typeface="Cambria Math" panose="02040503050406030204" pitchFamily="18" charset="0"/>
                          </a:rPr>
                        </m:ctrlPr>
                      </m:fPr>
                      <m:num>
                        <m:acc>
                          <m:accPr>
                            <m:chr m:val="̇"/>
                            <m:ctrlPr>
                              <a:rPr lang="fr-FR" sz="1800" i="1">
                                <a:latin typeface="Cambria Math" panose="02040503050406030204" pitchFamily="18" charset="0"/>
                              </a:rPr>
                            </m:ctrlPr>
                          </m:accPr>
                          <m:e>
                            <m:r>
                              <a:rPr lang="fr-FR" sz="1800" i="1">
                                <a:latin typeface="Cambria Math"/>
                              </a:rPr>
                              <m:t>𝑥</m:t>
                            </m:r>
                          </m:e>
                        </m:acc>
                        <m:r>
                          <a:rPr lang="fr-FR" sz="1800" i="1">
                            <a:latin typeface="Cambria Math"/>
                          </a:rPr>
                          <m:t>(</m:t>
                        </m:r>
                        <m:sSub>
                          <m:sSubPr>
                            <m:ctrlPr>
                              <a:rPr lang="fr-FR" sz="1800" i="1">
                                <a:latin typeface="Cambria Math" panose="02040503050406030204" pitchFamily="18" charset="0"/>
                              </a:rPr>
                            </m:ctrlPr>
                          </m:sSubPr>
                          <m:e>
                            <m:r>
                              <a:rPr lang="fr-FR" sz="1800" i="1">
                                <a:latin typeface="Cambria Math"/>
                              </a:rPr>
                              <m:t>𝑡</m:t>
                            </m:r>
                          </m:e>
                          <m:sub>
                            <m:r>
                              <a:rPr lang="fr-FR" sz="1800" i="1">
                                <a:latin typeface="Cambria Math"/>
                              </a:rPr>
                              <m:t>1</m:t>
                            </m:r>
                          </m:sub>
                        </m:sSub>
                        <m:r>
                          <a:rPr lang="fr-FR" sz="1800" i="1">
                            <a:latin typeface="Cambria Math"/>
                          </a:rPr>
                          <m:t>)</m:t>
                        </m:r>
                      </m:num>
                      <m:den>
                        <m:sSub>
                          <m:sSubPr>
                            <m:ctrlPr>
                              <a:rPr lang="fr-FR" sz="1800" i="1">
                                <a:latin typeface="Cambria Math" panose="02040503050406030204" pitchFamily="18" charset="0"/>
                              </a:rPr>
                            </m:ctrlPr>
                          </m:sSubPr>
                          <m:e>
                            <m:r>
                              <a:rPr lang="fr-FR" sz="1800" i="1">
                                <a:latin typeface="Cambria Math"/>
                              </a:rPr>
                              <m:t>𝜔</m:t>
                            </m:r>
                          </m:e>
                          <m:sub>
                            <m:r>
                              <a:rPr lang="fr-FR" sz="1800" i="1">
                                <a:latin typeface="Cambria Math"/>
                              </a:rPr>
                              <m:t>0</m:t>
                            </m:r>
                          </m:sub>
                        </m:sSub>
                      </m:den>
                    </m:f>
                    <m:r>
                      <a:rPr lang="fr-FR" sz="1800" i="1">
                        <a:latin typeface="Cambria Math"/>
                      </a:rPr>
                      <m:t>.</m:t>
                    </m:r>
                    <m:r>
                      <a:rPr lang="fr-FR" sz="1800" i="1">
                        <a:latin typeface="Cambria Math"/>
                      </a:rPr>
                      <m:t>𝑠𝑖𝑛</m:t>
                    </m:r>
                    <m:d>
                      <m:dPr>
                        <m:ctrlPr>
                          <a:rPr lang="fr-FR" sz="1800" i="1">
                            <a:latin typeface="Cambria Math" panose="02040503050406030204" pitchFamily="18" charset="0"/>
                          </a:rPr>
                        </m:ctrlPr>
                      </m:dPr>
                      <m:e>
                        <m:sSub>
                          <m:sSubPr>
                            <m:ctrlPr>
                              <a:rPr lang="fr-FR" sz="1800" i="1">
                                <a:latin typeface="Cambria Math" panose="02040503050406030204" pitchFamily="18" charset="0"/>
                              </a:rPr>
                            </m:ctrlPr>
                          </m:sSubPr>
                          <m:e>
                            <m:r>
                              <a:rPr lang="fr-FR" sz="1800" i="1">
                                <a:latin typeface="Cambria Math"/>
                              </a:rPr>
                              <m:t>𝜔</m:t>
                            </m:r>
                          </m:e>
                          <m:sub>
                            <m:r>
                              <a:rPr lang="fr-FR" sz="1800" i="1">
                                <a:latin typeface="Cambria Math"/>
                              </a:rPr>
                              <m:t>0</m:t>
                            </m:r>
                          </m:sub>
                        </m:sSub>
                        <m:r>
                          <a:rPr lang="fr-FR" sz="1800" i="1">
                            <a:latin typeface="Cambria Math"/>
                          </a:rPr>
                          <m:t>𝑡</m:t>
                        </m:r>
                      </m:e>
                    </m:d>
                  </m:oMath>
                </a14:m>
                <a:r>
                  <a:rPr lang="fr-FR" sz="1800" dirty="0"/>
                  <a:t>   Avec : </a:t>
                </a:r>
                <a14:m>
                  <m:oMath xmlns:m="http://schemas.openxmlformats.org/officeDocument/2006/math">
                    <m:r>
                      <a:rPr lang="fr-FR" sz="1800" i="1">
                        <a:latin typeface="Cambria Math"/>
                      </a:rPr>
                      <m:t>𝑥</m:t>
                    </m:r>
                    <m:d>
                      <m:dPr>
                        <m:ctrlPr>
                          <a:rPr lang="fr-FR" sz="1800" i="1">
                            <a:latin typeface="Cambria Math" panose="02040503050406030204" pitchFamily="18" charset="0"/>
                          </a:rPr>
                        </m:ctrlPr>
                      </m:dPr>
                      <m:e>
                        <m:sSub>
                          <m:sSubPr>
                            <m:ctrlPr>
                              <a:rPr lang="fr-FR" sz="1800" i="1">
                                <a:latin typeface="Cambria Math" panose="02040503050406030204" pitchFamily="18" charset="0"/>
                              </a:rPr>
                            </m:ctrlPr>
                          </m:sSubPr>
                          <m:e>
                            <m:r>
                              <a:rPr lang="fr-FR" sz="1800" i="1">
                                <a:latin typeface="Cambria Math"/>
                              </a:rPr>
                              <m:t>𝑡</m:t>
                            </m:r>
                          </m:e>
                          <m:sub>
                            <m:r>
                              <a:rPr lang="fr-FR" sz="1800" i="1">
                                <a:latin typeface="Cambria Math"/>
                              </a:rPr>
                              <m:t>1</m:t>
                            </m:r>
                          </m:sub>
                        </m:sSub>
                      </m:e>
                    </m:d>
                    <m:r>
                      <a:rPr lang="fr-FR" sz="1800" i="1">
                        <a:latin typeface="Cambria Math"/>
                      </a:rPr>
                      <m:t>  </m:t>
                    </m:r>
                    <m:r>
                      <a:rPr lang="fr-FR" sz="1800" i="1">
                        <a:latin typeface="Cambria Math"/>
                      </a:rPr>
                      <m:t>𝑒𝑡</m:t>
                    </m:r>
                    <m:r>
                      <a:rPr lang="fr-FR" sz="1800" i="1">
                        <a:latin typeface="Cambria Math"/>
                      </a:rPr>
                      <m:t> </m:t>
                    </m:r>
                    <m:acc>
                      <m:accPr>
                        <m:chr m:val="̇"/>
                        <m:ctrlPr>
                          <a:rPr lang="fr-FR" sz="1800" i="1">
                            <a:latin typeface="Cambria Math" panose="02040503050406030204" pitchFamily="18" charset="0"/>
                          </a:rPr>
                        </m:ctrlPr>
                      </m:accPr>
                      <m:e>
                        <m:r>
                          <a:rPr lang="fr-FR" sz="1800" i="1">
                            <a:latin typeface="Cambria Math"/>
                          </a:rPr>
                          <m:t>𝑥</m:t>
                        </m:r>
                      </m:e>
                    </m:acc>
                    <m:d>
                      <m:dPr>
                        <m:ctrlPr>
                          <a:rPr lang="fr-FR" sz="1800" i="1">
                            <a:latin typeface="Cambria Math" panose="02040503050406030204" pitchFamily="18" charset="0"/>
                          </a:rPr>
                        </m:ctrlPr>
                      </m:dPr>
                      <m:e>
                        <m:sSub>
                          <m:sSubPr>
                            <m:ctrlPr>
                              <a:rPr lang="fr-FR" sz="1800" i="1">
                                <a:latin typeface="Cambria Math" panose="02040503050406030204" pitchFamily="18" charset="0"/>
                              </a:rPr>
                            </m:ctrlPr>
                          </m:sSubPr>
                          <m:e>
                            <m:r>
                              <a:rPr lang="fr-FR" sz="1800" i="1">
                                <a:latin typeface="Cambria Math"/>
                              </a:rPr>
                              <m:t>𝑡</m:t>
                            </m:r>
                          </m:e>
                          <m:sub>
                            <m:r>
                              <a:rPr lang="fr-FR" sz="1800" i="1">
                                <a:latin typeface="Cambria Math"/>
                              </a:rPr>
                              <m:t>1</m:t>
                            </m:r>
                          </m:sub>
                        </m:sSub>
                      </m:e>
                    </m:d>
                    <m:r>
                      <a:rPr lang="fr-FR" sz="1800" i="1">
                        <a:latin typeface="Cambria Math"/>
                      </a:rPr>
                      <m:t>  </m:t>
                    </m:r>
                    <m:r>
                      <a:rPr lang="fr-FR" sz="1800" i="1">
                        <a:latin typeface="Cambria Math"/>
                      </a:rPr>
                      <m:t>𝑠𝑢𝑖𝑣𝑎𝑛𝑡</m:t>
                    </m:r>
                    <m:r>
                      <a:rPr lang="fr-FR" sz="1800" i="1">
                        <a:latin typeface="Cambria Math"/>
                      </a:rPr>
                      <m:t> é</m:t>
                    </m:r>
                    <m:r>
                      <a:rPr lang="fr-FR" sz="1800" i="1">
                        <a:latin typeface="Cambria Math"/>
                      </a:rPr>
                      <m:t>𝑞</m:t>
                    </m:r>
                    <m:r>
                      <a:rPr lang="fr-FR" sz="1800" i="1">
                        <a:latin typeface="Cambria Math"/>
                      </a:rPr>
                      <m:t>.(</m:t>
                    </m:r>
                    <m:r>
                      <a:rPr lang="fr-FR" sz="1800" i="1">
                        <a:latin typeface="Cambria Math"/>
                      </a:rPr>
                      <m:t>4</m:t>
                    </m:r>
                    <m:r>
                      <a:rPr lang="fr-FR" sz="1800" i="1">
                        <a:latin typeface="Cambria Math"/>
                      </a:rPr>
                      <m:t>.</m:t>
                    </m:r>
                    <m:r>
                      <a:rPr lang="fr-FR" sz="1800" i="1">
                        <a:latin typeface="Cambria Math"/>
                      </a:rPr>
                      <m:t>15</m:t>
                    </m:r>
                    <m:r>
                      <a:rPr lang="fr-FR" sz="1800" i="1">
                        <a:latin typeface="Cambria Math"/>
                      </a:rPr>
                      <m:t>)</m:t>
                    </m:r>
                  </m:oMath>
                </a14:m>
                <a:endParaRPr lang="fr-FR" sz="1800" dirty="0"/>
              </a:p>
              <a:p>
                <a:r>
                  <a:rPr lang="fr-FR" sz="1800" dirty="0"/>
                  <a:t> </a:t>
                </a:r>
                <a14:m>
                  <m:oMath xmlns:m="http://schemas.openxmlformats.org/officeDocument/2006/math">
                    <m:r>
                      <a:rPr lang="fr-FR" sz="1800" i="1">
                        <a:latin typeface="Cambria Math"/>
                      </a:rPr>
                      <m:t>𝑥</m:t>
                    </m:r>
                    <m:d>
                      <m:dPr>
                        <m:ctrlPr>
                          <a:rPr lang="fr-FR" sz="1800" i="1">
                            <a:latin typeface="Cambria Math" panose="02040503050406030204" pitchFamily="18" charset="0"/>
                          </a:rPr>
                        </m:ctrlPr>
                      </m:dPr>
                      <m:e>
                        <m:sSub>
                          <m:sSubPr>
                            <m:ctrlPr>
                              <a:rPr lang="fr-FR" sz="1800" i="1">
                                <a:latin typeface="Cambria Math" panose="02040503050406030204" pitchFamily="18" charset="0"/>
                              </a:rPr>
                            </m:ctrlPr>
                          </m:sSubPr>
                          <m:e>
                            <m:r>
                              <a:rPr lang="fr-FR" sz="1800" i="1">
                                <a:latin typeface="Cambria Math"/>
                              </a:rPr>
                              <m:t>𝑡</m:t>
                            </m:r>
                          </m:e>
                          <m:sub>
                            <m:r>
                              <a:rPr lang="fr-FR" sz="1800" i="1">
                                <a:latin typeface="Cambria Math"/>
                              </a:rPr>
                              <m:t>1</m:t>
                            </m:r>
                          </m:sub>
                        </m:sSub>
                      </m:e>
                    </m:d>
                    <m:r>
                      <a:rPr lang="fr-FR" sz="1800" i="1">
                        <a:latin typeface="Cambria Math"/>
                      </a:rPr>
                      <m:t>=</m:t>
                    </m:r>
                    <m:f>
                      <m:fPr>
                        <m:ctrlPr>
                          <a:rPr lang="fr-FR" sz="1800" i="1">
                            <a:latin typeface="Cambria Math" panose="02040503050406030204" pitchFamily="18" charset="0"/>
                          </a:rPr>
                        </m:ctrlPr>
                      </m:fPr>
                      <m:num>
                        <m:sSub>
                          <m:sSubPr>
                            <m:ctrlPr>
                              <a:rPr lang="fr-FR" sz="1800" i="1">
                                <a:latin typeface="Cambria Math" panose="02040503050406030204" pitchFamily="18" charset="0"/>
                              </a:rPr>
                            </m:ctrlPr>
                          </m:sSubPr>
                          <m:e>
                            <m:r>
                              <a:rPr lang="fr-FR" sz="1800" i="1">
                                <a:latin typeface="Cambria Math"/>
                              </a:rPr>
                              <m:t>𝑃</m:t>
                            </m:r>
                          </m:e>
                          <m:sub>
                            <m:r>
                              <a:rPr lang="fr-FR" sz="1800" i="1">
                                <a:latin typeface="Cambria Math"/>
                              </a:rPr>
                              <m:t>0</m:t>
                            </m:r>
                          </m:sub>
                        </m:sSub>
                      </m:num>
                      <m:den>
                        <m:r>
                          <a:rPr lang="fr-FR" sz="1800" i="1">
                            <a:latin typeface="Cambria Math"/>
                          </a:rPr>
                          <m:t>𝐾</m:t>
                        </m:r>
                      </m:den>
                    </m:f>
                    <m:d>
                      <m:dPr>
                        <m:ctrlPr>
                          <a:rPr lang="fr-FR" sz="1800" i="1">
                            <a:latin typeface="Cambria Math" panose="02040503050406030204" pitchFamily="18" charset="0"/>
                          </a:rPr>
                        </m:ctrlPr>
                      </m:dPr>
                      <m:e>
                        <m:f>
                          <m:fPr>
                            <m:ctrlPr>
                              <a:rPr lang="fr-FR" sz="1800" i="1">
                                <a:latin typeface="Cambria Math" panose="02040503050406030204" pitchFamily="18" charset="0"/>
                              </a:rPr>
                            </m:ctrlPr>
                          </m:fPr>
                          <m:num>
                            <m:r>
                              <a:rPr lang="fr-FR" sz="1800" i="1">
                                <a:latin typeface="Cambria Math"/>
                              </a:rPr>
                              <m:t>1</m:t>
                            </m:r>
                          </m:num>
                          <m:den>
                            <m:sSub>
                              <m:sSubPr>
                                <m:ctrlPr>
                                  <a:rPr lang="fr-FR" sz="1800" i="1">
                                    <a:latin typeface="Cambria Math" panose="02040503050406030204" pitchFamily="18" charset="0"/>
                                  </a:rPr>
                                </m:ctrlPr>
                              </m:sSubPr>
                              <m:e>
                                <m:r>
                                  <a:rPr lang="fr-FR" sz="1800" i="1">
                                    <a:latin typeface="Cambria Math"/>
                                  </a:rPr>
                                  <m:t>𝜔</m:t>
                                </m:r>
                              </m:e>
                              <m:sub>
                                <m:r>
                                  <a:rPr lang="fr-FR" sz="1800" i="1">
                                    <a:latin typeface="Cambria Math"/>
                                  </a:rPr>
                                  <m:t>0</m:t>
                                </m:r>
                              </m:sub>
                            </m:sSub>
                            <m:sSub>
                              <m:sSubPr>
                                <m:ctrlPr>
                                  <a:rPr lang="fr-FR" sz="1800" i="1">
                                    <a:latin typeface="Cambria Math" panose="02040503050406030204" pitchFamily="18" charset="0"/>
                                  </a:rPr>
                                </m:ctrlPr>
                              </m:sSubPr>
                              <m:e>
                                <m:r>
                                  <a:rPr lang="fr-FR" sz="1800" i="1">
                                    <a:latin typeface="Cambria Math"/>
                                  </a:rPr>
                                  <m:t>𝑡</m:t>
                                </m:r>
                              </m:e>
                              <m:sub>
                                <m:r>
                                  <a:rPr lang="fr-FR" sz="1800" i="1">
                                    <a:latin typeface="Cambria Math"/>
                                  </a:rPr>
                                  <m:t>1</m:t>
                                </m:r>
                              </m:sub>
                            </m:sSub>
                          </m:den>
                        </m:f>
                        <m:r>
                          <a:rPr lang="fr-FR" sz="1800" i="1">
                            <a:latin typeface="Cambria Math"/>
                          </a:rPr>
                          <m:t>𝑠𝑖𝑛</m:t>
                        </m:r>
                        <m:d>
                          <m:dPr>
                            <m:ctrlPr>
                              <a:rPr lang="fr-FR" sz="1800" i="1">
                                <a:latin typeface="Cambria Math" panose="02040503050406030204" pitchFamily="18" charset="0"/>
                              </a:rPr>
                            </m:ctrlPr>
                          </m:dPr>
                          <m:e>
                            <m:sSub>
                              <m:sSubPr>
                                <m:ctrlPr>
                                  <a:rPr lang="fr-FR" sz="1800" i="1">
                                    <a:latin typeface="Cambria Math" panose="02040503050406030204" pitchFamily="18" charset="0"/>
                                  </a:rPr>
                                </m:ctrlPr>
                              </m:sSubPr>
                              <m:e>
                                <m:r>
                                  <a:rPr lang="fr-FR" sz="1800" i="1">
                                    <a:latin typeface="Cambria Math"/>
                                  </a:rPr>
                                  <m:t>𝜔</m:t>
                                </m:r>
                              </m:e>
                              <m:sub>
                                <m:r>
                                  <a:rPr lang="fr-FR" sz="1800" i="1">
                                    <a:latin typeface="Cambria Math"/>
                                  </a:rPr>
                                  <m:t>0</m:t>
                                </m:r>
                              </m:sub>
                            </m:sSub>
                            <m:sSub>
                              <m:sSubPr>
                                <m:ctrlPr>
                                  <a:rPr lang="fr-FR" sz="1800" i="1">
                                    <a:latin typeface="Cambria Math" panose="02040503050406030204" pitchFamily="18" charset="0"/>
                                  </a:rPr>
                                </m:ctrlPr>
                              </m:sSubPr>
                              <m:e>
                                <m:r>
                                  <a:rPr lang="fr-FR" sz="1800" i="1">
                                    <a:latin typeface="Cambria Math"/>
                                  </a:rPr>
                                  <m:t>𝑡</m:t>
                                </m:r>
                              </m:e>
                              <m:sub>
                                <m:r>
                                  <a:rPr lang="fr-FR" sz="1800" i="1">
                                    <a:latin typeface="Cambria Math"/>
                                  </a:rPr>
                                  <m:t>1</m:t>
                                </m:r>
                              </m:sub>
                            </m:sSub>
                          </m:e>
                        </m:d>
                        <m:r>
                          <a:rPr lang="fr-FR" sz="1800" i="1">
                            <a:latin typeface="Cambria Math"/>
                          </a:rPr>
                          <m:t>−</m:t>
                        </m:r>
                        <m:r>
                          <a:rPr lang="fr-FR" sz="1800" i="1">
                            <a:latin typeface="Cambria Math"/>
                          </a:rPr>
                          <m:t>𝑐𝑜𝑠</m:t>
                        </m:r>
                        <m:d>
                          <m:dPr>
                            <m:ctrlPr>
                              <a:rPr lang="fr-FR" sz="1800" i="1">
                                <a:latin typeface="Cambria Math" panose="02040503050406030204" pitchFamily="18" charset="0"/>
                              </a:rPr>
                            </m:ctrlPr>
                          </m:dPr>
                          <m:e>
                            <m:sSub>
                              <m:sSubPr>
                                <m:ctrlPr>
                                  <a:rPr lang="fr-FR" sz="1800" i="1">
                                    <a:latin typeface="Cambria Math" panose="02040503050406030204" pitchFamily="18" charset="0"/>
                                  </a:rPr>
                                </m:ctrlPr>
                              </m:sSubPr>
                              <m:e>
                                <m:r>
                                  <a:rPr lang="fr-FR" sz="1800" i="1">
                                    <a:latin typeface="Cambria Math"/>
                                  </a:rPr>
                                  <m:t>𝜔</m:t>
                                </m:r>
                              </m:e>
                              <m:sub>
                                <m:r>
                                  <a:rPr lang="fr-FR" sz="1800" i="1">
                                    <a:latin typeface="Cambria Math"/>
                                  </a:rPr>
                                  <m:t>0</m:t>
                                </m:r>
                              </m:sub>
                            </m:sSub>
                            <m:sSub>
                              <m:sSubPr>
                                <m:ctrlPr>
                                  <a:rPr lang="fr-FR" sz="1800" i="1">
                                    <a:latin typeface="Cambria Math" panose="02040503050406030204" pitchFamily="18" charset="0"/>
                                  </a:rPr>
                                </m:ctrlPr>
                              </m:sSubPr>
                              <m:e>
                                <m:r>
                                  <a:rPr lang="fr-FR" sz="1800" i="1">
                                    <a:latin typeface="Cambria Math"/>
                                  </a:rPr>
                                  <m:t>𝑡</m:t>
                                </m:r>
                              </m:e>
                              <m:sub>
                                <m:r>
                                  <a:rPr lang="fr-FR" sz="1800" i="1">
                                    <a:latin typeface="Cambria Math"/>
                                  </a:rPr>
                                  <m:t>1</m:t>
                                </m:r>
                              </m:sub>
                            </m:sSub>
                          </m:e>
                        </m:d>
                      </m:e>
                    </m:d>
                    <m:r>
                      <a:rPr lang="fr-FR" sz="1800" i="1">
                        <a:latin typeface="Cambria Math"/>
                      </a:rPr>
                      <m:t> ;</m:t>
                    </m:r>
                  </m:oMath>
                </a14:m>
                <a:r>
                  <a:rPr lang="fr-FR" sz="1800" dirty="0"/>
                  <a:t> </a:t>
                </a:r>
                <a14:m>
                  <m:oMath xmlns:m="http://schemas.openxmlformats.org/officeDocument/2006/math">
                    <m:acc>
                      <m:accPr>
                        <m:chr m:val="̇"/>
                        <m:ctrlPr>
                          <a:rPr lang="fr-FR" sz="1800" i="1">
                            <a:latin typeface="Cambria Math" panose="02040503050406030204" pitchFamily="18" charset="0"/>
                          </a:rPr>
                        </m:ctrlPr>
                      </m:accPr>
                      <m:e>
                        <m:r>
                          <a:rPr lang="fr-FR" sz="1800" i="1">
                            <a:latin typeface="Cambria Math"/>
                          </a:rPr>
                          <m:t>𝑥</m:t>
                        </m:r>
                      </m:e>
                    </m:acc>
                    <m:d>
                      <m:dPr>
                        <m:ctrlPr>
                          <a:rPr lang="fr-FR" sz="1800" i="1">
                            <a:latin typeface="Cambria Math" panose="02040503050406030204" pitchFamily="18" charset="0"/>
                          </a:rPr>
                        </m:ctrlPr>
                      </m:dPr>
                      <m:e>
                        <m:sSub>
                          <m:sSubPr>
                            <m:ctrlPr>
                              <a:rPr lang="fr-FR" sz="1800" i="1">
                                <a:latin typeface="Cambria Math" panose="02040503050406030204" pitchFamily="18" charset="0"/>
                              </a:rPr>
                            </m:ctrlPr>
                          </m:sSubPr>
                          <m:e>
                            <m:r>
                              <a:rPr lang="fr-FR" sz="1800" i="1">
                                <a:latin typeface="Cambria Math"/>
                              </a:rPr>
                              <m:t>𝑡</m:t>
                            </m:r>
                          </m:e>
                          <m:sub>
                            <m:r>
                              <a:rPr lang="fr-FR" sz="1800" i="1">
                                <a:latin typeface="Cambria Math"/>
                              </a:rPr>
                              <m:t>1</m:t>
                            </m:r>
                          </m:sub>
                        </m:sSub>
                      </m:e>
                    </m:d>
                    <m:r>
                      <a:rPr lang="fr-FR" sz="1800" i="1">
                        <a:latin typeface="Cambria Math"/>
                      </a:rPr>
                      <m:t>=</m:t>
                    </m:r>
                    <m:f>
                      <m:fPr>
                        <m:ctrlPr>
                          <a:rPr lang="fr-FR" sz="1800" i="1">
                            <a:latin typeface="Cambria Math" panose="02040503050406030204" pitchFamily="18" charset="0"/>
                          </a:rPr>
                        </m:ctrlPr>
                      </m:fPr>
                      <m:num>
                        <m:sSub>
                          <m:sSubPr>
                            <m:ctrlPr>
                              <a:rPr lang="fr-FR" sz="1800" i="1">
                                <a:latin typeface="Cambria Math" panose="02040503050406030204" pitchFamily="18" charset="0"/>
                              </a:rPr>
                            </m:ctrlPr>
                          </m:sSubPr>
                          <m:e>
                            <m:r>
                              <a:rPr lang="fr-FR" sz="1800" i="1">
                                <a:latin typeface="Cambria Math"/>
                              </a:rPr>
                              <m:t>𝑃</m:t>
                            </m:r>
                          </m:e>
                          <m:sub>
                            <m:r>
                              <a:rPr lang="fr-FR" sz="1800" i="1">
                                <a:latin typeface="Cambria Math"/>
                              </a:rPr>
                              <m:t>0</m:t>
                            </m:r>
                          </m:sub>
                        </m:sSub>
                        <m:sSub>
                          <m:sSubPr>
                            <m:ctrlPr>
                              <a:rPr lang="fr-FR" sz="1800" i="1">
                                <a:latin typeface="Cambria Math" panose="02040503050406030204" pitchFamily="18" charset="0"/>
                              </a:rPr>
                            </m:ctrlPr>
                          </m:sSubPr>
                          <m:e>
                            <m:r>
                              <a:rPr lang="fr-FR" sz="1800" i="1">
                                <a:latin typeface="Cambria Math"/>
                              </a:rPr>
                              <m:t>𝜔</m:t>
                            </m:r>
                          </m:e>
                          <m:sub>
                            <m:r>
                              <a:rPr lang="fr-FR" sz="1800" i="1">
                                <a:latin typeface="Cambria Math"/>
                              </a:rPr>
                              <m:t>0</m:t>
                            </m:r>
                          </m:sub>
                        </m:sSub>
                      </m:num>
                      <m:den>
                        <m:r>
                          <a:rPr lang="fr-FR" sz="1800" i="1">
                            <a:latin typeface="Cambria Math"/>
                          </a:rPr>
                          <m:t>𝐾</m:t>
                        </m:r>
                      </m:den>
                    </m:f>
                    <m:d>
                      <m:dPr>
                        <m:ctrlPr>
                          <a:rPr lang="fr-FR" sz="1800" i="1">
                            <a:latin typeface="Cambria Math" panose="02040503050406030204" pitchFamily="18" charset="0"/>
                          </a:rPr>
                        </m:ctrlPr>
                      </m:dPr>
                      <m:e>
                        <m:f>
                          <m:fPr>
                            <m:ctrlPr>
                              <a:rPr lang="fr-FR" sz="1800" i="1">
                                <a:latin typeface="Cambria Math" panose="02040503050406030204" pitchFamily="18" charset="0"/>
                              </a:rPr>
                            </m:ctrlPr>
                          </m:fPr>
                          <m:num>
                            <m:r>
                              <a:rPr lang="fr-FR" sz="1800" i="1">
                                <a:latin typeface="Cambria Math"/>
                              </a:rPr>
                              <m:t>1</m:t>
                            </m:r>
                          </m:num>
                          <m:den>
                            <m:sSub>
                              <m:sSubPr>
                                <m:ctrlPr>
                                  <a:rPr lang="fr-FR" sz="1800" i="1">
                                    <a:latin typeface="Cambria Math" panose="02040503050406030204" pitchFamily="18" charset="0"/>
                                  </a:rPr>
                                </m:ctrlPr>
                              </m:sSubPr>
                              <m:e>
                                <m:r>
                                  <a:rPr lang="fr-FR" sz="1800" i="1">
                                    <a:latin typeface="Cambria Math"/>
                                  </a:rPr>
                                  <m:t>𝜔</m:t>
                                </m:r>
                              </m:e>
                              <m:sub>
                                <m:r>
                                  <a:rPr lang="fr-FR" sz="1800" i="1">
                                    <a:latin typeface="Cambria Math"/>
                                  </a:rPr>
                                  <m:t>0</m:t>
                                </m:r>
                              </m:sub>
                            </m:sSub>
                            <m:sSub>
                              <m:sSubPr>
                                <m:ctrlPr>
                                  <a:rPr lang="fr-FR" sz="1800" i="1">
                                    <a:latin typeface="Cambria Math" panose="02040503050406030204" pitchFamily="18" charset="0"/>
                                  </a:rPr>
                                </m:ctrlPr>
                              </m:sSubPr>
                              <m:e>
                                <m:r>
                                  <a:rPr lang="fr-FR" sz="1800" i="1">
                                    <a:latin typeface="Cambria Math"/>
                                  </a:rPr>
                                  <m:t>𝑡</m:t>
                                </m:r>
                              </m:e>
                              <m:sub>
                                <m:r>
                                  <a:rPr lang="fr-FR" sz="1800" i="1">
                                    <a:latin typeface="Cambria Math"/>
                                  </a:rPr>
                                  <m:t>1</m:t>
                                </m:r>
                              </m:sub>
                            </m:sSub>
                          </m:den>
                        </m:f>
                        <m:r>
                          <a:rPr lang="fr-FR" sz="1800" i="1">
                            <a:latin typeface="Cambria Math"/>
                          </a:rPr>
                          <m:t>𝑐𝑜𝑠</m:t>
                        </m:r>
                        <m:d>
                          <m:dPr>
                            <m:ctrlPr>
                              <a:rPr lang="fr-FR" sz="1800" i="1">
                                <a:latin typeface="Cambria Math" panose="02040503050406030204" pitchFamily="18" charset="0"/>
                              </a:rPr>
                            </m:ctrlPr>
                          </m:dPr>
                          <m:e>
                            <m:sSub>
                              <m:sSubPr>
                                <m:ctrlPr>
                                  <a:rPr lang="fr-FR" sz="1800" i="1">
                                    <a:latin typeface="Cambria Math" panose="02040503050406030204" pitchFamily="18" charset="0"/>
                                  </a:rPr>
                                </m:ctrlPr>
                              </m:sSubPr>
                              <m:e>
                                <m:r>
                                  <a:rPr lang="fr-FR" sz="1800" i="1">
                                    <a:latin typeface="Cambria Math"/>
                                  </a:rPr>
                                  <m:t>𝜔</m:t>
                                </m:r>
                              </m:e>
                              <m:sub>
                                <m:r>
                                  <a:rPr lang="fr-FR" sz="1800" i="1">
                                    <a:latin typeface="Cambria Math"/>
                                  </a:rPr>
                                  <m:t>0</m:t>
                                </m:r>
                              </m:sub>
                            </m:sSub>
                            <m:sSub>
                              <m:sSubPr>
                                <m:ctrlPr>
                                  <a:rPr lang="fr-FR" sz="1800" i="1">
                                    <a:latin typeface="Cambria Math" panose="02040503050406030204" pitchFamily="18" charset="0"/>
                                  </a:rPr>
                                </m:ctrlPr>
                              </m:sSubPr>
                              <m:e>
                                <m:r>
                                  <a:rPr lang="fr-FR" sz="1800" i="1">
                                    <a:latin typeface="Cambria Math"/>
                                  </a:rPr>
                                  <m:t>𝑡</m:t>
                                </m:r>
                              </m:e>
                              <m:sub>
                                <m:r>
                                  <a:rPr lang="fr-FR" sz="1800" i="1">
                                    <a:latin typeface="Cambria Math"/>
                                  </a:rPr>
                                  <m:t>1</m:t>
                                </m:r>
                              </m:sub>
                            </m:sSub>
                          </m:e>
                        </m:d>
                        <m:r>
                          <a:rPr lang="fr-FR" sz="1800" b="0" i="1" smtClean="0">
                            <a:latin typeface="Cambria Math" panose="02040503050406030204" pitchFamily="18" charset="0"/>
                          </a:rPr>
                          <m:t>+</m:t>
                        </m:r>
                        <m:r>
                          <a:rPr lang="fr-FR" sz="1800" i="1">
                            <a:latin typeface="Cambria Math"/>
                          </a:rPr>
                          <m:t>𝑠𝑖𝑛</m:t>
                        </m:r>
                        <m:d>
                          <m:dPr>
                            <m:ctrlPr>
                              <a:rPr lang="fr-FR" sz="1800" i="1">
                                <a:latin typeface="Cambria Math" panose="02040503050406030204" pitchFamily="18" charset="0"/>
                              </a:rPr>
                            </m:ctrlPr>
                          </m:dPr>
                          <m:e>
                            <m:sSub>
                              <m:sSubPr>
                                <m:ctrlPr>
                                  <a:rPr lang="fr-FR" sz="1800" i="1">
                                    <a:latin typeface="Cambria Math" panose="02040503050406030204" pitchFamily="18" charset="0"/>
                                  </a:rPr>
                                </m:ctrlPr>
                              </m:sSubPr>
                              <m:e>
                                <m:r>
                                  <a:rPr lang="fr-FR" sz="1800" i="1">
                                    <a:latin typeface="Cambria Math"/>
                                  </a:rPr>
                                  <m:t>𝜔</m:t>
                                </m:r>
                              </m:e>
                              <m:sub>
                                <m:r>
                                  <a:rPr lang="fr-FR" sz="1800" i="1">
                                    <a:latin typeface="Cambria Math"/>
                                  </a:rPr>
                                  <m:t>0</m:t>
                                </m:r>
                              </m:sub>
                            </m:sSub>
                            <m:sSub>
                              <m:sSubPr>
                                <m:ctrlPr>
                                  <a:rPr lang="fr-FR" sz="1800" i="1">
                                    <a:latin typeface="Cambria Math" panose="02040503050406030204" pitchFamily="18" charset="0"/>
                                  </a:rPr>
                                </m:ctrlPr>
                              </m:sSubPr>
                              <m:e>
                                <m:r>
                                  <a:rPr lang="fr-FR" sz="1800" i="1">
                                    <a:latin typeface="Cambria Math"/>
                                  </a:rPr>
                                  <m:t>𝑡</m:t>
                                </m:r>
                              </m:e>
                              <m:sub>
                                <m:r>
                                  <a:rPr lang="fr-FR" sz="1800" i="1">
                                    <a:latin typeface="Cambria Math"/>
                                  </a:rPr>
                                  <m:t>1</m:t>
                                </m:r>
                              </m:sub>
                            </m:sSub>
                          </m:e>
                        </m:d>
                        <m:r>
                          <a:rPr lang="fr-FR" sz="1800" i="1">
                            <a:latin typeface="Cambria Math"/>
                          </a:rPr>
                          <m:t>−</m:t>
                        </m:r>
                        <m:f>
                          <m:fPr>
                            <m:ctrlPr>
                              <a:rPr lang="fr-FR" sz="1800" i="1">
                                <a:latin typeface="Cambria Math" panose="02040503050406030204" pitchFamily="18" charset="0"/>
                              </a:rPr>
                            </m:ctrlPr>
                          </m:fPr>
                          <m:num>
                            <m:r>
                              <a:rPr lang="fr-FR" sz="1800" i="1">
                                <a:latin typeface="Cambria Math"/>
                              </a:rPr>
                              <m:t>1</m:t>
                            </m:r>
                          </m:num>
                          <m:den>
                            <m:sSub>
                              <m:sSubPr>
                                <m:ctrlPr>
                                  <a:rPr lang="fr-FR" sz="1800" i="1">
                                    <a:latin typeface="Cambria Math" panose="02040503050406030204" pitchFamily="18" charset="0"/>
                                  </a:rPr>
                                </m:ctrlPr>
                              </m:sSubPr>
                              <m:e>
                                <m:r>
                                  <a:rPr lang="fr-FR" sz="1800" i="1">
                                    <a:latin typeface="Cambria Math"/>
                                  </a:rPr>
                                  <m:t>𝜔</m:t>
                                </m:r>
                              </m:e>
                              <m:sub>
                                <m:r>
                                  <a:rPr lang="fr-FR" sz="1800" i="1">
                                    <a:latin typeface="Cambria Math"/>
                                  </a:rPr>
                                  <m:t>0</m:t>
                                </m:r>
                              </m:sub>
                            </m:sSub>
                            <m:sSub>
                              <m:sSubPr>
                                <m:ctrlPr>
                                  <a:rPr lang="fr-FR" sz="1800" i="1">
                                    <a:latin typeface="Cambria Math" panose="02040503050406030204" pitchFamily="18" charset="0"/>
                                  </a:rPr>
                                </m:ctrlPr>
                              </m:sSubPr>
                              <m:e>
                                <m:r>
                                  <a:rPr lang="fr-FR" sz="1800" i="1">
                                    <a:latin typeface="Cambria Math"/>
                                  </a:rPr>
                                  <m:t>𝑡</m:t>
                                </m:r>
                              </m:e>
                              <m:sub>
                                <m:r>
                                  <a:rPr lang="fr-FR" sz="1800" i="1">
                                    <a:latin typeface="Cambria Math"/>
                                  </a:rPr>
                                  <m:t>1</m:t>
                                </m:r>
                              </m:sub>
                            </m:sSub>
                          </m:den>
                        </m:f>
                      </m:e>
                    </m:d>
                  </m:oMath>
                </a14:m>
                <a:endParaRPr lang="fr-FR" sz="1800" dirty="0"/>
              </a:p>
              <a:p>
                <a:r>
                  <a:rPr lang="fr-FR" sz="1800" dirty="0"/>
                  <a:t>Si : </a:t>
                </a:r>
                <a14:m>
                  <m:oMath xmlns:m="http://schemas.openxmlformats.org/officeDocument/2006/math">
                    <m:f>
                      <m:fPr>
                        <m:ctrlPr>
                          <a:rPr lang="fr-FR" sz="1800" i="1">
                            <a:latin typeface="Cambria Math" panose="02040503050406030204" pitchFamily="18" charset="0"/>
                          </a:rPr>
                        </m:ctrlPr>
                      </m:fPr>
                      <m:num>
                        <m:sSub>
                          <m:sSubPr>
                            <m:ctrlPr>
                              <a:rPr lang="fr-FR" sz="1800" i="1">
                                <a:latin typeface="Cambria Math" panose="02040503050406030204" pitchFamily="18" charset="0"/>
                              </a:rPr>
                            </m:ctrlPr>
                          </m:sSubPr>
                          <m:e>
                            <m:r>
                              <a:rPr lang="fr-FR" sz="1800" i="1">
                                <a:latin typeface="Cambria Math"/>
                              </a:rPr>
                              <m:t>𝑡</m:t>
                            </m:r>
                          </m:e>
                          <m:sub>
                            <m:r>
                              <a:rPr lang="fr-FR" sz="1800" i="1">
                                <a:latin typeface="Cambria Math"/>
                              </a:rPr>
                              <m:t>1</m:t>
                            </m:r>
                          </m:sub>
                        </m:sSub>
                      </m:num>
                      <m:den>
                        <m:r>
                          <a:rPr lang="fr-FR" sz="1800" i="1">
                            <a:latin typeface="Cambria Math"/>
                          </a:rPr>
                          <m:t>𝑇</m:t>
                        </m:r>
                      </m:den>
                    </m:f>
                    <m:r>
                      <a:rPr lang="fr-FR" sz="1800" i="1">
                        <a:latin typeface="Cambria Math"/>
                      </a:rPr>
                      <m:t>≥</m:t>
                    </m:r>
                    <m:r>
                      <a:rPr lang="fr-FR" sz="1800" i="1">
                        <a:latin typeface="Cambria Math"/>
                      </a:rPr>
                      <m:t>0</m:t>
                    </m:r>
                    <m:r>
                      <a:rPr lang="fr-FR" sz="1800" i="1">
                        <a:latin typeface="Cambria Math"/>
                      </a:rPr>
                      <m:t>.</m:t>
                    </m:r>
                    <m:r>
                      <a:rPr lang="fr-FR" sz="1800" i="1">
                        <a:latin typeface="Cambria Math"/>
                      </a:rPr>
                      <m:t>4</m:t>
                    </m:r>
                  </m:oMath>
                </a14:m>
                <a:r>
                  <a:rPr lang="fr-FR" sz="1800" dirty="0"/>
                  <a:t> </a:t>
                </a:r>
                <a:r>
                  <a:rPr lang="en-US" sz="1800" dirty="0"/>
                  <a:t>The maximum response is found in phase I.</a:t>
                </a:r>
                <a:r>
                  <a:rPr lang="fr-FR" sz="1800" dirty="0"/>
                  <a:t> == &gt; </a:t>
                </a:r>
                <a14:m>
                  <m:oMath xmlns:m="http://schemas.openxmlformats.org/officeDocument/2006/math">
                    <m:r>
                      <a:rPr lang="fr-FR" sz="1800" i="1">
                        <a:latin typeface="Cambria Math"/>
                      </a:rPr>
                      <m:t>𝐷</m:t>
                    </m:r>
                    <m:r>
                      <a:rPr lang="fr-FR" sz="1800" i="1">
                        <a:latin typeface="Cambria Math"/>
                      </a:rPr>
                      <m:t>=</m:t>
                    </m:r>
                    <m:f>
                      <m:fPr>
                        <m:ctrlPr>
                          <a:rPr lang="fr-FR" sz="1800" i="1">
                            <a:latin typeface="Cambria Math" panose="02040503050406030204" pitchFamily="18" charset="0"/>
                          </a:rPr>
                        </m:ctrlPr>
                      </m:fPr>
                      <m:num>
                        <m:sSub>
                          <m:sSubPr>
                            <m:ctrlPr>
                              <a:rPr lang="fr-FR" sz="1800" i="1">
                                <a:latin typeface="Cambria Math" panose="02040503050406030204" pitchFamily="18" charset="0"/>
                              </a:rPr>
                            </m:ctrlPr>
                          </m:sSubPr>
                          <m:e>
                            <m:r>
                              <a:rPr lang="fr-FR" sz="1800" i="1">
                                <a:latin typeface="Cambria Math"/>
                              </a:rPr>
                              <m:t>𝑥</m:t>
                            </m:r>
                          </m:e>
                          <m:sub>
                            <m:r>
                              <a:rPr lang="fr-FR" sz="1800" i="1">
                                <a:latin typeface="Cambria Math"/>
                              </a:rPr>
                              <m:t>𝑚𝑎𝑥</m:t>
                            </m:r>
                          </m:sub>
                        </m:sSub>
                      </m:num>
                      <m:den>
                        <m:sSub>
                          <m:sSubPr>
                            <m:ctrlPr>
                              <a:rPr lang="fr-FR" sz="1800" i="1">
                                <a:latin typeface="Cambria Math" panose="02040503050406030204" pitchFamily="18" charset="0"/>
                              </a:rPr>
                            </m:ctrlPr>
                          </m:sSubPr>
                          <m:e>
                            <m:r>
                              <a:rPr lang="fr-FR" sz="1800" i="1">
                                <a:latin typeface="Cambria Math"/>
                              </a:rPr>
                              <m:t>𝑥</m:t>
                            </m:r>
                          </m:e>
                          <m:sub>
                            <m:r>
                              <a:rPr lang="fr-FR" sz="1800" i="1">
                                <a:latin typeface="Cambria Math"/>
                              </a:rPr>
                              <m:t>𝑠𝑡𝑎𝑡𝑖𝑞𝑢𝑒</m:t>
                            </m:r>
                          </m:sub>
                        </m:sSub>
                      </m:den>
                    </m:f>
                    <m:r>
                      <a:rPr lang="fr-FR" sz="1800" i="1">
                        <a:latin typeface="Cambria Math"/>
                      </a:rPr>
                      <m:t>=</m:t>
                    </m:r>
                    <m:f>
                      <m:fPr>
                        <m:ctrlPr>
                          <a:rPr lang="fr-FR" sz="1800" i="1">
                            <a:latin typeface="Cambria Math" panose="02040503050406030204" pitchFamily="18" charset="0"/>
                          </a:rPr>
                        </m:ctrlPr>
                      </m:fPr>
                      <m:num>
                        <m:sSub>
                          <m:sSubPr>
                            <m:ctrlPr>
                              <a:rPr lang="fr-FR" sz="1800" i="1">
                                <a:latin typeface="Cambria Math" panose="02040503050406030204" pitchFamily="18" charset="0"/>
                              </a:rPr>
                            </m:ctrlPr>
                          </m:sSubPr>
                          <m:e>
                            <m:r>
                              <a:rPr lang="fr-FR" sz="1800" i="1">
                                <a:latin typeface="Cambria Math"/>
                              </a:rPr>
                              <m:t>𝑥</m:t>
                            </m:r>
                          </m:e>
                          <m:sub>
                            <m:r>
                              <a:rPr lang="fr-FR" sz="1800" i="1">
                                <a:latin typeface="Cambria Math"/>
                              </a:rPr>
                              <m:t>𝑚𝑎𝑥</m:t>
                            </m:r>
                          </m:sub>
                        </m:sSub>
                      </m:num>
                      <m:den>
                        <m:f>
                          <m:fPr>
                            <m:type m:val="skw"/>
                            <m:ctrlPr>
                              <a:rPr lang="fr-FR" sz="1800" i="1">
                                <a:latin typeface="Cambria Math" panose="02040503050406030204" pitchFamily="18" charset="0"/>
                              </a:rPr>
                            </m:ctrlPr>
                          </m:fPr>
                          <m:num>
                            <m:sSub>
                              <m:sSubPr>
                                <m:ctrlPr>
                                  <a:rPr lang="fr-FR" sz="1800" i="1">
                                    <a:latin typeface="Cambria Math" panose="02040503050406030204" pitchFamily="18" charset="0"/>
                                  </a:rPr>
                                </m:ctrlPr>
                              </m:sSubPr>
                              <m:e>
                                <m:r>
                                  <a:rPr lang="fr-FR" sz="1800" i="1">
                                    <a:latin typeface="Cambria Math"/>
                                  </a:rPr>
                                  <m:t>𝑃</m:t>
                                </m:r>
                              </m:e>
                              <m:sub>
                                <m:r>
                                  <a:rPr lang="fr-FR" sz="1800" i="1">
                                    <a:latin typeface="Cambria Math"/>
                                  </a:rPr>
                                  <m:t>0</m:t>
                                </m:r>
                              </m:sub>
                            </m:sSub>
                          </m:num>
                          <m:den>
                            <m:r>
                              <a:rPr lang="fr-FR" sz="1800" i="1">
                                <a:latin typeface="Cambria Math"/>
                              </a:rPr>
                              <m:t>𝐾</m:t>
                            </m:r>
                          </m:den>
                        </m:f>
                      </m:den>
                    </m:f>
                  </m:oMath>
                </a14:m>
                <a:r>
                  <a:rPr lang="fr-FR" sz="1800" dirty="0"/>
                  <a:t> </a:t>
                </a:r>
              </a:p>
              <a:p>
                <a:r>
                  <a:rPr lang="fr-FR" sz="1800" dirty="0"/>
                  <a:t>Si : </a:t>
                </a:r>
                <a14:m>
                  <m:oMath xmlns:m="http://schemas.openxmlformats.org/officeDocument/2006/math">
                    <m:f>
                      <m:fPr>
                        <m:ctrlPr>
                          <a:rPr lang="fr-FR" sz="1800" i="1">
                            <a:latin typeface="Cambria Math" panose="02040503050406030204" pitchFamily="18" charset="0"/>
                          </a:rPr>
                        </m:ctrlPr>
                      </m:fPr>
                      <m:num>
                        <m:sSub>
                          <m:sSubPr>
                            <m:ctrlPr>
                              <a:rPr lang="fr-FR" sz="1800" i="1">
                                <a:latin typeface="Cambria Math" panose="02040503050406030204" pitchFamily="18" charset="0"/>
                              </a:rPr>
                            </m:ctrlPr>
                          </m:sSubPr>
                          <m:e>
                            <m:r>
                              <a:rPr lang="fr-FR" sz="1800" i="1">
                                <a:latin typeface="Cambria Math"/>
                              </a:rPr>
                              <m:t>𝑡</m:t>
                            </m:r>
                          </m:e>
                          <m:sub>
                            <m:r>
                              <a:rPr lang="fr-FR" sz="1800" i="1">
                                <a:latin typeface="Cambria Math"/>
                              </a:rPr>
                              <m:t>1</m:t>
                            </m:r>
                          </m:sub>
                        </m:sSub>
                      </m:num>
                      <m:den>
                        <m:r>
                          <a:rPr lang="fr-FR" sz="1800" i="1">
                            <a:latin typeface="Cambria Math"/>
                          </a:rPr>
                          <m:t>𝑇</m:t>
                        </m:r>
                      </m:den>
                    </m:f>
                    <m:r>
                      <a:rPr lang="fr-FR" sz="1800" i="1">
                        <a:latin typeface="Cambria Math"/>
                      </a:rPr>
                      <m:t>&lt;</m:t>
                    </m:r>
                    <m:r>
                      <a:rPr lang="fr-FR" sz="1800" i="1">
                        <a:latin typeface="Cambria Math"/>
                      </a:rPr>
                      <m:t>0</m:t>
                    </m:r>
                    <m:r>
                      <a:rPr lang="fr-FR" sz="1800" i="1">
                        <a:latin typeface="Cambria Math"/>
                      </a:rPr>
                      <m:t>.</m:t>
                    </m:r>
                    <m:r>
                      <a:rPr lang="fr-FR" sz="1800" i="1">
                        <a:latin typeface="Cambria Math"/>
                      </a:rPr>
                      <m:t>4</m:t>
                    </m:r>
                  </m:oMath>
                </a14:m>
                <a:r>
                  <a:rPr lang="fr-FR" sz="1800" dirty="0"/>
                  <a:t> 	</a:t>
                </a:r>
                <a:r>
                  <a:rPr lang="en-US" sz="1800" dirty="0"/>
                  <a:t>The maximum response is found in phase II.</a:t>
                </a:r>
              </a:p>
              <a:p>
                <a:pPr>
                  <a:lnSpc>
                    <a:spcPct val="150000"/>
                  </a:lnSpc>
                  <a:spcAft>
                    <a:spcPts val="0"/>
                  </a:spcAft>
                </a:pPr>
                <a:endParaRPr lang="fr-FR" sz="1800" dirty="0">
                  <a:latin typeface="Calibri"/>
                  <a:ea typeface="Calibri"/>
                  <a:cs typeface="Arial"/>
                </a:endParaRPr>
              </a:p>
              <a:p>
                <a:pPr>
                  <a:lnSpc>
                    <a:spcPct val="150000"/>
                  </a:lnSpc>
                  <a:spcAft>
                    <a:spcPts val="0"/>
                  </a:spcAft>
                </a:pPr>
                <a:endParaRPr lang="fr-FR" sz="1800" dirty="0">
                  <a:effectLst/>
                  <a:latin typeface="Calibri"/>
                  <a:ea typeface="Calibri"/>
                  <a:cs typeface="Arial"/>
                </a:endParaRPr>
              </a:p>
              <a:p>
                <a:pPr>
                  <a:lnSpc>
                    <a:spcPct val="115000"/>
                  </a:lnSpc>
                  <a:spcAft>
                    <a:spcPts val="1000"/>
                  </a:spcAft>
                </a:pPr>
                <a:br>
                  <a:rPr lang="fr-FR" sz="1800" dirty="0">
                    <a:effectLst/>
                    <a:latin typeface="Times New Roman"/>
                    <a:ea typeface="Times New Roman"/>
                  </a:rPr>
                </a:br>
                <a:r>
                  <a:rPr lang="fr-FR" sz="1800" dirty="0">
                    <a:effectLst/>
                    <a:latin typeface="Times New Roman"/>
                    <a:ea typeface="Times New Roman"/>
                    <a:cs typeface="Arial"/>
                  </a:rPr>
                  <a:t> </a:t>
                </a:r>
                <a:endParaRPr lang="fr-FR" sz="1600" dirty="0">
                  <a:effectLst/>
                  <a:latin typeface="Calibri"/>
                  <a:ea typeface="Calibri"/>
                  <a:cs typeface="Arial"/>
                </a:endParaRPr>
              </a:p>
              <a:p>
                <a:pPr>
                  <a:lnSpc>
                    <a:spcPct val="115000"/>
                  </a:lnSpc>
                  <a:spcAft>
                    <a:spcPts val="0"/>
                  </a:spcAft>
                </a:pPr>
                <a:endParaRPr lang="fr-FR" sz="1800" dirty="0">
                  <a:effectLst/>
                  <a:latin typeface="Calibri"/>
                  <a:ea typeface="Calibri"/>
                  <a:cs typeface="Arial"/>
                </a:endParaRPr>
              </a:p>
              <a:p>
                <a:pPr>
                  <a:lnSpc>
                    <a:spcPct val="115000"/>
                  </a:lnSpc>
                  <a:spcAft>
                    <a:spcPts val="0"/>
                  </a:spcAft>
                </a:pPr>
                <a:endParaRPr lang="fr-FR" sz="1800" dirty="0">
                  <a:effectLst/>
                  <a:latin typeface="Calibri"/>
                  <a:ea typeface="Calibri"/>
                  <a:cs typeface="Arial"/>
                </a:endParaRPr>
              </a:p>
              <a:p>
                <a:pPr algn="just">
                  <a:lnSpc>
                    <a:spcPct val="150000"/>
                  </a:lnSpc>
                  <a:spcAft>
                    <a:spcPts val="0"/>
                  </a:spcAft>
                </a:pPr>
                <a:endParaRPr lang="fr-FR" sz="2000" dirty="0"/>
              </a:p>
            </p:txBody>
          </p:sp>
        </mc:Choice>
        <mc:Fallback xmlns="">
          <p:sp>
            <p:nvSpPr>
              <p:cNvPr id="4" name="Rectangle 2"/>
              <p:cNvSpPr txBox="1">
                <a:spLocks noRot="1" noChangeAspect="1" noMove="1" noResize="1" noEditPoints="1" noAdjustHandles="1" noChangeArrowheads="1" noChangeShapeType="1" noTextEdit="1"/>
              </p:cNvSpPr>
              <p:nvPr/>
            </p:nvSpPr>
            <p:spPr>
              <a:xfrm>
                <a:off x="0" y="-27384"/>
                <a:ext cx="9144000" cy="6885384"/>
              </a:xfrm>
              <a:prstGeom prst="rect">
                <a:avLst/>
              </a:prstGeom>
              <a:blipFill>
                <a:blip r:embed="rId3"/>
                <a:stretch>
                  <a:fillRect l="-799" t="-5040" r="-732"/>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28</a:t>
            </a:fld>
            <a:endParaRPr lang="fr-BE" dirty="0">
              <a:solidFill>
                <a:srgbClr val="FFFFFF"/>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7" name="Image 16"/>
          <p:cNvPicPr/>
          <p:nvPr/>
        </p:nvPicPr>
        <p:blipFill>
          <a:blip r:embed="rId4"/>
          <a:srcRect/>
          <a:stretch>
            <a:fillRect/>
          </a:stretch>
        </p:blipFill>
        <p:spPr bwMode="auto">
          <a:xfrm>
            <a:off x="6444208" y="116632"/>
            <a:ext cx="2573655" cy="1459438"/>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8" name="Image 19"/>
          <p:cNvPicPr/>
          <p:nvPr/>
        </p:nvPicPr>
        <p:blipFill>
          <a:blip r:embed="rId5"/>
          <a:srcRect/>
          <a:stretch>
            <a:fillRect/>
          </a:stretch>
        </p:blipFill>
        <p:spPr bwMode="auto">
          <a:xfrm>
            <a:off x="2051720" y="5313809"/>
            <a:ext cx="6120680" cy="1544191"/>
          </a:xfrm>
          <a:prstGeom prst="rect">
            <a:avLst/>
          </a:prstGeom>
          <a:noFill/>
          <a:ln w="9525">
            <a:noFill/>
            <a:miter lim="800000"/>
            <a:headEnd/>
            <a:tailEnd/>
          </a:ln>
        </p:spPr>
      </p:pic>
    </p:spTree>
    <p:extLst>
      <p:ext uri="{BB962C8B-B14F-4D97-AF65-F5344CB8AC3E}">
        <p14:creationId xmlns:p14="http://schemas.microsoft.com/office/powerpoint/2010/main" val="281609200"/>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2"/>
              <p:cNvSpPr txBox="1">
                <a:spLocks noChangeArrowheads="1"/>
              </p:cNvSpPr>
              <p:nvPr/>
            </p:nvSpPr>
            <p:spPr>
              <a:xfrm>
                <a:off x="0" y="-27384"/>
                <a:ext cx="9144000" cy="6885384"/>
              </a:xfrm>
              <a:prstGeom prst="rect">
                <a:avLst/>
              </a:prstGeom>
              <a:ln>
                <a:solidFill>
                  <a:schemeClr val="accent1"/>
                </a:solidFill>
              </a:ln>
            </p:spPr>
            <p:txBody>
              <a:bodyPr/>
              <a:lstStyle/>
              <a:p>
                <a:pPr>
                  <a:lnSpc>
                    <a:spcPct val="115000"/>
                  </a:lnSpc>
                  <a:spcAft>
                    <a:spcPts val="0"/>
                  </a:spcAft>
                </a:pPr>
                <a:r>
                  <a:rPr lang="fr-FR" sz="1800" b="1" dirty="0">
                    <a:solidFill>
                      <a:srgbClr val="FFC000"/>
                    </a:solidFill>
                    <a:latin typeface="Times New Roman"/>
                    <a:ea typeface="Calibri"/>
                    <a:cs typeface="Arial"/>
                  </a:rPr>
                  <a:t>V.4. </a:t>
                </a:r>
                <a:r>
                  <a:rPr lang="en-US" sz="1800" b="1" dirty="0">
                    <a:solidFill>
                      <a:srgbClr val="FFC000"/>
                    </a:solidFill>
                    <a:latin typeface="Times New Roman"/>
                    <a:ea typeface="Calibri"/>
                    <a:cs typeface="Arial"/>
                  </a:rPr>
                  <a:t>Response of an SDOF system to arbitrary dynamic excitation:</a:t>
                </a:r>
              </a:p>
              <a:p>
                <a:pPr>
                  <a:lnSpc>
                    <a:spcPct val="115000"/>
                  </a:lnSpc>
                  <a:spcAft>
                    <a:spcPts val="0"/>
                  </a:spcAft>
                </a:pPr>
                <a:r>
                  <a:rPr lang="fr-FR" sz="1800" u="sng" dirty="0">
                    <a:solidFill>
                      <a:srgbClr val="FF0000"/>
                    </a:solidFill>
                    <a:latin typeface="Times New Roman"/>
                    <a:ea typeface="Times New Roman"/>
                    <a:cs typeface="Arial"/>
                  </a:rPr>
                  <a:t>a/ </a:t>
                </a:r>
                <a:r>
                  <a:rPr lang="en-US" sz="1800" u="sng" dirty="0">
                    <a:solidFill>
                      <a:srgbClr val="FF0000"/>
                    </a:solidFill>
                    <a:latin typeface="Times New Roman"/>
                    <a:ea typeface="Times New Roman"/>
                    <a:cs typeface="Arial"/>
                  </a:rPr>
                  <a:t>Undamped system: </a:t>
                </a:r>
                <a:r>
                  <a:rPr lang="en-US" sz="1800" u="sng" dirty="0">
                    <a:latin typeface="Times New Roman"/>
                    <a:ea typeface="Times New Roman"/>
                    <a:cs typeface="Arial"/>
                  </a:rPr>
                  <a:t>Impulse = force * time</a:t>
                </a:r>
                <a:r>
                  <a:rPr lang="fr-FR" sz="1800" dirty="0">
                    <a:latin typeface="Times New Roman"/>
                    <a:ea typeface="Times New Roman"/>
                    <a:cs typeface="Arial"/>
                  </a:rPr>
                  <a:t> = P(</a:t>
                </a:r>
                <a:r>
                  <a:rPr lang="fr-FR" sz="1800" dirty="0">
                    <a:latin typeface="Times New Roman"/>
                    <a:ea typeface="Times New Roman"/>
                    <a:cs typeface="Times New Roman"/>
                    <a:sym typeface="Symbol"/>
                  </a:rPr>
                  <a:t></a:t>
                </a:r>
                <a:r>
                  <a:rPr lang="fr-FR" sz="1800" dirty="0">
                    <a:latin typeface="Times New Roman"/>
                    <a:ea typeface="Times New Roman"/>
                    <a:cs typeface="Arial"/>
                  </a:rPr>
                  <a:t>)*d(</a:t>
                </a:r>
                <a:r>
                  <a:rPr lang="fr-FR" sz="1800" dirty="0">
                    <a:latin typeface="Times New Roman"/>
                    <a:ea typeface="Times New Roman"/>
                    <a:cs typeface="Times New Roman"/>
                    <a:sym typeface="Symbol"/>
                  </a:rPr>
                  <a:t></a:t>
                </a:r>
                <a:r>
                  <a:rPr lang="fr-FR" sz="1800" dirty="0">
                    <a:latin typeface="Times New Roman"/>
                    <a:ea typeface="Times New Roman"/>
                    <a:cs typeface="Arial"/>
                  </a:rPr>
                  <a:t>) 	</a:t>
                </a:r>
                <a:r>
                  <a:rPr lang="fr-FR" sz="1200" dirty="0">
                    <a:solidFill>
                      <a:srgbClr val="FF0000"/>
                    </a:solidFill>
                    <a:latin typeface="Times New Roman"/>
                    <a:ea typeface="Times New Roman"/>
                    <a:cs typeface="Arial"/>
                  </a:rPr>
                  <a:t>(4.16)</a:t>
                </a:r>
                <a:endParaRPr lang="fr-FR" sz="1600" dirty="0">
                  <a:latin typeface="Calibri"/>
                  <a:ea typeface="Calibri"/>
                  <a:cs typeface="Arial"/>
                </a:endParaRPr>
              </a:p>
              <a:p>
                <a:pPr>
                  <a:lnSpc>
                    <a:spcPct val="115000"/>
                  </a:lnSpc>
                  <a:spcAft>
                    <a:spcPts val="0"/>
                  </a:spcAft>
                </a:pPr>
                <a:r>
                  <a:rPr lang="en-US" sz="1800" dirty="0">
                    <a:latin typeface="Times New Roman"/>
                    <a:ea typeface="Times New Roman"/>
                    <a:cs typeface="Arial"/>
                  </a:rPr>
                  <a:t>Let's take the case of Newton's Law </a:t>
                </a:r>
                <a:r>
                  <a:rPr lang="fr-FR" sz="1800" dirty="0">
                    <a:latin typeface="Times New Roman"/>
                    <a:ea typeface="Times New Roman"/>
                    <a:cs typeface="Arial"/>
                  </a:rPr>
                  <a:t>:</a:t>
                </a:r>
                <a14:m>
                  <m:oMath xmlns:m="http://schemas.openxmlformats.org/officeDocument/2006/math">
                    <m:r>
                      <a:rPr lang="fr-FR" sz="1800" b="0" i="1" smtClean="0">
                        <a:latin typeface="Cambria Math" panose="02040503050406030204" pitchFamily="18" charset="0"/>
                        <a:ea typeface="Times New Roman"/>
                        <a:cs typeface="Times New Roman"/>
                      </a:rPr>
                      <m:t>𝑃</m:t>
                    </m:r>
                    <m:r>
                      <a:rPr lang="fr-FR" sz="1800" i="1">
                        <a:latin typeface="Cambria Math"/>
                        <a:ea typeface="Times New Roman"/>
                        <a:cs typeface="Times New Roman"/>
                      </a:rPr>
                      <m:t>=</m:t>
                    </m:r>
                    <m:r>
                      <a:rPr lang="fr-FR" sz="1800" i="1">
                        <a:latin typeface="Cambria Math"/>
                        <a:ea typeface="Times New Roman"/>
                        <a:cs typeface="Times New Roman"/>
                      </a:rPr>
                      <m:t>𝑚</m:t>
                    </m:r>
                    <m:r>
                      <a:rPr lang="fr-FR" sz="1800" i="1">
                        <a:latin typeface="Cambria Math"/>
                        <a:ea typeface="Times New Roman"/>
                        <a:cs typeface="Times New Roman"/>
                      </a:rPr>
                      <m:t>.</m:t>
                    </m:r>
                    <m:r>
                      <a:rPr lang="fr-FR" sz="1800" i="1">
                        <a:latin typeface="Cambria Math"/>
                        <a:ea typeface="Times New Roman"/>
                        <a:cs typeface="Times New Roman"/>
                      </a:rPr>
                      <m:t>𝛾</m:t>
                    </m:r>
                    <m:r>
                      <a:rPr lang="fr-FR" sz="1800" i="1">
                        <a:latin typeface="Cambria Math"/>
                        <a:ea typeface="Times New Roman"/>
                        <a:cs typeface="Times New Roman"/>
                      </a:rPr>
                      <m:t>  </m:t>
                    </m:r>
                  </m:oMath>
                </a14:m>
                <a:endParaRPr lang="fr-FR" sz="1800" i="1" dirty="0">
                  <a:latin typeface="Cambria Math"/>
                  <a:ea typeface="Times New Roman"/>
                  <a:cs typeface="Times New Roman"/>
                </a:endParaRPr>
              </a:p>
              <a:p>
                <a:pPr>
                  <a:lnSpc>
                    <a:spcPct val="115000"/>
                  </a:lnSpc>
                  <a:spcAft>
                    <a:spcPts val="0"/>
                  </a:spcAft>
                </a:pPr>
                <a14:m>
                  <m:oMath xmlns:m="http://schemas.openxmlformats.org/officeDocument/2006/math">
                    <m:r>
                      <a:rPr lang="fr-FR" sz="1800" b="0" i="1" smtClean="0">
                        <a:latin typeface="Cambria Math"/>
                        <a:ea typeface="Times New Roman"/>
                        <a:cs typeface="Times New Roman"/>
                      </a:rPr>
                      <m:t>𝑑𝑜𝑛𝑐</m:t>
                    </m:r>
                    <m:r>
                      <a:rPr lang="fr-FR" sz="1800" b="0" i="1" smtClean="0">
                        <a:latin typeface="Cambria Math"/>
                        <a:ea typeface="Times New Roman"/>
                        <a:cs typeface="Times New Roman"/>
                      </a:rPr>
                      <m:t>  </m:t>
                    </m:r>
                    <m:r>
                      <a:rPr lang="fr-FR" sz="1800" i="1">
                        <a:latin typeface="Cambria Math"/>
                        <a:ea typeface="Times New Roman"/>
                        <a:cs typeface="Times New Roman"/>
                      </a:rPr>
                      <m:t>𝑃</m:t>
                    </m:r>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𝜏</m:t>
                        </m:r>
                      </m:e>
                    </m:d>
                    <m:r>
                      <a:rPr lang="fr-FR" sz="1800" i="1">
                        <a:latin typeface="Cambria Math"/>
                        <a:ea typeface="Times New Roman"/>
                        <a:cs typeface="Times New Roman"/>
                      </a:rPr>
                      <m:t>=</m:t>
                    </m:r>
                    <m:r>
                      <a:rPr lang="fr-FR" sz="1800" i="1">
                        <a:latin typeface="Cambria Math"/>
                        <a:ea typeface="Times New Roman"/>
                        <a:cs typeface="Times New Roman"/>
                      </a:rPr>
                      <m:t>𝑚</m:t>
                    </m:r>
                    <m:f>
                      <m:fPr>
                        <m:ctrlPr>
                          <a:rPr lang="fr-FR" sz="1800" i="1">
                            <a:latin typeface="Cambria Math" panose="02040503050406030204" pitchFamily="18" charset="0"/>
                            <a:ea typeface="Times New Roman"/>
                            <a:cs typeface="Times New Roman"/>
                          </a:rPr>
                        </m:ctrlPr>
                      </m:fPr>
                      <m:num>
                        <m:r>
                          <a:rPr lang="fr-FR" sz="1800" i="1">
                            <a:latin typeface="Cambria Math"/>
                            <a:ea typeface="Times New Roman"/>
                            <a:cs typeface="Times New Roman"/>
                          </a:rPr>
                          <m:t>𝑑</m:t>
                        </m:r>
                        <m:acc>
                          <m:accPr>
                            <m:chr m:val="̇"/>
                            <m:ctrlPr>
                              <a:rPr lang="fr-FR" sz="1800" i="1">
                                <a:latin typeface="Cambria Math" panose="02040503050406030204" pitchFamily="18" charset="0"/>
                                <a:ea typeface="Times New Roman"/>
                                <a:cs typeface="Times New Roman"/>
                              </a:rPr>
                            </m:ctrlPr>
                          </m:accPr>
                          <m:e>
                            <m:r>
                              <a:rPr lang="fr-FR" sz="1800" i="1">
                                <a:latin typeface="Cambria Math"/>
                                <a:ea typeface="Times New Roman"/>
                                <a:cs typeface="Times New Roman"/>
                              </a:rPr>
                              <m:t>𝑥</m:t>
                            </m:r>
                          </m:e>
                        </m:acc>
                      </m:num>
                      <m:den>
                        <m:r>
                          <a:rPr lang="fr-FR" sz="1800" i="1">
                            <a:latin typeface="Cambria Math"/>
                            <a:ea typeface="Times New Roman"/>
                            <a:cs typeface="Times New Roman"/>
                          </a:rPr>
                          <m:t>𝑑</m:t>
                        </m:r>
                        <m:r>
                          <a:rPr lang="fr-FR" sz="1800" i="1">
                            <a:latin typeface="Cambria Math"/>
                            <a:ea typeface="Times New Roman"/>
                            <a:cs typeface="Times New Roman"/>
                          </a:rPr>
                          <m:t>𝜏</m:t>
                        </m:r>
                      </m:den>
                    </m:f>
                    <m:r>
                      <a:rPr lang="fr-FR" sz="1800" i="1">
                        <a:latin typeface="Cambria Math"/>
                        <a:ea typeface="Times New Roman"/>
                        <a:cs typeface="Times New Roman"/>
                      </a:rPr>
                      <m:t> ==&gt; </m:t>
                    </m:r>
                    <m:r>
                      <a:rPr lang="fr-FR" sz="1800" i="1">
                        <a:latin typeface="Cambria Math"/>
                        <a:ea typeface="Times New Roman"/>
                        <a:cs typeface="Times New Roman"/>
                      </a:rPr>
                      <m:t>𝑑</m:t>
                    </m:r>
                    <m:acc>
                      <m:accPr>
                        <m:chr m:val="̇"/>
                        <m:ctrlPr>
                          <a:rPr lang="fr-FR" sz="1800" i="1">
                            <a:latin typeface="Cambria Math" panose="02040503050406030204" pitchFamily="18" charset="0"/>
                            <a:ea typeface="Times New Roman"/>
                            <a:cs typeface="Times New Roman"/>
                          </a:rPr>
                        </m:ctrlPr>
                      </m:accPr>
                      <m:e>
                        <m:r>
                          <a:rPr lang="fr-FR" sz="1800" i="1">
                            <a:latin typeface="Cambria Math"/>
                            <a:ea typeface="Times New Roman"/>
                            <a:cs typeface="Times New Roman"/>
                          </a:rPr>
                          <m:t>𝑥</m:t>
                        </m:r>
                      </m:e>
                    </m:acc>
                    <m:r>
                      <a:rPr lang="fr-FR" sz="1800" i="1">
                        <a:latin typeface="Cambria Math"/>
                        <a:ea typeface="Times New Roman"/>
                        <a:cs typeface="Times New Roman"/>
                      </a:rPr>
                      <m:t>=</m:t>
                    </m:r>
                    <m:f>
                      <m:fPr>
                        <m:ctrlPr>
                          <a:rPr lang="fr-FR" sz="1800" i="1">
                            <a:latin typeface="Cambria Math" panose="02040503050406030204" pitchFamily="18" charset="0"/>
                            <a:ea typeface="Times New Roman"/>
                            <a:cs typeface="Times New Roman"/>
                          </a:rPr>
                        </m:ctrlPr>
                      </m:fPr>
                      <m:num>
                        <m:r>
                          <a:rPr lang="fr-FR" sz="1800" i="1">
                            <a:latin typeface="Cambria Math"/>
                            <a:ea typeface="Times New Roman"/>
                            <a:cs typeface="Times New Roman"/>
                          </a:rPr>
                          <m:t>𝑃</m:t>
                        </m:r>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𝜏</m:t>
                            </m:r>
                          </m:e>
                        </m:d>
                        <m:r>
                          <a:rPr lang="fr-FR" sz="1800" i="1">
                            <a:latin typeface="Cambria Math"/>
                            <a:ea typeface="Times New Roman"/>
                            <a:cs typeface="Times New Roman"/>
                          </a:rPr>
                          <m:t>𝑑</m:t>
                        </m:r>
                        <m:r>
                          <a:rPr lang="fr-FR" sz="1800" i="1">
                            <a:latin typeface="Cambria Math"/>
                            <a:ea typeface="Times New Roman"/>
                            <a:cs typeface="Times New Roman"/>
                          </a:rPr>
                          <m:t>𝜏</m:t>
                        </m:r>
                      </m:num>
                      <m:den>
                        <m:r>
                          <a:rPr lang="fr-FR" sz="1800" i="1">
                            <a:latin typeface="Cambria Math"/>
                            <a:ea typeface="Times New Roman"/>
                            <a:cs typeface="Times New Roman"/>
                          </a:rPr>
                          <m:t>𝑚</m:t>
                        </m:r>
                      </m:den>
                    </m:f>
                  </m:oMath>
                </a14:m>
                <a:r>
                  <a:rPr lang="fr-FR" sz="1400" dirty="0">
                    <a:latin typeface="Times New Roman"/>
                    <a:ea typeface="Times New Roman"/>
                    <a:cs typeface="Arial"/>
                  </a:rPr>
                  <a:t>  	</a:t>
                </a:r>
                <a:r>
                  <a:rPr lang="fr-FR" sz="1050" dirty="0">
                    <a:solidFill>
                      <a:srgbClr val="FF0000"/>
                    </a:solidFill>
                    <a:latin typeface="Times New Roman"/>
                    <a:ea typeface="Times New Roman"/>
                    <a:cs typeface="Arial"/>
                  </a:rPr>
                  <a:t>(4.17)</a:t>
                </a:r>
                <a:endParaRPr lang="fr-FR" sz="1200" dirty="0">
                  <a:latin typeface="Calibri"/>
                  <a:ea typeface="Calibri"/>
                  <a:cs typeface="Arial"/>
                </a:endParaRPr>
              </a:p>
              <a:p>
                <a:pPr algn="just">
                  <a:lnSpc>
                    <a:spcPct val="150000"/>
                  </a:lnSpc>
                </a:pPr>
                <a:r>
                  <a:rPr lang="fr-FR" sz="2000" dirty="0" err="1">
                    <a:solidFill>
                      <a:srgbClr val="FFC000"/>
                    </a:solidFill>
                  </a:rPr>
                  <a:t>Linear</a:t>
                </a:r>
                <a:r>
                  <a:rPr lang="fr-FR" sz="2000" dirty="0">
                    <a:solidFill>
                      <a:srgbClr val="FFC000"/>
                    </a:solidFill>
                  </a:rPr>
                  <a:t> </a:t>
                </a:r>
                <a:r>
                  <a:rPr lang="fr-FR" sz="2000" dirty="0" err="1">
                    <a:solidFill>
                      <a:srgbClr val="FFC000"/>
                    </a:solidFill>
                  </a:rPr>
                  <a:t>undamped</a:t>
                </a:r>
                <a:r>
                  <a:rPr lang="fr-FR" sz="2000" dirty="0">
                    <a:solidFill>
                      <a:srgbClr val="FFC000"/>
                    </a:solidFill>
                  </a:rPr>
                  <a:t> system:</a:t>
                </a:r>
                <a:r>
                  <a:rPr lang="en-US" sz="2000" dirty="0"/>
                  <a:t>We can assume that the </a:t>
                </a:r>
              </a:p>
              <a:p>
                <a:pPr algn="just">
                  <a:lnSpc>
                    <a:spcPct val="150000"/>
                  </a:lnSpc>
                </a:pPr>
                <a:r>
                  <a:rPr lang="en-US" sz="2000" dirty="0"/>
                  <a:t>intensity of the impulsive force is very large compared to other forces present, so elastic and damping forces can be neglected. There is no significant loading on displacement during the time of application of the load t1, but only a velocity change </a:t>
                </a:r>
                <a14:m>
                  <m:oMath xmlns:m="http://schemas.openxmlformats.org/officeDocument/2006/math">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oMath>
                </a14:m>
                <a:r>
                  <a:rPr lang="fr-FR" sz="2000" dirty="0"/>
                  <a:t>.</a:t>
                </a:r>
                <a:r>
                  <a:rPr lang="en-US" sz="2000" dirty="0">
                    <a:solidFill>
                      <a:srgbClr val="FFFFFF"/>
                    </a:solidFill>
                    <a:latin typeface="Times New Roman"/>
                    <a:ea typeface="Times New Roman"/>
                    <a:cs typeface="Arial"/>
                  </a:rPr>
                  <a:t> (d</a:t>
                </a:r>
                <a:r>
                  <a:rPr lang="fr-FR" sz="2000" dirty="0">
                    <a:latin typeface="Times New Roman"/>
                    <a:ea typeface="Times New Roman"/>
                    <a:cs typeface="Times New Roman"/>
                    <a:sym typeface="Symbol"/>
                  </a:rPr>
                  <a:t></a:t>
                </a:r>
                <a:r>
                  <a:rPr lang="en-US" sz="2000" dirty="0">
                    <a:solidFill>
                      <a:srgbClr val="FFFFFF"/>
                    </a:solidFill>
                    <a:latin typeface="Times New Roman"/>
                    <a:ea typeface="Times New Roman"/>
                    <a:cs typeface="Arial"/>
                  </a:rPr>
                  <a:t> &lt;&lt; T) </a:t>
                </a:r>
                <a:endParaRPr lang="fr-FR" sz="2000" dirty="0"/>
              </a:p>
              <a:p>
                <a:pPr algn="just">
                  <a:lnSpc>
                    <a:spcPct val="150000"/>
                  </a:lnSpc>
                </a:pPr>
                <a14:m>
                  <m:oMath xmlns:m="http://schemas.openxmlformats.org/officeDocument/2006/math">
                    <m:r>
                      <a:rPr lang="fr-FR" sz="1800" i="1">
                        <a:latin typeface="Cambria Math"/>
                      </a:rPr>
                      <m:t>𝑥</m:t>
                    </m:r>
                    <m:d>
                      <m:dPr>
                        <m:ctrlPr>
                          <a:rPr lang="fr-FR" sz="1800" i="1">
                            <a:latin typeface="Cambria Math" panose="02040503050406030204" pitchFamily="18" charset="0"/>
                          </a:rPr>
                        </m:ctrlPr>
                      </m:dPr>
                      <m:e>
                        <m:r>
                          <a:rPr lang="fr-FR" sz="1800" i="1">
                            <a:latin typeface="Cambria Math"/>
                          </a:rPr>
                          <m:t>𝑡</m:t>
                        </m:r>
                      </m:e>
                    </m:d>
                    <m:r>
                      <a:rPr lang="fr-FR" sz="1800" i="1">
                        <a:latin typeface="Cambria Math"/>
                      </a:rPr>
                      <m:t>=</m:t>
                    </m:r>
                    <m:f>
                      <m:fPr>
                        <m:ctrlPr>
                          <a:rPr lang="fr-FR" sz="1800" i="1">
                            <a:latin typeface="Cambria Math" panose="02040503050406030204" pitchFamily="18" charset="0"/>
                          </a:rPr>
                        </m:ctrlPr>
                      </m:fPr>
                      <m:num>
                        <m:sSub>
                          <m:sSubPr>
                            <m:ctrlPr>
                              <a:rPr lang="fr-FR" sz="1800" i="1">
                                <a:latin typeface="Cambria Math" panose="02040503050406030204" pitchFamily="18" charset="0"/>
                              </a:rPr>
                            </m:ctrlPr>
                          </m:sSubPr>
                          <m:e>
                            <m:acc>
                              <m:accPr>
                                <m:chr m:val="̇"/>
                                <m:ctrlPr>
                                  <a:rPr lang="fr-FR" sz="1800" i="1">
                                    <a:latin typeface="Cambria Math" panose="02040503050406030204" pitchFamily="18" charset="0"/>
                                  </a:rPr>
                                </m:ctrlPr>
                              </m:accPr>
                              <m:e>
                                <m:r>
                                  <a:rPr lang="fr-FR" sz="1800" i="1">
                                    <a:latin typeface="Cambria Math"/>
                                  </a:rPr>
                                  <m:t>𝑥</m:t>
                                </m:r>
                              </m:e>
                            </m:acc>
                          </m:e>
                          <m:sub>
                            <m:r>
                              <a:rPr lang="fr-FR" sz="1800" i="1">
                                <a:latin typeface="Cambria Math"/>
                              </a:rPr>
                              <m:t>0</m:t>
                            </m:r>
                          </m:sub>
                        </m:sSub>
                      </m:num>
                      <m:den>
                        <m:sSub>
                          <m:sSubPr>
                            <m:ctrlPr>
                              <a:rPr lang="fr-FR" sz="1800" i="1">
                                <a:latin typeface="Cambria Math" panose="02040503050406030204" pitchFamily="18" charset="0"/>
                              </a:rPr>
                            </m:ctrlPr>
                          </m:sSubPr>
                          <m:e>
                            <m:r>
                              <a:rPr lang="fr-FR" sz="1800" i="1">
                                <a:latin typeface="Cambria Math"/>
                              </a:rPr>
                              <m:t>𝜔</m:t>
                            </m:r>
                          </m:e>
                          <m:sub>
                            <m:r>
                              <a:rPr lang="fr-FR" sz="1800" i="1">
                                <a:latin typeface="Cambria Math"/>
                              </a:rPr>
                              <m:t>0</m:t>
                            </m:r>
                          </m:sub>
                        </m:sSub>
                      </m:den>
                    </m:f>
                    <m:r>
                      <a:rPr lang="fr-FR" sz="1800" i="1">
                        <a:latin typeface="Cambria Math"/>
                      </a:rPr>
                      <m:t>𝑠𝑖𝑛</m:t>
                    </m:r>
                    <m:sSub>
                      <m:sSubPr>
                        <m:ctrlPr>
                          <a:rPr lang="fr-FR" sz="1800" i="1">
                            <a:latin typeface="Cambria Math" panose="02040503050406030204" pitchFamily="18" charset="0"/>
                          </a:rPr>
                        </m:ctrlPr>
                      </m:sSubPr>
                      <m:e>
                        <m:r>
                          <a:rPr lang="fr-FR" sz="1800" i="1">
                            <a:latin typeface="Cambria Math"/>
                          </a:rPr>
                          <m:t>𝜔</m:t>
                        </m:r>
                      </m:e>
                      <m:sub>
                        <m:r>
                          <a:rPr lang="fr-FR" sz="1800" i="1">
                            <a:latin typeface="Cambria Math"/>
                          </a:rPr>
                          <m:t>0</m:t>
                        </m:r>
                      </m:sub>
                    </m:sSub>
                    <m:r>
                      <a:rPr lang="fr-FR" sz="1800" i="1">
                        <a:latin typeface="Cambria Math"/>
                      </a:rPr>
                      <m:t>𝑡</m:t>
                    </m:r>
                    <m:r>
                      <a:rPr lang="fr-FR" sz="1800" i="1">
                        <a:latin typeface="Cambria Math"/>
                      </a:rPr>
                      <m:t>+</m:t>
                    </m:r>
                    <m:sSub>
                      <m:sSubPr>
                        <m:ctrlPr>
                          <a:rPr lang="fr-FR" sz="1800" i="1">
                            <a:latin typeface="Cambria Math" panose="02040503050406030204" pitchFamily="18" charset="0"/>
                          </a:rPr>
                        </m:ctrlPr>
                      </m:sSubPr>
                      <m:e>
                        <m:r>
                          <a:rPr lang="fr-FR" sz="1800" i="1">
                            <a:latin typeface="Cambria Math"/>
                          </a:rPr>
                          <m:t>𝑥</m:t>
                        </m:r>
                      </m:e>
                      <m:sub>
                        <m:r>
                          <a:rPr lang="fr-FR" sz="1800" i="1">
                            <a:latin typeface="Cambria Math"/>
                          </a:rPr>
                          <m:t>0</m:t>
                        </m:r>
                      </m:sub>
                    </m:sSub>
                    <m:r>
                      <a:rPr lang="fr-FR" sz="1800" i="1">
                        <a:latin typeface="Cambria Math"/>
                      </a:rPr>
                      <m:t>𝑐𝑜𝑠</m:t>
                    </m:r>
                    <m:sSub>
                      <m:sSubPr>
                        <m:ctrlPr>
                          <a:rPr lang="fr-FR" sz="1800" i="1">
                            <a:latin typeface="Cambria Math" panose="02040503050406030204" pitchFamily="18" charset="0"/>
                          </a:rPr>
                        </m:ctrlPr>
                      </m:sSubPr>
                      <m:e>
                        <m:r>
                          <a:rPr lang="fr-FR" sz="1800" i="1">
                            <a:latin typeface="Cambria Math"/>
                          </a:rPr>
                          <m:t>𝜔</m:t>
                        </m:r>
                      </m:e>
                      <m:sub>
                        <m:r>
                          <a:rPr lang="fr-FR" sz="1800" i="1">
                            <a:latin typeface="Cambria Math"/>
                          </a:rPr>
                          <m:t>0</m:t>
                        </m:r>
                      </m:sub>
                    </m:sSub>
                    <m:r>
                      <a:rPr lang="fr-FR" sz="1800" i="1">
                        <a:latin typeface="Cambria Math"/>
                      </a:rPr>
                      <m:t>𝑡</m:t>
                    </m:r>
                  </m:oMath>
                </a14:m>
                <a:r>
                  <a:rPr lang="fr-FR" sz="1800" dirty="0"/>
                  <a:t>  </a:t>
                </a:r>
                <a:r>
                  <a:rPr lang="fr-FR" sz="1600" dirty="0">
                    <a:latin typeface="Times New Roman"/>
                    <a:ea typeface="Times New Roman"/>
                    <a:cs typeface="Arial"/>
                  </a:rPr>
                  <a:t>Conditions initiales :</a:t>
                </a:r>
                <a:r>
                  <a:rPr lang="fr-FR" sz="1400" dirty="0">
                    <a:latin typeface="Times New Roman"/>
                    <a:ea typeface="Times New Roman"/>
                    <a:cs typeface="Arial"/>
                  </a:rPr>
                  <a:t> </a:t>
                </a:r>
                <a14:m>
                  <m:oMath xmlns:m="http://schemas.openxmlformats.org/officeDocument/2006/math">
                    <m:r>
                      <a:rPr lang="fr-FR" sz="1600" i="1">
                        <a:latin typeface="Cambria Math"/>
                        <a:ea typeface="Times New Roman"/>
                        <a:cs typeface="Times New Roman"/>
                      </a:rPr>
                      <m:t>𝑥</m:t>
                    </m:r>
                    <m:d>
                      <m:dPr>
                        <m:ctrlPr>
                          <a:rPr lang="fr-FR" sz="1600" i="1">
                            <a:latin typeface="Cambria Math" panose="02040503050406030204" pitchFamily="18" charset="0"/>
                            <a:ea typeface="Times New Roman"/>
                            <a:cs typeface="Times New Roman"/>
                          </a:rPr>
                        </m:ctrlPr>
                      </m:dPr>
                      <m:e>
                        <m:r>
                          <a:rPr lang="fr-FR" sz="1600" i="1">
                            <a:latin typeface="Cambria Math"/>
                            <a:ea typeface="Times New Roman"/>
                            <a:cs typeface="Times New Roman"/>
                          </a:rPr>
                          <m:t>𝑡</m:t>
                        </m:r>
                        <m:r>
                          <a:rPr lang="fr-FR" sz="1600" i="1">
                            <a:latin typeface="Cambria Math"/>
                            <a:ea typeface="Times New Roman"/>
                            <a:cs typeface="Times New Roman"/>
                          </a:rPr>
                          <m:t>=</m:t>
                        </m:r>
                        <m:r>
                          <a:rPr lang="fr-FR" sz="1600" i="1">
                            <a:latin typeface="Cambria Math"/>
                            <a:ea typeface="Times New Roman"/>
                            <a:cs typeface="Times New Roman"/>
                          </a:rPr>
                          <m:t>𝜏</m:t>
                        </m:r>
                      </m:e>
                    </m:d>
                    <m:r>
                      <a:rPr lang="fr-FR" sz="1600" i="1">
                        <a:latin typeface="Cambria Math"/>
                        <a:ea typeface="Times New Roman"/>
                        <a:cs typeface="Times New Roman"/>
                      </a:rPr>
                      <m:t>=</m:t>
                    </m:r>
                    <m:r>
                      <a:rPr lang="fr-FR" sz="1600" i="1">
                        <a:latin typeface="Cambria Math"/>
                        <a:ea typeface="Times New Roman"/>
                        <a:cs typeface="Times New Roman"/>
                      </a:rPr>
                      <m:t>0</m:t>
                    </m:r>
                    <m:r>
                      <a:rPr lang="fr-FR" sz="1600" i="1">
                        <a:latin typeface="Cambria Math"/>
                        <a:ea typeface="Times New Roman"/>
                        <a:cs typeface="Times New Roman"/>
                      </a:rPr>
                      <m:t> ; </m:t>
                    </m:r>
                    <m:acc>
                      <m:accPr>
                        <m:chr m:val="̇"/>
                        <m:ctrlPr>
                          <a:rPr lang="fr-FR" sz="1600" i="1">
                            <a:latin typeface="Cambria Math" panose="02040503050406030204" pitchFamily="18" charset="0"/>
                            <a:ea typeface="Times New Roman"/>
                            <a:cs typeface="Times New Roman"/>
                          </a:rPr>
                        </m:ctrlPr>
                      </m:accPr>
                      <m:e>
                        <m:r>
                          <a:rPr lang="fr-FR" sz="1600" i="1">
                            <a:latin typeface="Cambria Math"/>
                            <a:ea typeface="Times New Roman"/>
                            <a:cs typeface="Times New Roman"/>
                          </a:rPr>
                          <m:t>𝑥</m:t>
                        </m:r>
                      </m:e>
                    </m:acc>
                    <m:d>
                      <m:dPr>
                        <m:ctrlPr>
                          <a:rPr lang="fr-FR" sz="1600" i="1">
                            <a:latin typeface="Cambria Math" panose="02040503050406030204" pitchFamily="18" charset="0"/>
                            <a:ea typeface="Times New Roman"/>
                            <a:cs typeface="Times New Roman"/>
                          </a:rPr>
                        </m:ctrlPr>
                      </m:dPr>
                      <m:e>
                        <m:r>
                          <a:rPr lang="fr-FR" sz="1600" i="1">
                            <a:latin typeface="Cambria Math"/>
                            <a:ea typeface="Times New Roman"/>
                            <a:cs typeface="Times New Roman"/>
                          </a:rPr>
                          <m:t>𝑡</m:t>
                        </m:r>
                        <m:r>
                          <a:rPr lang="fr-FR" sz="1600" i="1">
                            <a:latin typeface="Cambria Math"/>
                            <a:ea typeface="Times New Roman"/>
                            <a:cs typeface="Times New Roman"/>
                          </a:rPr>
                          <m:t>=</m:t>
                        </m:r>
                        <m:r>
                          <a:rPr lang="fr-FR" sz="1600" i="1">
                            <a:latin typeface="Cambria Math"/>
                            <a:ea typeface="Times New Roman"/>
                            <a:cs typeface="Times New Roman"/>
                          </a:rPr>
                          <m:t>𝜏</m:t>
                        </m:r>
                      </m:e>
                    </m:d>
                    <m:r>
                      <a:rPr lang="fr-FR" sz="1600" i="1">
                        <a:latin typeface="Cambria Math"/>
                        <a:ea typeface="Times New Roman"/>
                        <a:cs typeface="Times New Roman"/>
                      </a:rPr>
                      <m:t>=</m:t>
                    </m:r>
                    <m:r>
                      <a:rPr lang="fr-FR" sz="1600" i="1">
                        <a:latin typeface="Cambria Math"/>
                        <a:ea typeface="Times New Roman"/>
                        <a:cs typeface="Times New Roman"/>
                      </a:rPr>
                      <m:t>𝑑</m:t>
                    </m:r>
                    <m:acc>
                      <m:accPr>
                        <m:chr m:val="̇"/>
                        <m:ctrlPr>
                          <a:rPr lang="fr-FR" sz="1600" i="1">
                            <a:latin typeface="Cambria Math" panose="02040503050406030204" pitchFamily="18" charset="0"/>
                            <a:ea typeface="Times New Roman"/>
                            <a:cs typeface="Times New Roman"/>
                          </a:rPr>
                        </m:ctrlPr>
                      </m:accPr>
                      <m:e>
                        <m:r>
                          <a:rPr lang="fr-FR" sz="1600" i="1">
                            <a:latin typeface="Cambria Math"/>
                            <a:ea typeface="Times New Roman"/>
                            <a:cs typeface="Times New Roman"/>
                          </a:rPr>
                          <m:t>𝑥</m:t>
                        </m:r>
                      </m:e>
                    </m:acc>
                    <m:r>
                      <a:rPr lang="fr-FR" sz="1600" i="1">
                        <a:latin typeface="Cambria Math"/>
                        <a:ea typeface="Times New Roman"/>
                        <a:cs typeface="Times New Roman"/>
                      </a:rPr>
                      <m:t>=</m:t>
                    </m:r>
                    <m:f>
                      <m:fPr>
                        <m:ctrlPr>
                          <a:rPr lang="fr-FR" sz="1600" i="1">
                            <a:latin typeface="Cambria Math" panose="02040503050406030204" pitchFamily="18" charset="0"/>
                            <a:ea typeface="Times New Roman"/>
                            <a:cs typeface="Times New Roman"/>
                          </a:rPr>
                        </m:ctrlPr>
                      </m:fPr>
                      <m:num>
                        <m:r>
                          <a:rPr lang="fr-FR" sz="1600" i="1">
                            <a:latin typeface="Cambria Math"/>
                            <a:ea typeface="Times New Roman"/>
                            <a:cs typeface="Times New Roman"/>
                          </a:rPr>
                          <m:t>𝑃</m:t>
                        </m:r>
                        <m:r>
                          <a:rPr lang="fr-FR" sz="1600" i="1">
                            <a:latin typeface="Cambria Math"/>
                            <a:ea typeface="Times New Roman"/>
                            <a:cs typeface="Times New Roman"/>
                          </a:rPr>
                          <m:t>(</m:t>
                        </m:r>
                        <m:r>
                          <a:rPr lang="fr-FR" sz="1600" i="1">
                            <a:latin typeface="Cambria Math"/>
                            <a:ea typeface="Times New Roman"/>
                            <a:cs typeface="Times New Roman"/>
                          </a:rPr>
                          <m:t>𝜏</m:t>
                        </m:r>
                        <m:r>
                          <a:rPr lang="fr-FR" sz="1600" i="1">
                            <a:latin typeface="Cambria Math"/>
                            <a:ea typeface="Times New Roman"/>
                            <a:cs typeface="Times New Roman"/>
                          </a:rPr>
                          <m:t>)</m:t>
                        </m:r>
                        <m:r>
                          <a:rPr lang="fr-FR" sz="1600" i="1">
                            <a:latin typeface="Cambria Math"/>
                            <a:ea typeface="Times New Roman"/>
                            <a:cs typeface="Times New Roman"/>
                          </a:rPr>
                          <m:t>𝑑</m:t>
                        </m:r>
                        <m:r>
                          <a:rPr lang="fr-FR" sz="1600" i="1">
                            <a:latin typeface="Cambria Math"/>
                            <a:ea typeface="Times New Roman"/>
                            <a:cs typeface="Times New Roman"/>
                          </a:rPr>
                          <m:t>𝜏</m:t>
                        </m:r>
                      </m:num>
                      <m:den>
                        <m:r>
                          <a:rPr lang="fr-FR" sz="1600" i="1">
                            <a:latin typeface="Cambria Math"/>
                            <a:ea typeface="Times New Roman"/>
                            <a:cs typeface="Times New Roman"/>
                          </a:rPr>
                          <m:t>𝑚</m:t>
                        </m:r>
                      </m:den>
                    </m:f>
                    <m:r>
                      <a:rPr lang="fr-FR" sz="1600" i="1">
                        <a:latin typeface="Cambria Math"/>
                        <a:ea typeface="Times New Roman"/>
                        <a:cs typeface="Times New Roman"/>
                      </a:rPr>
                      <m:t> </m:t>
                    </m:r>
                  </m:oMath>
                </a14:m>
                <a:endParaRPr lang="fr-FR" sz="1400" dirty="0">
                  <a:latin typeface="Calibri"/>
                  <a:ea typeface="Calibri"/>
                  <a:cs typeface="Arial"/>
                </a:endParaRPr>
              </a:p>
              <a:p>
                <a:pPr algn="just">
                  <a:lnSpc>
                    <a:spcPct val="150000"/>
                  </a:lnSpc>
                </a:pPr>
                <a:r>
                  <a:rPr lang="fr-FR" sz="1800" dirty="0">
                    <a:effectLst/>
                    <a:latin typeface="Times New Roman"/>
                    <a:ea typeface="Times New Roman"/>
                    <a:cs typeface="Arial"/>
                  </a:rPr>
                  <a:t> </a:t>
                </a:r>
                <a14:m>
                  <m:oMath xmlns:m="http://schemas.openxmlformats.org/officeDocument/2006/math">
                    <m:r>
                      <a:rPr lang="fr-FR" sz="1800" i="1">
                        <a:effectLst/>
                        <a:latin typeface="Cambria Math"/>
                        <a:ea typeface="Times New Roman"/>
                        <a:cs typeface="Times New Roman"/>
                      </a:rPr>
                      <m:t>𝑑𝑥</m:t>
                    </m:r>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𝑡</m:t>
                        </m:r>
                      </m:e>
                    </m:d>
                    <m:r>
                      <a:rPr lang="fr-FR" sz="1800" i="1">
                        <a:effectLst/>
                        <a:latin typeface="Cambria Math"/>
                        <a:ea typeface="Times New Roman"/>
                        <a:cs typeface="Times New Roman"/>
                      </a:rPr>
                      <m:t>=</m:t>
                    </m:r>
                    <m:f>
                      <m:fPr>
                        <m:ctrlPr>
                          <a:rPr lang="fr-FR" sz="1800" i="1">
                            <a:effectLst/>
                            <a:latin typeface="Cambria Math" panose="02040503050406030204" pitchFamily="18" charset="0"/>
                            <a:ea typeface="Times New Roman"/>
                            <a:cs typeface="Times New Roman"/>
                          </a:rPr>
                        </m:ctrlPr>
                      </m:fPr>
                      <m:num>
                        <m:r>
                          <a:rPr lang="fr-FR" sz="1800" i="1">
                            <a:effectLst/>
                            <a:latin typeface="Cambria Math"/>
                            <a:ea typeface="Times New Roman"/>
                            <a:cs typeface="Times New Roman"/>
                          </a:rPr>
                          <m:t>𝑃</m:t>
                        </m:r>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𝜏</m:t>
                            </m:r>
                          </m:e>
                        </m:d>
                      </m:num>
                      <m:den>
                        <m:r>
                          <a:rPr lang="fr-FR" sz="1800" i="1">
                            <a:effectLst/>
                            <a:latin typeface="Cambria Math"/>
                            <a:ea typeface="Times New Roman"/>
                            <a:cs typeface="Times New Roman"/>
                          </a:rPr>
                          <m:t>𝑚</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den>
                    </m:f>
                    <m:r>
                      <a:rPr lang="fr-FR" sz="1800" i="1">
                        <a:effectLst/>
                        <a:latin typeface="Cambria Math"/>
                        <a:ea typeface="Times New Roman"/>
                        <a:cs typeface="Times New Roman"/>
                      </a:rPr>
                      <m:t>𝑠𝑖𝑛</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𝑡</m:t>
                        </m:r>
                        <m:r>
                          <a:rPr lang="fr-FR" sz="1800" i="1">
                            <a:effectLst/>
                            <a:latin typeface="Cambria Math"/>
                            <a:ea typeface="Times New Roman"/>
                            <a:cs typeface="Times New Roman"/>
                          </a:rPr>
                          <m:t>−</m:t>
                        </m:r>
                        <m:r>
                          <a:rPr lang="fr-FR" sz="1800" i="1">
                            <a:effectLst/>
                            <a:latin typeface="Cambria Math"/>
                            <a:ea typeface="Times New Roman"/>
                            <a:cs typeface="Times New Roman"/>
                          </a:rPr>
                          <m:t>𝜏</m:t>
                        </m:r>
                      </m:e>
                    </m:d>
                    <m:r>
                      <a:rPr lang="fr-FR" sz="1800" i="1">
                        <a:effectLst/>
                        <a:latin typeface="Cambria Math"/>
                        <a:ea typeface="Times New Roman"/>
                        <a:cs typeface="Times New Roman"/>
                      </a:rPr>
                      <m:t>𝑑</m:t>
                    </m:r>
                    <m:r>
                      <a:rPr lang="fr-FR" sz="1800" i="1">
                        <a:effectLst/>
                        <a:latin typeface="Cambria Math"/>
                        <a:ea typeface="Times New Roman"/>
                        <a:cs typeface="Times New Roman"/>
                      </a:rPr>
                      <m:t>𝜏</m:t>
                    </m:r>
                  </m:oMath>
                </a14:m>
                <a:r>
                  <a:rPr lang="fr-FR" sz="1800" dirty="0">
                    <a:effectLst/>
                    <a:latin typeface="Times New Roman"/>
                    <a:ea typeface="Times New Roman"/>
                    <a:cs typeface="Arial"/>
                  </a:rPr>
                  <a:t>  </a:t>
                </a:r>
                <a:r>
                  <a:rPr lang="fr-FR" sz="1200" dirty="0">
                    <a:solidFill>
                      <a:srgbClr val="FF0000"/>
                    </a:solidFill>
                    <a:effectLst/>
                    <a:latin typeface="Times New Roman"/>
                    <a:ea typeface="Times New Roman"/>
                    <a:cs typeface="Arial"/>
                  </a:rPr>
                  <a:t>(4.18)</a:t>
                </a:r>
                <a:r>
                  <a:rPr lang="fr-FR" sz="1600" dirty="0">
                    <a:latin typeface="Times New Roman"/>
                    <a:ea typeface="Times New Roman"/>
                    <a:cs typeface="Arial"/>
                  </a:rPr>
                  <a:t> </a:t>
                </a:r>
                <a14:m>
                  <m:oMath xmlns:m="http://schemas.openxmlformats.org/officeDocument/2006/math">
                    <m:r>
                      <a:rPr lang="fr-FR" sz="1600" b="0" i="0" smtClean="0">
                        <a:latin typeface="Cambria Math"/>
                        <a:ea typeface="Times New Roman"/>
                        <a:cs typeface="Times New Roman"/>
                      </a:rPr>
                      <m:t>  </m:t>
                    </m:r>
                    <m:r>
                      <m:rPr>
                        <m:sty m:val="p"/>
                      </m:rPr>
                      <a:rPr lang="fr-FR" sz="1600" b="0" i="0" smtClean="0">
                        <a:latin typeface="Cambria Math"/>
                        <a:ea typeface="Times New Roman"/>
                        <a:cs typeface="Times New Roman"/>
                      </a:rPr>
                      <m:t>donc</m:t>
                    </m:r>
                    <m:r>
                      <a:rPr lang="fr-FR" sz="1600" b="0" i="0" smtClean="0">
                        <a:latin typeface="Cambria Math"/>
                        <a:ea typeface="Times New Roman"/>
                        <a:cs typeface="Times New Roman"/>
                      </a:rPr>
                      <m:t>  </m:t>
                    </m:r>
                    <m:r>
                      <a:rPr lang="fr-FR" sz="1600" b="0" i="1" smtClean="0">
                        <a:latin typeface="Cambria Math"/>
                        <a:ea typeface="Times New Roman"/>
                        <a:cs typeface="Times New Roman"/>
                      </a:rPr>
                      <m:t>:</m:t>
                    </m:r>
                    <m:r>
                      <a:rPr lang="fr-FR" sz="1600" i="1">
                        <a:latin typeface="Cambria Math"/>
                        <a:ea typeface="Times New Roman"/>
                        <a:cs typeface="Times New Roman"/>
                      </a:rPr>
                      <m:t>𝑥</m:t>
                    </m:r>
                    <m:d>
                      <m:dPr>
                        <m:ctrlPr>
                          <a:rPr lang="fr-FR" sz="1600" i="1">
                            <a:latin typeface="Cambria Math" panose="02040503050406030204" pitchFamily="18" charset="0"/>
                            <a:ea typeface="Times New Roman"/>
                            <a:cs typeface="Times New Roman"/>
                          </a:rPr>
                        </m:ctrlPr>
                      </m:dPr>
                      <m:e>
                        <m:r>
                          <a:rPr lang="fr-FR" sz="1600" i="1">
                            <a:latin typeface="Cambria Math"/>
                            <a:ea typeface="Times New Roman"/>
                            <a:cs typeface="Times New Roman"/>
                          </a:rPr>
                          <m:t>𝑡</m:t>
                        </m:r>
                      </m:e>
                    </m:d>
                    <m:r>
                      <a:rPr lang="fr-FR" sz="1600" i="1">
                        <a:latin typeface="Cambria Math"/>
                        <a:ea typeface="Times New Roman"/>
                        <a:cs typeface="Times New Roman"/>
                      </a:rPr>
                      <m:t>=</m:t>
                    </m:r>
                    <m:nary>
                      <m:naryPr>
                        <m:limLoc m:val="subSup"/>
                        <m:ctrlPr>
                          <a:rPr lang="fr-FR" sz="1600" i="1">
                            <a:latin typeface="Cambria Math" panose="02040503050406030204" pitchFamily="18" charset="0"/>
                            <a:ea typeface="Times New Roman"/>
                            <a:cs typeface="Times New Roman"/>
                          </a:rPr>
                        </m:ctrlPr>
                      </m:naryPr>
                      <m:sub>
                        <m:r>
                          <a:rPr lang="fr-FR" sz="1600" i="1">
                            <a:latin typeface="Cambria Math"/>
                            <a:ea typeface="Times New Roman"/>
                            <a:cs typeface="Times New Roman"/>
                          </a:rPr>
                          <m:t>0</m:t>
                        </m:r>
                      </m:sub>
                      <m:sup>
                        <m:r>
                          <a:rPr lang="fr-FR" sz="1600" i="1">
                            <a:latin typeface="Cambria Math"/>
                            <a:ea typeface="Times New Roman"/>
                            <a:cs typeface="Times New Roman"/>
                          </a:rPr>
                          <m:t>𝑡</m:t>
                        </m:r>
                      </m:sup>
                      <m:e>
                        <m:f>
                          <m:fPr>
                            <m:ctrlPr>
                              <a:rPr lang="fr-FR" sz="1600" i="1">
                                <a:latin typeface="Cambria Math" panose="02040503050406030204" pitchFamily="18" charset="0"/>
                                <a:ea typeface="Times New Roman"/>
                                <a:cs typeface="Times New Roman"/>
                              </a:rPr>
                            </m:ctrlPr>
                          </m:fPr>
                          <m:num>
                            <m:r>
                              <a:rPr lang="fr-FR" sz="1600" i="1">
                                <a:latin typeface="Cambria Math"/>
                                <a:ea typeface="Times New Roman"/>
                                <a:cs typeface="Times New Roman"/>
                              </a:rPr>
                              <m:t>𝑃</m:t>
                            </m:r>
                            <m:d>
                              <m:dPr>
                                <m:ctrlPr>
                                  <a:rPr lang="fr-FR" sz="1600" i="1">
                                    <a:latin typeface="Cambria Math" panose="02040503050406030204" pitchFamily="18" charset="0"/>
                                    <a:ea typeface="Times New Roman"/>
                                    <a:cs typeface="Times New Roman"/>
                                  </a:rPr>
                                </m:ctrlPr>
                              </m:dPr>
                              <m:e>
                                <m:r>
                                  <a:rPr lang="fr-FR" sz="1600" i="1">
                                    <a:latin typeface="Cambria Math"/>
                                    <a:ea typeface="Times New Roman"/>
                                    <a:cs typeface="Times New Roman"/>
                                  </a:rPr>
                                  <m:t>𝜏</m:t>
                                </m:r>
                              </m:e>
                            </m:d>
                          </m:num>
                          <m:den>
                            <m:r>
                              <a:rPr lang="fr-FR" sz="1600" i="1">
                                <a:latin typeface="Cambria Math"/>
                                <a:ea typeface="Times New Roman"/>
                                <a:cs typeface="Times New Roman"/>
                              </a:rPr>
                              <m:t>𝑚</m:t>
                            </m:r>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𝜔</m:t>
                                </m:r>
                              </m:e>
                              <m:sub>
                                <m:r>
                                  <a:rPr lang="fr-FR" sz="1600" i="1">
                                    <a:latin typeface="Cambria Math"/>
                                    <a:ea typeface="Times New Roman"/>
                                    <a:cs typeface="Times New Roman"/>
                                  </a:rPr>
                                  <m:t>0</m:t>
                                </m:r>
                              </m:sub>
                            </m:sSub>
                          </m:den>
                        </m:f>
                        <m:r>
                          <a:rPr lang="fr-FR" sz="1600" i="1">
                            <a:latin typeface="Cambria Math"/>
                            <a:ea typeface="Times New Roman"/>
                            <a:cs typeface="Times New Roman"/>
                          </a:rPr>
                          <m:t>𝑠𝑖𝑛</m:t>
                        </m:r>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𝜔</m:t>
                            </m:r>
                          </m:e>
                          <m:sub>
                            <m:r>
                              <a:rPr lang="fr-FR" sz="1600" i="1">
                                <a:latin typeface="Cambria Math"/>
                                <a:ea typeface="Times New Roman"/>
                                <a:cs typeface="Times New Roman"/>
                              </a:rPr>
                              <m:t>0</m:t>
                            </m:r>
                          </m:sub>
                        </m:sSub>
                        <m:d>
                          <m:dPr>
                            <m:ctrlPr>
                              <a:rPr lang="fr-FR" sz="1600" i="1">
                                <a:latin typeface="Cambria Math" panose="02040503050406030204" pitchFamily="18" charset="0"/>
                                <a:ea typeface="Times New Roman"/>
                                <a:cs typeface="Times New Roman"/>
                              </a:rPr>
                            </m:ctrlPr>
                          </m:dPr>
                          <m:e>
                            <m:r>
                              <a:rPr lang="fr-FR" sz="1600" i="1">
                                <a:latin typeface="Cambria Math"/>
                                <a:ea typeface="Times New Roman"/>
                                <a:cs typeface="Times New Roman"/>
                              </a:rPr>
                              <m:t>𝑡</m:t>
                            </m:r>
                            <m:r>
                              <a:rPr lang="fr-FR" sz="1600" i="1">
                                <a:latin typeface="Cambria Math"/>
                                <a:ea typeface="Times New Roman"/>
                                <a:cs typeface="Times New Roman"/>
                              </a:rPr>
                              <m:t>−</m:t>
                            </m:r>
                            <m:r>
                              <a:rPr lang="fr-FR" sz="1600" i="1">
                                <a:latin typeface="Cambria Math"/>
                                <a:ea typeface="Times New Roman"/>
                                <a:cs typeface="Times New Roman"/>
                              </a:rPr>
                              <m:t>𝜏</m:t>
                            </m:r>
                          </m:e>
                        </m:d>
                        <m:r>
                          <a:rPr lang="fr-FR" sz="1600" i="1">
                            <a:latin typeface="Cambria Math"/>
                            <a:ea typeface="Times New Roman"/>
                            <a:cs typeface="Times New Roman"/>
                          </a:rPr>
                          <m:t>𝑑</m:t>
                        </m:r>
                        <m:r>
                          <a:rPr lang="fr-FR" sz="1600" i="1">
                            <a:latin typeface="Cambria Math"/>
                            <a:ea typeface="Times New Roman"/>
                            <a:cs typeface="Times New Roman"/>
                          </a:rPr>
                          <m:t>𝜏</m:t>
                        </m:r>
                      </m:e>
                    </m:nary>
                  </m:oMath>
                </a14:m>
                <a:endParaRPr lang="fr-FR" sz="1600" dirty="0">
                  <a:latin typeface="Times New Roman"/>
                  <a:ea typeface="Times New Roman"/>
                  <a:cs typeface="Times New Roman"/>
                </a:endParaRPr>
              </a:p>
              <a:p>
                <a:pPr algn="just">
                  <a:lnSpc>
                    <a:spcPct val="150000"/>
                  </a:lnSpc>
                </a:pPr>
                <a:r>
                  <a:rPr lang="fr-FR" sz="1600" dirty="0">
                    <a:effectLst/>
                    <a:latin typeface="Calibri"/>
                    <a:ea typeface="Calibri"/>
                    <a:cs typeface="Arial"/>
                  </a:rPr>
                  <a:t>So: </a:t>
                </a:r>
                <a:r>
                  <a:rPr lang="fr-FR" sz="1800" dirty="0">
                    <a:latin typeface="Times New Roman"/>
                    <a:ea typeface="Times New Roman"/>
                    <a:cs typeface="Arial"/>
                  </a:rPr>
                  <a:t>:</a:t>
                </a:r>
                <a:r>
                  <a:rPr lang="fr-FR" sz="1600" dirty="0">
                    <a:latin typeface="Times New Roman"/>
                    <a:ea typeface="Times New Roman"/>
                    <a:cs typeface="Arial"/>
                  </a:rPr>
                  <a:t> </a:t>
                </a:r>
                <a14:m>
                  <m:oMath xmlns:m="http://schemas.openxmlformats.org/officeDocument/2006/math">
                    <m:r>
                      <a:rPr lang="fr-FR" sz="1600" i="1">
                        <a:latin typeface="Cambria Math"/>
                        <a:ea typeface="Times New Roman"/>
                        <a:cs typeface="Times New Roman"/>
                      </a:rPr>
                      <m:t>𝑥</m:t>
                    </m:r>
                    <m:d>
                      <m:dPr>
                        <m:ctrlPr>
                          <a:rPr lang="fr-FR" sz="1600" i="1">
                            <a:latin typeface="Cambria Math" panose="02040503050406030204" pitchFamily="18" charset="0"/>
                            <a:ea typeface="Times New Roman"/>
                            <a:cs typeface="Times New Roman"/>
                          </a:rPr>
                        </m:ctrlPr>
                      </m:dPr>
                      <m:e>
                        <m:r>
                          <a:rPr lang="fr-FR" sz="1600" i="1">
                            <a:latin typeface="Cambria Math"/>
                            <a:ea typeface="Times New Roman"/>
                            <a:cs typeface="Times New Roman"/>
                          </a:rPr>
                          <m:t>𝑡</m:t>
                        </m:r>
                      </m:e>
                    </m:d>
                    <m:r>
                      <a:rPr lang="fr-FR" sz="1600" i="1">
                        <a:latin typeface="Cambria Math"/>
                        <a:ea typeface="Times New Roman"/>
                        <a:cs typeface="Times New Roman"/>
                      </a:rPr>
                      <m:t>=</m:t>
                    </m:r>
                    <m:f>
                      <m:fPr>
                        <m:ctrlPr>
                          <a:rPr lang="fr-FR" sz="1600" i="1">
                            <a:latin typeface="Cambria Math" panose="02040503050406030204" pitchFamily="18" charset="0"/>
                            <a:ea typeface="Times New Roman"/>
                            <a:cs typeface="Times New Roman"/>
                          </a:rPr>
                        </m:ctrlPr>
                      </m:fPr>
                      <m:num>
                        <m:r>
                          <a:rPr lang="fr-FR" sz="1600" i="1">
                            <a:latin typeface="Cambria Math"/>
                            <a:ea typeface="Times New Roman"/>
                            <a:cs typeface="Times New Roman"/>
                          </a:rPr>
                          <m:t>1</m:t>
                        </m:r>
                      </m:num>
                      <m:den>
                        <m:r>
                          <a:rPr lang="fr-FR" sz="1600" i="1">
                            <a:latin typeface="Cambria Math"/>
                            <a:ea typeface="Times New Roman"/>
                            <a:cs typeface="Times New Roman"/>
                          </a:rPr>
                          <m:t>𝑚</m:t>
                        </m:r>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𝜔</m:t>
                            </m:r>
                          </m:e>
                          <m:sub>
                            <m:r>
                              <a:rPr lang="fr-FR" sz="1600" i="1">
                                <a:latin typeface="Cambria Math"/>
                                <a:ea typeface="Times New Roman"/>
                                <a:cs typeface="Times New Roman"/>
                              </a:rPr>
                              <m:t>0</m:t>
                            </m:r>
                          </m:sub>
                        </m:sSub>
                      </m:den>
                    </m:f>
                    <m:nary>
                      <m:naryPr>
                        <m:limLoc m:val="subSup"/>
                        <m:ctrlPr>
                          <a:rPr lang="fr-FR" sz="1600" i="1">
                            <a:latin typeface="Cambria Math" panose="02040503050406030204" pitchFamily="18" charset="0"/>
                            <a:ea typeface="Times New Roman"/>
                            <a:cs typeface="Times New Roman"/>
                          </a:rPr>
                        </m:ctrlPr>
                      </m:naryPr>
                      <m:sub>
                        <m:r>
                          <a:rPr lang="fr-FR" sz="1600" i="1">
                            <a:latin typeface="Cambria Math"/>
                            <a:ea typeface="Times New Roman"/>
                            <a:cs typeface="Times New Roman"/>
                          </a:rPr>
                          <m:t>0</m:t>
                        </m:r>
                      </m:sub>
                      <m:sup>
                        <m:r>
                          <a:rPr lang="fr-FR" sz="1600" i="1">
                            <a:latin typeface="Cambria Math"/>
                            <a:ea typeface="Times New Roman"/>
                            <a:cs typeface="Times New Roman"/>
                          </a:rPr>
                          <m:t>𝑡</m:t>
                        </m:r>
                      </m:sup>
                      <m:e>
                        <m:r>
                          <a:rPr lang="fr-FR" sz="1600" i="1">
                            <a:latin typeface="Cambria Math"/>
                            <a:ea typeface="Times New Roman"/>
                            <a:cs typeface="Times New Roman"/>
                          </a:rPr>
                          <m:t>𝑃</m:t>
                        </m:r>
                        <m:d>
                          <m:dPr>
                            <m:ctrlPr>
                              <a:rPr lang="fr-FR" sz="1600" i="1">
                                <a:latin typeface="Cambria Math" panose="02040503050406030204" pitchFamily="18" charset="0"/>
                                <a:ea typeface="Times New Roman"/>
                                <a:cs typeface="Times New Roman"/>
                              </a:rPr>
                            </m:ctrlPr>
                          </m:dPr>
                          <m:e>
                            <m:r>
                              <a:rPr lang="fr-FR" sz="1600" i="1">
                                <a:latin typeface="Cambria Math"/>
                                <a:ea typeface="Times New Roman"/>
                                <a:cs typeface="Times New Roman"/>
                              </a:rPr>
                              <m:t>𝜏</m:t>
                            </m:r>
                          </m:e>
                        </m:d>
                        <m:r>
                          <a:rPr lang="fr-FR" sz="1600" i="1">
                            <a:latin typeface="Cambria Math"/>
                            <a:ea typeface="Times New Roman"/>
                            <a:cs typeface="Times New Roman"/>
                          </a:rPr>
                          <m:t>𝑠𝑖𝑛</m:t>
                        </m:r>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𝜔</m:t>
                            </m:r>
                          </m:e>
                          <m:sub>
                            <m:r>
                              <a:rPr lang="fr-FR" sz="1600" i="1">
                                <a:latin typeface="Cambria Math"/>
                                <a:ea typeface="Times New Roman"/>
                                <a:cs typeface="Times New Roman"/>
                              </a:rPr>
                              <m:t>0</m:t>
                            </m:r>
                          </m:sub>
                        </m:sSub>
                        <m:d>
                          <m:dPr>
                            <m:ctrlPr>
                              <a:rPr lang="fr-FR" sz="1600" i="1">
                                <a:latin typeface="Cambria Math" panose="02040503050406030204" pitchFamily="18" charset="0"/>
                                <a:ea typeface="Times New Roman"/>
                                <a:cs typeface="Times New Roman"/>
                              </a:rPr>
                            </m:ctrlPr>
                          </m:dPr>
                          <m:e>
                            <m:r>
                              <a:rPr lang="fr-FR" sz="1600" i="1">
                                <a:latin typeface="Cambria Math"/>
                                <a:ea typeface="Times New Roman"/>
                                <a:cs typeface="Times New Roman"/>
                              </a:rPr>
                              <m:t>𝑡</m:t>
                            </m:r>
                            <m:r>
                              <a:rPr lang="fr-FR" sz="1600" i="1">
                                <a:latin typeface="Cambria Math"/>
                                <a:ea typeface="Times New Roman"/>
                                <a:cs typeface="Times New Roman"/>
                              </a:rPr>
                              <m:t>−</m:t>
                            </m:r>
                            <m:r>
                              <a:rPr lang="fr-FR" sz="1600" i="1">
                                <a:latin typeface="Cambria Math"/>
                                <a:ea typeface="Times New Roman"/>
                                <a:cs typeface="Times New Roman"/>
                              </a:rPr>
                              <m:t>𝜏</m:t>
                            </m:r>
                          </m:e>
                        </m:d>
                        <m:r>
                          <a:rPr lang="fr-FR" sz="1600" i="1">
                            <a:latin typeface="Cambria Math"/>
                            <a:ea typeface="Times New Roman"/>
                            <a:cs typeface="Times New Roman"/>
                          </a:rPr>
                          <m:t>𝑑</m:t>
                        </m:r>
                        <m:r>
                          <a:rPr lang="fr-FR" sz="1600" i="1">
                            <a:latin typeface="Cambria Math"/>
                            <a:ea typeface="Times New Roman"/>
                            <a:cs typeface="Times New Roman"/>
                          </a:rPr>
                          <m:t>𝜏</m:t>
                        </m:r>
                      </m:e>
                    </m:nary>
                  </m:oMath>
                </a14:m>
                <a:r>
                  <a:rPr lang="fr-FR" sz="1600" dirty="0">
                    <a:latin typeface="Times New Roman"/>
                    <a:ea typeface="Times New Roman"/>
                    <a:cs typeface="Arial"/>
                  </a:rPr>
                  <a:t>   </a:t>
                </a:r>
                <a:r>
                  <a:rPr lang="fr-FR" sz="1200" dirty="0">
                    <a:solidFill>
                      <a:srgbClr val="FF0000"/>
                    </a:solidFill>
                    <a:latin typeface="Times New Roman"/>
                    <a:ea typeface="Times New Roman"/>
                    <a:cs typeface="Arial"/>
                  </a:rPr>
                  <a:t>(4.19)</a:t>
                </a:r>
                <a:endParaRPr lang="fr-FR" sz="1600" dirty="0">
                  <a:latin typeface="Calibri"/>
                  <a:ea typeface="Calibri"/>
                  <a:cs typeface="Arial"/>
                </a:endParaRPr>
              </a:p>
              <a:p>
                <a:pPr>
                  <a:lnSpc>
                    <a:spcPct val="115000"/>
                  </a:lnSpc>
                  <a:spcAft>
                    <a:spcPts val="0"/>
                  </a:spcAft>
                </a:pPr>
                <a:r>
                  <a:rPr lang="en-US" sz="1600" dirty="0">
                    <a:latin typeface="Times New Roman"/>
                    <a:ea typeface="Times New Roman"/>
                    <a:cs typeface="Arial"/>
                  </a:rPr>
                  <a:t>This expression is generally known as DUHAMEL's integral for undamped systems. For systems not initially at rest, i.e.</a:t>
                </a:r>
                <a:r>
                  <a:rPr lang="fr-FR" sz="1400" dirty="0">
                    <a:latin typeface="Times New Roman"/>
                    <a:ea typeface="Times New Roman"/>
                    <a:cs typeface="Arial"/>
                  </a:rPr>
                  <a:t> </a:t>
                </a:r>
                <a:r>
                  <a:rPr lang="fr-FR" sz="1400" i="1" dirty="0">
                    <a:latin typeface="Times New Roman"/>
                    <a:ea typeface="Times New Roman"/>
                    <a:cs typeface="Arial"/>
                  </a:rPr>
                  <a:t>x</a:t>
                </a:r>
                <a:r>
                  <a:rPr lang="fr-FR" sz="1400" i="1" baseline="-25000" dirty="0">
                    <a:latin typeface="Times New Roman"/>
                    <a:ea typeface="Times New Roman"/>
                    <a:cs typeface="Arial"/>
                  </a:rPr>
                  <a:t>0</a:t>
                </a:r>
                <a:r>
                  <a:rPr lang="fr-FR" sz="1400" i="1" dirty="0">
                    <a:latin typeface="Times New Roman"/>
                    <a:ea typeface="Times New Roman"/>
                    <a:cs typeface="Arial"/>
                  </a:rPr>
                  <a:t> ≠ 0</a:t>
                </a:r>
                <a:r>
                  <a:rPr lang="fr-FR" sz="1400" dirty="0">
                    <a:latin typeface="Times New Roman"/>
                    <a:ea typeface="Times New Roman"/>
                    <a:cs typeface="Arial"/>
                  </a:rPr>
                  <a:t> et </a:t>
                </a:r>
                <a14:m>
                  <m:oMath xmlns:m="http://schemas.openxmlformats.org/officeDocument/2006/math">
                    <m:sSub>
                      <m:sSubPr>
                        <m:ctrlPr>
                          <a:rPr lang="fr-FR" sz="1400" i="1">
                            <a:latin typeface="Cambria Math" panose="02040503050406030204" pitchFamily="18" charset="0"/>
                            <a:ea typeface="Times New Roman"/>
                            <a:cs typeface="Times New Roman"/>
                          </a:rPr>
                        </m:ctrlPr>
                      </m:sSubPr>
                      <m:e>
                        <m:acc>
                          <m:accPr>
                            <m:chr m:val="̇"/>
                            <m:ctrlPr>
                              <a:rPr lang="fr-FR" sz="1400" i="1">
                                <a:latin typeface="Cambria Math" panose="02040503050406030204" pitchFamily="18" charset="0"/>
                                <a:ea typeface="Times New Roman"/>
                                <a:cs typeface="Times New Roman"/>
                              </a:rPr>
                            </m:ctrlPr>
                          </m:accPr>
                          <m:e>
                            <m:r>
                              <a:rPr lang="fr-FR" sz="1400" i="1">
                                <a:latin typeface="Cambria Math"/>
                                <a:ea typeface="Times New Roman"/>
                                <a:cs typeface="Times New Roman"/>
                              </a:rPr>
                              <m:t>𝑥</m:t>
                            </m:r>
                          </m:e>
                        </m:acc>
                      </m:e>
                      <m:sub>
                        <m:r>
                          <a:rPr lang="fr-FR" sz="1400" i="1">
                            <a:latin typeface="Cambria Math"/>
                            <a:ea typeface="Times New Roman"/>
                            <a:cs typeface="Times New Roman"/>
                          </a:rPr>
                          <m:t>0</m:t>
                        </m:r>
                      </m:sub>
                    </m:sSub>
                    <m:r>
                      <a:rPr lang="fr-FR" sz="1400" i="1">
                        <a:latin typeface="Cambria Math"/>
                        <a:ea typeface="Times New Roman"/>
                        <a:cs typeface="Times New Roman"/>
                      </a:rPr>
                      <m:t>≠</m:t>
                    </m:r>
                    <m:r>
                      <a:rPr lang="fr-FR" sz="1400" i="1">
                        <a:latin typeface="Cambria Math"/>
                        <a:ea typeface="Times New Roman"/>
                        <a:cs typeface="Times New Roman"/>
                      </a:rPr>
                      <m:t>0</m:t>
                    </m:r>
                    <m:r>
                      <a:rPr lang="fr-FR" sz="1400" i="1">
                        <a:latin typeface="Cambria Math"/>
                        <a:ea typeface="Times New Roman"/>
                        <a:cs typeface="Times New Roman"/>
                      </a:rPr>
                      <m:t> </m:t>
                    </m:r>
                  </m:oMath>
                </a14:m>
                <a:r>
                  <a:rPr lang="en-US" sz="1400" dirty="0">
                    <a:latin typeface="Times New Roman"/>
                    <a:ea typeface="Times New Roman"/>
                    <a:cs typeface="Arial"/>
                  </a:rPr>
                  <a:t>the general solution is given by:</a:t>
                </a:r>
              </a:p>
              <a:p>
                <a:pPr>
                  <a:lnSpc>
                    <a:spcPct val="115000"/>
                  </a:lnSpc>
                  <a:spcAft>
                    <a:spcPts val="0"/>
                  </a:spcAft>
                </a:pPr>
                <a:endParaRPr lang="fr-FR" sz="1600" dirty="0">
                  <a:effectLst/>
                  <a:latin typeface="Calibri"/>
                  <a:ea typeface="Calibri"/>
                  <a:cs typeface="Arial"/>
                </a:endParaRPr>
              </a:p>
              <a:p>
                <a:pPr>
                  <a:lnSpc>
                    <a:spcPct val="115000"/>
                  </a:lnSpc>
                  <a:spcAft>
                    <a:spcPts val="0"/>
                  </a:spcAft>
                </a:pPr>
                <a:r>
                  <a:rPr lang="fr-FR" sz="1800" dirty="0">
                    <a:effectLst/>
                    <a:latin typeface="Times New Roman"/>
                    <a:ea typeface="Times New Roman"/>
                    <a:cs typeface="Arial"/>
                  </a:rPr>
                  <a:t>	</a:t>
                </a:r>
                <a14:m>
                  <m:oMath xmlns:m="http://schemas.openxmlformats.org/officeDocument/2006/math">
                    <m:r>
                      <a:rPr lang="fr-FR" sz="1800" i="1">
                        <a:latin typeface="Cambria Math"/>
                        <a:ea typeface="Times New Roman"/>
                        <a:cs typeface="Times New Roman"/>
                      </a:rPr>
                      <m:t>𝑥</m:t>
                    </m:r>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𝑡</m:t>
                        </m:r>
                      </m:e>
                    </m:d>
                    <m:r>
                      <a:rPr lang="fr-FR" sz="1800" i="1">
                        <a:latin typeface="Cambria Math"/>
                        <a:ea typeface="Times New Roman"/>
                        <a:cs typeface="Times New Roman"/>
                      </a:rPr>
                      <m:t>=</m:t>
                    </m:r>
                    <m:f>
                      <m:fPr>
                        <m:ctrlPr>
                          <a:rPr lang="fr-FR" sz="1800" i="1">
                            <a:latin typeface="Cambria Math" panose="02040503050406030204" pitchFamily="18" charset="0"/>
                            <a:ea typeface="Times New Roman"/>
                            <a:cs typeface="Times New Roman"/>
                          </a:rPr>
                        </m:ctrlPr>
                      </m:fPr>
                      <m:num>
                        <m:sSub>
                          <m:sSubPr>
                            <m:ctrlPr>
                              <a:rPr lang="fr-FR" sz="1800" i="1">
                                <a:latin typeface="Cambria Math" panose="02040503050406030204" pitchFamily="18" charset="0"/>
                                <a:ea typeface="Times New Roman"/>
                                <a:cs typeface="Times New Roman"/>
                              </a:rPr>
                            </m:ctrlPr>
                          </m:sSubPr>
                          <m:e>
                            <m:acc>
                              <m:accPr>
                                <m:chr m:val="̇"/>
                                <m:ctrlPr>
                                  <a:rPr lang="fr-FR" sz="1800" i="1">
                                    <a:latin typeface="Cambria Math" panose="02040503050406030204" pitchFamily="18" charset="0"/>
                                    <a:ea typeface="Times New Roman"/>
                                    <a:cs typeface="Times New Roman"/>
                                  </a:rPr>
                                </m:ctrlPr>
                              </m:accPr>
                              <m:e>
                                <m:r>
                                  <a:rPr lang="fr-FR" sz="1800" i="1">
                                    <a:latin typeface="Cambria Math"/>
                                    <a:ea typeface="Times New Roman"/>
                                    <a:cs typeface="Times New Roman"/>
                                  </a:rPr>
                                  <m:t>𝑥</m:t>
                                </m:r>
                              </m:e>
                            </m:acc>
                          </m:e>
                          <m:sub>
                            <m:r>
                              <a:rPr lang="fr-FR" sz="1800" i="1">
                                <a:latin typeface="Cambria Math"/>
                                <a:ea typeface="Times New Roman"/>
                                <a:cs typeface="Times New Roman"/>
                              </a:rPr>
                              <m:t>0</m:t>
                            </m:r>
                          </m:sub>
                        </m:sSub>
                      </m:num>
                      <m:den>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𝜔</m:t>
                            </m:r>
                          </m:e>
                          <m:sub>
                            <m:r>
                              <a:rPr lang="fr-FR" sz="1800" i="1">
                                <a:latin typeface="Cambria Math"/>
                                <a:ea typeface="Times New Roman"/>
                                <a:cs typeface="Times New Roman"/>
                              </a:rPr>
                              <m:t>0</m:t>
                            </m:r>
                          </m:sub>
                        </m:sSub>
                      </m:den>
                    </m:f>
                    <m:r>
                      <a:rPr lang="fr-FR" sz="1800" i="1">
                        <a:latin typeface="Cambria Math"/>
                        <a:ea typeface="Times New Roman"/>
                        <a:cs typeface="Times New Roman"/>
                      </a:rPr>
                      <m:t>𝑠𝑖𝑛</m:t>
                    </m:r>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𝜔</m:t>
                        </m:r>
                      </m:e>
                      <m:sub>
                        <m:r>
                          <a:rPr lang="fr-FR" sz="1800" i="1">
                            <a:latin typeface="Cambria Math"/>
                            <a:ea typeface="Times New Roman"/>
                            <a:cs typeface="Times New Roman"/>
                          </a:rPr>
                          <m:t>0</m:t>
                        </m:r>
                      </m:sub>
                    </m:sSub>
                    <m:r>
                      <a:rPr lang="fr-FR" sz="1800" i="1">
                        <a:latin typeface="Cambria Math"/>
                        <a:ea typeface="Times New Roman"/>
                        <a:cs typeface="Times New Roman"/>
                      </a:rPr>
                      <m:t>𝑡</m:t>
                    </m:r>
                    <m:r>
                      <a:rPr lang="fr-FR" sz="1800" i="1">
                        <a:latin typeface="Cambria Math"/>
                        <a:ea typeface="Times New Roman"/>
                        <a:cs typeface="Times New Roman"/>
                      </a:rPr>
                      <m:t>+</m:t>
                    </m:r>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𝑥</m:t>
                        </m:r>
                      </m:e>
                      <m:sub>
                        <m:r>
                          <a:rPr lang="fr-FR" sz="1800" i="1">
                            <a:latin typeface="Cambria Math"/>
                            <a:ea typeface="Times New Roman"/>
                            <a:cs typeface="Times New Roman"/>
                          </a:rPr>
                          <m:t>0</m:t>
                        </m:r>
                      </m:sub>
                    </m:sSub>
                    <m:r>
                      <a:rPr lang="fr-FR" sz="1800" i="1">
                        <a:latin typeface="Cambria Math"/>
                        <a:ea typeface="Times New Roman"/>
                        <a:cs typeface="Times New Roman"/>
                      </a:rPr>
                      <m:t>𝑐𝑜𝑠</m:t>
                    </m:r>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𝜔</m:t>
                        </m:r>
                      </m:e>
                      <m:sub>
                        <m:r>
                          <a:rPr lang="fr-FR" sz="1800" i="1">
                            <a:latin typeface="Cambria Math"/>
                            <a:ea typeface="Times New Roman"/>
                            <a:cs typeface="Times New Roman"/>
                          </a:rPr>
                          <m:t>0</m:t>
                        </m:r>
                      </m:sub>
                    </m:sSub>
                    <m:r>
                      <a:rPr lang="fr-FR" sz="1800" i="1">
                        <a:latin typeface="Cambria Math"/>
                        <a:ea typeface="Times New Roman"/>
                        <a:cs typeface="Times New Roman"/>
                      </a:rPr>
                      <m:t>𝑡</m:t>
                    </m:r>
                    <m:r>
                      <a:rPr lang="fr-FR" sz="1800" i="1">
                        <a:latin typeface="Cambria Math"/>
                        <a:ea typeface="Times New Roman"/>
                        <a:cs typeface="Times New Roman"/>
                      </a:rPr>
                      <m:t>+ </m:t>
                    </m:r>
                    <m:f>
                      <m:fPr>
                        <m:ctrlPr>
                          <a:rPr lang="fr-FR" sz="1800" i="1">
                            <a:latin typeface="Cambria Math" panose="02040503050406030204" pitchFamily="18" charset="0"/>
                            <a:ea typeface="Times New Roman"/>
                            <a:cs typeface="Times New Roman"/>
                          </a:rPr>
                        </m:ctrlPr>
                      </m:fPr>
                      <m:num>
                        <m:r>
                          <a:rPr lang="fr-FR" sz="1800" i="1">
                            <a:latin typeface="Cambria Math"/>
                            <a:ea typeface="Times New Roman"/>
                            <a:cs typeface="Times New Roman"/>
                          </a:rPr>
                          <m:t>1</m:t>
                        </m:r>
                      </m:num>
                      <m:den>
                        <m:r>
                          <a:rPr lang="fr-FR" sz="1800" i="1">
                            <a:latin typeface="Cambria Math"/>
                            <a:ea typeface="Times New Roman"/>
                            <a:cs typeface="Times New Roman"/>
                          </a:rPr>
                          <m:t>𝑚</m:t>
                        </m:r>
                        <m:r>
                          <a:rPr lang="fr-FR" sz="1800" i="1">
                            <a:latin typeface="Cambria Math"/>
                            <a:ea typeface="Times New Roman"/>
                            <a:cs typeface="Times New Roman"/>
                          </a:rPr>
                          <m:t>.</m:t>
                        </m:r>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𝜔</m:t>
                            </m:r>
                          </m:e>
                          <m:sub>
                            <m:r>
                              <a:rPr lang="fr-FR" sz="1800" i="1">
                                <a:latin typeface="Cambria Math"/>
                                <a:ea typeface="Times New Roman"/>
                                <a:cs typeface="Times New Roman"/>
                              </a:rPr>
                              <m:t>0</m:t>
                            </m:r>
                          </m:sub>
                        </m:sSub>
                      </m:den>
                    </m:f>
                    <m:nary>
                      <m:naryPr>
                        <m:limLoc m:val="subSup"/>
                        <m:ctrlPr>
                          <a:rPr lang="fr-FR" sz="1800" i="1">
                            <a:latin typeface="Cambria Math" panose="02040503050406030204" pitchFamily="18" charset="0"/>
                            <a:ea typeface="Times New Roman"/>
                            <a:cs typeface="Times New Roman"/>
                          </a:rPr>
                        </m:ctrlPr>
                      </m:naryPr>
                      <m:sub>
                        <m:r>
                          <a:rPr lang="fr-FR" sz="1800" i="1">
                            <a:latin typeface="Cambria Math"/>
                            <a:ea typeface="Times New Roman"/>
                            <a:cs typeface="Times New Roman"/>
                          </a:rPr>
                          <m:t>0</m:t>
                        </m:r>
                      </m:sub>
                      <m:sup>
                        <m:r>
                          <a:rPr lang="fr-FR" sz="1800" i="1">
                            <a:latin typeface="Cambria Math"/>
                            <a:ea typeface="Times New Roman"/>
                            <a:cs typeface="Times New Roman"/>
                          </a:rPr>
                          <m:t>𝑡</m:t>
                        </m:r>
                      </m:sup>
                      <m:e>
                        <m:r>
                          <a:rPr lang="fr-FR" sz="1800" i="1">
                            <a:latin typeface="Cambria Math"/>
                            <a:ea typeface="Times New Roman"/>
                            <a:cs typeface="Times New Roman"/>
                          </a:rPr>
                          <m:t>𝑃</m:t>
                        </m:r>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𝜏</m:t>
                            </m:r>
                          </m:e>
                        </m:d>
                        <m:r>
                          <a:rPr lang="fr-FR" sz="1800" i="1">
                            <a:latin typeface="Cambria Math"/>
                            <a:ea typeface="Times New Roman"/>
                            <a:cs typeface="Times New Roman"/>
                          </a:rPr>
                          <m:t>𝑠𝑖𝑛</m:t>
                        </m:r>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𝜔</m:t>
                            </m:r>
                          </m:e>
                          <m:sub>
                            <m:r>
                              <a:rPr lang="fr-FR" sz="1800" i="1">
                                <a:latin typeface="Cambria Math"/>
                                <a:ea typeface="Times New Roman"/>
                                <a:cs typeface="Times New Roman"/>
                              </a:rPr>
                              <m:t>0</m:t>
                            </m:r>
                          </m:sub>
                        </m:sSub>
                        <m:r>
                          <a:rPr lang="fr-FR" sz="1800" i="1">
                            <a:latin typeface="Cambria Math"/>
                            <a:ea typeface="Times New Roman"/>
                            <a:cs typeface="Times New Roman"/>
                          </a:rPr>
                          <m:t>(</m:t>
                        </m:r>
                        <m:r>
                          <a:rPr lang="fr-FR" sz="1800" i="1">
                            <a:latin typeface="Cambria Math"/>
                            <a:ea typeface="Times New Roman"/>
                            <a:cs typeface="Times New Roman"/>
                          </a:rPr>
                          <m:t>𝑡</m:t>
                        </m:r>
                        <m:r>
                          <a:rPr lang="fr-FR" sz="1800" i="1">
                            <a:latin typeface="Cambria Math"/>
                            <a:ea typeface="Times New Roman"/>
                            <a:cs typeface="Times New Roman"/>
                          </a:rPr>
                          <m:t>−</m:t>
                        </m:r>
                        <m:r>
                          <a:rPr lang="fr-FR" sz="1800" i="1">
                            <a:latin typeface="Cambria Math"/>
                            <a:ea typeface="Times New Roman"/>
                            <a:cs typeface="Times New Roman"/>
                          </a:rPr>
                          <m:t>𝜏</m:t>
                        </m:r>
                        <m:r>
                          <a:rPr lang="fr-FR" sz="1800" i="1">
                            <a:latin typeface="Cambria Math"/>
                            <a:ea typeface="Times New Roman"/>
                            <a:cs typeface="Times New Roman"/>
                          </a:rPr>
                          <m:t>)</m:t>
                        </m:r>
                        <m:r>
                          <a:rPr lang="fr-FR" sz="1800" i="1">
                            <a:latin typeface="Cambria Math"/>
                            <a:ea typeface="Times New Roman"/>
                            <a:cs typeface="Times New Roman"/>
                          </a:rPr>
                          <m:t>𝑑</m:t>
                        </m:r>
                        <m:r>
                          <a:rPr lang="fr-FR" sz="1800" i="1">
                            <a:latin typeface="Cambria Math"/>
                            <a:ea typeface="Times New Roman"/>
                            <a:cs typeface="Times New Roman"/>
                          </a:rPr>
                          <m:t>𝜏</m:t>
                        </m:r>
                      </m:e>
                    </m:nary>
                  </m:oMath>
                </a14:m>
                <a:endParaRPr lang="fr-FR" sz="1800" dirty="0">
                  <a:latin typeface="Calibri"/>
                  <a:ea typeface="Calibri"/>
                  <a:cs typeface="Arial"/>
                </a:endParaRPr>
              </a:p>
              <a:p>
                <a:pPr>
                  <a:lnSpc>
                    <a:spcPct val="115000"/>
                  </a:lnSpc>
                  <a:spcAft>
                    <a:spcPts val="0"/>
                  </a:spcAft>
                </a:pPr>
                <a:r>
                  <a:rPr lang="fr-FR" sz="1800" dirty="0">
                    <a:effectLst/>
                    <a:latin typeface="Times New Roman"/>
                    <a:ea typeface="Times New Roman"/>
                    <a:cs typeface="Arial"/>
                  </a:rPr>
                  <a:t>		</a:t>
                </a:r>
                <a:endParaRPr lang="fr-FR" sz="1600" dirty="0">
                  <a:effectLst/>
                  <a:latin typeface="Calibri"/>
                  <a:ea typeface="Calibri"/>
                  <a:cs typeface="Arial"/>
                </a:endParaRPr>
              </a:p>
              <a:p>
                <a:pPr>
                  <a:lnSpc>
                    <a:spcPct val="150000"/>
                  </a:lnSpc>
                  <a:spcAft>
                    <a:spcPts val="0"/>
                  </a:spcAft>
                </a:pPr>
                <a:endParaRPr lang="fr-FR" sz="1800" dirty="0">
                  <a:latin typeface="Calibri"/>
                  <a:ea typeface="Calibri"/>
                  <a:cs typeface="Arial"/>
                </a:endParaRPr>
              </a:p>
              <a:p>
                <a:pPr>
                  <a:lnSpc>
                    <a:spcPct val="150000"/>
                  </a:lnSpc>
                  <a:spcAft>
                    <a:spcPts val="0"/>
                  </a:spcAft>
                </a:pPr>
                <a:endParaRPr lang="fr-FR" sz="1800" dirty="0">
                  <a:effectLst/>
                  <a:latin typeface="Calibri"/>
                  <a:ea typeface="Calibri"/>
                  <a:cs typeface="Arial"/>
                </a:endParaRPr>
              </a:p>
              <a:p>
                <a:pPr>
                  <a:lnSpc>
                    <a:spcPct val="115000"/>
                  </a:lnSpc>
                  <a:spcAft>
                    <a:spcPts val="1000"/>
                  </a:spcAft>
                </a:pPr>
                <a:br>
                  <a:rPr lang="fr-FR" sz="1800" dirty="0">
                    <a:effectLst/>
                    <a:latin typeface="Times New Roman"/>
                    <a:ea typeface="Times New Roman"/>
                  </a:rPr>
                </a:br>
                <a:r>
                  <a:rPr lang="fr-FR" sz="1800" dirty="0">
                    <a:effectLst/>
                    <a:latin typeface="Times New Roman"/>
                    <a:ea typeface="Times New Roman"/>
                    <a:cs typeface="Arial"/>
                  </a:rPr>
                  <a:t> </a:t>
                </a:r>
                <a:endParaRPr lang="fr-FR" sz="1600" dirty="0">
                  <a:effectLst/>
                  <a:latin typeface="Calibri"/>
                  <a:ea typeface="Calibri"/>
                  <a:cs typeface="Arial"/>
                </a:endParaRPr>
              </a:p>
              <a:p>
                <a:pPr>
                  <a:lnSpc>
                    <a:spcPct val="115000"/>
                  </a:lnSpc>
                  <a:spcAft>
                    <a:spcPts val="0"/>
                  </a:spcAft>
                </a:pPr>
                <a:endParaRPr lang="fr-FR" sz="1800" dirty="0">
                  <a:effectLst/>
                  <a:latin typeface="Calibri"/>
                  <a:ea typeface="Calibri"/>
                  <a:cs typeface="Arial"/>
                </a:endParaRPr>
              </a:p>
              <a:p>
                <a:pPr>
                  <a:lnSpc>
                    <a:spcPct val="115000"/>
                  </a:lnSpc>
                  <a:spcAft>
                    <a:spcPts val="0"/>
                  </a:spcAft>
                </a:pPr>
                <a:endParaRPr lang="fr-FR" sz="1800" dirty="0">
                  <a:effectLst/>
                  <a:latin typeface="Calibri"/>
                  <a:ea typeface="Calibri"/>
                  <a:cs typeface="Arial"/>
                </a:endParaRPr>
              </a:p>
              <a:p>
                <a:pPr algn="just">
                  <a:lnSpc>
                    <a:spcPct val="150000"/>
                  </a:lnSpc>
                  <a:spcAft>
                    <a:spcPts val="0"/>
                  </a:spcAft>
                </a:pPr>
                <a:endParaRPr lang="fr-FR" sz="2000" dirty="0"/>
              </a:p>
            </p:txBody>
          </p:sp>
        </mc:Choice>
        <mc:Fallback>
          <p:sp>
            <p:nvSpPr>
              <p:cNvPr id="4" name="Rectangle 2"/>
              <p:cNvSpPr txBox="1">
                <a:spLocks noRot="1" noChangeAspect="1" noMove="1" noResize="1" noEditPoints="1" noAdjustHandles="1" noChangeArrowheads="1" noChangeShapeType="1" noTextEdit="1"/>
              </p:cNvSpPr>
              <p:nvPr/>
            </p:nvSpPr>
            <p:spPr>
              <a:xfrm>
                <a:off x="0" y="-27384"/>
                <a:ext cx="9144000" cy="6885384"/>
              </a:xfrm>
              <a:prstGeom prst="rect">
                <a:avLst/>
              </a:prstGeom>
              <a:blipFill>
                <a:blip r:embed="rId3"/>
                <a:stretch>
                  <a:fillRect l="-599" t="-177" r="-599" b="-6012"/>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29</a:t>
            </a:fld>
            <a:endParaRPr lang="fr-BE" dirty="0">
              <a:solidFill>
                <a:srgbClr val="FFFFFF"/>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9" name="Image 19"/>
          <p:cNvPicPr/>
          <p:nvPr/>
        </p:nvPicPr>
        <p:blipFill>
          <a:blip r:embed="rId4"/>
          <a:srcRect/>
          <a:stretch>
            <a:fillRect/>
          </a:stretch>
        </p:blipFill>
        <p:spPr bwMode="auto">
          <a:xfrm>
            <a:off x="6189280" y="404664"/>
            <a:ext cx="2847216" cy="1512168"/>
          </a:xfrm>
          <a:prstGeom prst="rect">
            <a:avLst/>
          </a:prstGeom>
          <a:ln>
            <a:headEnd/>
            <a:tailEnd/>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473351225"/>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214282" y="188640"/>
                <a:ext cx="8715436" cy="6552728"/>
              </a:xfrm>
              <a:prstGeom prst="rect">
                <a:avLst/>
              </a:prstGeom>
              <a:ln>
                <a:solidFill>
                  <a:schemeClr val="accent1"/>
                </a:solidFill>
              </a:ln>
            </p:spPr>
            <p:txBody>
              <a:bodyPr/>
              <a:lstStyle/>
              <a:p>
                <a:pPr algn="just">
                  <a:defRPr/>
                </a:pPr>
                <a:r>
                  <a:rPr lang="en-US" sz="2000" dirty="0"/>
                  <a:t>"In dynamics, mass is not a function of time."</a:t>
                </a:r>
              </a:p>
              <a:p>
                <a:pPr algn="just">
                  <a:defRPr/>
                </a:pPr>
                <a:endParaRPr lang="en-US" sz="2000" dirty="0"/>
              </a:p>
              <a:p>
                <a:pPr algn="just">
                  <a:defRPr/>
                </a:pPr>
                <a14:m>
                  <m:oMathPara xmlns:m="http://schemas.openxmlformats.org/officeDocument/2006/math">
                    <m:oMathParaPr>
                      <m:jc m:val="left"/>
                    </m:oMathParaPr>
                    <m:oMath xmlns:m="http://schemas.openxmlformats.org/officeDocument/2006/math">
                      <m:r>
                        <a:rPr lang="fr-FR" sz="2000" i="1">
                          <a:latin typeface="Cambria Math"/>
                        </a:rPr>
                        <m:t>𝑚</m:t>
                      </m:r>
                      <m:r>
                        <a:rPr lang="fr-FR" sz="2000" i="1">
                          <a:latin typeface="Cambria Math"/>
                        </a:rPr>
                        <m:t>.</m:t>
                      </m:r>
                      <m:f>
                        <m:fPr>
                          <m:ctrlPr>
                            <a:rPr lang="fr-FR" sz="2000" i="1">
                              <a:latin typeface="Cambria Math" panose="02040503050406030204" pitchFamily="18" charset="0"/>
                            </a:rPr>
                          </m:ctrlPr>
                        </m:fPr>
                        <m:num>
                          <m:sSup>
                            <m:sSupPr>
                              <m:ctrlPr>
                                <a:rPr lang="fr-FR" sz="2000" i="1">
                                  <a:latin typeface="Cambria Math" panose="02040503050406030204" pitchFamily="18" charset="0"/>
                                </a:rPr>
                              </m:ctrlPr>
                            </m:sSupPr>
                            <m:e>
                              <m:r>
                                <a:rPr lang="fr-FR" sz="2000" i="1">
                                  <a:latin typeface="Cambria Math"/>
                                </a:rPr>
                                <m:t>𝑑</m:t>
                              </m:r>
                            </m:e>
                            <m:sup>
                              <m:r>
                                <a:rPr lang="fr-FR" sz="2000" i="1">
                                  <a:latin typeface="Cambria Math"/>
                                </a:rPr>
                                <m:t>2</m:t>
                              </m:r>
                            </m:sup>
                          </m:sSup>
                          <m:r>
                            <a:rPr lang="fr-FR" sz="2000" i="1">
                              <a:latin typeface="Cambria Math"/>
                            </a:rPr>
                            <m:t>𝑥</m:t>
                          </m:r>
                        </m:num>
                        <m:den>
                          <m:r>
                            <a:rPr lang="fr-FR" sz="2000" i="1">
                              <a:latin typeface="Cambria Math"/>
                            </a:rPr>
                            <m:t>𝑑</m:t>
                          </m:r>
                          <m:sSup>
                            <m:sSupPr>
                              <m:ctrlPr>
                                <a:rPr lang="fr-FR" sz="2000" i="1">
                                  <a:latin typeface="Cambria Math" panose="02040503050406030204" pitchFamily="18" charset="0"/>
                                </a:rPr>
                              </m:ctrlPr>
                            </m:sSupPr>
                            <m:e>
                              <m:r>
                                <a:rPr lang="fr-FR" sz="2000" i="1">
                                  <a:latin typeface="Cambria Math"/>
                                </a:rPr>
                                <m:t>𝑡</m:t>
                              </m:r>
                            </m:e>
                            <m:sup>
                              <m:r>
                                <a:rPr lang="fr-FR" sz="2000" i="1">
                                  <a:latin typeface="Cambria Math"/>
                                </a:rPr>
                                <m:t>2</m:t>
                              </m:r>
                            </m:sup>
                          </m:sSup>
                        </m:den>
                      </m:f>
                      <m:r>
                        <a:rPr lang="fr-FR" sz="2000" i="1">
                          <a:latin typeface="Cambria Math"/>
                        </a:rPr>
                        <m:t>=</m:t>
                      </m:r>
                      <m:r>
                        <a:rPr lang="fr-FR" sz="2000" i="1">
                          <a:latin typeface="Cambria Math"/>
                        </a:rPr>
                        <m:t>𝑚</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b="0" i="1" smtClean="0">
                          <a:latin typeface="Cambria Math"/>
                        </a:rPr>
                        <m:t>𝑃</m:t>
                      </m:r>
                      <m:r>
                        <a:rPr lang="fr-FR" sz="2000" i="1">
                          <a:latin typeface="Cambria Math"/>
                        </a:rPr>
                        <m:t>(</m:t>
                      </m:r>
                      <m:r>
                        <a:rPr lang="fr-FR" sz="2000" i="1">
                          <a:latin typeface="Cambria Math"/>
                        </a:rPr>
                        <m:t>𝑡</m:t>
                      </m:r>
                      <m:r>
                        <a:rPr lang="fr-FR" sz="2000" i="1">
                          <a:latin typeface="Cambria Math"/>
                        </a:rPr>
                        <m:t>)</m:t>
                      </m:r>
                    </m:oMath>
                  </m:oMathPara>
                </a14:m>
                <a:endParaRPr lang="fr-FR" sz="2000" dirty="0"/>
              </a:p>
              <a:p>
                <a:pPr algn="just">
                  <a:lnSpc>
                    <a:spcPct val="150000"/>
                  </a:lnSpc>
                  <a:defRPr/>
                </a:pPr>
                <a:r>
                  <a:rPr lang="fr-FR" sz="2000" dirty="0"/>
                  <a:t>P</a:t>
                </a:r>
                <a14:m>
                  <m:oMath xmlns:m="http://schemas.openxmlformats.org/officeDocument/2006/math">
                    <m:d>
                      <m:dPr>
                        <m:ctrlPr>
                          <a:rPr lang="fr-FR" sz="2000" i="1">
                            <a:latin typeface="Cambria Math" panose="02040503050406030204" pitchFamily="18" charset="0"/>
                          </a:rPr>
                        </m:ctrlPr>
                      </m:dPr>
                      <m:e>
                        <m:r>
                          <a:rPr lang="fr-FR" sz="2000" i="1">
                            <a:latin typeface="Cambria Math"/>
                          </a:rPr>
                          <m:t>𝑡</m:t>
                        </m:r>
                      </m:e>
                    </m:d>
                    <m:r>
                      <a:rPr lang="fr-FR" sz="2000" i="1">
                        <a:latin typeface="Cambria Math"/>
                      </a:rPr>
                      <m:t>−</m:t>
                    </m:r>
                    <m:r>
                      <a:rPr lang="fr-FR" sz="2000" i="1">
                        <a:latin typeface="Cambria Math"/>
                      </a:rPr>
                      <m:t>𝑚</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i="1">
                        <a:latin typeface="Cambria Math"/>
                      </a:rPr>
                      <m:t>0</m:t>
                    </m:r>
                  </m:oMath>
                </a14:m>
                <a:r>
                  <a:rPr lang="fr-FR" sz="2000" dirty="0"/>
                  <a:t>					</a:t>
                </a:r>
              </a:p>
              <a:p>
                <a:pPr>
                  <a:lnSpc>
                    <a:spcPct val="150000"/>
                  </a:lnSpc>
                </a:pPr>
                <a:r>
                  <a:rPr lang="fr-FR" sz="2000" dirty="0"/>
                  <a:t>                                                                                          </a:t>
                </a:r>
              </a:p>
              <a:p>
                <a:pPr>
                  <a:lnSpc>
                    <a:spcPct val="150000"/>
                  </a:lnSpc>
                </a:pPr>
                <a14:m>
                  <m:oMath xmlns:m="http://schemas.openxmlformats.org/officeDocument/2006/math">
                    <m:r>
                      <a:rPr lang="fr-FR" sz="2000" b="0" i="1" smtClean="0">
                        <a:latin typeface="Cambria Math"/>
                      </a:rPr>
                      <m:t>𝑃</m:t>
                    </m:r>
                    <m:d>
                      <m:dPr>
                        <m:ctrlPr>
                          <a:rPr lang="fr-FR" sz="2000" i="1">
                            <a:latin typeface="Cambria Math" panose="02040503050406030204" pitchFamily="18" charset="0"/>
                          </a:rPr>
                        </m:ctrlPr>
                      </m:dPr>
                      <m:e>
                        <m:r>
                          <a:rPr lang="fr-FR" sz="2000" i="1">
                            <a:latin typeface="Cambria Math"/>
                          </a:rPr>
                          <m:t>𝑡</m:t>
                        </m:r>
                      </m:e>
                    </m:d>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𝐹</m:t>
                        </m:r>
                      </m:e>
                      <m:sub>
                        <m:r>
                          <a:rPr lang="fr-FR" sz="2000" i="1">
                            <a:latin typeface="Cambria Math"/>
                          </a:rPr>
                          <m:t>𝐼</m:t>
                        </m:r>
                      </m:sub>
                    </m:sSub>
                    <m:r>
                      <a:rPr lang="fr-FR" sz="2000" i="1">
                        <a:latin typeface="Cambria Math"/>
                      </a:rPr>
                      <m:t>(</m:t>
                    </m:r>
                    <m:r>
                      <a:rPr lang="fr-FR" sz="2000" i="1">
                        <a:latin typeface="Cambria Math"/>
                      </a:rPr>
                      <m:t>𝑡</m:t>
                    </m:r>
                    <m:r>
                      <a:rPr lang="fr-FR" sz="2000" i="1">
                        <a:latin typeface="Cambria Math"/>
                      </a:rPr>
                      <m:t>)=</m:t>
                    </m:r>
                    <m:r>
                      <a:rPr lang="fr-FR" sz="2000" i="1">
                        <a:latin typeface="Cambria Math"/>
                      </a:rPr>
                      <m:t>0</m:t>
                    </m:r>
                  </m:oMath>
                </a14:m>
                <a:r>
                  <a:rPr lang="fr-FR" sz="2000" dirty="0"/>
                  <a:t>  generally: </a:t>
                </a:r>
              </a:p>
              <a:p>
                <a:pPr>
                  <a:lnSpc>
                    <a:spcPct val="150000"/>
                  </a:lnSpc>
                </a:pPr>
                <a14:m>
                  <m:oMath xmlns:m="http://schemas.openxmlformats.org/officeDocument/2006/math">
                    <m:sSub>
                      <m:sSubPr>
                        <m:ctrlPr>
                          <a:rPr lang="fr-FR" sz="2000" i="1">
                            <a:latin typeface="Cambria Math" panose="02040503050406030204" pitchFamily="18" charset="0"/>
                          </a:rPr>
                        </m:ctrlPr>
                      </m:sSubPr>
                      <m:e>
                        <m:r>
                          <a:rPr lang="fr-FR" sz="2000" i="1">
                            <a:latin typeface="Cambria Math"/>
                          </a:rPr>
                          <m:t> </m:t>
                        </m:r>
                        <m:r>
                          <a:rPr lang="fr-FR" sz="2000" i="1">
                            <a:latin typeface="Cambria Math"/>
                          </a:rPr>
                          <m:t>𝐹</m:t>
                        </m:r>
                      </m:e>
                      <m:sub>
                        <m:r>
                          <a:rPr lang="fr-FR" sz="2000" i="1">
                            <a:latin typeface="Cambria Math"/>
                          </a:rPr>
                          <m:t>𝐼</m:t>
                        </m:r>
                      </m:sub>
                    </m:sSub>
                    <m:d>
                      <m:dPr>
                        <m:ctrlPr>
                          <a:rPr lang="fr-FR" sz="2000" i="1">
                            <a:latin typeface="Cambria Math" panose="02040503050406030204" pitchFamily="18" charset="0"/>
                          </a:rPr>
                        </m:ctrlPr>
                      </m:dPr>
                      <m:e>
                        <m:r>
                          <a:rPr lang="fr-FR" sz="2000" i="1">
                            <a:latin typeface="Cambria Math"/>
                          </a:rPr>
                          <m:t>𝑡</m:t>
                        </m:r>
                      </m:e>
                    </m:d>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𝐹</m:t>
                        </m:r>
                      </m:e>
                      <m:sub>
                        <m:r>
                          <a:rPr lang="fr-FR" sz="2000" i="1">
                            <a:latin typeface="Cambria Math"/>
                          </a:rPr>
                          <m:t>𝑎</m:t>
                        </m:r>
                      </m:sub>
                    </m:sSub>
                    <m:d>
                      <m:dPr>
                        <m:ctrlPr>
                          <a:rPr lang="fr-FR" sz="2000" i="1">
                            <a:latin typeface="Cambria Math" panose="02040503050406030204" pitchFamily="18" charset="0"/>
                          </a:rPr>
                        </m:ctrlPr>
                      </m:dPr>
                      <m:e>
                        <m:r>
                          <a:rPr lang="fr-FR" sz="2000" i="1">
                            <a:latin typeface="Cambria Math"/>
                          </a:rPr>
                          <m:t>𝑡</m:t>
                        </m:r>
                      </m:e>
                    </m:d>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𝐹</m:t>
                        </m:r>
                      </m:e>
                      <m:sub>
                        <m:r>
                          <a:rPr lang="fr-FR" sz="2000" i="1">
                            <a:latin typeface="Cambria Math"/>
                          </a:rPr>
                          <m:t>𝑘</m:t>
                        </m:r>
                      </m:sub>
                    </m:sSub>
                    <m:r>
                      <a:rPr lang="fr-FR" sz="2000" i="1">
                        <a:latin typeface="Cambria Math"/>
                      </a:rPr>
                      <m:t>(</m:t>
                    </m:r>
                    <m:r>
                      <a:rPr lang="fr-FR" sz="2000" i="1">
                        <a:latin typeface="Cambria Math"/>
                      </a:rPr>
                      <m:t>𝑡</m:t>
                    </m:r>
                    <m:r>
                      <a:rPr lang="fr-FR" sz="2000" i="1">
                        <a:latin typeface="Cambria Math"/>
                      </a:rPr>
                      <m:t>)=</m:t>
                    </m:r>
                    <m:r>
                      <a:rPr lang="fr-FR" sz="2000" i="1">
                        <a:latin typeface="Cambria Math"/>
                      </a:rPr>
                      <m:t>𝑃</m:t>
                    </m:r>
                    <m:r>
                      <a:rPr lang="fr-FR" sz="2000" i="1">
                        <a:latin typeface="Cambria Math"/>
                      </a:rPr>
                      <m:t>(</m:t>
                    </m:r>
                    <m:r>
                      <a:rPr lang="fr-FR" sz="2000" i="1">
                        <a:latin typeface="Cambria Math"/>
                      </a:rPr>
                      <m:t>𝑡</m:t>
                    </m:r>
                    <m:r>
                      <a:rPr lang="fr-FR" sz="2000" i="1">
                        <a:latin typeface="Cambria Math"/>
                      </a:rPr>
                      <m:t>)</m:t>
                    </m:r>
                  </m:oMath>
                </a14:m>
                <a:r>
                  <a:rPr lang="fr-FR" sz="2000" dirty="0"/>
                  <a:t>		(2.1) </a:t>
                </a:r>
              </a:p>
              <a:p>
                <a:r>
                  <a:rPr lang="fr-FR" sz="2000" dirty="0"/>
                  <a:t> </a:t>
                </a:r>
                <a:r>
                  <a:rPr lang="fr-FR" sz="2000" dirty="0" err="1"/>
                  <a:t>With</a:t>
                </a:r>
                <a:r>
                  <a:rPr lang="fr-FR" sz="2000" dirty="0"/>
                  <a:t> : </a:t>
                </a:r>
              </a:p>
              <a:p>
                <a:endParaRPr lang="fr-FR" sz="2000" dirty="0"/>
              </a:p>
              <a:p>
                <a:r>
                  <a:rPr lang="fr-FR" sz="2000" dirty="0"/>
                  <a:t>		</a:t>
                </a:r>
              </a:p>
              <a:p>
                <a:pPr>
                  <a:lnSpc>
                    <a:spcPct val="150000"/>
                  </a:lnSpc>
                </a:pPr>
                <a:endParaRPr lang="fr-FR" sz="2000" dirty="0"/>
              </a:p>
              <a:p>
                <a:pPr>
                  <a:lnSpc>
                    <a:spcPct val="150000"/>
                  </a:lnSpc>
                </a:pPr>
                <a:r>
                  <a:rPr lang="fr-FR" sz="2000" dirty="0"/>
                  <a:t> </a:t>
                </a:r>
              </a:p>
              <a:p>
                <a:pPr marL="342900" indent="-342900" algn="just">
                  <a:lnSpc>
                    <a:spcPct val="150000"/>
                  </a:lnSpc>
                  <a:buFontTx/>
                  <a:buChar char="-"/>
                  <a:defRPr/>
                </a:pPr>
                <a:r>
                  <a:rPr lang="fr-FR" sz="2000" dirty="0"/>
                  <a:t> 	</a:t>
                </a:r>
                <a14:m>
                  <m:oMath xmlns:m="http://schemas.openxmlformats.org/officeDocument/2006/math">
                    <m:r>
                      <a:rPr lang="fr-FR" sz="2000" i="1">
                        <a:latin typeface="Cambria Math"/>
                      </a:rPr>
                      <m:t>𝑚</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i="1">
                        <a:latin typeface="Cambria Math"/>
                      </a:rPr>
                      <m:t>𝑐</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i="1">
                        <a:latin typeface="Cambria Math"/>
                      </a:rPr>
                      <m:t>𝑘</m:t>
                    </m:r>
                    <m:r>
                      <a:rPr lang="fr-FR" sz="2000" i="1">
                        <a:latin typeface="Cambria Math"/>
                      </a:rPr>
                      <m:t>.</m:t>
                    </m:r>
                    <m:r>
                      <a:rPr lang="fr-FR" sz="2000" i="1">
                        <a:latin typeface="Cambria Math"/>
                      </a:rPr>
                      <m:t>𝑥</m:t>
                    </m:r>
                    <m:r>
                      <a:rPr lang="fr-FR" sz="2000" i="1">
                        <a:latin typeface="Cambria Math"/>
                      </a:rPr>
                      <m:t>=</m:t>
                    </m:r>
                    <m:r>
                      <a:rPr lang="fr-FR" sz="2000" i="1">
                        <a:latin typeface="Cambria Math"/>
                      </a:rPr>
                      <m:t>𝑃</m:t>
                    </m:r>
                    <m:d>
                      <m:dPr>
                        <m:ctrlPr>
                          <a:rPr lang="fr-FR" sz="2000" i="1">
                            <a:latin typeface="Cambria Math" panose="02040503050406030204" pitchFamily="18" charset="0"/>
                          </a:rPr>
                        </m:ctrlPr>
                      </m:dPr>
                      <m:e>
                        <m:r>
                          <a:rPr lang="fr-FR" sz="2000" i="1">
                            <a:latin typeface="Cambria Math"/>
                          </a:rPr>
                          <m:t>𝑡</m:t>
                        </m:r>
                      </m:e>
                    </m:d>
                  </m:oMath>
                </a14:m>
                <a:r>
                  <a:rPr lang="fr-FR" sz="2000" dirty="0"/>
                  <a:t>	  (2.2) </a:t>
                </a:r>
              </a:p>
              <a:p>
                <a:pPr marL="342900" indent="-342900" algn="just">
                  <a:lnSpc>
                    <a:spcPct val="150000"/>
                  </a:lnSpc>
                  <a:buFontTx/>
                  <a:buChar char="-"/>
                  <a:defRPr/>
                </a:pPr>
                <a:endParaRPr lang="fr-FR" sz="2000" dirty="0"/>
              </a:p>
              <a:p>
                <a:endParaRPr lang="fr-FR" sz="2000" dirty="0"/>
              </a:p>
              <a:p>
                <a:endParaRPr lang="fr-FR" sz="2000" dirty="0"/>
              </a:p>
            </p:txBody>
          </p:sp>
        </mc:Choice>
        <mc:Fallback xmlns="">
          <p:sp>
            <p:nvSpPr>
              <p:cNvPr id="4" name="Rectangle 2"/>
              <p:cNvSpPr txBox="1">
                <a:spLocks noRot="1" noChangeAspect="1" noMove="1" noResize="1" noEditPoints="1" noAdjustHandles="1" noChangeArrowheads="1" noChangeShapeType="1" noTextEdit="1"/>
              </p:cNvSpPr>
              <p:nvPr/>
            </p:nvSpPr>
            <p:spPr>
              <a:xfrm>
                <a:off x="214282" y="188640"/>
                <a:ext cx="8715436" cy="6552728"/>
              </a:xfrm>
              <a:prstGeom prst="rect">
                <a:avLst/>
              </a:prstGeom>
              <a:blipFill>
                <a:blip r:embed="rId3"/>
                <a:stretch>
                  <a:fillRect l="-628" t="-464"/>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244408" y="6285821"/>
            <a:ext cx="608856" cy="457200"/>
          </a:xfrm>
        </p:spPr>
        <p:txBody>
          <a:bodyPr/>
          <a:lstStyle/>
          <a:p>
            <a:fld id="{CF4668DC-857F-487D-BFFA-8C0CA5037977}" type="slidenum">
              <a:rPr lang="fr-BE" smtClean="0">
                <a:solidFill>
                  <a:srgbClr val="FFFFFF"/>
                </a:solidFill>
              </a:rPr>
              <a:pPr/>
              <a:t>3</a:t>
            </a:fld>
            <a:endParaRPr lang="fr-BE" dirty="0">
              <a:solidFill>
                <a:srgbClr val="FFFFFF"/>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0032" y="260648"/>
            <a:ext cx="2448272" cy="1440160"/>
          </a:xfrm>
          <a:prstGeom prst="rect">
            <a:avLst/>
          </a:prstGeom>
        </p:spPr>
        <p:style>
          <a:lnRef idx="2">
            <a:schemeClr val="dk1"/>
          </a:lnRef>
          <a:fillRef idx="1">
            <a:schemeClr val="lt1"/>
          </a:fillRef>
          <a:effectRef idx="0">
            <a:schemeClr val="dk1"/>
          </a:effectRef>
          <a:fontRef idx="minor">
            <a:schemeClr val="dk1"/>
          </a:fontRef>
        </p:style>
      </p:pic>
      <p:grpSp>
        <p:nvGrpSpPr>
          <p:cNvPr id="6" name="Group 5"/>
          <p:cNvGrpSpPr/>
          <p:nvPr/>
        </p:nvGrpSpPr>
        <p:grpSpPr>
          <a:xfrm>
            <a:off x="5776747" y="2685795"/>
            <a:ext cx="2808312" cy="1493276"/>
            <a:chOff x="6228185" y="3284984"/>
            <a:chExt cx="2592288" cy="1656183"/>
          </a:xfrm>
        </p:grpSpPr>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5" y="3284984"/>
              <a:ext cx="2592288" cy="1656183"/>
            </a:xfrm>
            <a:prstGeom prst="rect">
              <a:avLst/>
            </a:prstGeom>
            <a:solidFill>
              <a:schemeClr val="tx1"/>
            </a:solidFill>
            <a:ln>
              <a:noFill/>
            </a:ln>
            <a:effectLst/>
          </p:spPr>
        </p:pic>
        <p:sp>
          <p:nvSpPr>
            <p:cNvPr id="3" name="TextBox 2"/>
            <p:cNvSpPr txBox="1"/>
            <p:nvPr/>
          </p:nvSpPr>
          <p:spPr>
            <a:xfrm>
              <a:off x="6876257" y="3717032"/>
              <a:ext cx="648072" cy="261610"/>
            </a:xfrm>
            <a:prstGeom prst="rect">
              <a:avLst/>
            </a:prstGeom>
            <a:noFill/>
          </p:spPr>
          <p:txBody>
            <a:bodyPr wrap="square" rtlCol="0">
              <a:spAutoFit/>
            </a:bodyPr>
            <a:lstStyle/>
            <a:p>
              <a:r>
                <a:rPr lang="fr-FR" sz="1100" dirty="0" err="1">
                  <a:solidFill>
                    <a:schemeClr val="bg2"/>
                  </a:solidFill>
                </a:rPr>
                <a:t>Fk</a:t>
              </a:r>
              <a:r>
                <a:rPr lang="fr-FR" sz="1100" dirty="0">
                  <a:solidFill>
                    <a:schemeClr val="bg2"/>
                  </a:solidFill>
                </a:rPr>
                <a:t>(t)</a:t>
              </a:r>
            </a:p>
          </p:txBody>
        </p:sp>
        <p:sp>
          <p:nvSpPr>
            <p:cNvPr id="17" name="TextBox 16"/>
            <p:cNvSpPr txBox="1"/>
            <p:nvPr/>
          </p:nvSpPr>
          <p:spPr>
            <a:xfrm>
              <a:off x="6876257" y="4210966"/>
              <a:ext cx="648072" cy="261610"/>
            </a:xfrm>
            <a:prstGeom prst="rect">
              <a:avLst/>
            </a:prstGeom>
            <a:noFill/>
          </p:spPr>
          <p:txBody>
            <a:bodyPr wrap="square" rtlCol="0">
              <a:spAutoFit/>
            </a:bodyPr>
            <a:lstStyle/>
            <a:p>
              <a:r>
                <a:rPr lang="fr-FR" sz="1100" dirty="0">
                  <a:solidFill>
                    <a:schemeClr val="bg2"/>
                  </a:solidFill>
                </a:rPr>
                <a:t>Fa(t)</a:t>
              </a:r>
            </a:p>
          </p:txBody>
        </p:sp>
      </p:gr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560432096"/>
                  </p:ext>
                </p:extLst>
              </p:nvPr>
            </p:nvGraphicFramePr>
            <p:xfrm>
              <a:off x="1094862" y="3638633"/>
              <a:ext cx="3820695" cy="1509379"/>
            </p:xfrm>
            <a:graphic>
              <a:graphicData uri="http://schemas.openxmlformats.org/drawingml/2006/table">
                <a:tbl>
                  <a:tblPr firstRow="1" firstCol="1" bandRow="1">
                    <a:tableStyleId>{5C22544A-7EE6-4342-B048-85BDC9FD1C3A}</a:tableStyleId>
                  </a:tblPr>
                  <a:tblGrid>
                    <a:gridCol w="1944216">
                      <a:extLst>
                        <a:ext uri="{9D8B030D-6E8A-4147-A177-3AD203B41FA5}">
                          <a16:colId xmlns:a16="http://schemas.microsoft.com/office/drawing/2014/main" val="20000"/>
                        </a:ext>
                      </a:extLst>
                    </a:gridCol>
                    <a:gridCol w="1876479">
                      <a:extLst>
                        <a:ext uri="{9D8B030D-6E8A-4147-A177-3AD203B41FA5}">
                          <a16:colId xmlns:a16="http://schemas.microsoft.com/office/drawing/2014/main" val="20001"/>
                        </a:ext>
                      </a:extLst>
                    </a:gridCol>
                  </a:tblGrid>
                  <a:tr h="288031">
                    <a:tc>
                      <a:txBody>
                        <a:bodyPr/>
                        <a:lstStyle/>
                        <a:p>
                          <a:pPr algn="ctr">
                            <a:lnSpc>
                              <a:spcPct val="115000"/>
                            </a:lnSpc>
                            <a:spcAft>
                              <a:spcPts val="0"/>
                            </a:spcAft>
                          </a:pPr>
                          <a:r>
                            <a:rPr lang="fr-FR" sz="1200" dirty="0">
                              <a:solidFill>
                                <a:schemeClr val="bg2"/>
                              </a:solidFill>
                              <a:effectLst/>
                            </a:rPr>
                            <a:t>force</a:t>
                          </a:r>
                          <a:endParaRPr lang="fr-FR" sz="1100" dirty="0">
                            <a:solidFill>
                              <a:schemeClr val="bg2"/>
                            </a:solidFill>
                            <a:effectLst/>
                            <a:latin typeface="Calibri"/>
                            <a:ea typeface="Calibri"/>
                            <a:cs typeface="Arial"/>
                          </a:endParaRPr>
                        </a:p>
                      </a:txBody>
                      <a:tcPr marL="68580" marR="68580" marT="0" marB="0" anchor="ctr">
                        <a:solidFill>
                          <a:schemeClr val="tx2">
                            <a:lumMod val="60000"/>
                            <a:lumOff val="40000"/>
                          </a:schemeClr>
                        </a:solidFill>
                      </a:tcPr>
                    </a:tc>
                    <a:tc>
                      <a:txBody>
                        <a:bodyPr/>
                        <a:lstStyle/>
                        <a:p>
                          <a:pPr algn="ctr">
                            <a:lnSpc>
                              <a:spcPct val="115000"/>
                            </a:lnSpc>
                            <a:spcAft>
                              <a:spcPts val="0"/>
                            </a:spcAft>
                          </a:pPr>
                          <a:r>
                            <a:rPr lang="fr-FR" sz="1200" dirty="0">
                              <a:solidFill>
                                <a:schemeClr val="bg2"/>
                              </a:solidFill>
                              <a:effectLst/>
                            </a:rPr>
                            <a:t>formule</a:t>
                          </a:r>
                          <a:endParaRPr lang="fr-FR" sz="1100" dirty="0">
                            <a:solidFill>
                              <a:schemeClr val="bg2"/>
                            </a:solidFill>
                            <a:effectLst/>
                            <a:latin typeface="Calibri"/>
                            <a:ea typeface="Calibri"/>
                            <a:cs typeface="Arial"/>
                          </a:endParaRPr>
                        </a:p>
                      </a:txBody>
                      <a:tcPr marL="68580" marR="68580" marT="0" marB="0" anchor="ctr">
                        <a:solidFill>
                          <a:schemeClr val="tx2">
                            <a:lumMod val="60000"/>
                            <a:lumOff val="40000"/>
                          </a:schemeClr>
                        </a:solidFill>
                      </a:tcPr>
                    </a:tc>
                    <a:extLst>
                      <a:ext uri="{0D108BD9-81ED-4DB2-BD59-A6C34878D82A}">
                        <a16:rowId xmlns:a16="http://schemas.microsoft.com/office/drawing/2014/main" val="10000"/>
                      </a:ext>
                    </a:extLst>
                  </a:tr>
                  <a:tr h="362827">
                    <a:tc>
                      <a:txBody>
                        <a:bodyPr/>
                        <a:lstStyle/>
                        <a:p>
                          <a:pPr algn="l">
                            <a:lnSpc>
                              <a:spcPct val="115000"/>
                            </a:lnSpc>
                            <a:spcAft>
                              <a:spcPts val="0"/>
                            </a:spcAft>
                          </a:pPr>
                          <a:r>
                            <a:rPr lang="fr-FR" sz="1200" b="0" dirty="0" err="1">
                              <a:solidFill>
                                <a:schemeClr val="bg2"/>
                              </a:solidFill>
                              <a:effectLst/>
                            </a:rPr>
                            <a:t>F</a:t>
                          </a:r>
                          <a:r>
                            <a:rPr lang="fr-FR" sz="1200" b="0" baseline="-25000" dirty="0" err="1">
                              <a:solidFill>
                                <a:schemeClr val="bg2"/>
                              </a:solidFill>
                              <a:effectLst/>
                            </a:rPr>
                            <a:t>k</a:t>
                          </a:r>
                          <a:r>
                            <a:rPr lang="fr-FR" sz="1200" b="0" dirty="0">
                              <a:solidFill>
                                <a:schemeClr val="bg2"/>
                              </a:solidFill>
                              <a:effectLst/>
                            </a:rPr>
                            <a:t> : </a:t>
                          </a:r>
                          <a:r>
                            <a:rPr lang="fr-FR" sz="1200" b="0" dirty="0" err="1">
                              <a:solidFill>
                                <a:schemeClr val="bg2"/>
                              </a:solidFill>
                              <a:effectLst/>
                            </a:rPr>
                            <a:t>elastic</a:t>
                          </a:r>
                          <a:r>
                            <a:rPr lang="fr-FR" sz="1200" b="0" dirty="0">
                              <a:solidFill>
                                <a:schemeClr val="bg2"/>
                              </a:solidFill>
                              <a:effectLst/>
                            </a:rPr>
                            <a:t> force</a:t>
                          </a:r>
                          <a:endParaRPr lang="fr-FR" sz="1100" b="0" dirty="0">
                            <a:solidFill>
                              <a:schemeClr val="bg2"/>
                            </a:solidFill>
                            <a:effectLst/>
                            <a:latin typeface="Calibri"/>
                            <a:ea typeface="Calibri"/>
                            <a:cs typeface="Arial"/>
                          </a:endParaRPr>
                        </a:p>
                      </a:txBody>
                      <a:tcPr marL="68580" marR="68580" marT="0" marB="0" anchor="ctr">
                        <a:solidFill>
                          <a:schemeClr val="tx2">
                            <a:lumMod val="60000"/>
                            <a:lumOff val="40000"/>
                          </a:schemeClr>
                        </a:solidFill>
                      </a:tcPr>
                    </a:tc>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fr-FR" sz="1200" i="1">
                                        <a:effectLst/>
                                        <a:latin typeface="Cambria Math" panose="02040503050406030204" pitchFamily="18" charset="0"/>
                                      </a:rPr>
                                    </m:ctrlPr>
                                  </m:sSubPr>
                                  <m:e>
                                    <m:r>
                                      <a:rPr lang="fr-FR" sz="1200">
                                        <a:effectLst/>
                                        <a:latin typeface="Cambria Math"/>
                                      </a:rPr>
                                      <m:t>𝐹</m:t>
                                    </m:r>
                                  </m:e>
                                  <m:sub>
                                    <m:r>
                                      <a:rPr lang="fr-FR" sz="1200">
                                        <a:effectLst/>
                                        <a:latin typeface="Cambria Math"/>
                                      </a:rPr>
                                      <m:t>𝑘</m:t>
                                    </m:r>
                                  </m:sub>
                                </m:sSub>
                                <m:r>
                                  <a:rPr lang="fr-FR" sz="1200">
                                    <a:effectLst/>
                                    <a:latin typeface="Cambria Math"/>
                                  </a:rPr>
                                  <m:t>=</m:t>
                                </m:r>
                                <m:r>
                                  <a:rPr lang="fr-FR" sz="1200">
                                    <a:effectLst/>
                                    <a:latin typeface="Cambria Math"/>
                                  </a:rPr>
                                  <m:t>𝑘</m:t>
                                </m:r>
                                <m:r>
                                  <a:rPr lang="fr-FR" sz="1200">
                                    <a:effectLst/>
                                    <a:latin typeface="Cambria Math"/>
                                  </a:rPr>
                                  <m:t>.</m:t>
                                </m:r>
                                <m:r>
                                  <a:rPr lang="fr-FR" sz="1200">
                                    <a:effectLst/>
                                    <a:latin typeface="Cambria Math"/>
                                  </a:rPr>
                                  <m:t>𝑥</m:t>
                                </m:r>
                              </m:oMath>
                            </m:oMathPara>
                          </a14:m>
                          <a:endParaRPr lang="fr-FR" sz="1100" dirty="0">
                            <a:effectLst/>
                            <a:latin typeface="Calibri"/>
                            <a:ea typeface="Calibri"/>
                            <a:cs typeface="Arial"/>
                          </a:endParaRPr>
                        </a:p>
                      </a:txBody>
                      <a:tcPr marL="68580" marR="68580" marT="0" marB="0" anchor="ctr">
                        <a:solidFill>
                          <a:schemeClr val="tx2">
                            <a:lumMod val="60000"/>
                            <a:lumOff val="40000"/>
                          </a:schemeClr>
                        </a:solidFill>
                      </a:tcPr>
                    </a:tc>
                    <a:extLst>
                      <a:ext uri="{0D108BD9-81ED-4DB2-BD59-A6C34878D82A}">
                        <a16:rowId xmlns:a16="http://schemas.microsoft.com/office/drawing/2014/main" val="10001"/>
                      </a:ext>
                    </a:extLst>
                  </a:tr>
                  <a:tr h="426194">
                    <a:tc>
                      <a:txBody>
                        <a:bodyPr/>
                        <a:lstStyle/>
                        <a:p>
                          <a:pPr algn="l">
                            <a:lnSpc>
                              <a:spcPct val="115000"/>
                            </a:lnSpc>
                            <a:spcAft>
                              <a:spcPts val="0"/>
                            </a:spcAft>
                          </a:pPr>
                          <a:r>
                            <a:rPr lang="fr-FR" sz="1200" b="0" dirty="0">
                              <a:solidFill>
                                <a:schemeClr val="bg2"/>
                              </a:solidFill>
                              <a:effectLst/>
                            </a:rPr>
                            <a:t>F</a:t>
                          </a:r>
                          <a:r>
                            <a:rPr lang="fr-FR" sz="1200" b="0" baseline="-25000" dirty="0">
                              <a:solidFill>
                                <a:schemeClr val="bg2"/>
                              </a:solidFill>
                              <a:effectLst/>
                            </a:rPr>
                            <a:t>a</a:t>
                          </a:r>
                          <a:r>
                            <a:rPr lang="fr-FR" sz="1200" b="0" dirty="0">
                              <a:solidFill>
                                <a:schemeClr val="bg2"/>
                              </a:solidFill>
                              <a:effectLst/>
                            </a:rPr>
                            <a:t> : </a:t>
                          </a:r>
                          <a:r>
                            <a:rPr lang="fr-FR" sz="1200" b="0" dirty="0" err="1">
                              <a:solidFill>
                                <a:schemeClr val="bg2"/>
                              </a:solidFill>
                              <a:effectLst/>
                            </a:rPr>
                            <a:t>Damping</a:t>
                          </a:r>
                          <a:r>
                            <a:rPr lang="fr-FR" sz="1200" b="0" dirty="0">
                              <a:solidFill>
                                <a:schemeClr val="bg2"/>
                              </a:solidFill>
                              <a:effectLst/>
                            </a:rPr>
                            <a:t> force </a:t>
                          </a:r>
                          <a:endParaRPr lang="fr-FR" sz="1100" b="0" dirty="0">
                            <a:solidFill>
                              <a:schemeClr val="bg2"/>
                            </a:solidFill>
                            <a:effectLst/>
                            <a:latin typeface="Calibri"/>
                            <a:ea typeface="Calibri"/>
                            <a:cs typeface="Arial"/>
                          </a:endParaRPr>
                        </a:p>
                      </a:txBody>
                      <a:tcPr marL="68580" marR="68580" marT="0" marB="0" anchor="ctr">
                        <a:solidFill>
                          <a:schemeClr val="tx2">
                            <a:lumMod val="60000"/>
                            <a:lumOff val="40000"/>
                          </a:schemeClr>
                        </a:solidFill>
                      </a:tcPr>
                    </a:tc>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fr-FR" sz="1200" i="1">
                                        <a:effectLst/>
                                        <a:latin typeface="Cambria Math" panose="02040503050406030204" pitchFamily="18" charset="0"/>
                                      </a:rPr>
                                    </m:ctrlPr>
                                  </m:sSubPr>
                                  <m:e>
                                    <m:r>
                                      <a:rPr lang="fr-FR" sz="1200">
                                        <a:effectLst/>
                                        <a:latin typeface="Cambria Math"/>
                                      </a:rPr>
                                      <m:t>𝐹</m:t>
                                    </m:r>
                                  </m:e>
                                  <m:sub>
                                    <m:r>
                                      <a:rPr lang="fr-FR" sz="1200">
                                        <a:effectLst/>
                                        <a:latin typeface="Cambria Math"/>
                                      </a:rPr>
                                      <m:t>𝑎</m:t>
                                    </m:r>
                                  </m:sub>
                                </m:sSub>
                                <m:r>
                                  <a:rPr lang="fr-FR" sz="1200">
                                    <a:effectLst/>
                                    <a:latin typeface="Cambria Math"/>
                                  </a:rPr>
                                  <m:t>=</m:t>
                                </m:r>
                                <m:r>
                                  <a:rPr lang="fr-FR" sz="1200">
                                    <a:effectLst/>
                                    <a:latin typeface="Cambria Math"/>
                                  </a:rPr>
                                  <m:t>𝑐</m:t>
                                </m:r>
                                <m:r>
                                  <a:rPr lang="fr-FR" sz="1200">
                                    <a:effectLst/>
                                    <a:latin typeface="Cambria Math"/>
                                  </a:rPr>
                                  <m:t>.</m:t>
                                </m:r>
                                <m:acc>
                                  <m:accPr>
                                    <m:chr m:val="̇"/>
                                    <m:ctrlPr>
                                      <a:rPr lang="fr-FR" sz="1200" i="1">
                                        <a:effectLst/>
                                        <a:latin typeface="Cambria Math" panose="02040503050406030204" pitchFamily="18" charset="0"/>
                                      </a:rPr>
                                    </m:ctrlPr>
                                  </m:accPr>
                                  <m:e>
                                    <m:r>
                                      <a:rPr lang="fr-FR" sz="1200">
                                        <a:effectLst/>
                                        <a:latin typeface="Cambria Math"/>
                                      </a:rPr>
                                      <m:t>𝑥</m:t>
                                    </m:r>
                                  </m:e>
                                </m:acc>
                              </m:oMath>
                            </m:oMathPara>
                          </a14:m>
                          <a:endParaRPr lang="fr-FR" sz="1100" dirty="0">
                            <a:effectLst/>
                            <a:latin typeface="Calibri"/>
                            <a:ea typeface="Calibri"/>
                            <a:cs typeface="Arial"/>
                          </a:endParaRPr>
                        </a:p>
                      </a:txBody>
                      <a:tcPr marL="68580" marR="68580" marT="0" marB="0" anchor="ctr">
                        <a:solidFill>
                          <a:schemeClr val="tx2">
                            <a:lumMod val="60000"/>
                            <a:lumOff val="40000"/>
                          </a:schemeClr>
                        </a:solidFill>
                      </a:tcPr>
                    </a:tc>
                    <a:extLst>
                      <a:ext uri="{0D108BD9-81ED-4DB2-BD59-A6C34878D82A}">
                        <a16:rowId xmlns:a16="http://schemas.microsoft.com/office/drawing/2014/main" val="10002"/>
                      </a:ext>
                    </a:extLst>
                  </a:tr>
                  <a:tr h="432327">
                    <a:tc>
                      <a:txBody>
                        <a:bodyPr/>
                        <a:lstStyle/>
                        <a:p>
                          <a:pPr algn="l">
                            <a:lnSpc>
                              <a:spcPct val="115000"/>
                            </a:lnSpc>
                            <a:spcAft>
                              <a:spcPts val="0"/>
                            </a:spcAft>
                          </a:pPr>
                          <a:r>
                            <a:rPr lang="fr-FR" sz="1200" b="0" dirty="0">
                              <a:solidFill>
                                <a:schemeClr val="bg2"/>
                              </a:solidFill>
                              <a:effectLst/>
                            </a:rPr>
                            <a:t>F</a:t>
                          </a:r>
                          <a:r>
                            <a:rPr lang="fr-FR" sz="1200" b="0" baseline="-25000" dirty="0">
                              <a:solidFill>
                                <a:schemeClr val="bg2"/>
                              </a:solidFill>
                              <a:effectLst/>
                            </a:rPr>
                            <a:t>I</a:t>
                          </a:r>
                          <a:r>
                            <a:rPr lang="fr-FR" sz="1200" b="0" dirty="0">
                              <a:solidFill>
                                <a:schemeClr val="bg2"/>
                              </a:solidFill>
                              <a:effectLst/>
                            </a:rPr>
                            <a:t> : </a:t>
                          </a:r>
                          <a:r>
                            <a:rPr lang="fr-FR" sz="1200" b="0" dirty="0" err="1">
                              <a:solidFill>
                                <a:schemeClr val="bg2"/>
                              </a:solidFill>
                              <a:effectLst/>
                            </a:rPr>
                            <a:t>Inertia</a:t>
                          </a:r>
                          <a:r>
                            <a:rPr lang="fr-FR" sz="1200" b="0" dirty="0">
                              <a:solidFill>
                                <a:schemeClr val="bg2"/>
                              </a:solidFill>
                              <a:effectLst/>
                            </a:rPr>
                            <a:t> force</a:t>
                          </a:r>
                          <a:endParaRPr lang="fr-FR" sz="1100" b="0" dirty="0">
                            <a:solidFill>
                              <a:schemeClr val="bg2"/>
                            </a:solidFill>
                            <a:effectLst/>
                            <a:latin typeface="Calibri"/>
                            <a:ea typeface="Calibri"/>
                            <a:cs typeface="Arial"/>
                          </a:endParaRPr>
                        </a:p>
                      </a:txBody>
                      <a:tcPr marL="68580" marR="68580" marT="0" marB="0" anchor="ctr">
                        <a:solidFill>
                          <a:schemeClr val="tx2">
                            <a:lumMod val="60000"/>
                            <a:lumOff val="40000"/>
                          </a:schemeClr>
                        </a:solidFill>
                      </a:tcPr>
                    </a:tc>
                    <a:tc>
                      <a:txBody>
                        <a:bodyPr/>
                        <a:lstStyle/>
                        <a:p>
                          <a:pPr algn="l">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fr-FR" sz="1200" i="1">
                                        <a:effectLst/>
                                        <a:latin typeface="Cambria Math" panose="02040503050406030204" pitchFamily="18" charset="0"/>
                                      </a:rPr>
                                    </m:ctrlPr>
                                  </m:sSubPr>
                                  <m:e>
                                    <m:r>
                                      <a:rPr lang="fr-FR" sz="1200">
                                        <a:effectLst/>
                                        <a:latin typeface="Cambria Math"/>
                                      </a:rPr>
                                      <m:t>𝐹</m:t>
                                    </m:r>
                                  </m:e>
                                  <m:sub>
                                    <m:r>
                                      <a:rPr lang="fr-FR" sz="1200">
                                        <a:effectLst/>
                                        <a:latin typeface="Cambria Math"/>
                                      </a:rPr>
                                      <m:t>𝐼</m:t>
                                    </m:r>
                                  </m:sub>
                                </m:sSub>
                                <m:r>
                                  <a:rPr lang="fr-FR" sz="1200" i="1" smtClean="0">
                                    <a:effectLst/>
                                    <a:latin typeface="Cambria Math"/>
                                  </a:rPr>
                                  <m:t> </m:t>
                                </m:r>
                                <m:r>
                                  <a:rPr lang="fr-FR" sz="1200">
                                    <a:effectLst/>
                                    <a:latin typeface="Cambria Math"/>
                                  </a:rPr>
                                  <m:t>=</m:t>
                                </m:r>
                                <m:r>
                                  <a:rPr lang="fr-FR" sz="1200">
                                    <a:effectLst/>
                                    <a:latin typeface="Cambria Math"/>
                                  </a:rPr>
                                  <m:t>𝑚</m:t>
                                </m:r>
                                <m:r>
                                  <a:rPr lang="fr-FR" sz="1200">
                                    <a:effectLst/>
                                    <a:latin typeface="Cambria Math"/>
                                  </a:rPr>
                                  <m:t>.</m:t>
                                </m:r>
                                <m:r>
                                  <a:rPr lang="fr-FR" sz="1200" i="1" smtClean="0">
                                    <a:effectLst/>
                                    <a:latin typeface="Cambria Math"/>
                                  </a:rPr>
                                  <m:t> </m:t>
                                </m:r>
                                <m:acc>
                                  <m:accPr>
                                    <m:chr m:val="̈"/>
                                    <m:ctrlPr>
                                      <a:rPr lang="fr-FR" sz="1200" i="1">
                                        <a:effectLst/>
                                        <a:latin typeface="Cambria Math" panose="02040503050406030204" pitchFamily="18" charset="0"/>
                                      </a:rPr>
                                    </m:ctrlPr>
                                  </m:accPr>
                                  <m:e>
                                    <m:r>
                                      <a:rPr lang="fr-FR" sz="1200">
                                        <a:effectLst/>
                                        <a:latin typeface="Cambria Math"/>
                                      </a:rPr>
                                      <m:t>𝑥</m:t>
                                    </m:r>
                                  </m:e>
                                </m:acc>
                              </m:oMath>
                            </m:oMathPara>
                          </a14:m>
                          <a:endParaRPr lang="fr-FR" sz="1100" dirty="0">
                            <a:effectLst/>
                            <a:latin typeface="Calibri"/>
                            <a:ea typeface="Calibri"/>
                            <a:cs typeface="Arial"/>
                          </a:endParaRPr>
                        </a:p>
                      </a:txBody>
                      <a:tcPr marL="68580" marR="68580" marT="0" marB="0" anchor="ctr">
                        <a:solidFill>
                          <a:schemeClr val="tx2">
                            <a:lumMod val="60000"/>
                            <a:lumOff val="40000"/>
                          </a:schemeClr>
                        </a:solidFill>
                      </a:tcPr>
                    </a:tc>
                    <a:extLst>
                      <a:ext uri="{0D108BD9-81ED-4DB2-BD59-A6C34878D82A}">
                        <a16:rowId xmlns:a16="http://schemas.microsoft.com/office/drawing/2014/main" val="10003"/>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560432096"/>
                  </p:ext>
                </p:extLst>
              </p:nvPr>
            </p:nvGraphicFramePr>
            <p:xfrm>
              <a:off x="1094862" y="3638633"/>
              <a:ext cx="3820695" cy="1509379"/>
            </p:xfrm>
            <a:graphic>
              <a:graphicData uri="http://schemas.openxmlformats.org/drawingml/2006/table">
                <a:tbl>
                  <a:tblPr firstRow="1" firstCol="1" bandRow="1">
                    <a:tableStyleId>{5C22544A-7EE6-4342-B048-85BDC9FD1C3A}</a:tableStyleId>
                  </a:tblPr>
                  <a:tblGrid>
                    <a:gridCol w="1944216">
                      <a:extLst>
                        <a:ext uri="{9D8B030D-6E8A-4147-A177-3AD203B41FA5}">
                          <a16:colId xmlns:a16="http://schemas.microsoft.com/office/drawing/2014/main" val="20000"/>
                        </a:ext>
                      </a:extLst>
                    </a:gridCol>
                    <a:gridCol w="1876479">
                      <a:extLst>
                        <a:ext uri="{9D8B030D-6E8A-4147-A177-3AD203B41FA5}">
                          <a16:colId xmlns:a16="http://schemas.microsoft.com/office/drawing/2014/main" val="20001"/>
                        </a:ext>
                      </a:extLst>
                    </a:gridCol>
                  </a:tblGrid>
                  <a:tr h="288031">
                    <a:tc>
                      <a:txBody>
                        <a:bodyPr/>
                        <a:lstStyle/>
                        <a:p>
                          <a:pPr algn="ctr">
                            <a:lnSpc>
                              <a:spcPct val="115000"/>
                            </a:lnSpc>
                            <a:spcAft>
                              <a:spcPts val="0"/>
                            </a:spcAft>
                          </a:pPr>
                          <a:r>
                            <a:rPr lang="fr-FR" sz="1200" dirty="0">
                              <a:solidFill>
                                <a:schemeClr val="bg2"/>
                              </a:solidFill>
                              <a:effectLst/>
                            </a:rPr>
                            <a:t>force</a:t>
                          </a:r>
                          <a:endParaRPr lang="fr-FR" sz="1100" dirty="0">
                            <a:solidFill>
                              <a:schemeClr val="bg2"/>
                            </a:solidFill>
                            <a:effectLst/>
                            <a:latin typeface="Calibri"/>
                            <a:ea typeface="Calibri"/>
                            <a:cs typeface="Arial"/>
                          </a:endParaRPr>
                        </a:p>
                      </a:txBody>
                      <a:tcPr marL="68580" marR="68580" marT="0" marB="0" anchor="ctr">
                        <a:solidFill>
                          <a:schemeClr val="tx2">
                            <a:lumMod val="60000"/>
                            <a:lumOff val="40000"/>
                          </a:schemeClr>
                        </a:solidFill>
                      </a:tcPr>
                    </a:tc>
                    <a:tc>
                      <a:txBody>
                        <a:bodyPr/>
                        <a:lstStyle/>
                        <a:p>
                          <a:pPr algn="ctr">
                            <a:lnSpc>
                              <a:spcPct val="115000"/>
                            </a:lnSpc>
                            <a:spcAft>
                              <a:spcPts val="0"/>
                            </a:spcAft>
                          </a:pPr>
                          <a:r>
                            <a:rPr lang="fr-FR" sz="1200" dirty="0">
                              <a:solidFill>
                                <a:schemeClr val="bg2"/>
                              </a:solidFill>
                              <a:effectLst/>
                            </a:rPr>
                            <a:t>formule</a:t>
                          </a:r>
                          <a:endParaRPr lang="fr-FR" sz="1100" dirty="0">
                            <a:solidFill>
                              <a:schemeClr val="bg2"/>
                            </a:solidFill>
                            <a:effectLst/>
                            <a:latin typeface="Calibri"/>
                            <a:ea typeface="Calibri"/>
                            <a:cs typeface="Arial"/>
                          </a:endParaRPr>
                        </a:p>
                      </a:txBody>
                      <a:tcPr marL="68580" marR="68580" marT="0" marB="0" anchor="ctr">
                        <a:solidFill>
                          <a:schemeClr val="tx2">
                            <a:lumMod val="60000"/>
                            <a:lumOff val="40000"/>
                          </a:schemeClr>
                        </a:solidFill>
                      </a:tcPr>
                    </a:tc>
                    <a:extLst>
                      <a:ext uri="{0D108BD9-81ED-4DB2-BD59-A6C34878D82A}">
                        <a16:rowId xmlns:a16="http://schemas.microsoft.com/office/drawing/2014/main" val="10000"/>
                      </a:ext>
                    </a:extLst>
                  </a:tr>
                  <a:tr h="362827">
                    <a:tc>
                      <a:txBody>
                        <a:bodyPr/>
                        <a:lstStyle/>
                        <a:p>
                          <a:pPr algn="l">
                            <a:lnSpc>
                              <a:spcPct val="115000"/>
                            </a:lnSpc>
                            <a:spcAft>
                              <a:spcPts val="0"/>
                            </a:spcAft>
                          </a:pPr>
                          <a:r>
                            <a:rPr lang="fr-FR" sz="1200" b="0" dirty="0" err="1">
                              <a:solidFill>
                                <a:schemeClr val="bg2"/>
                              </a:solidFill>
                              <a:effectLst/>
                            </a:rPr>
                            <a:t>F</a:t>
                          </a:r>
                          <a:r>
                            <a:rPr lang="fr-FR" sz="1200" b="0" baseline="-25000" dirty="0" err="1">
                              <a:solidFill>
                                <a:schemeClr val="bg2"/>
                              </a:solidFill>
                              <a:effectLst/>
                            </a:rPr>
                            <a:t>k</a:t>
                          </a:r>
                          <a:r>
                            <a:rPr lang="fr-FR" sz="1200" b="0" dirty="0">
                              <a:solidFill>
                                <a:schemeClr val="bg2"/>
                              </a:solidFill>
                              <a:effectLst/>
                            </a:rPr>
                            <a:t> : </a:t>
                          </a:r>
                          <a:r>
                            <a:rPr lang="fr-FR" sz="1200" b="0" dirty="0" err="1">
                              <a:solidFill>
                                <a:schemeClr val="bg2"/>
                              </a:solidFill>
                              <a:effectLst/>
                            </a:rPr>
                            <a:t>elastic</a:t>
                          </a:r>
                          <a:r>
                            <a:rPr lang="fr-FR" sz="1200" b="0" dirty="0">
                              <a:solidFill>
                                <a:schemeClr val="bg2"/>
                              </a:solidFill>
                              <a:effectLst/>
                            </a:rPr>
                            <a:t> force</a:t>
                          </a:r>
                          <a:endParaRPr lang="fr-FR" sz="1100" b="0" dirty="0">
                            <a:solidFill>
                              <a:schemeClr val="bg2"/>
                            </a:solidFill>
                            <a:effectLst/>
                            <a:latin typeface="Calibri"/>
                            <a:ea typeface="Calibri"/>
                            <a:cs typeface="Arial"/>
                          </a:endParaRPr>
                        </a:p>
                      </a:txBody>
                      <a:tcPr marL="68580" marR="68580" marT="0" marB="0" anchor="ctr">
                        <a:solidFill>
                          <a:schemeClr val="tx2">
                            <a:lumMod val="60000"/>
                            <a:lumOff val="40000"/>
                          </a:schemeClr>
                        </a:solidFill>
                      </a:tcPr>
                    </a:tc>
                    <a:tc>
                      <a:txBody>
                        <a:bodyPr/>
                        <a:lstStyle/>
                        <a:p>
                          <a:endParaRPr lang="fr-FR"/>
                        </a:p>
                      </a:txBody>
                      <a:tcPr marL="68580" marR="68580" marT="0" marB="0" anchor="ctr">
                        <a:blipFill>
                          <a:blip r:embed="rId6"/>
                          <a:stretch>
                            <a:fillRect l="-104221" t="-83051" r="-1299" b="-244068"/>
                          </a:stretch>
                        </a:blipFill>
                      </a:tcPr>
                    </a:tc>
                    <a:extLst>
                      <a:ext uri="{0D108BD9-81ED-4DB2-BD59-A6C34878D82A}">
                        <a16:rowId xmlns:a16="http://schemas.microsoft.com/office/drawing/2014/main" val="10001"/>
                      </a:ext>
                    </a:extLst>
                  </a:tr>
                  <a:tr h="426194">
                    <a:tc>
                      <a:txBody>
                        <a:bodyPr/>
                        <a:lstStyle/>
                        <a:p>
                          <a:pPr algn="l">
                            <a:lnSpc>
                              <a:spcPct val="115000"/>
                            </a:lnSpc>
                            <a:spcAft>
                              <a:spcPts val="0"/>
                            </a:spcAft>
                          </a:pPr>
                          <a:r>
                            <a:rPr lang="fr-FR" sz="1200" b="0" dirty="0">
                              <a:solidFill>
                                <a:schemeClr val="bg2"/>
                              </a:solidFill>
                              <a:effectLst/>
                            </a:rPr>
                            <a:t>F</a:t>
                          </a:r>
                          <a:r>
                            <a:rPr lang="fr-FR" sz="1200" b="0" baseline="-25000" dirty="0">
                              <a:solidFill>
                                <a:schemeClr val="bg2"/>
                              </a:solidFill>
                              <a:effectLst/>
                            </a:rPr>
                            <a:t>a</a:t>
                          </a:r>
                          <a:r>
                            <a:rPr lang="fr-FR" sz="1200" b="0" dirty="0">
                              <a:solidFill>
                                <a:schemeClr val="bg2"/>
                              </a:solidFill>
                              <a:effectLst/>
                            </a:rPr>
                            <a:t> : </a:t>
                          </a:r>
                          <a:r>
                            <a:rPr lang="fr-FR" sz="1200" b="0" dirty="0" err="1">
                              <a:solidFill>
                                <a:schemeClr val="bg2"/>
                              </a:solidFill>
                              <a:effectLst/>
                            </a:rPr>
                            <a:t>Damping</a:t>
                          </a:r>
                          <a:r>
                            <a:rPr lang="fr-FR" sz="1200" b="0" dirty="0">
                              <a:solidFill>
                                <a:schemeClr val="bg2"/>
                              </a:solidFill>
                              <a:effectLst/>
                            </a:rPr>
                            <a:t> force </a:t>
                          </a:r>
                          <a:endParaRPr lang="fr-FR" sz="1100" b="0" dirty="0">
                            <a:solidFill>
                              <a:schemeClr val="bg2"/>
                            </a:solidFill>
                            <a:effectLst/>
                            <a:latin typeface="Calibri"/>
                            <a:ea typeface="Calibri"/>
                            <a:cs typeface="Arial"/>
                          </a:endParaRPr>
                        </a:p>
                      </a:txBody>
                      <a:tcPr marL="68580" marR="68580" marT="0" marB="0" anchor="ctr">
                        <a:solidFill>
                          <a:schemeClr val="tx2">
                            <a:lumMod val="60000"/>
                            <a:lumOff val="40000"/>
                          </a:schemeClr>
                        </a:solidFill>
                      </a:tcPr>
                    </a:tc>
                    <a:tc>
                      <a:txBody>
                        <a:bodyPr/>
                        <a:lstStyle/>
                        <a:p>
                          <a:endParaRPr lang="fr-FR"/>
                        </a:p>
                      </a:txBody>
                      <a:tcPr marL="68580" marR="68580" marT="0" marB="0" anchor="ctr">
                        <a:blipFill>
                          <a:blip r:embed="rId6"/>
                          <a:stretch>
                            <a:fillRect l="-104221" t="-152113" r="-1299" b="-102817"/>
                          </a:stretch>
                        </a:blipFill>
                      </a:tcPr>
                    </a:tc>
                    <a:extLst>
                      <a:ext uri="{0D108BD9-81ED-4DB2-BD59-A6C34878D82A}">
                        <a16:rowId xmlns:a16="http://schemas.microsoft.com/office/drawing/2014/main" val="10002"/>
                      </a:ext>
                    </a:extLst>
                  </a:tr>
                  <a:tr h="432327">
                    <a:tc>
                      <a:txBody>
                        <a:bodyPr/>
                        <a:lstStyle/>
                        <a:p>
                          <a:pPr algn="l">
                            <a:lnSpc>
                              <a:spcPct val="115000"/>
                            </a:lnSpc>
                            <a:spcAft>
                              <a:spcPts val="0"/>
                            </a:spcAft>
                          </a:pPr>
                          <a:r>
                            <a:rPr lang="fr-FR" sz="1200" b="0" dirty="0">
                              <a:solidFill>
                                <a:schemeClr val="bg2"/>
                              </a:solidFill>
                              <a:effectLst/>
                            </a:rPr>
                            <a:t>F</a:t>
                          </a:r>
                          <a:r>
                            <a:rPr lang="fr-FR" sz="1200" b="0" baseline="-25000" dirty="0">
                              <a:solidFill>
                                <a:schemeClr val="bg2"/>
                              </a:solidFill>
                              <a:effectLst/>
                            </a:rPr>
                            <a:t>I</a:t>
                          </a:r>
                          <a:r>
                            <a:rPr lang="fr-FR" sz="1200" b="0" dirty="0">
                              <a:solidFill>
                                <a:schemeClr val="bg2"/>
                              </a:solidFill>
                              <a:effectLst/>
                            </a:rPr>
                            <a:t> : </a:t>
                          </a:r>
                          <a:r>
                            <a:rPr lang="fr-FR" sz="1200" b="0" dirty="0" err="1">
                              <a:solidFill>
                                <a:schemeClr val="bg2"/>
                              </a:solidFill>
                              <a:effectLst/>
                            </a:rPr>
                            <a:t>Inertia</a:t>
                          </a:r>
                          <a:r>
                            <a:rPr lang="fr-FR" sz="1200" b="0" dirty="0">
                              <a:solidFill>
                                <a:schemeClr val="bg2"/>
                              </a:solidFill>
                              <a:effectLst/>
                            </a:rPr>
                            <a:t> force</a:t>
                          </a:r>
                          <a:endParaRPr lang="fr-FR" sz="1100" b="0" dirty="0">
                            <a:solidFill>
                              <a:schemeClr val="bg2"/>
                            </a:solidFill>
                            <a:effectLst/>
                            <a:latin typeface="Calibri"/>
                            <a:ea typeface="Calibri"/>
                            <a:cs typeface="Arial"/>
                          </a:endParaRPr>
                        </a:p>
                      </a:txBody>
                      <a:tcPr marL="68580" marR="68580" marT="0" marB="0" anchor="ctr">
                        <a:solidFill>
                          <a:schemeClr val="tx2">
                            <a:lumMod val="60000"/>
                            <a:lumOff val="40000"/>
                          </a:schemeClr>
                        </a:solidFill>
                      </a:tcPr>
                    </a:tc>
                    <a:tc>
                      <a:txBody>
                        <a:bodyPr/>
                        <a:lstStyle/>
                        <a:p>
                          <a:endParaRPr lang="fr-FR"/>
                        </a:p>
                      </a:txBody>
                      <a:tcPr marL="68580" marR="68580" marT="0" marB="0" anchor="ctr">
                        <a:blipFill>
                          <a:blip r:embed="rId6"/>
                          <a:stretch>
                            <a:fillRect l="-104221" t="-252113" r="-1299" b="-2817"/>
                          </a:stretch>
                        </a:blipFill>
                      </a:tcPr>
                    </a:tc>
                    <a:extLst>
                      <a:ext uri="{0D108BD9-81ED-4DB2-BD59-A6C34878D82A}">
                        <a16:rowId xmlns:a16="http://schemas.microsoft.com/office/drawing/2014/main" val="10003"/>
                      </a:ext>
                    </a:extLst>
                  </a:tr>
                </a:tbl>
              </a:graphicData>
            </a:graphic>
          </p:graphicFrame>
        </mc:Fallback>
      </mc:AlternateContent>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4293096"/>
            <a:ext cx="2808312" cy="2293860"/>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419262939"/>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2"/>
              <p:cNvSpPr txBox="1">
                <a:spLocks noChangeArrowheads="1"/>
              </p:cNvSpPr>
              <p:nvPr/>
            </p:nvSpPr>
            <p:spPr>
              <a:xfrm>
                <a:off x="0" y="-27384"/>
                <a:ext cx="9144000" cy="6885384"/>
              </a:xfrm>
              <a:prstGeom prst="rect">
                <a:avLst/>
              </a:prstGeom>
              <a:ln>
                <a:solidFill>
                  <a:schemeClr val="accent1"/>
                </a:solidFill>
              </a:ln>
            </p:spPr>
            <p:txBody>
              <a:bodyPr/>
              <a:lstStyle/>
              <a:p>
                <a:pPr>
                  <a:lnSpc>
                    <a:spcPct val="115000"/>
                  </a:lnSpc>
                  <a:spcAft>
                    <a:spcPts val="0"/>
                  </a:spcAft>
                </a:pPr>
                <a:r>
                  <a:rPr lang="fr-FR" sz="1600" dirty="0">
                    <a:latin typeface="Times New Roman"/>
                    <a:ea typeface="Times New Roman"/>
                    <a:cs typeface="Arial"/>
                  </a:rPr>
                  <a:t>.</a:t>
                </a:r>
                <a:r>
                  <a:rPr lang="fr-FR" sz="1800" dirty="0">
                    <a:latin typeface="Times New Roman"/>
                    <a:ea typeface="Times New Roman"/>
                    <a:cs typeface="Arial"/>
                  </a:rPr>
                  <a:t>  </a:t>
                </a:r>
                <a:r>
                  <a:rPr lang="fr-FR" sz="1600" u="sng" dirty="0">
                    <a:solidFill>
                      <a:srgbClr val="FF0000"/>
                    </a:solidFill>
                    <a:latin typeface="Times New Roman"/>
                    <a:ea typeface="Times New Roman"/>
                    <a:cs typeface="Arial"/>
                  </a:rPr>
                  <a:t>b/ </a:t>
                </a:r>
                <a:r>
                  <a:rPr lang="fr-FR" sz="1600" u="sng" dirty="0" err="1">
                    <a:solidFill>
                      <a:srgbClr val="FF0000"/>
                    </a:solidFill>
                    <a:latin typeface="Times New Roman"/>
                    <a:ea typeface="Times New Roman"/>
                    <a:cs typeface="Arial"/>
                  </a:rPr>
                  <a:t>Damped</a:t>
                </a:r>
                <a:r>
                  <a:rPr lang="fr-FR" sz="1600" u="sng" dirty="0">
                    <a:solidFill>
                      <a:srgbClr val="FF0000"/>
                    </a:solidFill>
                    <a:latin typeface="Times New Roman"/>
                    <a:ea typeface="Times New Roman"/>
                    <a:cs typeface="Arial"/>
                  </a:rPr>
                  <a:t> system: </a:t>
                </a:r>
              </a:p>
              <a:p>
                <a:pPr>
                  <a:lnSpc>
                    <a:spcPct val="115000"/>
                  </a:lnSpc>
                  <a:spcAft>
                    <a:spcPts val="0"/>
                  </a:spcAft>
                </a:pPr>
                <a:r>
                  <a:rPr lang="fr-FR" sz="1400" dirty="0" err="1">
                    <a:latin typeface="Times New Roman"/>
                    <a:ea typeface="Times New Roman"/>
                    <a:cs typeface="Arial"/>
                  </a:rPr>
                  <a:t>éq</a:t>
                </a:r>
                <a:r>
                  <a:rPr lang="fr-FR" sz="1600" dirty="0">
                    <a:latin typeface="Times New Roman"/>
                    <a:ea typeface="Times New Roman"/>
                    <a:cs typeface="Arial"/>
                  </a:rPr>
                  <a:t>(2.32) == &gt; </a:t>
                </a:r>
                <a14:m>
                  <m:oMath xmlns:m="http://schemas.openxmlformats.org/officeDocument/2006/math">
                    <m:r>
                      <a:rPr lang="fr-FR" sz="1600" i="1">
                        <a:latin typeface="Cambria Math"/>
                        <a:ea typeface="Times New Roman"/>
                        <a:cs typeface="Times New Roman"/>
                      </a:rPr>
                      <m:t>𝑥</m:t>
                    </m:r>
                    <m:d>
                      <m:dPr>
                        <m:ctrlPr>
                          <a:rPr lang="fr-FR" sz="1600" i="1">
                            <a:latin typeface="Cambria Math" panose="02040503050406030204" pitchFamily="18" charset="0"/>
                            <a:ea typeface="Times New Roman"/>
                            <a:cs typeface="Times New Roman"/>
                          </a:rPr>
                        </m:ctrlPr>
                      </m:dPr>
                      <m:e>
                        <m:r>
                          <a:rPr lang="fr-FR" sz="1600" i="1">
                            <a:latin typeface="Cambria Math"/>
                            <a:ea typeface="Times New Roman"/>
                            <a:cs typeface="Times New Roman"/>
                          </a:rPr>
                          <m:t>𝑡</m:t>
                        </m:r>
                      </m:e>
                    </m:d>
                    <m:r>
                      <a:rPr lang="fr-FR" sz="1600" i="1">
                        <a:latin typeface="Cambria Math"/>
                        <a:ea typeface="Times New Roman"/>
                        <a:cs typeface="Times New Roman"/>
                      </a:rPr>
                      <m:t>=</m:t>
                    </m:r>
                    <m:sSup>
                      <m:sSupPr>
                        <m:ctrlPr>
                          <a:rPr lang="fr-FR" sz="1600" i="1">
                            <a:latin typeface="Cambria Math" panose="02040503050406030204" pitchFamily="18" charset="0"/>
                            <a:ea typeface="Times New Roman"/>
                            <a:cs typeface="Times New Roman"/>
                          </a:rPr>
                        </m:ctrlPr>
                      </m:sSupPr>
                      <m:e>
                        <m:r>
                          <a:rPr lang="fr-FR" sz="1600" i="1">
                            <a:latin typeface="Cambria Math"/>
                            <a:ea typeface="Times New Roman"/>
                            <a:cs typeface="Times New Roman"/>
                          </a:rPr>
                          <m:t>𝑒</m:t>
                        </m:r>
                      </m:e>
                      <m:sup>
                        <m:r>
                          <a:rPr lang="fr-FR" sz="1600" i="1">
                            <a:latin typeface="Cambria Math"/>
                            <a:ea typeface="Times New Roman"/>
                            <a:cs typeface="Times New Roman"/>
                          </a:rPr>
                          <m:t>−</m:t>
                        </m:r>
                        <m:r>
                          <a:rPr lang="fr-FR" sz="1600" i="1">
                            <a:latin typeface="Cambria Math"/>
                            <a:ea typeface="Times New Roman"/>
                            <a:cs typeface="Times New Roman"/>
                          </a:rPr>
                          <m:t>𝜉</m:t>
                        </m:r>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𝜔</m:t>
                            </m:r>
                          </m:e>
                          <m:sub>
                            <m:r>
                              <a:rPr lang="fr-FR" sz="1600" i="1">
                                <a:latin typeface="Cambria Math"/>
                                <a:ea typeface="Times New Roman"/>
                                <a:cs typeface="Times New Roman"/>
                              </a:rPr>
                              <m:t>0</m:t>
                            </m:r>
                          </m:sub>
                        </m:sSub>
                        <m:r>
                          <a:rPr lang="fr-FR" sz="1600" i="1">
                            <a:latin typeface="Cambria Math"/>
                            <a:ea typeface="Times New Roman"/>
                            <a:cs typeface="Times New Roman"/>
                          </a:rPr>
                          <m:t>𝑡</m:t>
                        </m:r>
                      </m:sup>
                    </m:sSup>
                    <m:d>
                      <m:dPr>
                        <m:begChr m:val="["/>
                        <m:endChr m:val="]"/>
                        <m:ctrlPr>
                          <a:rPr lang="fr-FR" sz="1600" i="1">
                            <a:latin typeface="Cambria Math" panose="02040503050406030204" pitchFamily="18" charset="0"/>
                            <a:ea typeface="Times New Roman"/>
                            <a:cs typeface="Times New Roman"/>
                          </a:rPr>
                        </m:ctrlPr>
                      </m:dPr>
                      <m:e>
                        <m:f>
                          <m:fPr>
                            <m:ctrlPr>
                              <a:rPr lang="fr-FR" sz="1600" i="1">
                                <a:latin typeface="Cambria Math" panose="02040503050406030204" pitchFamily="18" charset="0"/>
                                <a:ea typeface="Times New Roman"/>
                                <a:cs typeface="Times New Roman"/>
                              </a:rPr>
                            </m:ctrlPr>
                          </m:fPr>
                          <m:num>
                            <m:sSub>
                              <m:sSubPr>
                                <m:ctrlPr>
                                  <a:rPr lang="fr-FR" sz="1600" i="1">
                                    <a:latin typeface="Cambria Math" panose="02040503050406030204" pitchFamily="18" charset="0"/>
                                    <a:ea typeface="Times New Roman"/>
                                    <a:cs typeface="Times New Roman"/>
                                  </a:rPr>
                                </m:ctrlPr>
                              </m:sSubPr>
                              <m:e>
                                <m:sSub>
                                  <m:sSubPr>
                                    <m:ctrlPr>
                                      <a:rPr lang="fr-FR" sz="1600" i="1">
                                        <a:latin typeface="Cambria Math" panose="02040503050406030204" pitchFamily="18" charset="0"/>
                                        <a:ea typeface="Times New Roman"/>
                                        <a:cs typeface="Times New Roman"/>
                                      </a:rPr>
                                    </m:ctrlPr>
                                  </m:sSubPr>
                                  <m:e>
                                    <m:acc>
                                      <m:accPr>
                                        <m:chr m:val="̇"/>
                                        <m:ctrlPr>
                                          <a:rPr lang="fr-FR" sz="1600" i="1">
                                            <a:latin typeface="Cambria Math" panose="02040503050406030204" pitchFamily="18" charset="0"/>
                                            <a:ea typeface="Times New Roman"/>
                                            <a:cs typeface="Times New Roman"/>
                                          </a:rPr>
                                        </m:ctrlPr>
                                      </m:accPr>
                                      <m:e>
                                        <m:r>
                                          <a:rPr lang="fr-FR" sz="1600" i="1">
                                            <a:latin typeface="Cambria Math"/>
                                            <a:ea typeface="Times New Roman"/>
                                            <a:cs typeface="Times New Roman"/>
                                          </a:rPr>
                                          <m:t>𝑥</m:t>
                                        </m:r>
                                      </m:e>
                                    </m:acc>
                                  </m:e>
                                  <m:sub>
                                    <m:r>
                                      <a:rPr lang="fr-FR" sz="1600" i="1">
                                        <a:latin typeface="Cambria Math"/>
                                        <a:ea typeface="Times New Roman"/>
                                        <a:cs typeface="Times New Roman"/>
                                      </a:rPr>
                                      <m:t>0</m:t>
                                    </m:r>
                                  </m:sub>
                                </m:sSub>
                                <m:r>
                                  <a:rPr lang="fr-FR" sz="1600" i="1">
                                    <a:latin typeface="Cambria Math"/>
                                    <a:ea typeface="Times New Roman"/>
                                    <a:cs typeface="Times New Roman"/>
                                  </a:rPr>
                                  <m:t>+</m:t>
                                </m:r>
                                <m:r>
                                  <a:rPr lang="fr-FR" sz="1600" i="1">
                                    <a:latin typeface="Cambria Math"/>
                                    <a:ea typeface="Times New Roman"/>
                                    <a:cs typeface="Times New Roman"/>
                                  </a:rPr>
                                  <m:t>𝜉𝜔</m:t>
                                </m:r>
                              </m:e>
                              <m:sub>
                                <m:r>
                                  <a:rPr lang="fr-FR" sz="1600" i="1">
                                    <a:latin typeface="Cambria Math"/>
                                    <a:ea typeface="Times New Roman"/>
                                    <a:cs typeface="Times New Roman"/>
                                  </a:rPr>
                                  <m:t>0</m:t>
                                </m:r>
                              </m:sub>
                            </m:sSub>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𝑥</m:t>
                                </m:r>
                              </m:e>
                              <m:sub>
                                <m:r>
                                  <a:rPr lang="fr-FR" sz="1600" i="1">
                                    <a:latin typeface="Cambria Math"/>
                                    <a:ea typeface="Times New Roman"/>
                                    <a:cs typeface="Times New Roman"/>
                                  </a:rPr>
                                  <m:t>0</m:t>
                                </m:r>
                              </m:sub>
                            </m:sSub>
                          </m:num>
                          <m:den>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𝜔</m:t>
                                </m:r>
                              </m:e>
                              <m:sub>
                                <m:r>
                                  <a:rPr lang="fr-FR" sz="1600" i="1">
                                    <a:latin typeface="Cambria Math"/>
                                    <a:ea typeface="Times New Roman"/>
                                    <a:cs typeface="Times New Roman"/>
                                  </a:rPr>
                                  <m:t>𝐷</m:t>
                                </m:r>
                              </m:sub>
                            </m:sSub>
                          </m:den>
                        </m:f>
                        <m:r>
                          <a:rPr lang="fr-FR" sz="1600" i="1">
                            <a:latin typeface="Cambria Math"/>
                            <a:ea typeface="Times New Roman"/>
                            <a:cs typeface="Times New Roman"/>
                          </a:rPr>
                          <m:t>𝑠𝑖𝑛</m:t>
                        </m:r>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𝜔</m:t>
                            </m:r>
                          </m:e>
                          <m:sub>
                            <m:r>
                              <a:rPr lang="fr-FR" sz="1600" i="1">
                                <a:latin typeface="Cambria Math"/>
                                <a:ea typeface="Times New Roman"/>
                                <a:cs typeface="Times New Roman"/>
                              </a:rPr>
                              <m:t>𝐷</m:t>
                            </m:r>
                          </m:sub>
                        </m:sSub>
                        <m:r>
                          <a:rPr lang="fr-FR" sz="1600" i="1">
                            <a:latin typeface="Cambria Math"/>
                            <a:ea typeface="Times New Roman"/>
                            <a:cs typeface="Times New Roman"/>
                          </a:rPr>
                          <m:t>𝑡</m:t>
                        </m:r>
                        <m:r>
                          <a:rPr lang="fr-FR" sz="1600" i="1">
                            <a:latin typeface="Cambria Math"/>
                            <a:ea typeface="Times New Roman"/>
                            <a:cs typeface="Times New Roman"/>
                          </a:rPr>
                          <m:t>+</m:t>
                        </m:r>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𝑥</m:t>
                            </m:r>
                          </m:e>
                          <m:sub>
                            <m:r>
                              <a:rPr lang="fr-FR" sz="1600" i="1">
                                <a:latin typeface="Cambria Math"/>
                                <a:ea typeface="Times New Roman"/>
                                <a:cs typeface="Times New Roman"/>
                              </a:rPr>
                              <m:t>0</m:t>
                            </m:r>
                          </m:sub>
                        </m:sSub>
                        <m:r>
                          <a:rPr lang="fr-FR" sz="1600" i="1">
                            <a:latin typeface="Cambria Math"/>
                            <a:ea typeface="Times New Roman"/>
                            <a:cs typeface="Times New Roman"/>
                          </a:rPr>
                          <m:t>𝑐𝑜𝑠</m:t>
                        </m:r>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𝜔</m:t>
                            </m:r>
                          </m:e>
                          <m:sub>
                            <m:r>
                              <a:rPr lang="fr-FR" sz="1600" i="1">
                                <a:latin typeface="Cambria Math"/>
                                <a:ea typeface="Times New Roman"/>
                                <a:cs typeface="Times New Roman"/>
                              </a:rPr>
                              <m:t>𝐷</m:t>
                            </m:r>
                          </m:sub>
                        </m:sSub>
                        <m:r>
                          <a:rPr lang="fr-FR" sz="1600" i="1">
                            <a:latin typeface="Cambria Math"/>
                            <a:ea typeface="Times New Roman"/>
                            <a:cs typeface="Times New Roman"/>
                          </a:rPr>
                          <m:t>𝑡</m:t>
                        </m:r>
                      </m:e>
                    </m:d>
                  </m:oMath>
                </a14:m>
                <a:r>
                  <a:rPr lang="fr-FR" sz="1600" dirty="0">
                    <a:latin typeface="Times New Roman"/>
                    <a:ea typeface="Times New Roman"/>
                    <a:cs typeface="Arial"/>
                  </a:rPr>
                  <a:t> </a:t>
                </a:r>
                <a:endParaRPr lang="fr-FR" sz="1600" dirty="0">
                  <a:effectLst/>
                  <a:latin typeface="Calibri"/>
                  <a:ea typeface="Calibri"/>
                  <a:cs typeface="Arial"/>
                </a:endParaRPr>
              </a:p>
              <a:p>
                <a:pPr>
                  <a:lnSpc>
                    <a:spcPct val="115000"/>
                  </a:lnSpc>
                  <a:spcAft>
                    <a:spcPts val="0"/>
                  </a:spcAft>
                </a:pPr>
                <a:r>
                  <a:rPr lang="fr-FR" sz="1800" dirty="0">
                    <a:effectLst/>
                    <a:latin typeface="Times New Roman"/>
                    <a:ea typeface="Times New Roman"/>
                    <a:cs typeface="Arial"/>
                  </a:rPr>
                  <a:t>		 </a:t>
                </a:r>
                <a14:m>
                  <m:oMath xmlns:m="http://schemas.openxmlformats.org/officeDocument/2006/math">
                    <m:r>
                      <a:rPr lang="fr-FR" sz="1800" i="1">
                        <a:effectLst/>
                        <a:latin typeface="Cambria Math"/>
                        <a:ea typeface="Times New Roman"/>
                        <a:cs typeface="Times New Roman"/>
                      </a:rPr>
                      <m:t>𝑥</m:t>
                    </m:r>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𝑡</m:t>
                        </m:r>
                      </m:e>
                    </m:d>
                    <m:r>
                      <a:rPr lang="fr-FR"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r>
                          <a:rPr lang="fr-FR" sz="1800" i="1">
                            <a:effectLst/>
                            <a:latin typeface="Cambria Math"/>
                            <a:ea typeface="Times New Roman"/>
                            <a:cs typeface="Times New Roman"/>
                          </a:rPr>
                          <m:t>𝑒</m:t>
                        </m:r>
                      </m:e>
                      <m:sup>
                        <m:r>
                          <a:rPr lang="fr-FR" sz="1800" i="1">
                            <a:effectLst/>
                            <a:latin typeface="Cambria Math"/>
                            <a:ea typeface="Times New Roman"/>
                            <a:cs typeface="Times New Roman"/>
                          </a:rPr>
                          <m:t>−</m:t>
                        </m:r>
                        <m:r>
                          <a:rPr lang="fr-FR" sz="1800" i="1">
                            <a:effectLst/>
                            <a:latin typeface="Cambria Math"/>
                            <a:ea typeface="Times New Roman"/>
                            <a:cs typeface="Times New Roman"/>
                          </a:rPr>
                          <m:t>𝜉</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r>
                          <a:rPr lang="fr-FR" sz="1800" i="1">
                            <a:effectLst/>
                            <a:latin typeface="Cambria Math"/>
                            <a:ea typeface="Times New Roman"/>
                            <a:cs typeface="Times New Roman"/>
                          </a:rPr>
                          <m:t>𝑡</m:t>
                        </m:r>
                      </m:sup>
                    </m:sSup>
                    <m:d>
                      <m:dPr>
                        <m:begChr m:val="["/>
                        <m:endChr m:val="]"/>
                        <m:ctrlPr>
                          <a:rPr lang="fr-FR" sz="1800" i="1">
                            <a:effectLst/>
                            <a:latin typeface="Cambria Math" panose="02040503050406030204" pitchFamily="18" charset="0"/>
                            <a:ea typeface="Times New Roman"/>
                            <a:cs typeface="Times New Roman"/>
                          </a:rPr>
                        </m:ctrlPr>
                      </m:dPr>
                      <m:e>
                        <m:f>
                          <m:fPr>
                            <m:ctrlPr>
                              <a:rPr lang="fr-FR" sz="1800" i="1">
                                <a:effectLst/>
                                <a:latin typeface="Cambria Math" panose="02040503050406030204" pitchFamily="18" charset="0"/>
                                <a:ea typeface="Times New Roman"/>
                                <a:cs typeface="Times New Roman"/>
                              </a:rPr>
                            </m:ctrlPr>
                          </m:fPr>
                          <m:num>
                            <m:r>
                              <a:rPr lang="fr-FR" sz="1800" i="1">
                                <a:effectLst/>
                                <a:latin typeface="Cambria Math"/>
                                <a:ea typeface="Times New Roman"/>
                                <a:cs typeface="Times New Roman"/>
                              </a:rPr>
                              <m:t>𝑃</m:t>
                            </m:r>
                            <m:r>
                              <a:rPr lang="fr-FR" sz="1800" i="1">
                                <a:effectLst/>
                                <a:latin typeface="Cambria Math"/>
                                <a:ea typeface="Times New Roman"/>
                                <a:cs typeface="Times New Roman"/>
                              </a:rPr>
                              <m:t>(</m:t>
                            </m:r>
                            <m:r>
                              <a:rPr lang="fr-FR" sz="1800" i="1">
                                <a:effectLst/>
                                <a:latin typeface="Cambria Math"/>
                                <a:ea typeface="Times New Roman"/>
                                <a:cs typeface="Times New Roman"/>
                              </a:rPr>
                              <m:t>𝜏</m:t>
                            </m:r>
                            <m:r>
                              <a:rPr lang="fr-FR" sz="1800" i="1">
                                <a:effectLst/>
                                <a:latin typeface="Cambria Math"/>
                                <a:ea typeface="Times New Roman"/>
                                <a:cs typeface="Times New Roman"/>
                              </a:rPr>
                              <m:t>)</m:t>
                            </m:r>
                            <m:r>
                              <a:rPr lang="fr-FR" sz="1800" i="1">
                                <a:effectLst/>
                                <a:latin typeface="Cambria Math"/>
                                <a:ea typeface="Times New Roman"/>
                                <a:cs typeface="Times New Roman"/>
                              </a:rPr>
                              <m:t>𝑑</m:t>
                            </m:r>
                            <m:r>
                              <a:rPr lang="fr-FR" sz="1800" i="1">
                                <a:effectLst/>
                                <a:latin typeface="Cambria Math"/>
                                <a:ea typeface="Times New Roman"/>
                                <a:cs typeface="Times New Roman"/>
                              </a:rPr>
                              <m:t>𝜏</m:t>
                            </m:r>
                          </m:num>
                          <m:den>
                            <m:r>
                              <a:rPr lang="fr-FR" sz="1800" i="1">
                                <a:effectLst/>
                                <a:latin typeface="Cambria Math"/>
                                <a:ea typeface="Times New Roman"/>
                                <a:cs typeface="Times New Roman"/>
                              </a:rPr>
                              <m:t>𝑚</m:t>
                            </m:r>
                            <m:r>
                              <a:rPr lang="fr-FR" sz="1800" i="1">
                                <a:effectLst/>
                                <a:latin typeface="Cambria Math"/>
                                <a:ea typeface="Times New Roman"/>
                                <a:cs typeface="Times New Roman"/>
                              </a:rPr>
                              <m:t>.</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𝐷</m:t>
                                </m:r>
                              </m:sub>
                            </m:sSub>
                          </m:den>
                        </m:f>
                        <m:r>
                          <m:rPr>
                            <m:sty m:val="p"/>
                          </m:rPr>
                          <a:rPr lang="fr-FR" sz="1800">
                            <a:effectLst/>
                            <a:latin typeface="Cambria Math"/>
                            <a:ea typeface="Times New Roman"/>
                            <a:cs typeface="Times New Roman"/>
                          </a:rPr>
                          <m:t>sin</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𝐷</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𝑡</m:t>
                        </m:r>
                        <m:r>
                          <a:rPr lang="fr-FR" sz="1800" i="1">
                            <a:effectLst/>
                            <a:latin typeface="Cambria Math"/>
                            <a:ea typeface="Times New Roman"/>
                            <a:cs typeface="Times New Roman"/>
                          </a:rPr>
                          <m:t>−</m:t>
                        </m:r>
                        <m:r>
                          <a:rPr lang="fr-FR" sz="1800" i="1">
                            <a:effectLst/>
                            <a:latin typeface="Cambria Math"/>
                            <a:ea typeface="Times New Roman"/>
                            <a:cs typeface="Times New Roman"/>
                          </a:rPr>
                          <m:t>𝜏</m:t>
                        </m:r>
                        <m:r>
                          <a:rPr lang="fr-FR" sz="1800" i="1">
                            <a:effectLst/>
                            <a:latin typeface="Cambria Math"/>
                            <a:ea typeface="Times New Roman"/>
                            <a:cs typeface="Times New Roman"/>
                          </a:rPr>
                          <m:t>)</m:t>
                        </m:r>
                      </m:e>
                    </m:d>
                  </m:oMath>
                </a14:m>
                <a:r>
                  <a:rPr lang="fr-FR" sz="1800" dirty="0">
                    <a:effectLst/>
                    <a:latin typeface="Times New Roman"/>
                    <a:ea typeface="Times New Roman"/>
                    <a:cs typeface="Arial"/>
                  </a:rPr>
                  <a:t> </a:t>
                </a:r>
                <a:r>
                  <a:rPr lang="fr-FR" sz="1600" dirty="0">
                    <a:effectLst/>
                    <a:latin typeface="Times New Roman"/>
                    <a:ea typeface="Times New Roman"/>
                    <a:cs typeface="Arial"/>
                  </a:rPr>
                  <a:t>				</a:t>
                </a:r>
                <a:r>
                  <a:rPr lang="fr-FR" sz="1100" dirty="0">
                    <a:solidFill>
                      <a:srgbClr val="FF0000"/>
                    </a:solidFill>
                    <a:effectLst/>
                    <a:latin typeface="Times New Roman"/>
                    <a:ea typeface="Times New Roman"/>
                    <a:cs typeface="Arial"/>
                  </a:rPr>
                  <a:t>(4.20)</a:t>
                </a:r>
                <a:endParaRPr lang="fr-FR" sz="1400" dirty="0">
                  <a:effectLst/>
                  <a:latin typeface="Calibri"/>
                  <a:ea typeface="Calibri"/>
                  <a:cs typeface="Arial"/>
                </a:endParaRPr>
              </a:p>
              <a:p>
                <a:pPr>
                  <a:spcAft>
                    <a:spcPts val="0"/>
                  </a:spcAft>
                </a:pPr>
                <a:r>
                  <a:rPr lang="fr-FR" sz="2000" dirty="0">
                    <a:latin typeface="Times New Roman"/>
                    <a:ea typeface="Times New Roman"/>
                    <a:cs typeface="Arial"/>
                  </a:rPr>
                  <a:t>Initial conditions:</a:t>
                </a:r>
              </a:p>
              <a:p>
                <a:pPr>
                  <a:spcAft>
                    <a:spcPts val="0"/>
                  </a:spcAft>
                </a:pPr>
                <a14:m>
                  <m:oMathPara xmlns:m="http://schemas.openxmlformats.org/officeDocument/2006/math">
                    <m:oMathParaPr>
                      <m:jc m:val="centerGroup"/>
                    </m:oMathParaPr>
                    <m:oMath xmlns:m="http://schemas.openxmlformats.org/officeDocument/2006/math">
                      <m:r>
                        <a:rPr lang="fr-FR" sz="1800" i="1">
                          <a:latin typeface="Cambria Math"/>
                          <a:ea typeface="Times New Roman"/>
                          <a:cs typeface="Times New Roman"/>
                        </a:rPr>
                        <m:t>𝑥</m:t>
                      </m:r>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𝑡</m:t>
                          </m:r>
                          <m:r>
                            <a:rPr lang="fr-FR" sz="1800" i="1">
                              <a:latin typeface="Cambria Math"/>
                              <a:ea typeface="Times New Roman"/>
                              <a:cs typeface="Times New Roman"/>
                            </a:rPr>
                            <m:t>=</m:t>
                          </m:r>
                          <m:r>
                            <a:rPr lang="fr-FR" sz="1800" i="1">
                              <a:latin typeface="Cambria Math"/>
                              <a:ea typeface="Times New Roman"/>
                              <a:cs typeface="Times New Roman"/>
                            </a:rPr>
                            <m:t>0</m:t>
                          </m:r>
                        </m:e>
                      </m:d>
                      <m:r>
                        <a:rPr lang="fr-FR" sz="1800" i="1">
                          <a:latin typeface="Cambria Math"/>
                          <a:ea typeface="Times New Roman"/>
                          <a:cs typeface="Times New Roman"/>
                        </a:rPr>
                        <m:t>=</m:t>
                      </m:r>
                      <m:r>
                        <a:rPr lang="fr-FR" sz="1800" i="1">
                          <a:latin typeface="Cambria Math"/>
                          <a:ea typeface="Times New Roman"/>
                          <a:cs typeface="Times New Roman"/>
                        </a:rPr>
                        <m:t>0</m:t>
                      </m:r>
                      <m:r>
                        <a:rPr lang="fr-FR" sz="1800" i="1">
                          <a:latin typeface="Cambria Math"/>
                          <a:ea typeface="Times New Roman"/>
                          <a:cs typeface="Times New Roman"/>
                        </a:rPr>
                        <m:t> ; </m:t>
                      </m:r>
                      <m:acc>
                        <m:accPr>
                          <m:chr m:val="̇"/>
                          <m:ctrlPr>
                            <a:rPr lang="fr-FR" sz="1800" i="1">
                              <a:latin typeface="Cambria Math" panose="02040503050406030204" pitchFamily="18" charset="0"/>
                              <a:ea typeface="Times New Roman"/>
                              <a:cs typeface="Times New Roman"/>
                            </a:rPr>
                          </m:ctrlPr>
                        </m:accPr>
                        <m:e>
                          <m:r>
                            <a:rPr lang="fr-FR" sz="1800" i="1">
                              <a:latin typeface="Cambria Math"/>
                              <a:ea typeface="Times New Roman"/>
                              <a:cs typeface="Times New Roman"/>
                            </a:rPr>
                            <m:t>𝑥</m:t>
                          </m:r>
                        </m:e>
                      </m:acc>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𝑡</m:t>
                          </m:r>
                          <m:r>
                            <a:rPr lang="fr-FR" sz="1800" i="1">
                              <a:latin typeface="Cambria Math"/>
                              <a:ea typeface="Times New Roman"/>
                              <a:cs typeface="Times New Roman"/>
                            </a:rPr>
                            <m:t>=</m:t>
                          </m:r>
                          <m:r>
                            <a:rPr lang="fr-FR" sz="1800" i="1">
                              <a:latin typeface="Cambria Math"/>
                              <a:ea typeface="Times New Roman"/>
                              <a:cs typeface="Times New Roman"/>
                            </a:rPr>
                            <m:t>0</m:t>
                          </m:r>
                        </m:e>
                      </m:d>
                      <m:r>
                        <a:rPr lang="fr-FR" sz="1800" i="1">
                          <a:latin typeface="Cambria Math"/>
                          <a:ea typeface="Times New Roman"/>
                          <a:cs typeface="Times New Roman"/>
                        </a:rPr>
                        <m:t>=</m:t>
                      </m:r>
                      <m:r>
                        <a:rPr lang="fr-FR" sz="1800" i="1">
                          <a:latin typeface="Cambria Math"/>
                          <a:ea typeface="Times New Roman"/>
                          <a:cs typeface="Times New Roman"/>
                        </a:rPr>
                        <m:t>𝑑𝑥</m:t>
                      </m:r>
                      <m:r>
                        <a:rPr lang="fr-FR" sz="1800" i="1">
                          <a:latin typeface="Cambria Math"/>
                          <a:ea typeface="Times New Roman"/>
                          <a:cs typeface="Times New Roman"/>
                        </a:rPr>
                        <m:t>=</m:t>
                      </m:r>
                      <m:f>
                        <m:fPr>
                          <m:ctrlPr>
                            <a:rPr lang="fr-FR" sz="1800" i="1">
                              <a:latin typeface="Cambria Math" panose="02040503050406030204" pitchFamily="18" charset="0"/>
                              <a:ea typeface="Times New Roman"/>
                              <a:cs typeface="Times New Roman"/>
                            </a:rPr>
                          </m:ctrlPr>
                        </m:fPr>
                        <m:num>
                          <m:r>
                            <a:rPr lang="fr-FR" sz="1800" i="1">
                              <a:latin typeface="Cambria Math"/>
                              <a:ea typeface="Times New Roman"/>
                              <a:cs typeface="Times New Roman"/>
                            </a:rPr>
                            <m:t>𝑃</m:t>
                          </m:r>
                          <m:r>
                            <a:rPr lang="fr-FR" sz="1800" i="1">
                              <a:latin typeface="Cambria Math"/>
                              <a:ea typeface="Times New Roman"/>
                              <a:cs typeface="Times New Roman"/>
                            </a:rPr>
                            <m:t>(</m:t>
                          </m:r>
                          <m:r>
                            <a:rPr lang="fr-FR" sz="1800" i="1">
                              <a:latin typeface="Cambria Math"/>
                              <a:ea typeface="Times New Roman"/>
                              <a:cs typeface="Times New Roman"/>
                            </a:rPr>
                            <m:t>𝜏</m:t>
                          </m:r>
                          <m:r>
                            <a:rPr lang="fr-FR" sz="1800" i="1">
                              <a:latin typeface="Cambria Math"/>
                              <a:ea typeface="Times New Roman"/>
                              <a:cs typeface="Times New Roman"/>
                            </a:rPr>
                            <m:t>)</m:t>
                          </m:r>
                          <m:r>
                            <a:rPr lang="fr-FR" sz="1800" i="1">
                              <a:latin typeface="Cambria Math"/>
                              <a:ea typeface="Times New Roman"/>
                              <a:cs typeface="Times New Roman"/>
                            </a:rPr>
                            <m:t>𝑑</m:t>
                          </m:r>
                          <m:r>
                            <a:rPr lang="fr-FR" sz="1800" i="1">
                              <a:latin typeface="Cambria Math"/>
                              <a:ea typeface="Times New Roman"/>
                              <a:cs typeface="Times New Roman"/>
                            </a:rPr>
                            <m:t>𝜏</m:t>
                          </m:r>
                        </m:num>
                        <m:den>
                          <m:r>
                            <a:rPr lang="fr-FR" sz="1800" i="1">
                              <a:latin typeface="Cambria Math"/>
                              <a:ea typeface="Times New Roman"/>
                              <a:cs typeface="Times New Roman"/>
                            </a:rPr>
                            <m:t>𝑚</m:t>
                          </m:r>
                        </m:den>
                      </m:f>
                      <m:r>
                        <a:rPr lang="fr-FR" sz="1800" i="1">
                          <a:latin typeface="Cambria Math"/>
                          <a:ea typeface="Times New Roman"/>
                          <a:cs typeface="Times New Roman"/>
                        </a:rPr>
                        <m:t> </m:t>
                      </m:r>
                    </m:oMath>
                  </m:oMathPara>
                </a14:m>
                <a:endParaRPr lang="fr-FR" sz="1600" dirty="0">
                  <a:latin typeface="Calibri"/>
                  <a:ea typeface="Calibri"/>
                  <a:cs typeface="Arial"/>
                </a:endParaRPr>
              </a:p>
              <a:p>
                <a:pPr>
                  <a:lnSpc>
                    <a:spcPct val="115000"/>
                  </a:lnSpc>
                  <a:spcAft>
                    <a:spcPts val="0"/>
                  </a:spcAft>
                </a:pPr>
                <a:r>
                  <a:rPr lang="fr-FR" sz="1600" dirty="0">
                    <a:latin typeface="Times New Roman"/>
                    <a:ea typeface="Times New Roman"/>
                    <a:cs typeface="Arial"/>
                  </a:rPr>
                  <a:t> 		</a:t>
                </a:r>
                <a14:m>
                  <m:oMath xmlns:m="http://schemas.openxmlformats.org/officeDocument/2006/math">
                    <m:r>
                      <a:rPr lang="fr-FR" sz="1600" i="1">
                        <a:effectLst/>
                        <a:latin typeface="Cambria Math"/>
                        <a:ea typeface="Times New Roman"/>
                        <a:cs typeface="Times New Roman"/>
                      </a:rPr>
                      <m:t>𝑥</m:t>
                    </m:r>
                    <m:d>
                      <m:dPr>
                        <m:ctrlPr>
                          <a:rPr lang="fr-FR" sz="1600" i="1">
                            <a:effectLst/>
                            <a:latin typeface="Cambria Math" panose="02040503050406030204" pitchFamily="18" charset="0"/>
                            <a:ea typeface="Times New Roman"/>
                            <a:cs typeface="Times New Roman"/>
                          </a:rPr>
                        </m:ctrlPr>
                      </m:dPr>
                      <m:e>
                        <m:r>
                          <a:rPr lang="fr-FR" sz="1600" i="1">
                            <a:effectLst/>
                            <a:latin typeface="Cambria Math"/>
                            <a:ea typeface="Times New Roman"/>
                            <a:cs typeface="Times New Roman"/>
                          </a:rPr>
                          <m:t>𝑡</m:t>
                        </m:r>
                      </m:e>
                    </m:d>
                    <m:r>
                      <a:rPr lang="fr-FR" sz="1600" i="1">
                        <a:effectLst/>
                        <a:latin typeface="Cambria Math"/>
                        <a:ea typeface="Times New Roman"/>
                        <a:cs typeface="Times New Roman"/>
                      </a:rPr>
                      <m:t>=</m:t>
                    </m:r>
                    <m:f>
                      <m:fPr>
                        <m:ctrlPr>
                          <a:rPr lang="fr-FR" sz="1600" i="1">
                            <a:effectLst/>
                            <a:latin typeface="Cambria Math" panose="02040503050406030204" pitchFamily="18" charset="0"/>
                            <a:ea typeface="Times New Roman"/>
                            <a:cs typeface="Times New Roman"/>
                          </a:rPr>
                        </m:ctrlPr>
                      </m:fPr>
                      <m:num>
                        <m:r>
                          <a:rPr lang="fr-FR" sz="1600" i="1">
                            <a:effectLst/>
                            <a:latin typeface="Cambria Math"/>
                            <a:ea typeface="Times New Roman"/>
                            <a:cs typeface="Times New Roman"/>
                          </a:rPr>
                          <m:t>1</m:t>
                        </m:r>
                      </m:num>
                      <m:den>
                        <m:r>
                          <a:rPr lang="fr-FR" sz="1600" i="1">
                            <a:effectLst/>
                            <a:latin typeface="Cambria Math"/>
                            <a:ea typeface="Times New Roman"/>
                            <a:cs typeface="Times New Roman"/>
                          </a:rPr>
                          <m:t>𝑚</m:t>
                        </m:r>
                        <m:r>
                          <a:rPr lang="fr-FR" sz="1600" i="1">
                            <a:effectLst/>
                            <a:latin typeface="Cambria Math"/>
                            <a:ea typeface="Times New Roman"/>
                            <a:cs typeface="Times New Roman"/>
                          </a:rPr>
                          <m:t>.</m:t>
                        </m:r>
                        <m:sSub>
                          <m:sSubPr>
                            <m:ctrlPr>
                              <a:rPr lang="fr-FR" sz="1600" i="1">
                                <a:effectLst/>
                                <a:latin typeface="Cambria Math" panose="02040503050406030204" pitchFamily="18" charset="0"/>
                                <a:ea typeface="Times New Roman"/>
                                <a:cs typeface="Times New Roman"/>
                              </a:rPr>
                            </m:ctrlPr>
                          </m:sSubPr>
                          <m:e>
                            <m:r>
                              <a:rPr lang="fr-FR" sz="1600" i="1">
                                <a:effectLst/>
                                <a:latin typeface="Cambria Math"/>
                                <a:ea typeface="Times New Roman"/>
                                <a:cs typeface="Times New Roman"/>
                              </a:rPr>
                              <m:t>𝜔</m:t>
                            </m:r>
                          </m:e>
                          <m:sub>
                            <m:r>
                              <a:rPr lang="fr-FR" sz="1600" i="1">
                                <a:effectLst/>
                                <a:latin typeface="Cambria Math"/>
                                <a:ea typeface="Times New Roman"/>
                                <a:cs typeface="Times New Roman"/>
                              </a:rPr>
                              <m:t>𝐷</m:t>
                            </m:r>
                          </m:sub>
                        </m:sSub>
                      </m:den>
                    </m:f>
                    <m:nary>
                      <m:naryPr>
                        <m:limLoc m:val="subSup"/>
                        <m:ctrlPr>
                          <a:rPr lang="fr-FR" sz="1600" i="1">
                            <a:effectLst/>
                            <a:latin typeface="Cambria Math" panose="02040503050406030204" pitchFamily="18" charset="0"/>
                            <a:ea typeface="Times New Roman"/>
                            <a:cs typeface="Times New Roman"/>
                          </a:rPr>
                        </m:ctrlPr>
                      </m:naryPr>
                      <m:sub>
                        <m:r>
                          <a:rPr lang="fr-FR" sz="1600" i="1">
                            <a:effectLst/>
                            <a:latin typeface="Cambria Math"/>
                            <a:ea typeface="Times New Roman"/>
                            <a:cs typeface="Times New Roman"/>
                          </a:rPr>
                          <m:t>0</m:t>
                        </m:r>
                      </m:sub>
                      <m:sup>
                        <m:r>
                          <a:rPr lang="fr-FR" sz="1600" i="1">
                            <a:effectLst/>
                            <a:latin typeface="Cambria Math"/>
                            <a:ea typeface="Times New Roman"/>
                            <a:cs typeface="Times New Roman"/>
                          </a:rPr>
                          <m:t>𝑡</m:t>
                        </m:r>
                      </m:sup>
                      <m:e>
                        <m:r>
                          <a:rPr lang="fr-FR" sz="1600" i="1">
                            <a:effectLst/>
                            <a:latin typeface="Cambria Math"/>
                            <a:ea typeface="Times New Roman"/>
                            <a:cs typeface="Times New Roman"/>
                          </a:rPr>
                          <m:t>𝑃</m:t>
                        </m:r>
                        <m:d>
                          <m:dPr>
                            <m:ctrlPr>
                              <a:rPr lang="fr-FR" sz="1600" i="1">
                                <a:effectLst/>
                                <a:latin typeface="Cambria Math" panose="02040503050406030204" pitchFamily="18" charset="0"/>
                                <a:ea typeface="Times New Roman"/>
                                <a:cs typeface="Times New Roman"/>
                              </a:rPr>
                            </m:ctrlPr>
                          </m:dPr>
                          <m:e>
                            <m:r>
                              <a:rPr lang="fr-FR" sz="1600" i="1">
                                <a:effectLst/>
                                <a:latin typeface="Cambria Math"/>
                                <a:ea typeface="Times New Roman"/>
                                <a:cs typeface="Times New Roman"/>
                              </a:rPr>
                              <m:t>𝜏</m:t>
                            </m:r>
                          </m:e>
                        </m:d>
                        <m:sSup>
                          <m:sSupPr>
                            <m:ctrlPr>
                              <a:rPr lang="fr-FR" sz="1600" i="1">
                                <a:effectLst/>
                                <a:latin typeface="Cambria Math" panose="02040503050406030204" pitchFamily="18" charset="0"/>
                                <a:ea typeface="Times New Roman"/>
                                <a:cs typeface="Times New Roman"/>
                              </a:rPr>
                            </m:ctrlPr>
                          </m:sSupPr>
                          <m:e>
                            <m:r>
                              <a:rPr lang="fr-FR" sz="1600" i="1">
                                <a:effectLst/>
                                <a:latin typeface="Cambria Math"/>
                                <a:ea typeface="Times New Roman"/>
                                <a:cs typeface="Times New Roman"/>
                              </a:rPr>
                              <m:t>𝑒</m:t>
                            </m:r>
                          </m:e>
                          <m:sup>
                            <m:r>
                              <a:rPr lang="fr-FR" sz="1600" i="1">
                                <a:effectLst/>
                                <a:latin typeface="Cambria Math"/>
                                <a:ea typeface="Times New Roman"/>
                                <a:cs typeface="Times New Roman"/>
                              </a:rPr>
                              <m:t>−</m:t>
                            </m:r>
                            <m:r>
                              <a:rPr lang="fr-FR" sz="1600" i="1">
                                <a:effectLst/>
                                <a:latin typeface="Cambria Math"/>
                                <a:ea typeface="Times New Roman"/>
                                <a:cs typeface="Times New Roman"/>
                              </a:rPr>
                              <m:t>𝜉</m:t>
                            </m:r>
                            <m:sSub>
                              <m:sSubPr>
                                <m:ctrlPr>
                                  <a:rPr lang="fr-FR" sz="1600" i="1">
                                    <a:effectLst/>
                                    <a:latin typeface="Cambria Math" panose="02040503050406030204" pitchFamily="18" charset="0"/>
                                    <a:ea typeface="Times New Roman"/>
                                    <a:cs typeface="Times New Roman"/>
                                  </a:rPr>
                                </m:ctrlPr>
                              </m:sSubPr>
                              <m:e>
                                <m:r>
                                  <a:rPr lang="fr-FR" sz="1600" i="1">
                                    <a:effectLst/>
                                    <a:latin typeface="Cambria Math"/>
                                    <a:ea typeface="Times New Roman"/>
                                    <a:cs typeface="Times New Roman"/>
                                  </a:rPr>
                                  <m:t>𝜔</m:t>
                                </m:r>
                              </m:e>
                              <m:sub>
                                <m:r>
                                  <a:rPr lang="fr-FR" sz="1600" i="1">
                                    <a:effectLst/>
                                    <a:latin typeface="Cambria Math"/>
                                    <a:ea typeface="Times New Roman"/>
                                    <a:cs typeface="Times New Roman"/>
                                  </a:rPr>
                                  <m:t>0</m:t>
                                </m:r>
                              </m:sub>
                            </m:sSub>
                            <m:r>
                              <a:rPr lang="fr-FR" sz="1600" i="1">
                                <a:effectLst/>
                                <a:latin typeface="Cambria Math"/>
                                <a:ea typeface="Times New Roman"/>
                                <a:cs typeface="Times New Roman"/>
                              </a:rPr>
                              <m:t>(</m:t>
                            </m:r>
                            <m:r>
                              <a:rPr lang="fr-FR" sz="1600" i="1">
                                <a:effectLst/>
                                <a:latin typeface="Cambria Math"/>
                                <a:ea typeface="Times New Roman"/>
                                <a:cs typeface="Times New Roman"/>
                              </a:rPr>
                              <m:t>𝑡</m:t>
                            </m:r>
                            <m:r>
                              <a:rPr lang="fr-FR" sz="1600" i="1">
                                <a:effectLst/>
                                <a:latin typeface="Cambria Math"/>
                                <a:ea typeface="Times New Roman"/>
                                <a:cs typeface="Times New Roman"/>
                              </a:rPr>
                              <m:t>−</m:t>
                            </m:r>
                            <m:r>
                              <a:rPr lang="fr-FR" sz="1600" i="1">
                                <a:effectLst/>
                                <a:latin typeface="Cambria Math"/>
                                <a:ea typeface="Times New Roman"/>
                                <a:cs typeface="Times New Roman"/>
                              </a:rPr>
                              <m:t>𝜏</m:t>
                            </m:r>
                            <m:r>
                              <a:rPr lang="fr-FR" sz="1600" i="1">
                                <a:effectLst/>
                                <a:latin typeface="Cambria Math"/>
                                <a:ea typeface="Times New Roman"/>
                                <a:cs typeface="Times New Roman"/>
                              </a:rPr>
                              <m:t>)</m:t>
                            </m:r>
                          </m:sup>
                        </m:sSup>
                        <m:r>
                          <a:rPr lang="fr-FR" sz="1600" i="1">
                            <a:effectLst/>
                            <a:latin typeface="Cambria Math"/>
                            <a:ea typeface="Times New Roman"/>
                            <a:cs typeface="Times New Roman"/>
                          </a:rPr>
                          <m:t>𝑠𝑖𝑛</m:t>
                        </m:r>
                        <m:sSub>
                          <m:sSubPr>
                            <m:ctrlPr>
                              <a:rPr lang="fr-FR" sz="1600" i="1">
                                <a:effectLst/>
                                <a:latin typeface="Cambria Math" panose="02040503050406030204" pitchFamily="18" charset="0"/>
                                <a:ea typeface="Times New Roman"/>
                                <a:cs typeface="Times New Roman"/>
                              </a:rPr>
                            </m:ctrlPr>
                          </m:sSubPr>
                          <m:e>
                            <m:r>
                              <a:rPr lang="fr-FR" sz="1600" i="1">
                                <a:effectLst/>
                                <a:latin typeface="Cambria Math"/>
                                <a:ea typeface="Times New Roman"/>
                                <a:cs typeface="Times New Roman"/>
                              </a:rPr>
                              <m:t>𝜔</m:t>
                            </m:r>
                          </m:e>
                          <m:sub>
                            <m:r>
                              <a:rPr lang="fr-FR" sz="1600" i="1">
                                <a:effectLst/>
                                <a:latin typeface="Cambria Math"/>
                                <a:ea typeface="Times New Roman"/>
                                <a:cs typeface="Times New Roman"/>
                              </a:rPr>
                              <m:t>𝐷</m:t>
                            </m:r>
                          </m:sub>
                        </m:sSub>
                        <m:r>
                          <a:rPr lang="fr-FR" sz="1600" i="1">
                            <a:effectLst/>
                            <a:latin typeface="Cambria Math"/>
                            <a:ea typeface="Times New Roman"/>
                            <a:cs typeface="Times New Roman"/>
                          </a:rPr>
                          <m:t>(</m:t>
                        </m:r>
                        <m:r>
                          <a:rPr lang="fr-FR" sz="1600" i="1">
                            <a:effectLst/>
                            <a:latin typeface="Cambria Math"/>
                            <a:ea typeface="Times New Roman"/>
                            <a:cs typeface="Times New Roman"/>
                          </a:rPr>
                          <m:t>𝑡</m:t>
                        </m:r>
                        <m:r>
                          <a:rPr lang="fr-FR" sz="1600" i="1">
                            <a:effectLst/>
                            <a:latin typeface="Cambria Math"/>
                            <a:ea typeface="Times New Roman"/>
                            <a:cs typeface="Times New Roman"/>
                          </a:rPr>
                          <m:t>−</m:t>
                        </m:r>
                        <m:r>
                          <a:rPr lang="fr-FR" sz="1600" i="1">
                            <a:effectLst/>
                            <a:latin typeface="Cambria Math"/>
                            <a:ea typeface="Times New Roman"/>
                            <a:cs typeface="Times New Roman"/>
                          </a:rPr>
                          <m:t>𝜏</m:t>
                        </m:r>
                        <m:r>
                          <a:rPr lang="fr-FR" sz="1600" i="1">
                            <a:effectLst/>
                            <a:latin typeface="Cambria Math"/>
                            <a:ea typeface="Times New Roman"/>
                            <a:cs typeface="Times New Roman"/>
                          </a:rPr>
                          <m:t>)</m:t>
                        </m:r>
                        <m:r>
                          <a:rPr lang="fr-FR" sz="1600" i="1">
                            <a:effectLst/>
                            <a:latin typeface="Cambria Math"/>
                            <a:ea typeface="Times New Roman"/>
                            <a:cs typeface="Times New Roman"/>
                          </a:rPr>
                          <m:t>𝑑</m:t>
                        </m:r>
                        <m:r>
                          <a:rPr lang="fr-FR" sz="1600" i="1">
                            <a:effectLst/>
                            <a:latin typeface="Cambria Math"/>
                            <a:ea typeface="Times New Roman"/>
                            <a:cs typeface="Times New Roman"/>
                          </a:rPr>
                          <m:t>𝜏</m:t>
                        </m:r>
                      </m:e>
                    </m:nary>
                  </m:oMath>
                </a14:m>
                <a:r>
                  <a:rPr lang="fr-FR" sz="1600" dirty="0">
                    <a:effectLst/>
                    <a:latin typeface="Times New Roman"/>
                    <a:ea typeface="Times New Roman"/>
                    <a:cs typeface="Arial"/>
                  </a:rPr>
                  <a:t> 	     </a:t>
                </a:r>
                <a:r>
                  <a:rPr lang="fr-FR" sz="1400" dirty="0">
                    <a:effectLst/>
                    <a:latin typeface="Times New Roman"/>
                    <a:ea typeface="Times New Roman"/>
                    <a:cs typeface="Arial"/>
                  </a:rPr>
                  <a:t>	</a:t>
                </a:r>
                <a:r>
                  <a:rPr lang="fr-FR" sz="1050" dirty="0">
                    <a:solidFill>
                      <a:srgbClr val="FF0000"/>
                    </a:solidFill>
                    <a:effectLst/>
                    <a:latin typeface="Times New Roman"/>
                    <a:ea typeface="Times New Roman"/>
                    <a:cs typeface="Arial"/>
                  </a:rPr>
                  <a:t>(4.21)</a:t>
                </a:r>
                <a:endParaRPr lang="fr-FR" sz="1200" dirty="0">
                  <a:effectLst/>
                  <a:latin typeface="Calibri"/>
                  <a:ea typeface="Calibri"/>
                  <a:cs typeface="Arial"/>
                </a:endParaRPr>
              </a:p>
              <a:p>
                <a:pPr>
                  <a:lnSpc>
                    <a:spcPct val="115000"/>
                  </a:lnSpc>
                  <a:spcAft>
                    <a:spcPts val="0"/>
                  </a:spcAft>
                </a:pPr>
                <a:r>
                  <a:rPr lang="en-US" sz="1800" dirty="0">
                    <a:latin typeface="Times New Roman"/>
                    <a:ea typeface="Times New Roman"/>
                    <a:cs typeface="Arial"/>
                  </a:rPr>
                  <a:t>If the system is not initially at rest, the general solution will be given by</a:t>
                </a:r>
              </a:p>
              <a:p>
                <a:pPr>
                  <a:lnSpc>
                    <a:spcPct val="115000"/>
                  </a:lnSpc>
                  <a:spcAft>
                    <a:spcPts val="0"/>
                  </a:spcAft>
                </a:pPr>
                <a:r>
                  <a:rPr lang="en-US" sz="1800" dirty="0">
                    <a:latin typeface="Times New Roman"/>
                    <a:ea typeface="Times New Roman"/>
                    <a:cs typeface="Arial"/>
                  </a:rPr>
                  <a:t>Where:</a:t>
                </a:r>
                <a:r>
                  <a:rPr lang="fr-FR" sz="1800" dirty="0">
                    <a:latin typeface="Times New Roman"/>
                    <a:ea typeface="Times New Roman"/>
                    <a:cs typeface="Arial"/>
                  </a:rPr>
                  <a:t>l’</a:t>
                </a:r>
                <a:r>
                  <a:rPr lang="fr-FR" sz="1800" dirty="0" err="1">
                    <a:latin typeface="Times New Roman"/>
                    <a:ea typeface="Times New Roman"/>
                    <a:cs typeface="Arial"/>
                  </a:rPr>
                  <a:t>éq</a:t>
                </a:r>
                <a:r>
                  <a:rPr lang="fr-FR" sz="1800" dirty="0">
                    <a:latin typeface="Times New Roman"/>
                    <a:ea typeface="Times New Roman"/>
                    <a:cs typeface="Arial"/>
                  </a:rPr>
                  <a:t>.(4.20) +(4.21) :</a:t>
                </a:r>
                <a:r>
                  <a:rPr lang="fr-FR" sz="1600" dirty="0">
                    <a:latin typeface="Times New Roman"/>
                    <a:ea typeface="Times New Roman"/>
                    <a:cs typeface="Arial"/>
                  </a:rPr>
                  <a:t>  </a:t>
                </a:r>
                <a14:m>
                  <m:oMath xmlns:m="http://schemas.openxmlformats.org/officeDocument/2006/math">
                    <m:r>
                      <a:rPr lang="fr-FR" sz="1600" i="1">
                        <a:latin typeface="Cambria Math"/>
                        <a:ea typeface="Times New Roman"/>
                        <a:cs typeface="Times New Roman"/>
                      </a:rPr>
                      <m:t>𝑥</m:t>
                    </m:r>
                    <m:d>
                      <m:dPr>
                        <m:ctrlPr>
                          <a:rPr lang="fr-FR" sz="1600" i="1">
                            <a:latin typeface="Cambria Math" panose="02040503050406030204" pitchFamily="18" charset="0"/>
                            <a:ea typeface="Times New Roman"/>
                            <a:cs typeface="Times New Roman"/>
                          </a:rPr>
                        </m:ctrlPr>
                      </m:dPr>
                      <m:e>
                        <m:r>
                          <a:rPr lang="fr-FR" sz="1600" i="1">
                            <a:latin typeface="Cambria Math"/>
                            <a:ea typeface="Times New Roman"/>
                            <a:cs typeface="Times New Roman"/>
                          </a:rPr>
                          <m:t>𝑡</m:t>
                        </m:r>
                      </m:e>
                    </m:d>
                    <m:r>
                      <a:rPr lang="fr-FR" sz="1600" i="1">
                        <a:latin typeface="Cambria Math"/>
                        <a:ea typeface="Times New Roman"/>
                        <a:cs typeface="Times New Roman"/>
                      </a:rPr>
                      <m:t>=</m:t>
                    </m:r>
                    <m:f>
                      <m:fPr>
                        <m:ctrlPr>
                          <a:rPr lang="fr-FR" sz="1600" i="1">
                            <a:latin typeface="Cambria Math" panose="02040503050406030204" pitchFamily="18" charset="0"/>
                            <a:ea typeface="Times New Roman"/>
                            <a:cs typeface="Times New Roman"/>
                          </a:rPr>
                        </m:ctrlPr>
                      </m:fPr>
                      <m:num>
                        <m:r>
                          <a:rPr lang="fr-FR" sz="1600" i="1">
                            <a:latin typeface="Cambria Math"/>
                            <a:ea typeface="Times New Roman"/>
                            <a:cs typeface="Times New Roman"/>
                          </a:rPr>
                          <m:t>1</m:t>
                        </m:r>
                      </m:num>
                      <m:den>
                        <m:r>
                          <a:rPr lang="fr-FR" sz="1600" i="1">
                            <a:latin typeface="Cambria Math"/>
                            <a:ea typeface="Times New Roman"/>
                            <a:cs typeface="Times New Roman"/>
                          </a:rPr>
                          <m:t>𝑚</m:t>
                        </m:r>
                        <m:r>
                          <a:rPr lang="fr-FR" sz="1600" i="1">
                            <a:latin typeface="Cambria Math"/>
                            <a:ea typeface="Times New Roman"/>
                            <a:cs typeface="Times New Roman"/>
                          </a:rPr>
                          <m:t>.</m:t>
                        </m:r>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𝜔</m:t>
                            </m:r>
                          </m:e>
                          <m:sub>
                            <m:r>
                              <a:rPr lang="fr-FR" sz="1600" i="1">
                                <a:latin typeface="Cambria Math"/>
                                <a:ea typeface="Times New Roman"/>
                                <a:cs typeface="Times New Roman"/>
                              </a:rPr>
                              <m:t>𝐷</m:t>
                            </m:r>
                          </m:sub>
                        </m:sSub>
                      </m:den>
                    </m:f>
                    <m:nary>
                      <m:naryPr>
                        <m:limLoc m:val="subSup"/>
                        <m:ctrlPr>
                          <a:rPr lang="fr-FR" sz="1600" i="1">
                            <a:latin typeface="Cambria Math" panose="02040503050406030204" pitchFamily="18" charset="0"/>
                            <a:ea typeface="Times New Roman"/>
                            <a:cs typeface="Times New Roman"/>
                          </a:rPr>
                        </m:ctrlPr>
                      </m:naryPr>
                      <m:sub>
                        <m:r>
                          <a:rPr lang="fr-FR" sz="1600" i="1">
                            <a:latin typeface="Cambria Math"/>
                            <a:ea typeface="Times New Roman"/>
                            <a:cs typeface="Times New Roman"/>
                          </a:rPr>
                          <m:t>0</m:t>
                        </m:r>
                      </m:sub>
                      <m:sup>
                        <m:r>
                          <a:rPr lang="fr-FR" sz="1600" i="1">
                            <a:latin typeface="Cambria Math"/>
                            <a:ea typeface="Times New Roman"/>
                            <a:cs typeface="Times New Roman"/>
                          </a:rPr>
                          <m:t>𝑡</m:t>
                        </m:r>
                      </m:sup>
                      <m:e>
                        <m:r>
                          <a:rPr lang="fr-FR" sz="1600" i="1">
                            <a:latin typeface="Cambria Math"/>
                            <a:ea typeface="Times New Roman"/>
                            <a:cs typeface="Times New Roman"/>
                          </a:rPr>
                          <m:t>𝑃</m:t>
                        </m:r>
                        <m:d>
                          <m:dPr>
                            <m:ctrlPr>
                              <a:rPr lang="fr-FR" sz="1600" i="1">
                                <a:latin typeface="Cambria Math" panose="02040503050406030204" pitchFamily="18" charset="0"/>
                                <a:ea typeface="Times New Roman"/>
                                <a:cs typeface="Times New Roman"/>
                              </a:rPr>
                            </m:ctrlPr>
                          </m:dPr>
                          <m:e>
                            <m:r>
                              <a:rPr lang="fr-FR" sz="1600" i="1">
                                <a:latin typeface="Cambria Math"/>
                                <a:ea typeface="Times New Roman"/>
                                <a:cs typeface="Times New Roman"/>
                              </a:rPr>
                              <m:t>𝜏</m:t>
                            </m:r>
                          </m:e>
                        </m:d>
                        <m:sSup>
                          <m:sSupPr>
                            <m:ctrlPr>
                              <a:rPr lang="fr-FR" sz="1600" i="1">
                                <a:latin typeface="Cambria Math" panose="02040503050406030204" pitchFamily="18" charset="0"/>
                                <a:ea typeface="Times New Roman"/>
                                <a:cs typeface="Times New Roman"/>
                              </a:rPr>
                            </m:ctrlPr>
                          </m:sSupPr>
                          <m:e>
                            <m:r>
                              <a:rPr lang="fr-FR" sz="1600" i="1">
                                <a:latin typeface="Cambria Math"/>
                                <a:ea typeface="Times New Roman"/>
                                <a:cs typeface="Times New Roman"/>
                              </a:rPr>
                              <m:t>𝑒</m:t>
                            </m:r>
                          </m:e>
                          <m:sup>
                            <m:r>
                              <a:rPr lang="fr-FR" sz="1600" i="1">
                                <a:latin typeface="Cambria Math"/>
                                <a:ea typeface="Times New Roman"/>
                                <a:cs typeface="Times New Roman"/>
                              </a:rPr>
                              <m:t>−</m:t>
                            </m:r>
                            <m:r>
                              <a:rPr lang="fr-FR" sz="1600" i="1">
                                <a:latin typeface="Cambria Math"/>
                                <a:ea typeface="Times New Roman"/>
                                <a:cs typeface="Times New Roman"/>
                              </a:rPr>
                              <m:t>𝜉</m:t>
                            </m:r>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𝜔</m:t>
                                </m:r>
                              </m:e>
                              <m:sub>
                                <m:r>
                                  <a:rPr lang="fr-FR" sz="1600" i="1">
                                    <a:latin typeface="Cambria Math"/>
                                    <a:ea typeface="Times New Roman"/>
                                    <a:cs typeface="Times New Roman"/>
                                  </a:rPr>
                                  <m:t>0</m:t>
                                </m:r>
                              </m:sub>
                            </m:sSub>
                            <m:r>
                              <a:rPr lang="fr-FR" sz="1600" i="1">
                                <a:latin typeface="Cambria Math"/>
                                <a:ea typeface="Times New Roman"/>
                                <a:cs typeface="Times New Roman"/>
                              </a:rPr>
                              <m:t>(</m:t>
                            </m:r>
                            <m:r>
                              <a:rPr lang="fr-FR" sz="1600" i="1">
                                <a:latin typeface="Cambria Math"/>
                                <a:ea typeface="Times New Roman"/>
                                <a:cs typeface="Times New Roman"/>
                              </a:rPr>
                              <m:t>𝑡</m:t>
                            </m:r>
                            <m:r>
                              <a:rPr lang="fr-FR" sz="1600" i="1">
                                <a:latin typeface="Cambria Math"/>
                                <a:ea typeface="Times New Roman"/>
                                <a:cs typeface="Times New Roman"/>
                              </a:rPr>
                              <m:t>−</m:t>
                            </m:r>
                            <m:r>
                              <a:rPr lang="fr-FR" sz="1600" i="1">
                                <a:latin typeface="Cambria Math"/>
                                <a:ea typeface="Times New Roman"/>
                                <a:cs typeface="Times New Roman"/>
                              </a:rPr>
                              <m:t>𝜏</m:t>
                            </m:r>
                            <m:r>
                              <a:rPr lang="fr-FR" sz="1600" i="1">
                                <a:latin typeface="Cambria Math"/>
                                <a:ea typeface="Times New Roman"/>
                                <a:cs typeface="Times New Roman"/>
                              </a:rPr>
                              <m:t>)</m:t>
                            </m:r>
                          </m:sup>
                        </m:sSup>
                        <m:r>
                          <a:rPr lang="fr-FR" sz="1600" i="1">
                            <a:latin typeface="Cambria Math"/>
                            <a:ea typeface="Times New Roman"/>
                            <a:cs typeface="Times New Roman"/>
                          </a:rPr>
                          <m:t>𝑠𝑖𝑛</m:t>
                        </m:r>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𝜔</m:t>
                            </m:r>
                          </m:e>
                          <m:sub>
                            <m:r>
                              <a:rPr lang="fr-FR" sz="1600" i="1">
                                <a:latin typeface="Cambria Math"/>
                                <a:ea typeface="Times New Roman"/>
                                <a:cs typeface="Times New Roman"/>
                              </a:rPr>
                              <m:t>𝐷</m:t>
                            </m:r>
                          </m:sub>
                        </m:sSub>
                        <m:r>
                          <a:rPr lang="fr-FR" sz="1600" i="1">
                            <a:latin typeface="Cambria Math"/>
                            <a:ea typeface="Times New Roman"/>
                            <a:cs typeface="Times New Roman"/>
                          </a:rPr>
                          <m:t>(</m:t>
                        </m:r>
                        <m:r>
                          <a:rPr lang="fr-FR" sz="1600" i="1">
                            <a:latin typeface="Cambria Math"/>
                            <a:ea typeface="Times New Roman"/>
                            <a:cs typeface="Times New Roman"/>
                          </a:rPr>
                          <m:t>𝑡</m:t>
                        </m:r>
                        <m:r>
                          <a:rPr lang="fr-FR" sz="1600" i="1">
                            <a:latin typeface="Cambria Math"/>
                            <a:ea typeface="Times New Roman"/>
                            <a:cs typeface="Times New Roman"/>
                          </a:rPr>
                          <m:t>−</m:t>
                        </m:r>
                        <m:r>
                          <a:rPr lang="fr-FR" sz="1600" i="1">
                            <a:latin typeface="Cambria Math"/>
                            <a:ea typeface="Times New Roman"/>
                            <a:cs typeface="Times New Roman"/>
                          </a:rPr>
                          <m:t>𝜏</m:t>
                        </m:r>
                        <m:r>
                          <a:rPr lang="fr-FR" sz="1600" i="1">
                            <a:latin typeface="Cambria Math"/>
                            <a:ea typeface="Times New Roman"/>
                            <a:cs typeface="Times New Roman"/>
                          </a:rPr>
                          <m:t>)</m:t>
                        </m:r>
                        <m:r>
                          <a:rPr lang="fr-FR" sz="1600" i="1">
                            <a:latin typeface="Cambria Math"/>
                            <a:ea typeface="Times New Roman"/>
                            <a:cs typeface="Times New Roman"/>
                          </a:rPr>
                          <m:t>𝑑</m:t>
                        </m:r>
                        <m:r>
                          <a:rPr lang="fr-FR" sz="1600" i="1">
                            <a:latin typeface="Cambria Math"/>
                            <a:ea typeface="Times New Roman"/>
                            <a:cs typeface="Times New Roman"/>
                          </a:rPr>
                          <m:t>𝜏</m:t>
                        </m:r>
                      </m:e>
                    </m:nary>
                    <m:r>
                      <a:rPr lang="fr-FR" sz="1600" i="1">
                        <a:latin typeface="Cambria Math"/>
                        <a:ea typeface="Times New Roman"/>
                        <a:cs typeface="Times New Roman"/>
                      </a:rPr>
                      <m:t>+</m:t>
                    </m:r>
                    <m:sSup>
                      <m:sSupPr>
                        <m:ctrlPr>
                          <a:rPr lang="fr-FR" sz="1600" i="1">
                            <a:latin typeface="Cambria Math" panose="02040503050406030204" pitchFamily="18" charset="0"/>
                            <a:ea typeface="Times New Roman"/>
                            <a:cs typeface="Times New Roman"/>
                          </a:rPr>
                        </m:ctrlPr>
                      </m:sSupPr>
                      <m:e>
                        <m:r>
                          <a:rPr lang="fr-FR" sz="1600" i="1">
                            <a:latin typeface="Cambria Math"/>
                            <a:ea typeface="Times New Roman"/>
                            <a:cs typeface="Times New Roman"/>
                          </a:rPr>
                          <m:t>𝑒</m:t>
                        </m:r>
                      </m:e>
                      <m:sup>
                        <m:r>
                          <a:rPr lang="fr-FR" sz="1600" i="1">
                            <a:latin typeface="Cambria Math"/>
                            <a:ea typeface="Times New Roman"/>
                            <a:cs typeface="Times New Roman"/>
                          </a:rPr>
                          <m:t>−</m:t>
                        </m:r>
                        <m:r>
                          <a:rPr lang="fr-FR" sz="1600" i="1">
                            <a:latin typeface="Cambria Math"/>
                            <a:ea typeface="Times New Roman"/>
                            <a:cs typeface="Times New Roman"/>
                          </a:rPr>
                          <m:t>𝜉</m:t>
                        </m:r>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𝜔</m:t>
                            </m:r>
                          </m:e>
                          <m:sub>
                            <m:r>
                              <a:rPr lang="fr-FR" sz="1600" i="1">
                                <a:latin typeface="Cambria Math"/>
                                <a:ea typeface="Times New Roman"/>
                                <a:cs typeface="Times New Roman"/>
                              </a:rPr>
                              <m:t>0</m:t>
                            </m:r>
                          </m:sub>
                        </m:sSub>
                        <m:r>
                          <a:rPr lang="fr-FR" sz="1600" i="1">
                            <a:latin typeface="Cambria Math"/>
                            <a:ea typeface="Times New Roman"/>
                            <a:cs typeface="Times New Roman"/>
                          </a:rPr>
                          <m:t>𝑡</m:t>
                        </m:r>
                      </m:sup>
                    </m:sSup>
                    <m:d>
                      <m:dPr>
                        <m:begChr m:val="["/>
                        <m:endChr m:val="]"/>
                        <m:ctrlPr>
                          <a:rPr lang="fr-FR" sz="1600" i="1">
                            <a:latin typeface="Cambria Math" panose="02040503050406030204" pitchFamily="18" charset="0"/>
                            <a:ea typeface="Times New Roman"/>
                            <a:cs typeface="Times New Roman"/>
                          </a:rPr>
                        </m:ctrlPr>
                      </m:dPr>
                      <m:e>
                        <m:f>
                          <m:fPr>
                            <m:ctrlPr>
                              <a:rPr lang="fr-FR" sz="1600" i="1">
                                <a:latin typeface="Cambria Math" panose="02040503050406030204" pitchFamily="18" charset="0"/>
                                <a:ea typeface="Times New Roman"/>
                                <a:cs typeface="Times New Roman"/>
                              </a:rPr>
                            </m:ctrlPr>
                          </m:fPr>
                          <m:num>
                            <m:sSub>
                              <m:sSubPr>
                                <m:ctrlPr>
                                  <a:rPr lang="fr-FR" sz="1600" i="1">
                                    <a:latin typeface="Cambria Math" panose="02040503050406030204" pitchFamily="18" charset="0"/>
                                    <a:ea typeface="Times New Roman"/>
                                    <a:cs typeface="Times New Roman"/>
                                  </a:rPr>
                                </m:ctrlPr>
                              </m:sSubPr>
                              <m:e>
                                <m:sSub>
                                  <m:sSubPr>
                                    <m:ctrlPr>
                                      <a:rPr lang="fr-FR" sz="1600" i="1">
                                        <a:latin typeface="Cambria Math" panose="02040503050406030204" pitchFamily="18" charset="0"/>
                                        <a:ea typeface="Times New Roman"/>
                                        <a:cs typeface="Times New Roman"/>
                                      </a:rPr>
                                    </m:ctrlPr>
                                  </m:sSubPr>
                                  <m:e>
                                    <m:acc>
                                      <m:accPr>
                                        <m:chr m:val="̇"/>
                                        <m:ctrlPr>
                                          <a:rPr lang="fr-FR" sz="1600" i="1">
                                            <a:latin typeface="Cambria Math" panose="02040503050406030204" pitchFamily="18" charset="0"/>
                                            <a:ea typeface="Times New Roman"/>
                                            <a:cs typeface="Times New Roman"/>
                                          </a:rPr>
                                        </m:ctrlPr>
                                      </m:accPr>
                                      <m:e>
                                        <m:r>
                                          <a:rPr lang="fr-FR" sz="1600" i="1">
                                            <a:latin typeface="Cambria Math"/>
                                            <a:ea typeface="Times New Roman"/>
                                            <a:cs typeface="Times New Roman"/>
                                          </a:rPr>
                                          <m:t>𝑥</m:t>
                                        </m:r>
                                      </m:e>
                                    </m:acc>
                                  </m:e>
                                  <m:sub>
                                    <m:r>
                                      <a:rPr lang="fr-FR" sz="1600" i="1">
                                        <a:latin typeface="Cambria Math"/>
                                        <a:ea typeface="Times New Roman"/>
                                        <a:cs typeface="Times New Roman"/>
                                      </a:rPr>
                                      <m:t>0</m:t>
                                    </m:r>
                                  </m:sub>
                                </m:sSub>
                                <m:r>
                                  <a:rPr lang="fr-FR" sz="1600" i="1">
                                    <a:latin typeface="Cambria Math"/>
                                    <a:ea typeface="Times New Roman"/>
                                    <a:cs typeface="Times New Roman"/>
                                  </a:rPr>
                                  <m:t>+</m:t>
                                </m:r>
                                <m:r>
                                  <a:rPr lang="fr-FR" sz="1600" i="1">
                                    <a:latin typeface="Cambria Math"/>
                                    <a:ea typeface="Times New Roman"/>
                                    <a:cs typeface="Times New Roman"/>
                                  </a:rPr>
                                  <m:t>𝜉𝜔</m:t>
                                </m:r>
                              </m:e>
                              <m:sub>
                                <m:r>
                                  <a:rPr lang="fr-FR" sz="1600" i="1">
                                    <a:latin typeface="Cambria Math"/>
                                    <a:ea typeface="Times New Roman"/>
                                    <a:cs typeface="Times New Roman"/>
                                  </a:rPr>
                                  <m:t>0</m:t>
                                </m:r>
                              </m:sub>
                            </m:sSub>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𝑥</m:t>
                                </m:r>
                              </m:e>
                              <m:sub>
                                <m:r>
                                  <a:rPr lang="fr-FR" sz="1600" i="1">
                                    <a:latin typeface="Cambria Math"/>
                                    <a:ea typeface="Times New Roman"/>
                                    <a:cs typeface="Times New Roman"/>
                                  </a:rPr>
                                  <m:t>0</m:t>
                                </m:r>
                              </m:sub>
                            </m:sSub>
                          </m:num>
                          <m:den>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𝜔</m:t>
                                </m:r>
                              </m:e>
                              <m:sub>
                                <m:r>
                                  <a:rPr lang="fr-FR" sz="1600" i="1">
                                    <a:latin typeface="Cambria Math"/>
                                    <a:ea typeface="Times New Roman"/>
                                    <a:cs typeface="Times New Roman"/>
                                  </a:rPr>
                                  <m:t>𝐷</m:t>
                                </m:r>
                              </m:sub>
                            </m:sSub>
                          </m:den>
                        </m:f>
                        <m:r>
                          <a:rPr lang="fr-FR" sz="1600" i="1">
                            <a:latin typeface="Cambria Math"/>
                            <a:ea typeface="Times New Roman"/>
                            <a:cs typeface="Times New Roman"/>
                          </a:rPr>
                          <m:t>𝑠𝑖𝑛</m:t>
                        </m:r>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𝜔</m:t>
                            </m:r>
                          </m:e>
                          <m:sub>
                            <m:r>
                              <a:rPr lang="fr-FR" sz="1600" i="1">
                                <a:latin typeface="Cambria Math"/>
                                <a:ea typeface="Times New Roman"/>
                                <a:cs typeface="Times New Roman"/>
                              </a:rPr>
                              <m:t>𝐷</m:t>
                            </m:r>
                          </m:sub>
                        </m:sSub>
                        <m:r>
                          <a:rPr lang="fr-FR" sz="1600" i="1">
                            <a:latin typeface="Cambria Math"/>
                            <a:ea typeface="Times New Roman"/>
                            <a:cs typeface="Times New Roman"/>
                          </a:rPr>
                          <m:t>𝑡</m:t>
                        </m:r>
                        <m:r>
                          <a:rPr lang="fr-FR" sz="1600" i="1">
                            <a:latin typeface="Cambria Math"/>
                            <a:ea typeface="Times New Roman"/>
                            <a:cs typeface="Times New Roman"/>
                          </a:rPr>
                          <m:t>+</m:t>
                        </m:r>
                        <m:sSub>
                          <m:sSubPr>
                            <m:ctrlPr>
                              <a:rPr lang="fr-FR" sz="1600" i="1">
                                <a:latin typeface="Cambria Math" panose="02040503050406030204" pitchFamily="18" charset="0"/>
                                <a:ea typeface="Times New Roman"/>
                                <a:cs typeface="Times New Roman"/>
                              </a:rPr>
                            </m:ctrlPr>
                          </m:sSubPr>
                          <m:e>
                            <m:r>
                              <a:rPr lang="fr-FR" sz="1600" i="1">
                                <a:latin typeface="Cambria Math" panose="02040503050406030204" pitchFamily="18" charset="0"/>
                                <a:ea typeface="Times New Roman"/>
                                <a:cs typeface="Times New Roman"/>
                              </a:rPr>
                              <m:t>𝑥</m:t>
                            </m:r>
                          </m:e>
                          <m:sub>
                            <m:r>
                              <a:rPr lang="fr-FR" sz="1600" i="1">
                                <a:latin typeface="Cambria Math"/>
                                <a:ea typeface="Times New Roman"/>
                                <a:cs typeface="Times New Roman"/>
                              </a:rPr>
                              <m:t>0</m:t>
                            </m:r>
                          </m:sub>
                        </m:sSub>
                        <m:r>
                          <a:rPr lang="fr-FR" sz="1600" i="1">
                            <a:latin typeface="Cambria Math"/>
                            <a:ea typeface="Times New Roman"/>
                            <a:cs typeface="Times New Roman"/>
                          </a:rPr>
                          <m:t>𝑐𝑜𝑠</m:t>
                        </m:r>
                        <m:sSub>
                          <m:sSubPr>
                            <m:ctrlPr>
                              <a:rPr lang="fr-FR" sz="1600" i="1">
                                <a:latin typeface="Cambria Math" panose="02040503050406030204" pitchFamily="18" charset="0"/>
                                <a:ea typeface="Times New Roman"/>
                                <a:cs typeface="Times New Roman"/>
                              </a:rPr>
                            </m:ctrlPr>
                          </m:sSubPr>
                          <m:e>
                            <m:r>
                              <a:rPr lang="fr-FR" sz="1600" i="1">
                                <a:latin typeface="Cambria Math"/>
                                <a:ea typeface="Times New Roman"/>
                                <a:cs typeface="Times New Roman"/>
                              </a:rPr>
                              <m:t>𝜔</m:t>
                            </m:r>
                          </m:e>
                          <m:sub>
                            <m:r>
                              <a:rPr lang="fr-FR" sz="1600" i="1">
                                <a:latin typeface="Cambria Math"/>
                                <a:ea typeface="Times New Roman"/>
                                <a:cs typeface="Times New Roman"/>
                              </a:rPr>
                              <m:t>𝐷</m:t>
                            </m:r>
                          </m:sub>
                        </m:sSub>
                        <m:r>
                          <a:rPr lang="fr-FR" sz="1600" i="1">
                            <a:latin typeface="Cambria Math"/>
                            <a:ea typeface="Times New Roman"/>
                            <a:cs typeface="Times New Roman"/>
                          </a:rPr>
                          <m:t>𝑡</m:t>
                        </m:r>
                      </m:e>
                    </m:d>
                  </m:oMath>
                </a14:m>
                <a:r>
                  <a:rPr lang="fr-FR" sz="1600" dirty="0">
                    <a:latin typeface="Times New Roman"/>
                    <a:ea typeface="Times New Roman"/>
                    <a:cs typeface="Arial"/>
                  </a:rPr>
                  <a:t> </a:t>
                </a:r>
                <a:r>
                  <a:rPr lang="fr-FR" sz="1100" dirty="0">
                    <a:solidFill>
                      <a:srgbClr val="FF0000"/>
                    </a:solidFill>
                    <a:effectLst/>
                    <a:latin typeface="Times New Roman"/>
                    <a:ea typeface="Times New Roman"/>
                    <a:cs typeface="Arial"/>
                  </a:rPr>
                  <a:t>(4.22)</a:t>
                </a:r>
                <a:endParaRPr lang="fr-FR" sz="1400" dirty="0">
                  <a:effectLst/>
                  <a:latin typeface="Calibri"/>
                  <a:ea typeface="Calibri"/>
                  <a:cs typeface="Arial"/>
                </a:endParaRPr>
              </a:p>
              <a:p>
                <a:pPr>
                  <a:lnSpc>
                    <a:spcPct val="115000"/>
                  </a:lnSpc>
                  <a:spcAft>
                    <a:spcPts val="0"/>
                  </a:spcAft>
                </a:pPr>
                <a:endParaRPr lang="fr-FR" sz="1400" dirty="0">
                  <a:effectLst/>
                  <a:latin typeface="Calibri"/>
                  <a:ea typeface="Calibri"/>
                  <a:cs typeface="Arial"/>
                </a:endParaRPr>
              </a:p>
              <a:p>
                <a:pPr>
                  <a:lnSpc>
                    <a:spcPct val="115000"/>
                  </a:lnSpc>
                  <a:spcAft>
                    <a:spcPts val="0"/>
                  </a:spcAft>
                </a:pPr>
                <a:endParaRPr lang="fr-FR" sz="1600" dirty="0">
                  <a:effectLst/>
                  <a:latin typeface="Calibri"/>
                  <a:ea typeface="Calibri"/>
                  <a:cs typeface="Arial"/>
                </a:endParaRPr>
              </a:p>
              <a:p>
                <a:pPr>
                  <a:lnSpc>
                    <a:spcPct val="115000"/>
                  </a:lnSpc>
                  <a:spcAft>
                    <a:spcPts val="0"/>
                  </a:spcAft>
                </a:pPr>
                <a:endParaRPr lang="fr-FR" sz="1800" u="sng" dirty="0">
                  <a:solidFill>
                    <a:srgbClr val="FF0000"/>
                  </a:solidFill>
                  <a:latin typeface="Times New Roman"/>
                  <a:ea typeface="Times New Roman"/>
                  <a:cs typeface="Arial"/>
                </a:endParaRPr>
              </a:p>
              <a:p>
                <a:pPr>
                  <a:lnSpc>
                    <a:spcPct val="115000"/>
                  </a:lnSpc>
                  <a:spcAft>
                    <a:spcPts val="0"/>
                  </a:spcAft>
                </a:pPr>
                <a:endParaRPr lang="fr-FR" sz="1800" u="sng" dirty="0">
                  <a:solidFill>
                    <a:srgbClr val="FF0000"/>
                  </a:solidFill>
                  <a:latin typeface="Times New Roman"/>
                  <a:ea typeface="Times New Roman"/>
                  <a:cs typeface="Arial"/>
                </a:endParaRPr>
              </a:p>
              <a:p>
                <a:pPr>
                  <a:lnSpc>
                    <a:spcPct val="115000"/>
                  </a:lnSpc>
                  <a:spcAft>
                    <a:spcPts val="0"/>
                  </a:spcAft>
                </a:pPr>
                <a:r>
                  <a:rPr lang="fr-FR" sz="1800" dirty="0">
                    <a:effectLst/>
                    <a:latin typeface="Times New Roman"/>
                    <a:ea typeface="Times New Roman"/>
                    <a:cs typeface="Arial"/>
                  </a:rPr>
                  <a:t>			</a:t>
                </a:r>
                <a:endParaRPr lang="fr-FR" sz="2000" dirty="0"/>
              </a:p>
            </p:txBody>
          </p:sp>
        </mc:Choice>
        <mc:Fallback>
          <p:sp>
            <p:nvSpPr>
              <p:cNvPr id="4" name="Rectangle 2"/>
              <p:cNvSpPr txBox="1">
                <a:spLocks noRot="1" noChangeAspect="1" noMove="1" noResize="1" noEditPoints="1" noAdjustHandles="1" noChangeArrowheads="1" noChangeShapeType="1" noTextEdit="1"/>
              </p:cNvSpPr>
              <p:nvPr/>
            </p:nvSpPr>
            <p:spPr>
              <a:xfrm>
                <a:off x="0" y="-27384"/>
                <a:ext cx="9144000" cy="6885384"/>
              </a:xfrm>
              <a:prstGeom prst="rect">
                <a:avLst/>
              </a:prstGeom>
              <a:blipFill>
                <a:blip r:embed="rId3"/>
                <a:stretch>
                  <a:fillRect l="-599"/>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711952" y="6500192"/>
            <a:ext cx="432048" cy="457200"/>
          </a:xfrm>
        </p:spPr>
        <p:txBody>
          <a:bodyPr/>
          <a:lstStyle/>
          <a:p>
            <a:fld id="{CF4668DC-857F-487D-BFFA-8C0CA5037977}" type="slidenum">
              <a:rPr lang="fr-BE" smtClean="0">
                <a:solidFill>
                  <a:srgbClr val="FFFFFF"/>
                </a:solidFill>
              </a:rPr>
              <a:pPr/>
              <a:t>30</a:t>
            </a:fld>
            <a:endParaRPr lang="fr-BE" dirty="0">
              <a:solidFill>
                <a:srgbClr val="FFFFFF"/>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767201609"/>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27384"/>
            <a:ext cx="9144000" cy="6885384"/>
          </a:xfrm>
          <a:prstGeom prst="rect">
            <a:avLst/>
          </a:prstGeom>
          <a:ln>
            <a:solidFill>
              <a:schemeClr val="accent1"/>
            </a:solidFill>
          </a:ln>
        </p:spPr>
        <p:txBody>
          <a:bodyPr/>
          <a:lstStyle/>
          <a:p>
            <a:pPr>
              <a:lnSpc>
                <a:spcPct val="115000"/>
              </a:lnSpc>
              <a:spcAft>
                <a:spcPts val="0"/>
              </a:spcAft>
            </a:pPr>
            <a:r>
              <a:rPr lang="en-US" sz="1800" b="1" dirty="0">
                <a:solidFill>
                  <a:srgbClr val="FFC000"/>
                </a:solidFill>
                <a:latin typeface="Times New Roman"/>
                <a:ea typeface="Calibri"/>
                <a:cs typeface="Arial"/>
              </a:rPr>
              <a:t>V.5. Response of a system under seismic loading (Notion of response spectrum):</a:t>
            </a:r>
          </a:p>
          <a:p>
            <a:pPr algn="just">
              <a:lnSpc>
                <a:spcPct val="150000"/>
              </a:lnSpc>
              <a:spcAft>
                <a:spcPts val="0"/>
              </a:spcAft>
            </a:pPr>
            <a:r>
              <a:rPr lang="en-US" sz="1800" dirty="0">
                <a:latin typeface="Times New Roman"/>
                <a:ea typeface="Calibri"/>
                <a:cs typeface="Arial"/>
              </a:rPr>
              <a:t>In what preceded we assumed the system in time was defined i.e.: C, K and M were assumed known and by determining the response of the system to a given load.</a:t>
            </a:r>
          </a:p>
          <a:p>
            <a:pPr algn="just">
              <a:lnSpc>
                <a:spcPct val="150000"/>
              </a:lnSpc>
              <a:spcAft>
                <a:spcPts val="0"/>
              </a:spcAft>
            </a:pPr>
            <a:r>
              <a:rPr lang="en-US" sz="1800" dirty="0">
                <a:latin typeface="Times New Roman"/>
                <a:ea typeface="Calibri"/>
                <a:cs typeface="Arial"/>
              </a:rPr>
              <a:t>The problem facing the engineer will be to determine one or more parameters (K, M or C) of a system in order to limit a certain response (limit displacement, stress, etc.). The response spectrum is used to solve this problem.</a:t>
            </a:r>
          </a:p>
          <a:p>
            <a:pPr algn="just">
              <a:lnSpc>
                <a:spcPct val="150000"/>
              </a:lnSpc>
              <a:spcAft>
                <a:spcPts val="0"/>
              </a:spcAft>
            </a:pPr>
            <a:r>
              <a:rPr lang="en-US" sz="1800" dirty="0">
                <a:latin typeface="Times New Roman"/>
                <a:ea typeface="Calibri"/>
                <a:cs typeface="Arial"/>
              </a:rPr>
              <a:t>Consider a simple oscillator connected to the ground characterized by its frequency ω and damping ratio ξ. It is subjected to the effects of an earthquake (El Centro 1940).</a:t>
            </a:r>
            <a:endParaRPr lang="fr-FR" sz="1800" dirty="0">
              <a:effectLst/>
              <a:latin typeface="Calibri"/>
              <a:ea typeface="Calibri"/>
              <a:cs typeface="Arial"/>
            </a:endParaRPr>
          </a:p>
          <a:p>
            <a:pPr>
              <a:lnSpc>
                <a:spcPct val="115000"/>
              </a:lnSpc>
              <a:spcAft>
                <a:spcPts val="1000"/>
              </a:spcAft>
            </a:pPr>
            <a:br>
              <a:rPr lang="fr-FR" sz="1800" dirty="0">
                <a:effectLst/>
                <a:latin typeface="Times New Roman"/>
                <a:ea typeface="Times New Roman"/>
              </a:rPr>
            </a:br>
            <a:r>
              <a:rPr lang="fr-FR" sz="1800" dirty="0">
                <a:effectLst/>
                <a:latin typeface="Times New Roman"/>
                <a:ea typeface="Times New Roman"/>
                <a:cs typeface="Arial"/>
              </a:rPr>
              <a:t> </a:t>
            </a:r>
            <a:endParaRPr lang="fr-FR" sz="1600" dirty="0">
              <a:effectLst/>
              <a:latin typeface="Calibri"/>
              <a:ea typeface="Calibri"/>
              <a:cs typeface="Arial"/>
            </a:endParaRPr>
          </a:p>
          <a:p>
            <a:pPr>
              <a:lnSpc>
                <a:spcPct val="115000"/>
              </a:lnSpc>
              <a:spcAft>
                <a:spcPts val="0"/>
              </a:spcAft>
            </a:pPr>
            <a:endParaRPr lang="fr-FR" sz="1800" dirty="0">
              <a:effectLst/>
              <a:latin typeface="Calibri"/>
              <a:ea typeface="Calibri"/>
              <a:cs typeface="Arial"/>
            </a:endParaRPr>
          </a:p>
          <a:p>
            <a:pPr>
              <a:lnSpc>
                <a:spcPct val="115000"/>
              </a:lnSpc>
              <a:spcAft>
                <a:spcPts val="0"/>
              </a:spcAft>
            </a:pPr>
            <a:endParaRPr lang="fr-FR" sz="1800" dirty="0">
              <a:effectLst/>
              <a:latin typeface="Calibri"/>
              <a:ea typeface="Calibri"/>
              <a:cs typeface="Arial"/>
            </a:endParaRPr>
          </a:p>
          <a:p>
            <a:pPr algn="just">
              <a:lnSpc>
                <a:spcPct val="150000"/>
              </a:lnSpc>
              <a:spcAft>
                <a:spcPts val="0"/>
              </a:spcAft>
            </a:pPr>
            <a:endParaRPr lang="fr-FR" sz="2000" dirty="0"/>
          </a:p>
        </p:txBody>
      </p:sp>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31</a:t>
            </a:fld>
            <a:endParaRPr lang="fr-BE" dirty="0">
              <a:solidFill>
                <a:srgbClr val="FFFFFF"/>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56" y="3288499"/>
            <a:ext cx="8888640" cy="3074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7356" y="6325286"/>
            <a:ext cx="8347092" cy="400110"/>
          </a:xfrm>
          <a:prstGeom prst="rect">
            <a:avLst/>
          </a:prstGeom>
          <a:noFill/>
        </p:spPr>
        <p:txBody>
          <a:bodyPr wrap="square" rtlCol="0">
            <a:spAutoFit/>
          </a:bodyPr>
          <a:lstStyle/>
          <a:p>
            <a:r>
              <a:rPr lang="en-US" sz="2000" dirty="0"/>
              <a:t>Accelerogram of the N-S component of the El Centro 1940 earthquake</a:t>
            </a:r>
          </a:p>
        </p:txBody>
      </p:sp>
    </p:spTree>
    <p:extLst>
      <p:ext uri="{BB962C8B-B14F-4D97-AF65-F5344CB8AC3E}">
        <p14:creationId xmlns:p14="http://schemas.microsoft.com/office/powerpoint/2010/main" val="3692609313"/>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0" y="-27384"/>
                <a:ext cx="9144000" cy="6885384"/>
              </a:xfrm>
              <a:prstGeom prst="rect">
                <a:avLst/>
              </a:prstGeom>
              <a:ln>
                <a:solidFill>
                  <a:schemeClr val="accent1"/>
                </a:solidFill>
              </a:ln>
            </p:spPr>
            <p:txBody>
              <a:bodyPr/>
              <a:lstStyle/>
              <a:p>
                <a:pPr algn="just">
                  <a:lnSpc>
                    <a:spcPct val="150000"/>
                  </a:lnSpc>
                  <a:spcAft>
                    <a:spcPts val="0"/>
                  </a:spcAft>
                </a:pPr>
                <a:r>
                  <a:rPr lang="en-US" sz="1800" dirty="0">
                    <a:latin typeface="Times New Roman"/>
                    <a:ea typeface="Times New Roman"/>
                    <a:cs typeface="Arial"/>
                  </a:rPr>
                  <a:t>The response spectrum is a plot of the responses (displacement, velocity, acceleration) to a specific excitation for all possible single degree of freedom systems. The x-axis shows the frequency (or period) and the y-axis shows the max response.</a:t>
                </a:r>
              </a:p>
              <a:p>
                <a:pPr algn="just">
                  <a:lnSpc>
                    <a:spcPct val="150000"/>
                  </a:lnSpc>
                  <a:spcAft>
                    <a:spcPts val="0"/>
                  </a:spcAft>
                </a:pPr>
                <a:r>
                  <a:rPr lang="en-US" sz="1800" dirty="0">
                    <a:latin typeface="Times New Roman"/>
                    <a:ea typeface="Times New Roman"/>
                    <a:cs typeface="Arial"/>
                  </a:rPr>
                  <a:t>The interest of this spectrum is that it allows, by simply reading the plot, to evaluate the maximum displacement of any oscillator, and thus the maximum stresses.</a:t>
                </a:r>
              </a:p>
              <a:p>
                <a:pPr algn="just">
                  <a:lnSpc>
                    <a:spcPct val="150000"/>
                  </a:lnSpc>
                  <a:spcAft>
                    <a:spcPts val="0"/>
                  </a:spcAft>
                </a:pPr>
                <a:r>
                  <a:rPr lang="en-US" sz="1800" dirty="0">
                    <a:latin typeface="Times New Roman"/>
                    <a:ea typeface="Times New Roman"/>
                    <a:cs typeface="Arial"/>
                  </a:rPr>
                  <a:t>At a time t, the relative displacement u(t) of the mass can be calculated using Duhamel's integral.</a:t>
                </a:r>
              </a:p>
              <a:p>
                <a:pPr algn="just">
                  <a:lnSpc>
                    <a:spcPct val="150000"/>
                  </a:lnSpc>
                  <a:spcAft>
                    <a:spcPts val="0"/>
                  </a:spcAft>
                </a:pPr>
                <a:r>
                  <a:rPr lang="en-US" sz="1800" dirty="0">
                    <a:latin typeface="Times New Roman"/>
                    <a:ea typeface="Times New Roman"/>
                    <a:cs typeface="Arial"/>
                  </a:rPr>
                  <a:t>"Equation of motion (relative displacement)</a:t>
                </a:r>
                <a14:m>
                  <m:oMath xmlns:m="http://schemas.openxmlformats.org/officeDocument/2006/math">
                    <m:r>
                      <m:rPr>
                        <m:nor/>
                      </m:rPr>
                      <a:rPr lang="fr-FR" sz="1800">
                        <a:latin typeface="Times New Roman"/>
                        <a:ea typeface="Times New Roman"/>
                        <a:cs typeface="Arial"/>
                      </a:rPr>
                      <m:t> é</m:t>
                    </m:r>
                    <m:r>
                      <m:rPr>
                        <m:nor/>
                      </m:rPr>
                      <a:rPr lang="fr-FR" sz="1800">
                        <a:latin typeface="Times New Roman"/>
                        <a:ea typeface="Times New Roman"/>
                        <a:cs typeface="Arial"/>
                      </a:rPr>
                      <m:t>q</m:t>
                    </m:r>
                    <m:r>
                      <m:rPr>
                        <m:nor/>
                      </m:rPr>
                      <a:rPr lang="fr-FR" sz="1800">
                        <a:latin typeface="Times New Roman"/>
                        <a:ea typeface="Times New Roman"/>
                        <a:cs typeface="Arial"/>
                      </a:rPr>
                      <m:t>.</m:t>
                    </m:r>
                    <m:r>
                      <m:rPr>
                        <m:nor/>
                      </m:rPr>
                      <a:rPr lang="fr-FR" sz="1800">
                        <a:latin typeface="Times New Roman"/>
                        <a:ea typeface="Times New Roman"/>
                        <a:cs typeface="Arial"/>
                      </a:rPr>
                      <m:t>2.3 </m:t>
                    </m:r>
                    <m:r>
                      <m:rPr>
                        <m:nor/>
                      </m:rPr>
                      <a:rPr lang="fr-FR" sz="1800">
                        <a:latin typeface="Times New Roman"/>
                        <a:ea typeface="Times New Roman"/>
                        <a:cs typeface="Arial"/>
                      </a:rPr>
                      <m:t>: </m:t>
                    </m:r>
                    <m:r>
                      <a:rPr lang="fr-FR" sz="1800" i="1">
                        <a:latin typeface="Cambria Math"/>
                        <a:ea typeface="Times New Roman"/>
                        <a:cs typeface="Times New Roman"/>
                      </a:rPr>
                      <m:t>𝑚</m:t>
                    </m:r>
                    <m:acc>
                      <m:accPr>
                        <m:chr m:val="̈"/>
                        <m:ctrlPr>
                          <a:rPr lang="fr-FR" sz="1800" i="1">
                            <a:latin typeface="Cambria Math" panose="02040503050406030204" pitchFamily="18" charset="0"/>
                            <a:ea typeface="Times New Roman"/>
                            <a:cs typeface="Times New Roman"/>
                          </a:rPr>
                        </m:ctrlPr>
                      </m:accPr>
                      <m:e>
                        <m:r>
                          <a:rPr lang="fr-FR" sz="1800" i="1">
                            <a:latin typeface="Cambria Math"/>
                            <a:ea typeface="Times New Roman"/>
                            <a:cs typeface="Times New Roman"/>
                          </a:rPr>
                          <m:t>𝑥</m:t>
                        </m:r>
                      </m:e>
                    </m:acc>
                    <m:r>
                      <a:rPr lang="fr-FR" sz="1800" i="1">
                        <a:latin typeface="Cambria Math"/>
                        <a:ea typeface="Times New Roman"/>
                        <a:cs typeface="Times New Roman"/>
                      </a:rPr>
                      <m:t>+</m:t>
                    </m:r>
                    <m:r>
                      <a:rPr lang="fr-FR" sz="1800" i="1">
                        <a:latin typeface="Cambria Math"/>
                        <a:ea typeface="Times New Roman"/>
                        <a:cs typeface="Times New Roman"/>
                      </a:rPr>
                      <m:t>𝑐</m:t>
                    </m:r>
                    <m:acc>
                      <m:accPr>
                        <m:chr m:val="̇"/>
                        <m:ctrlPr>
                          <a:rPr lang="fr-FR" sz="1800" i="1">
                            <a:latin typeface="Cambria Math" panose="02040503050406030204" pitchFamily="18" charset="0"/>
                            <a:ea typeface="Times New Roman"/>
                            <a:cs typeface="Times New Roman"/>
                          </a:rPr>
                        </m:ctrlPr>
                      </m:accPr>
                      <m:e>
                        <m:r>
                          <a:rPr lang="fr-FR" sz="1800" i="1">
                            <a:latin typeface="Cambria Math"/>
                            <a:ea typeface="Times New Roman"/>
                            <a:cs typeface="Times New Roman"/>
                          </a:rPr>
                          <m:t>𝑥</m:t>
                        </m:r>
                      </m:e>
                    </m:acc>
                    <m:r>
                      <a:rPr lang="fr-FR" sz="1800" i="1">
                        <a:latin typeface="Cambria Math"/>
                        <a:ea typeface="Times New Roman"/>
                        <a:cs typeface="Times New Roman"/>
                      </a:rPr>
                      <m:t>+</m:t>
                    </m:r>
                    <m:r>
                      <a:rPr lang="fr-FR" sz="1800" i="1">
                        <a:latin typeface="Cambria Math"/>
                        <a:ea typeface="Times New Roman"/>
                        <a:cs typeface="Times New Roman"/>
                      </a:rPr>
                      <m:t>𝑘𝑥</m:t>
                    </m:r>
                    <m:r>
                      <a:rPr lang="fr-FR" sz="1800" i="1">
                        <a:latin typeface="Cambria Math"/>
                        <a:ea typeface="Times New Roman"/>
                        <a:cs typeface="Times New Roman"/>
                      </a:rPr>
                      <m:t>=−</m:t>
                    </m:r>
                    <m:r>
                      <a:rPr lang="fr-FR" sz="1800" i="1">
                        <a:latin typeface="Cambria Math"/>
                        <a:ea typeface="Times New Roman"/>
                        <a:cs typeface="Times New Roman"/>
                      </a:rPr>
                      <m:t>𝑚</m:t>
                    </m:r>
                    <m:sSub>
                      <m:sSubPr>
                        <m:ctrlPr>
                          <a:rPr lang="fr-FR" sz="1800" i="1">
                            <a:latin typeface="Cambria Math" panose="02040503050406030204" pitchFamily="18" charset="0"/>
                            <a:ea typeface="Times New Roman"/>
                            <a:cs typeface="Times New Roman"/>
                          </a:rPr>
                        </m:ctrlPr>
                      </m:sSubPr>
                      <m:e>
                        <m:acc>
                          <m:accPr>
                            <m:chr m:val="̈"/>
                            <m:ctrlPr>
                              <a:rPr lang="fr-FR" sz="1800" i="1">
                                <a:latin typeface="Cambria Math" panose="02040503050406030204" pitchFamily="18" charset="0"/>
                                <a:ea typeface="Times New Roman"/>
                                <a:cs typeface="Times New Roman"/>
                              </a:rPr>
                            </m:ctrlPr>
                          </m:accPr>
                          <m:e>
                            <m:r>
                              <a:rPr lang="fr-FR" sz="1800" i="1">
                                <a:latin typeface="Cambria Math"/>
                                <a:ea typeface="Times New Roman"/>
                                <a:cs typeface="Times New Roman"/>
                              </a:rPr>
                              <m:t>𝑥</m:t>
                            </m:r>
                          </m:e>
                        </m:acc>
                      </m:e>
                      <m:sub>
                        <m:r>
                          <a:rPr lang="fr-FR" sz="1800" i="1">
                            <a:latin typeface="Cambria Math"/>
                            <a:ea typeface="Times New Roman"/>
                            <a:cs typeface="Times New Roman"/>
                          </a:rPr>
                          <m:t>𝑔</m:t>
                        </m:r>
                      </m:sub>
                    </m:sSub>
                    <m:r>
                      <a:rPr lang="fr-FR" sz="1800" i="1">
                        <a:latin typeface="Cambria Math"/>
                        <a:ea typeface="Times New Roman"/>
                        <a:cs typeface="Times New Roman"/>
                      </a:rPr>
                      <m:t>=</m:t>
                    </m:r>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𝑃</m:t>
                        </m:r>
                      </m:e>
                      <m:sub>
                        <m:r>
                          <a:rPr lang="fr-FR" sz="1800" i="1">
                            <a:latin typeface="Cambria Math"/>
                            <a:ea typeface="Times New Roman"/>
                            <a:cs typeface="Times New Roman"/>
                          </a:rPr>
                          <m:t>𝑒𝑓𝑓𝑒𝑐𝑡𝑖𝑓</m:t>
                        </m:r>
                      </m:sub>
                    </m:sSub>
                  </m:oMath>
                </a14:m>
                <a:endParaRPr lang="fr-FR" sz="1800" i="1" dirty="0">
                  <a:latin typeface="Cambria Math"/>
                  <a:ea typeface="Times New Roman"/>
                  <a:cs typeface="Times New Roman"/>
                </a:endParaRPr>
              </a:p>
              <a:p>
                <a:pPr algn="just">
                  <a:lnSpc>
                    <a:spcPct val="150000"/>
                  </a:lnSpc>
                  <a:spcAft>
                    <a:spcPts val="0"/>
                  </a:spcAft>
                </a:pPr>
                <a14:m>
                  <m:oMathPara xmlns:m="http://schemas.openxmlformats.org/officeDocument/2006/math">
                    <m:oMathParaPr>
                      <m:jc m:val="left"/>
                    </m:oMathParaPr>
                    <m:oMath xmlns:m="http://schemas.openxmlformats.org/officeDocument/2006/math">
                      <m:r>
                        <m:rPr>
                          <m:nor/>
                        </m:rPr>
                        <a:rPr lang="fr-FR" sz="1800" i="1">
                          <a:latin typeface="+mj-lt"/>
                          <a:ea typeface="Times New Roman"/>
                          <a:cs typeface="Arial"/>
                        </a:rPr>
                        <m:t>Initial</m:t>
                      </m:r>
                      <m:r>
                        <m:rPr>
                          <m:nor/>
                        </m:rPr>
                        <a:rPr lang="fr-FR" sz="1800" i="1">
                          <a:latin typeface="+mj-lt"/>
                          <a:ea typeface="Times New Roman"/>
                          <a:cs typeface="Arial"/>
                        </a:rPr>
                        <m:t> </m:t>
                      </m:r>
                      <m:r>
                        <m:rPr>
                          <m:nor/>
                        </m:rPr>
                        <a:rPr lang="fr-FR" sz="1800" i="1">
                          <a:latin typeface="+mj-lt"/>
                          <a:ea typeface="Times New Roman"/>
                          <a:cs typeface="Arial"/>
                        </a:rPr>
                        <m:t>conditions</m:t>
                      </m:r>
                      <m:r>
                        <m:rPr>
                          <m:nor/>
                        </m:rPr>
                        <a:rPr lang="fr-FR" sz="1800" i="1">
                          <a:latin typeface="+mj-lt"/>
                          <a:ea typeface="Times New Roman"/>
                          <a:cs typeface="Arial"/>
                        </a:rPr>
                        <m:t>:</m:t>
                      </m:r>
                      <m:r>
                        <a:rPr lang="fr-FR" sz="1800" b="0" i="0" smtClean="0">
                          <a:latin typeface="Cambria Math" panose="02040503050406030204" pitchFamily="18" charset="0"/>
                          <a:ea typeface="Times New Roman"/>
                          <a:cs typeface="Arial"/>
                        </a:rPr>
                        <m:t> </m:t>
                      </m:r>
                      <m:r>
                        <a:rPr lang="fr-FR" sz="1800">
                          <a:latin typeface="Cambria Math"/>
                          <a:ea typeface="Times New Roman"/>
                          <a:cs typeface="Arial"/>
                        </a:rPr>
                        <m:t>𝑥</m:t>
                      </m:r>
                      <m:d>
                        <m:dPr>
                          <m:ctrlPr>
                            <a:rPr lang="fr-FR" sz="1800" i="1">
                              <a:latin typeface="Cambria Math" panose="02040503050406030204" pitchFamily="18" charset="0"/>
                              <a:ea typeface="Times New Roman"/>
                              <a:cs typeface="Arial"/>
                            </a:rPr>
                          </m:ctrlPr>
                        </m:dPr>
                        <m:e>
                          <m:r>
                            <a:rPr lang="fr-FR" sz="1800">
                              <a:latin typeface="Cambria Math"/>
                              <a:ea typeface="Times New Roman"/>
                              <a:cs typeface="Arial"/>
                            </a:rPr>
                            <m:t>𝑡</m:t>
                          </m:r>
                          <m:r>
                            <a:rPr lang="fr-FR" sz="1800">
                              <a:latin typeface="Cambria Math"/>
                              <a:ea typeface="Times New Roman"/>
                              <a:cs typeface="Arial"/>
                            </a:rPr>
                            <m:t>=</m:t>
                          </m:r>
                          <m:r>
                            <a:rPr lang="fr-FR" sz="1800">
                              <a:latin typeface="Cambria Math"/>
                              <a:ea typeface="Times New Roman"/>
                              <a:cs typeface="Arial"/>
                            </a:rPr>
                            <m:t>0</m:t>
                          </m:r>
                        </m:e>
                      </m:d>
                      <m:r>
                        <a:rPr lang="fr-FR" sz="1800">
                          <a:latin typeface="Cambria Math"/>
                          <a:ea typeface="Times New Roman"/>
                          <a:cs typeface="Arial"/>
                        </a:rPr>
                        <m:t>=</m:t>
                      </m:r>
                      <m:r>
                        <a:rPr lang="fr-FR" sz="1800">
                          <a:latin typeface="Cambria Math"/>
                          <a:ea typeface="Times New Roman"/>
                          <a:cs typeface="Arial"/>
                        </a:rPr>
                        <m:t>0</m:t>
                      </m:r>
                      <m:r>
                        <a:rPr lang="fr-FR" sz="1800">
                          <a:latin typeface="Cambria Math"/>
                          <a:ea typeface="Times New Roman"/>
                          <a:cs typeface="Arial"/>
                        </a:rPr>
                        <m:t> ; </m:t>
                      </m:r>
                      <m:acc>
                        <m:accPr>
                          <m:chr m:val="̇"/>
                          <m:ctrlPr>
                            <a:rPr lang="fr-FR" sz="1800" i="1">
                              <a:latin typeface="Cambria Math" panose="02040503050406030204" pitchFamily="18" charset="0"/>
                              <a:ea typeface="Times New Roman"/>
                              <a:cs typeface="Arial"/>
                            </a:rPr>
                          </m:ctrlPr>
                        </m:accPr>
                        <m:e>
                          <m:r>
                            <a:rPr lang="fr-FR" sz="1800">
                              <a:latin typeface="Cambria Math"/>
                              <a:ea typeface="Times New Roman"/>
                              <a:cs typeface="Arial"/>
                            </a:rPr>
                            <m:t>𝑥</m:t>
                          </m:r>
                        </m:e>
                      </m:acc>
                      <m:d>
                        <m:dPr>
                          <m:ctrlPr>
                            <a:rPr lang="fr-FR" sz="1800" i="1">
                              <a:latin typeface="Cambria Math" panose="02040503050406030204" pitchFamily="18" charset="0"/>
                              <a:ea typeface="Times New Roman"/>
                              <a:cs typeface="Arial"/>
                            </a:rPr>
                          </m:ctrlPr>
                        </m:dPr>
                        <m:e>
                          <m:r>
                            <a:rPr lang="fr-FR" sz="1800">
                              <a:latin typeface="Cambria Math"/>
                              <a:ea typeface="Times New Roman"/>
                              <a:cs typeface="Arial"/>
                            </a:rPr>
                            <m:t>𝑡</m:t>
                          </m:r>
                          <m:r>
                            <a:rPr lang="fr-FR" sz="1800">
                              <a:latin typeface="Cambria Math"/>
                              <a:ea typeface="Times New Roman"/>
                              <a:cs typeface="Arial"/>
                            </a:rPr>
                            <m:t>=</m:t>
                          </m:r>
                          <m:r>
                            <a:rPr lang="fr-FR" sz="1800">
                              <a:latin typeface="Cambria Math"/>
                              <a:ea typeface="Times New Roman"/>
                              <a:cs typeface="Arial"/>
                            </a:rPr>
                            <m:t>0</m:t>
                          </m:r>
                        </m:e>
                      </m:d>
                      <m:r>
                        <a:rPr lang="fr-FR" sz="1800">
                          <a:latin typeface="Cambria Math"/>
                          <a:ea typeface="Times New Roman"/>
                          <a:cs typeface="Arial"/>
                        </a:rPr>
                        <m:t>=</m:t>
                      </m:r>
                      <m:r>
                        <a:rPr lang="fr-FR" sz="1800">
                          <a:latin typeface="Cambria Math"/>
                          <a:ea typeface="Times New Roman"/>
                          <a:cs typeface="Arial"/>
                        </a:rPr>
                        <m:t>0</m:t>
                      </m:r>
                      <m:r>
                        <a:rPr lang="fr-FR" sz="1800" b="0" i="1" smtClean="0">
                          <a:latin typeface="Cambria Math" panose="02040503050406030204" pitchFamily="18" charset="0"/>
                          <a:ea typeface="Times New Roman"/>
                          <a:cs typeface="Arial"/>
                        </a:rPr>
                        <m:t> ,</m:t>
                      </m:r>
                      <m:r>
                        <m:rPr>
                          <m:sty m:val="p"/>
                        </m:rPr>
                        <a:rPr lang="fr-FR" sz="1800" i="1">
                          <a:latin typeface="Cambria Math"/>
                          <a:ea typeface="Times New Roman"/>
                          <a:cs typeface="Arial"/>
                        </a:rPr>
                        <m:t>We</m:t>
                      </m:r>
                      <m:r>
                        <a:rPr lang="fr-FR" sz="1800" i="1">
                          <a:latin typeface="Cambria Math"/>
                          <a:ea typeface="Times New Roman"/>
                          <a:cs typeface="Arial"/>
                        </a:rPr>
                        <m:t> </m:t>
                      </m:r>
                      <m:r>
                        <m:rPr>
                          <m:sty m:val="p"/>
                        </m:rPr>
                        <a:rPr lang="fr-FR" sz="1800" i="1">
                          <a:latin typeface="Cambria Math"/>
                          <a:ea typeface="Times New Roman"/>
                          <a:cs typeface="Arial"/>
                        </a:rPr>
                        <m:t>have</m:t>
                      </m:r>
                      <m:r>
                        <a:rPr lang="fr-FR" sz="1800" i="1">
                          <a:latin typeface="Cambria Math"/>
                          <a:ea typeface="Times New Roman"/>
                          <a:cs typeface="Arial"/>
                        </a:rPr>
                        <m:t> </m:t>
                      </m:r>
                      <m:r>
                        <m:rPr>
                          <m:sty m:val="p"/>
                        </m:rPr>
                        <a:rPr lang="fr-FR" sz="1800" i="1">
                          <a:latin typeface="Cambria Math"/>
                          <a:ea typeface="Times New Roman"/>
                          <a:cs typeface="Arial"/>
                        </a:rPr>
                        <m:t>Duhamel</m:t>
                      </m:r>
                      <m:r>
                        <a:rPr lang="fr-FR" sz="1800" i="1">
                          <a:latin typeface="Cambria Math"/>
                          <a:ea typeface="Times New Roman"/>
                          <a:cs typeface="Arial"/>
                        </a:rPr>
                        <m:t>′</m:t>
                      </m:r>
                      <m:r>
                        <m:rPr>
                          <m:sty m:val="p"/>
                        </m:rPr>
                        <a:rPr lang="fr-FR" sz="1800" i="1">
                          <a:latin typeface="Cambria Math"/>
                          <a:ea typeface="Times New Roman"/>
                          <a:cs typeface="Arial"/>
                        </a:rPr>
                        <m:t>s</m:t>
                      </m:r>
                      <m:r>
                        <a:rPr lang="fr-FR" sz="1800" i="1">
                          <a:latin typeface="Cambria Math"/>
                          <a:ea typeface="Times New Roman"/>
                          <a:cs typeface="Arial"/>
                        </a:rPr>
                        <m:t> </m:t>
                      </m:r>
                      <m:r>
                        <m:rPr>
                          <m:sty m:val="p"/>
                        </m:rPr>
                        <a:rPr lang="fr-FR" sz="1800" i="1">
                          <a:latin typeface="Cambria Math"/>
                          <a:ea typeface="Times New Roman"/>
                          <a:cs typeface="Arial"/>
                        </a:rPr>
                        <m:t>integral</m:t>
                      </m:r>
                      <m:r>
                        <a:rPr lang="fr-FR" sz="1800" i="1">
                          <a:latin typeface="Cambria Math"/>
                          <a:ea typeface="Times New Roman"/>
                          <a:cs typeface="Arial"/>
                        </a:rPr>
                        <m:t>:</m:t>
                      </m:r>
                      <m:r>
                        <m:rPr>
                          <m:nor/>
                        </m:rPr>
                        <a:rPr lang="fr-FR" sz="1800">
                          <a:latin typeface="+mj-lt"/>
                          <a:ea typeface="Times New Roman"/>
                          <a:cs typeface="Arial"/>
                        </a:rPr>
                        <m:t>:</m:t>
                      </m:r>
                    </m:oMath>
                  </m:oMathPara>
                </a14:m>
                <a:endParaRPr lang="fr-FR" sz="1800" dirty="0">
                  <a:latin typeface="+mj-lt"/>
                  <a:ea typeface="Times New Roman"/>
                  <a:cs typeface="Arial"/>
                </a:endParaRPr>
              </a:p>
              <a:p>
                <a:pPr algn="just">
                  <a:lnSpc>
                    <a:spcPct val="150000"/>
                  </a:lnSpc>
                  <a:spcAft>
                    <a:spcPts val="0"/>
                  </a:spcAft>
                </a:pPr>
                <a14:m>
                  <m:oMath xmlns:m="http://schemas.openxmlformats.org/officeDocument/2006/math">
                    <m:r>
                      <a:rPr lang="fr-FR" sz="1800" i="1">
                        <a:effectLst/>
                        <a:latin typeface="Cambria Math"/>
                        <a:ea typeface="Times New Roman"/>
                        <a:cs typeface="Times New Roman"/>
                      </a:rPr>
                      <m:t>𝑥</m:t>
                    </m:r>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𝑡</m:t>
                        </m:r>
                      </m:e>
                    </m:d>
                    <m:r>
                      <a:rPr lang="fr-FR" sz="1800" i="1">
                        <a:effectLst/>
                        <a:latin typeface="Cambria Math"/>
                        <a:ea typeface="Times New Roman"/>
                        <a:cs typeface="Times New Roman"/>
                      </a:rPr>
                      <m:t>=</m:t>
                    </m:r>
                    <m:f>
                      <m:fPr>
                        <m:ctrlPr>
                          <a:rPr lang="fr-FR" sz="1800" i="1">
                            <a:effectLst/>
                            <a:latin typeface="Cambria Math" panose="02040503050406030204" pitchFamily="18" charset="0"/>
                            <a:ea typeface="Times New Roman"/>
                            <a:cs typeface="Times New Roman"/>
                          </a:rPr>
                        </m:ctrlPr>
                      </m:fPr>
                      <m:num>
                        <m:r>
                          <a:rPr lang="fr-FR" sz="1800" i="1">
                            <a:effectLst/>
                            <a:latin typeface="Cambria Math"/>
                            <a:ea typeface="Times New Roman"/>
                            <a:cs typeface="Times New Roman"/>
                          </a:rPr>
                          <m:t>1</m:t>
                        </m:r>
                      </m:num>
                      <m:den>
                        <m:r>
                          <a:rPr lang="fr-FR" sz="1800" i="1">
                            <a:effectLst/>
                            <a:latin typeface="Cambria Math"/>
                            <a:ea typeface="Times New Roman"/>
                            <a:cs typeface="Times New Roman"/>
                          </a:rPr>
                          <m:t>𝑚</m:t>
                        </m:r>
                        <m:r>
                          <a:rPr lang="fr-FR" sz="1800" i="1">
                            <a:effectLst/>
                            <a:latin typeface="Cambria Math"/>
                            <a:ea typeface="Times New Roman"/>
                            <a:cs typeface="Times New Roman"/>
                          </a:rPr>
                          <m:t>.</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𝐷</m:t>
                            </m:r>
                          </m:sub>
                        </m:sSub>
                      </m:den>
                    </m:f>
                    <m:nary>
                      <m:naryPr>
                        <m:limLoc m:val="subSup"/>
                        <m:ctrlPr>
                          <a:rPr lang="fr-FR" sz="1800" i="1">
                            <a:effectLst/>
                            <a:latin typeface="Cambria Math" panose="02040503050406030204" pitchFamily="18" charset="0"/>
                            <a:ea typeface="Times New Roman"/>
                            <a:cs typeface="Times New Roman"/>
                          </a:rPr>
                        </m:ctrlPr>
                      </m:naryPr>
                      <m:sub>
                        <m:r>
                          <a:rPr lang="fr-FR" sz="1800" i="1">
                            <a:effectLst/>
                            <a:latin typeface="Cambria Math"/>
                            <a:ea typeface="Times New Roman"/>
                            <a:cs typeface="Times New Roman"/>
                          </a:rPr>
                          <m:t>0</m:t>
                        </m:r>
                      </m:sub>
                      <m:sup>
                        <m:r>
                          <a:rPr lang="fr-FR" sz="1800" i="1">
                            <a:effectLst/>
                            <a:latin typeface="Cambria Math"/>
                            <a:ea typeface="Times New Roman"/>
                            <a:cs typeface="Times New Roman"/>
                          </a:rPr>
                          <m:t>𝑡</m:t>
                        </m:r>
                      </m:sup>
                      <m:e>
                        <m:r>
                          <a:rPr lang="fr-FR" sz="1800" i="1">
                            <a:effectLst/>
                            <a:latin typeface="Cambria Math"/>
                            <a:ea typeface="Times New Roman"/>
                            <a:cs typeface="Times New Roman"/>
                          </a:rPr>
                          <m:t>𝑃</m:t>
                        </m:r>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𝜏</m:t>
                            </m:r>
                          </m:e>
                        </m:d>
                        <m:sSup>
                          <m:sSupPr>
                            <m:ctrlPr>
                              <a:rPr lang="fr-FR" sz="1800" i="1">
                                <a:effectLst/>
                                <a:latin typeface="Cambria Math" panose="02040503050406030204" pitchFamily="18" charset="0"/>
                                <a:ea typeface="Times New Roman"/>
                                <a:cs typeface="Times New Roman"/>
                              </a:rPr>
                            </m:ctrlPr>
                          </m:sSupPr>
                          <m:e>
                            <m:r>
                              <a:rPr lang="fr-FR" sz="1800" i="1">
                                <a:effectLst/>
                                <a:latin typeface="Cambria Math"/>
                                <a:ea typeface="Times New Roman"/>
                                <a:cs typeface="Times New Roman"/>
                              </a:rPr>
                              <m:t>𝑒</m:t>
                            </m:r>
                          </m:e>
                          <m:sup>
                            <m:r>
                              <a:rPr lang="fr-FR" sz="1800" i="1">
                                <a:effectLst/>
                                <a:latin typeface="Cambria Math"/>
                                <a:ea typeface="Times New Roman"/>
                                <a:cs typeface="Times New Roman"/>
                              </a:rPr>
                              <m:t>−</m:t>
                            </m:r>
                            <m:r>
                              <a:rPr lang="fr-FR" sz="1800" i="1">
                                <a:effectLst/>
                                <a:latin typeface="Cambria Math"/>
                                <a:ea typeface="Times New Roman"/>
                                <a:cs typeface="Times New Roman"/>
                              </a:rPr>
                              <m:t>𝜉</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𝑡</m:t>
                            </m:r>
                            <m:r>
                              <a:rPr lang="fr-FR" sz="1800" i="1">
                                <a:effectLst/>
                                <a:latin typeface="Cambria Math"/>
                                <a:ea typeface="Times New Roman"/>
                                <a:cs typeface="Times New Roman"/>
                              </a:rPr>
                              <m:t>−</m:t>
                            </m:r>
                            <m:r>
                              <a:rPr lang="fr-FR" sz="1800" i="1">
                                <a:effectLst/>
                                <a:latin typeface="Cambria Math"/>
                                <a:ea typeface="Times New Roman"/>
                                <a:cs typeface="Times New Roman"/>
                              </a:rPr>
                              <m:t>𝜏</m:t>
                            </m:r>
                            <m:r>
                              <a:rPr lang="fr-FR" sz="1800" i="1">
                                <a:effectLst/>
                                <a:latin typeface="Cambria Math"/>
                                <a:ea typeface="Times New Roman"/>
                                <a:cs typeface="Times New Roman"/>
                              </a:rPr>
                              <m:t>)</m:t>
                            </m:r>
                          </m:sup>
                        </m:sSup>
                        <m:r>
                          <a:rPr lang="fr-FR" sz="1800" i="1">
                            <a:effectLst/>
                            <a:latin typeface="Cambria Math"/>
                            <a:ea typeface="Times New Roman"/>
                            <a:cs typeface="Times New Roman"/>
                          </a:rPr>
                          <m:t>𝑠𝑖𝑛</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𝐷</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𝑡</m:t>
                        </m:r>
                        <m:r>
                          <a:rPr lang="fr-FR" sz="1800" i="1">
                            <a:effectLst/>
                            <a:latin typeface="Cambria Math"/>
                            <a:ea typeface="Times New Roman"/>
                            <a:cs typeface="Times New Roman"/>
                          </a:rPr>
                          <m:t>−</m:t>
                        </m:r>
                        <m:r>
                          <a:rPr lang="fr-FR" sz="1800" i="1">
                            <a:effectLst/>
                            <a:latin typeface="Cambria Math"/>
                            <a:ea typeface="Times New Roman"/>
                            <a:cs typeface="Times New Roman"/>
                          </a:rPr>
                          <m:t>𝜏</m:t>
                        </m:r>
                        <m:r>
                          <a:rPr lang="fr-FR" sz="1800" i="1">
                            <a:effectLst/>
                            <a:latin typeface="Cambria Math"/>
                            <a:ea typeface="Times New Roman"/>
                            <a:cs typeface="Times New Roman"/>
                          </a:rPr>
                          <m:t>)</m:t>
                        </m:r>
                        <m:r>
                          <a:rPr lang="fr-FR" sz="1800" i="1">
                            <a:effectLst/>
                            <a:latin typeface="Cambria Math"/>
                            <a:ea typeface="Times New Roman"/>
                            <a:cs typeface="Times New Roman"/>
                          </a:rPr>
                          <m:t>𝑑</m:t>
                        </m:r>
                        <m:r>
                          <a:rPr lang="fr-FR" sz="1800" i="1">
                            <a:effectLst/>
                            <a:latin typeface="Cambria Math"/>
                            <a:ea typeface="Times New Roman"/>
                            <a:cs typeface="Times New Roman"/>
                          </a:rPr>
                          <m:t>𝜏</m:t>
                        </m:r>
                      </m:e>
                    </m:nary>
                    <m:r>
                      <m:rPr>
                        <m:nor/>
                      </m:rPr>
                      <a:rPr lang="fr-FR" sz="1800">
                        <a:effectLst/>
                        <a:latin typeface="+mj-lt"/>
                        <a:ea typeface="Times New Roman"/>
                        <a:cs typeface="Arial"/>
                      </a:rPr>
                      <m:t>		</m:t>
                    </m:r>
                    <m:r>
                      <m:rPr>
                        <m:nor/>
                      </m:rPr>
                      <a:rPr lang="fr-FR" sz="1800" b="0" i="0" smtClean="0">
                        <a:effectLst/>
                        <a:latin typeface="+mj-lt"/>
                        <a:ea typeface="Times New Roman"/>
                        <a:cs typeface="Arial"/>
                      </a:rPr>
                      <m:t>, </m:t>
                    </m:r>
                    <m:r>
                      <m:rPr>
                        <m:nor/>
                      </m:rPr>
                      <a:rPr lang="fr-FR" sz="1800">
                        <a:effectLst/>
                        <a:latin typeface="+mj-lt"/>
                        <a:ea typeface="Times New Roman"/>
                        <a:cs typeface="Arial"/>
                      </a:rPr>
                      <m:t>et</m:t>
                    </m:r>
                    <m:r>
                      <m:rPr>
                        <m:nor/>
                      </m:rPr>
                      <a:rPr lang="fr-FR" sz="1800">
                        <a:effectLst/>
                        <a:latin typeface="+mj-lt"/>
                        <a:ea typeface="Times New Roman"/>
                        <a:cs typeface="Arial"/>
                      </a:rPr>
                      <m:t>  </m:t>
                    </m:r>
                    <m:r>
                      <a:rPr lang="fr-FR" sz="1800" i="1">
                        <a:effectLst/>
                        <a:latin typeface="Cambria Math"/>
                        <a:ea typeface="Times New Roman"/>
                        <a:cs typeface="Times New Roman"/>
                      </a:rPr>
                      <m:t>𝑃</m:t>
                    </m:r>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𝜏</m:t>
                        </m:r>
                      </m:e>
                    </m:d>
                    <m:r>
                      <a:rPr lang="fr-FR" sz="1800" i="1">
                        <a:effectLst/>
                        <a:latin typeface="Cambria Math"/>
                        <a:ea typeface="Times New Roman"/>
                        <a:cs typeface="Times New Roman"/>
                      </a:rPr>
                      <m:t>=−</m:t>
                    </m:r>
                    <m:r>
                      <a:rPr lang="fr-FR" sz="1800" i="1">
                        <a:effectLst/>
                        <a:latin typeface="Cambria Math"/>
                        <a:ea typeface="Times New Roman"/>
                        <a:cs typeface="Times New Roman"/>
                      </a:rPr>
                      <m:t>𝑚</m:t>
                    </m:r>
                    <m:sSub>
                      <m:sSubPr>
                        <m:ctrlPr>
                          <a:rPr lang="fr-FR" sz="1800" i="1">
                            <a:effectLst/>
                            <a:latin typeface="Cambria Math" panose="02040503050406030204" pitchFamily="18" charset="0"/>
                            <a:ea typeface="Times New Roman"/>
                            <a:cs typeface="Times New Roman"/>
                          </a:rPr>
                        </m:ctrlPr>
                      </m:sSubPr>
                      <m:e>
                        <m:acc>
                          <m:accPr>
                            <m:chr m:val="̈"/>
                            <m:ctrlPr>
                              <a:rPr lang="fr-FR" sz="1800" i="1">
                                <a:effectLst/>
                                <a:latin typeface="Cambria Math" panose="02040503050406030204" pitchFamily="18" charset="0"/>
                                <a:ea typeface="Times New Roman"/>
                                <a:cs typeface="Times New Roman"/>
                              </a:rPr>
                            </m:ctrlPr>
                          </m:accPr>
                          <m:e>
                            <m:r>
                              <a:rPr lang="fr-FR" sz="1800" i="1">
                                <a:effectLst/>
                                <a:latin typeface="Cambria Math"/>
                                <a:ea typeface="Times New Roman"/>
                                <a:cs typeface="Times New Roman"/>
                              </a:rPr>
                              <m:t>𝑥</m:t>
                            </m:r>
                          </m:e>
                        </m:acc>
                      </m:e>
                      <m:sub>
                        <m:r>
                          <a:rPr lang="fr-FR" sz="1800" i="1">
                            <a:effectLst/>
                            <a:latin typeface="Cambria Math"/>
                            <a:ea typeface="Times New Roman"/>
                            <a:cs typeface="Times New Roman"/>
                          </a:rPr>
                          <m:t>𝑔</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𝜏</m:t>
                    </m:r>
                    <m:r>
                      <a:rPr lang="fr-FR" sz="1800" i="1">
                        <a:effectLst/>
                        <a:latin typeface="Cambria Math"/>
                        <a:ea typeface="Times New Roman"/>
                        <a:cs typeface="Times New Roman"/>
                      </a:rPr>
                      <m:t>)</m:t>
                    </m:r>
                  </m:oMath>
                </a14:m>
                <a:r>
                  <a:rPr lang="fr-FR" sz="1800" dirty="0">
                    <a:latin typeface="+mj-lt"/>
                    <a:ea typeface="Times New Roman"/>
                    <a:cs typeface="Arial"/>
                  </a:rPr>
                  <a:t>   </a:t>
                </a:r>
                <a14:m>
                  <m:oMath xmlns:m="http://schemas.openxmlformats.org/officeDocument/2006/math">
                    <m:r>
                      <m:rPr>
                        <m:nor/>
                      </m:rPr>
                      <a:rPr lang="fr-FR" sz="1800" b="0" i="0" smtClean="0">
                        <a:latin typeface="+mj-lt"/>
                        <a:ea typeface="Times New Roman"/>
                        <a:cs typeface="Arial"/>
                      </a:rPr>
                      <m:t>so</m:t>
                    </m:r>
                    <m:r>
                      <m:rPr>
                        <m:nor/>
                      </m:rPr>
                      <a:rPr lang="fr-FR" sz="1800">
                        <a:latin typeface="+mj-lt"/>
                        <a:ea typeface="Times New Roman"/>
                        <a:cs typeface="Arial"/>
                      </a:rPr>
                      <m:t> :</m:t>
                    </m:r>
                  </m:oMath>
                </a14:m>
                <a:endParaRPr lang="fr-FR" sz="1800" dirty="0">
                  <a:latin typeface="+mj-lt"/>
                  <a:ea typeface="Times New Roman"/>
                  <a:cs typeface="Arial"/>
                </a:endParaRPr>
              </a:p>
              <a:p>
                <a:pPr algn="just">
                  <a:lnSpc>
                    <a:spcPct val="150000"/>
                  </a:lnSpc>
                  <a:spcAft>
                    <a:spcPts val="0"/>
                  </a:spcAft>
                </a:pPr>
                <a14:m>
                  <m:oMathPara xmlns:m="http://schemas.openxmlformats.org/officeDocument/2006/math">
                    <m:oMathParaPr>
                      <m:jc m:val="left"/>
                    </m:oMathParaPr>
                    <m:oMath xmlns:m="http://schemas.openxmlformats.org/officeDocument/2006/math">
                      <m:r>
                        <a:rPr lang="fr-FR" sz="1800" i="1">
                          <a:effectLst/>
                          <a:latin typeface="Cambria Math"/>
                          <a:ea typeface="Times New Roman"/>
                          <a:cs typeface="Times New Roman"/>
                        </a:rPr>
                        <m:t>𝑥</m:t>
                      </m:r>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𝑡</m:t>
                          </m:r>
                        </m:e>
                      </m:d>
                      <m:r>
                        <a:rPr lang="fr-FR" sz="1800" i="1">
                          <a:effectLst/>
                          <a:latin typeface="Cambria Math"/>
                          <a:ea typeface="Times New Roman"/>
                          <a:cs typeface="Times New Roman"/>
                        </a:rPr>
                        <m:t>=</m:t>
                      </m:r>
                      <m:f>
                        <m:fPr>
                          <m:ctrlPr>
                            <a:rPr lang="fr-FR" sz="1800" i="1">
                              <a:effectLst/>
                              <a:latin typeface="Cambria Math" panose="02040503050406030204" pitchFamily="18" charset="0"/>
                              <a:ea typeface="Times New Roman"/>
                              <a:cs typeface="Times New Roman"/>
                            </a:rPr>
                          </m:ctrlPr>
                        </m:fPr>
                        <m:num>
                          <m:r>
                            <a:rPr lang="fr-FR" sz="1800" i="1">
                              <a:effectLst/>
                              <a:latin typeface="Cambria Math"/>
                              <a:ea typeface="Times New Roman"/>
                              <a:cs typeface="Times New Roman"/>
                            </a:rPr>
                            <m:t>1</m:t>
                          </m:r>
                        </m:num>
                        <m:den>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𝐷</m:t>
                              </m:r>
                            </m:sub>
                          </m:sSub>
                        </m:den>
                      </m:f>
                      <m:nary>
                        <m:naryPr>
                          <m:limLoc m:val="subSup"/>
                          <m:ctrlPr>
                            <a:rPr lang="fr-FR" sz="1800" i="1">
                              <a:effectLst/>
                              <a:latin typeface="Cambria Math" panose="02040503050406030204" pitchFamily="18" charset="0"/>
                              <a:ea typeface="Times New Roman"/>
                              <a:cs typeface="Times New Roman"/>
                            </a:rPr>
                          </m:ctrlPr>
                        </m:naryPr>
                        <m:sub>
                          <m:r>
                            <a:rPr lang="fr-FR" sz="1800" i="1">
                              <a:effectLst/>
                              <a:latin typeface="Cambria Math"/>
                              <a:ea typeface="Times New Roman"/>
                              <a:cs typeface="Times New Roman"/>
                            </a:rPr>
                            <m:t>0</m:t>
                          </m:r>
                        </m:sub>
                        <m:sup>
                          <m:r>
                            <a:rPr lang="fr-FR" sz="1800" i="1">
                              <a:effectLst/>
                              <a:latin typeface="Cambria Math"/>
                              <a:ea typeface="Times New Roman"/>
                              <a:cs typeface="Times New Roman"/>
                            </a:rPr>
                            <m:t>𝑡</m:t>
                          </m:r>
                        </m:sup>
                        <m:e>
                          <m:sSub>
                            <m:sSubPr>
                              <m:ctrlPr>
                                <a:rPr lang="fr-FR" sz="1800" i="1">
                                  <a:effectLst/>
                                  <a:latin typeface="Cambria Math" panose="02040503050406030204" pitchFamily="18" charset="0"/>
                                  <a:ea typeface="Times New Roman"/>
                                  <a:cs typeface="Times New Roman"/>
                                </a:rPr>
                              </m:ctrlPr>
                            </m:sSubPr>
                            <m:e>
                              <m:acc>
                                <m:accPr>
                                  <m:chr m:val="̈"/>
                                  <m:ctrlPr>
                                    <a:rPr lang="fr-FR" sz="1800" i="1">
                                      <a:effectLst/>
                                      <a:latin typeface="Cambria Math" panose="02040503050406030204" pitchFamily="18" charset="0"/>
                                      <a:ea typeface="Times New Roman"/>
                                      <a:cs typeface="Times New Roman"/>
                                    </a:rPr>
                                  </m:ctrlPr>
                                </m:accPr>
                                <m:e>
                                  <m:r>
                                    <a:rPr lang="fr-FR" sz="1800" i="1">
                                      <a:effectLst/>
                                      <a:latin typeface="Cambria Math"/>
                                      <a:ea typeface="Times New Roman"/>
                                      <a:cs typeface="Times New Roman"/>
                                    </a:rPr>
                                    <m:t>𝑥</m:t>
                                  </m:r>
                                </m:e>
                              </m:acc>
                            </m:e>
                            <m:sub>
                              <m:r>
                                <a:rPr lang="fr-FR" sz="1800" i="1">
                                  <a:effectLst/>
                                  <a:latin typeface="Cambria Math"/>
                                  <a:ea typeface="Times New Roman"/>
                                  <a:cs typeface="Times New Roman"/>
                                </a:rPr>
                                <m:t>𝑔</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𝜏</m:t>
                          </m:r>
                          <m:r>
                            <a:rPr lang="fr-FR"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r>
                                <a:rPr lang="fr-FR" sz="1800" i="1">
                                  <a:effectLst/>
                                  <a:latin typeface="Cambria Math"/>
                                  <a:ea typeface="Times New Roman"/>
                                  <a:cs typeface="Times New Roman"/>
                                </a:rPr>
                                <m:t>𝑒</m:t>
                              </m:r>
                            </m:e>
                            <m:sup>
                              <m:r>
                                <a:rPr lang="fr-FR" sz="1800" i="1">
                                  <a:effectLst/>
                                  <a:latin typeface="Cambria Math"/>
                                  <a:ea typeface="Times New Roman"/>
                                  <a:cs typeface="Times New Roman"/>
                                </a:rPr>
                                <m:t>−</m:t>
                              </m:r>
                              <m:r>
                                <a:rPr lang="fr-FR" sz="1800" i="1">
                                  <a:effectLst/>
                                  <a:latin typeface="Cambria Math"/>
                                  <a:ea typeface="Times New Roman"/>
                                  <a:cs typeface="Times New Roman"/>
                                </a:rPr>
                                <m:t>𝜉</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𝑡</m:t>
                              </m:r>
                              <m:r>
                                <a:rPr lang="fr-FR" sz="1800" i="1">
                                  <a:effectLst/>
                                  <a:latin typeface="Cambria Math"/>
                                  <a:ea typeface="Times New Roman"/>
                                  <a:cs typeface="Times New Roman"/>
                                </a:rPr>
                                <m:t>−</m:t>
                              </m:r>
                              <m:r>
                                <a:rPr lang="fr-FR" sz="1800" i="1">
                                  <a:effectLst/>
                                  <a:latin typeface="Cambria Math"/>
                                  <a:ea typeface="Times New Roman"/>
                                  <a:cs typeface="Times New Roman"/>
                                </a:rPr>
                                <m:t>𝜏</m:t>
                              </m:r>
                              <m:r>
                                <a:rPr lang="fr-FR" sz="1800" i="1">
                                  <a:effectLst/>
                                  <a:latin typeface="Cambria Math"/>
                                  <a:ea typeface="Times New Roman"/>
                                  <a:cs typeface="Times New Roman"/>
                                </a:rPr>
                                <m:t>)</m:t>
                              </m:r>
                            </m:sup>
                          </m:sSup>
                          <m:r>
                            <a:rPr lang="fr-FR" sz="1800" i="1">
                              <a:effectLst/>
                              <a:latin typeface="Cambria Math"/>
                              <a:ea typeface="Times New Roman"/>
                              <a:cs typeface="Times New Roman"/>
                            </a:rPr>
                            <m:t>𝑠𝑖𝑛</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𝐷</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𝑡</m:t>
                          </m:r>
                          <m:r>
                            <a:rPr lang="fr-FR" sz="1800" i="1">
                              <a:effectLst/>
                              <a:latin typeface="Cambria Math"/>
                              <a:ea typeface="Times New Roman"/>
                              <a:cs typeface="Times New Roman"/>
                            </a:rPr>
                            <m:t>−</m:t>
                          </m:r>
                          <m:r>
                            <a:rPr lang="fr-FR" sz="1800" i="1">
                              <a:effectLst/>
                              <a:latin typeface="Cambria Math"/>
                              <a:ea typeface="Times New Roman"/>
                              <a:cs typeface="Times New Roman"/>
                            </a:rPr>
                            <m:t>𝜏</m:t>
                          </m:r>
                          <m:r>
                            <a:rPr lang="fr-FR" sz="1800" i="1">
                              <a:effectLst/>
                              <a:latin typeface="Cambria Math"/>
                              <a:ea typeface="Times New Roman"/>
                              <a:cs typeface="Times New Roman"/>
                            </a:rPr>
                            <m:t>)</m:t>
                          </m:r>
                          <m:r>
                            <a:rPr lang="fr-FR" sz="1800" i="1">
                              <a:effectLst/>
                              <a:latin typeface="Cambria Math"/>
                              <a:ea typeface="Times New Roman"/>
                              <a:cs typeface="Times New Roman"/>
                            </a:rPr>
                            <m:t>𝑑</m:t>
                          </m:r>
                          <m:r>
                            <a:rPr lang="fr-FR" sz="1800" i="1">
                              <a:effectLst/>
                              <a:latin typeface="Cambria Math"/>
                              <a:ea typeface="Times New Roman"/>
                              <a:cs typeface="Times New Roman"/>
                            </a:rPr>
                            <m:t>𝜏</m:t>
                          </m:r>
                        </m:e>
                      </m:nary>
                      <m:r>
                        <m:rPr>
                          <m:nor/>
                        </m:rPr>
                        <a:rPr lang="fr-FR" sz="1800">
                          <a:effectLst/>
                          <a:latin typeface="Times New Roman"/>
                          <a:ea typeface="Times New Roman"/>
                          <a:cs typeface="Arial"/>
                        </a:rPr>
                        <m:t> </m:t>
                      </m:r>
                      <m:r>
                        <m:rPr>
                          <m:nor/>
                        </m:rPr>
                        <a:rPr lang="fr-FR" sz="1800">
                          <a:effectLst/>
                          <a:latin typeface="Times New Roman"/>
                          <a:ea typeface="Times New Roman"/>
                          <a:cs typeface="Arial"/>
                        </a:rPr>
                        <m:t>				</m:t>
                      </m:r>
                      <m:r>
                        <m:rPr>
                          <m:nor/>
                        </m:rPr>
                        <a:rPr lang="fr-FR" sz="1800">
                          <a:solidFill>
                            <a:srgbClr val="FF0000"/>
                          </a:solidFill>
                          <a:effectLst/>
                          <a:latin typeface="Times New Roman"/>
                          <a:ea typeface="Times New Roman"/>
                          <a:cs typeface="Arial"/>
                        </a:rPr>
                        <m:t>(</m:t>
                      </m:r>
                      <m:r>
                        <m:rPr>
                          <m:nor/>
                        </m:rPr>
                        <a:rPr lang="fr-FR" sz="1800">
                          <a:solidFill>
                            <a:srgbClr val="FF0000"/>
                          </a:solidFill>
                          <a:effectLst/>
                          <a:latin typeface="Times New Roman"/>
                          <a:ea typeface="Times New Roman"/>
                          <a:cs typeface="Arial"/>
                        </a:rPr>
                        <m:t>4</m:t>
                      </m:r>
                      <m:r>
                        <m:rPr>
                          <m:nor/>
                        </m:rPr>
                        <a:rPr lang="fr-FR" sz="1800">
                          <a:solidFill>
                            <a:srgbClr val="FF0000"/>
                          </a:solidFill>
                          <a:effectLst/>
                          <a:latin typeface="Times New Roman"/>
                          <a:ea typeface="Times New Roman"/>
                          <a:cs typeface="Arial"/>
                        </a:rPr>
                        <m:t>.</m:t>
                      </m:r>
                      <m:r>
                        <m:rPr>
                          <m:nor/>
                        </m:rPr>
                        <a:rPr lang="fr-FR" sz="1800">
                          <a:solidFill>
                            <a:srgbClr val="FF0000"/>
                          </a:solidFill>
                          <a:effectLst/>
                          <a:latin typeface="Times New Roman"/>
                          <a:ea typeface="Times New Roman"/>
                          <a:cs typeface="Arial"/>
                        </a:rPr>
                        <m:t>23</m:t>
                      </m:r>
                      <m:r>
                        <m:rPr>
                          <m:nor/>
                        </m:rPr>
                        <a:rPr lang="fr-FR" sz="1800">
                          <a:solidFill>
                            <a:srgbClr val="FF0000"/>
                          </a:solidFill>
                          <a:effectLst/>
                          <a:latin typeface="Times New Roman"/>
                          <a:ea typeface="Times New Roman"/>
                          <a:cs typeface="Arial"/>
                        </a:rPr>
                        <m:t>)</m:t>
                      </m:r>
                    </m:oMath>
                  </m:oMathPara>
                </a14:m>
                <a:endParaRPr lang="fr-FR" sz="1800" dirty="0">
                  <a:effectLst/>
                  <a:latin typeface="Calibri"/>
                  <a:ea typeface="Calibri"/>
                  <a:cs typeface="Arial"/>
                </a:endParaRPr>
              </a:p>
              <a:p>
                <a:pPr>
                  <a:lnSpc>
                    <a:spcPct val="150000"/>
                  </a:lnSpc>
                  <a:spcAft>
                    <a:spcPts val="0"/>
                  </a:spcAft>
                </a:pPr>
                <a:r>
                  <a:rPr lang="en-US" sz="1800" dirty="0">
                    <a:latin typeface="+mj-lt"/>
                    <a:ea typeface="Calibri"/>
                    <a:cs typeface="Arial"/>
                  </a:rPr>
                  <a:t>Since the function P(τ) is known, the displacement x(t) only</a:t>
                </a:r>
              </a:p>
              <a:p>
                <a:pPr>
                  <a:lnSpc>
                    <a:spcPct val="150000"/>
                  </a:lnSpc>
                  <a:spcAft>
                    <a:spcPts val="0"/>
                  </a:spcAft>
                </a:pPr>
                <a:r>
                  <a:rPr lang="en-US" sz="1800" dirty="0">
                    <a:latin typeface="+mj-lt"/>
                    <a:ea typeface="Calibri"/>
                    <a:cs typeface="Arial"/>
                  </a:rPr>
                  <a:t> depends on the parameters ξ and ω. Therefore, to determine </a:t>
                </a:r>
              </a:p>
              <a:p>
                <a:pPr>
                  <a:lnSpc>
                    <a:spcPct val="150000"/>
                  </a:lnSpc>
                  <a:spcAft>
                    <a:spcPts val="0"/>
                  </a:spcAft>
                </a:pPr>
                <a:r>
                  <a:rPr lang="en-US" sz="1800" dirty="0">
                    <a:latin typeface="+mj-lt"/>
                    <a:ea typeface="Calibri"/>
                    <a:cs typeface="Arial"/>
                  </a:rPr>
                  <a:t>the spectra, we fix one of the two parameters (ξ and ω) and </a:t>
                </a:r>
              </a:p>
              <a:p>
                <a:pPr>
                  <a:lnSpc>
                    <a:spcPct val="150000"/>
                  </a:lnSpc>
                  <a:spcAft>
                    <a:spcPts val="0"/>
                  </a:spcAft>
                </a:pPr>
                <a:r>
                  <a:rPr lang="en-US" sz="1800" dirty="0">
                    <a:latin typeface="+mj-lt"/>
                    <a:ea typeface="Calibri"/>
                    <a:cs typeface="Arial"/>
                  </a:rPr>
                  <a:t>vary the other.</a:t>
                </a:r>
                <a:r>
                  <a:rPr lang="fr-FR" sz="1800" dirty="0">
                    <a:effectLst/>
                    <a:latin typeface="+mj-lt"/>
                    <a:ea typeface="Times New Roman"/>
                    <a:cs typeface="Arial"/>
                  </a:rPr>
                  <a:t>			</a:t>
                </a:r>
                <a:endParaRPr lang="fr-FR" sz="1800" dirty="0">
                  <a:effectLst/>
                  <a:latin typeface="+mj-lt"/>
                  <a:ea typeface="Calibri"/>
                  <a:cs typeface="Arial"/>
                </a:endParaRPr>
              </a:p>
              <a:p>
                <a:pPr>
                  <a:lnSpc>
                    <a:spcPct val="150000"/>
                  </a:lnSpc>
                  <a:spcAft>
                    <a:spcPts val="0"/>
                  </a:spcAft>
                </a:pPr>
                <a:endParaRPr lang="fr-FR" sz="1800" dirty="0">
                  <a:latin typeface="Calibri"/>
                  <a:ea typeface="Calibri"/>
                  <a:cs typeface="Arial"/>
                </a:endParaRPr>
              </a:p>
              <a:p>
                <a:pPr>
                  <a:lnSpc>
                    <a:spcPct val="150000"/>
                  </a:lnSpc>
                  <a:spcAft>
                    <a:spcPts val="0"/>
                  </a:spcAft>
                </a:pPr>
                <a:endParaRPr lang="fr-FR" sz="1800" dirty="0">
                  <a:effectLst/>
                  <a:latin typeface="Calibri"/>
                  <a:ea typeface="Calibri"/>
                  <a:cs typeface="Arial"/>
                </a:endParaRPr>
              </a:p>
              <a:p>
                <a:pPr>
                  <a:lnSpc>
                    <a:spcPct val="115000"/>
                  </a:lnSpc>
                  <a:spcAft>
                    <a:spcPts val="1000"/>
                  </a:spcAft>
                </a:pPr>
                <a:br>
                  <a:rPr lang="fr-FR" sz="1800" dirty="0">
                    <a:effectLst/>
                    <a:latin typeface="Times New Roman"/>
                    <a:ea typeface="Times New Roman"/>
                  </a:rPr>
                </a:br>
                <a:r>
                  <a:rPr lang="fr-FR" sz="1800" dirty="0">
                    <a:effectLst/>
                    <a:latin typeface="Times New Roman"/>
                    <a:ea typeface="Times New Roman"/>
                    <a:cs typeface="Arial"/>
                  </a:rPr>
                  <a:t> </a:t>
                </a:r>
                <a:endParaRPr lang="fr-FR" sz="1600" dirty="0">
                  <a:effectLst/>
                  <a:latin typeface="Calibri"/>
                  <a:ea typeface="Calibri"/>
                  <a:cs typeface="Arial"/>
                </a:endParaRPr>
              </a:p>
              <a:p>
                <a:pPr>
                  <a:lnSpc>
                    <a:spcPct val="115000"/>
                  </a:lnSpc>
                  <a:spcAft>
                    <a:spcPts val="0"/>
                  </a:spcAft>
                </a:pPr>
                <a:endParaRPr lang="fr-FR" sz="1800" dirty="0">
                  <a:effectLst/>
                  <a:latin typeface="Calibri"/>
                  <a:ea typeface="Calibri"/>
                  <a:cs typeface="Arial"/>
                </a:endParaRPr>
              </a:p>
              <a:p>
                <a:pPr>
                  <a:lnSpc>
                    <a:spcPct val="115000"/>
                  </a:lnSpc>
                  <a:spcAft>
                    <a:spcPts val="0"/>
                  </a:spcAft>
                </a:pPr>
                <a:endParaRPr lang="fr-FR" sz="1800" dirty="0">
                  <a:effectLst/>
                  <a:latin typeface="Calibri"/>
                  <a:ea typeface="Calibri"/>
                  <a:cs typeface="Arial"/>
                </a:endParaRPr>
              </a:p>
              <a:p>
                <a:pPr algn="just">
                  <a:lnSpc>
                    <a:spcPct val="150000"/>
                  </a:lnSpc>
                  <a:spcAft>
                    <a:spcPts val="0"/>
                  </a:spcAft>
                </a:pPr>
                <a:endParaRPr lang="fr-FR" sz="2000" dirty="0"/>
              </a:p>
            </p:txBody>
          </p:sp>
        </mc:Choice>
        <mc:Fallback xmlns="">
          <p:sp>
            <p:nvSpPr>
              <p:cNvPr id="4" name="Rectangle 2"/>
              <p:cNvSpPr txBox="1">
                <a:spLocks noRot="1" noChangeAspect="1" noMove="1" noResize="1" noEditPoints="1" noAdjustHandles="1" noChangeArrowheads="1" noChangeShapeType="1" noTextEdit="1"/>
              </p:cNvSpPr>
              <p:nvPr/>
            </p:nvSpPr>
            <p:spPr>
              <a:xfrm>
                <a:off x="0" y="-27384"/>
                <a:ext cx="9144000" cy="6885384"/>
              </a:xfrm>
              <a:prstGeom prst="rect">
                <a:avLst/>
              </a:prstGeom>
              <a:blipFill>
                <a:blip r:embed="rId3"/>
                <a:stretch>
                  <a:fillRect l="-466" r="-466"/>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32</a:t>
            </a:fld>
            <a:endParaRPr lang="fr-BE" dirty="0">
              <a:solidFill>
                <a:srgbClr val="FFFFFF"/>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221088"/>
            <a:ext cx="3240360" cy="2519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110245"/>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0" y="-27384"/>
                <a:ext cx="9144000" cy="6885384"/>
              </a:xfrm>
              <a:prstGeom prst="rect">
                <a:avLst/>
              </a:prstGeom>
              <a:ln>
                <a:solidFill>
                  <a:schemeClr val="accent1"/>
                </a:solidFill>
              </a:ln>
            </p:spPr>
            <p:txBody>
              <a:bodyPr/>
              <a:lstStyle/>
              <a:p>
                <a:pPr>
                  <a:lnSpc>
                    <a:spcPct val="150000"/>
                  </a:lnSpc>
                  <a:spcAft>
                    <a:spcPts val="0"/>
                  </a:spcAft>
                </a:pPr>
                <a:r>
                  <a:rPr lang="en-US" sz="2000" dirty="0">
                    <a:latin typeface="Times New Roman"/>
                    <a:ea typeface="Times New Roman"/>
                    <a:cs typeface="Arial"/>
                  </a:rPr>
                  <a:t>For design purposes, we are generally interested in the maximum value of the response due to an earthquake.</a:t>
                </a:r>
              </a:p>
              <a:p>
                <a:pPr>
                  <a:lnSpc>
                    <a:spcPct val="150000"/>
                  </a:lnSpc>
                  <a:spcAft>
                    <a:spcPts val="0"/>
                  </a:spcAft>
                </a:pPr>
                <a:r>
                  <a:rPr lang="en-US" sz="2000" dirty="0">
                    <a:latin typeface="Times New Roman"/>
                    <a:ea typeface="Times New Roman"/>
                    <a:cs typeface="Arial"/>
                  </a:rPr>
                  <a:t>The maximum responses are defined as:</a:t>
                </a:r>
              </a:p>
              <a:p>
                <a:pPr>
                  <a:lnSpc>
                    <a:spcPct val="150000"/>
                  </a:lnSpc>
                  <a:spcAft>
                    <a:spcPts val="0"/>
                  </a:spcAft>
                </a:pPr>
                <a:r>
                  <a:rPr lang="fr-FR" sz="2000" dirty="0">
                    <a:latin typeface="Times New Roman"/>
                    <a:ea typeface="Times New Roman"/>
                    <a:cs typeface="Arial"/>
                  </a:rPr>
                  <a:t>maximum relative </a:t>
                </a:r>
                <a:r>
                  <a:rPr lang="fr-FR" sz="2000" dirty="0" err="1">
                    <a:latin typeface="Times New Roman"/>
                    <a:ea typeface="Times New Roman"/>
                    <a:cs typeface="Arial"/>
                  </a:rPr>
                  <a:t>displacement</a:t>
                </a:r>
                <a:r>
                  <a:rPr lang="fr-FR" sz="2000" dirty="0">
                    <a:latin typeface="Times New Roman"/>
                    <a:ea typeface="Times New Roman"/>
                    <a:cs typeface="Arial"/>
                  </a:rPr>
                  <a:t>: </a:t>
                </a:r>
                <a:r>
                  <a:rPr lang="fr-FR" sz="2000" dirty="0">
                    <a:effectLst/>
                    <a:latin typeface="Times New Roman"/>
                    <a:ea typeface="Times New Roman"/>
                    <a:cs typeface="Arial"/>
                  </a:rPr>
                  <a:t>	</a:t>
                </a:r>
                <a14:m>
                  <m:oMath xmlns:m="http://schemas.openxmlformats.org/officeDocument/2006/math">
                    <m:r>
                      <a:rPr lang="fr-FR" sz="2000" i="1">
                        <a:effectLst/>
                        <a:latin typeface="Cambria Math"/>
                        <a:ea typeface="Times New Roman"/>
                        <a:cs typeface="Times New Roman"/>
                      </a:rPr>
                      <m:t>𝑆𝐷</m:t>
                    </m:r>
                    <m:r>
                      <a:rPr lang="fr-FR" sz="2000" i="1">
                        <a:effectLst/>
                        <a:latin typeface="Cambria Math"/>
                        <a:ea typeface="Times New Roman"/>
                        <a:cs typeface="Times New Roman"/>
                      </a:rPr>
                      <m:t> =</m:t>
                    </m:r>
                    <m:d>
                      <m:dPr>
                        <m:begChr m:val="|"/>
                        <m:endChr m:val="|"/>
                        <m:ctrlPr>
                          <a:rPr lang="fr-FR" sz="2000" i="1">
                            <a:effectLst/>
                            <a:latin typeface="Cambria Math" panose="02040503050406030204" pitchFamily="18" charset="0"/>
                            <a:ea typeface="Times New Roman"/>
                            <a:cs typeface="Times New Roman"/>
                          </a:rPr>
                        </m:ctrlPr>
                      </m:dPr>
                      <m:e>
                        <m:sSub>
                          <m:sSubPr>
                            <m:ctrlPr>
                              <a:rPr lang="fr-FR" sz="2000" i="1">
                                <a:effectLst/>
                                <a:latin typeface="Cambria Math" panose="02040503050406030204" pitchFamily="18" charset="0"/>
                                <a:ea typeface="Times New Roman"/>
                                <a:cs typeface="Times New Roman"/>
                              </a:rPr>
                            </m:ctrlPr>
                          </m:sSubPr>
                          <m:e>
                            <m:r>
                              <a:rPr lang="fr-FR" sz="2000" i="1">
                                <a:effectLst/>
                                <a:latin typeface="Cambria Math"/>
                                <a:ea typeface="Times New Roman"/>
                                <a:cs typeface="Times New Roman"/>
                              </a:rPr>
                              <m:t>𝑥</m:t>
                            </m:r>
                            <m:r>
                              <a:rPr lang="fr-FR" sz="2000" i="1">
                                <a:effectLst/>
                                <a:latin typeface="Cambria Math"/>
                                <a:ea typeface="Times New Roman"/>
                                <a:cs typeface="Times New Roman"/>
                              </a:rPr>
                              <m:t>(</m:t>
                            </m:r>
                            <m:r>
                              <a:rPr lang="fr-FR" sz="2000" i="1">
                                <a:effectLst/>
                                <a:latin typeface="Cambria Math"/>
                                <a:ea typeface="Times New Roman"/>
                                <a:cs typeface="Times New Roman"/>
                              </a:rPr>
                              <m:t>𝑡</m:t>
                            </m:r>
                            <m:r>
                              <a:rPr lang="fr-FR" sz="2000" i="1">
                                <a:effectLst/>
                                <a:latin typeface="Cambria Math"/>
                                <a:ea typeface="Times New Roman"/>
                                <a:cs typeface="Times New Roman"/>
                              </a:rPr>
                              <m:t>)</m:t>
                            </m:r>
                          </m:e>
                          <m:sub>
                            <m:r>
                              <a:rPr lang="fr-FR" sz="2000" i="1">
                                <a:effectLst/>
                                <a:latin typeface="Cambria Math"/>
                                <a:ea typeface="Times New Roman"/>
                                <a:cs typeface="Times New Roman"/>
                              </a:rPr>
                              <m:t>𝑚𝑎𝑥</m:t>
                            </m:r>
                          </m:sub>
                        </m:sSub>
                      </m:e>
                    </m:d>
                  </m:oMath>
                </a14:m>
                <a:r>
                  <a:rPr lang="fr-FR" sz="2000" dirty="0">
                    <a:effectLst/>
                    <a:latin typeface="Times New Roman"/>
                    <a:ea typeface="Times New Roman"/>
                    <a:cs typeface="Arial"/>
                  </a:rPr>
                  <a:t>	      		</a:t>
                </a:r>
                <a:r>
                  <a:rPr lang="fr-FR" sz="1400" dirty="0">
                    <a:solidFill>
                      <a:srgbClr val="FF0000"/>
                    </a:solidFill>
                    <a:effectLst/>
                    <a:latin typeface="Times New Roman"/>
                    <a:ea typeface="Times New Roman"/>
                    <a:cs typeface="Arial"/>
                  </a:rPr>
                  <a:t>(4.24.a)</a:t>
                </a:r>
                <a:endParaRPr lang="fr-FR" sz="1800" dirty="0">
                  <a:effectLst/>
                  <a:latin typeface="Calibri"/>
                  <a:ea typeface="Calibri"/>
                  <a:cs typeface="Arial"/>
                </a:endParaRPr>
              </a:p>
              <a:p>
                <a:pPr>
                  <a:lnSpc>
                    <a:spcPct val="150000"/>
                  </a:lnSpc>
                  <a:spcAft>
                    <a:spcPts val="0"/>
                  </a:spcAft>
                </a:pPr>
                <a:r>
                  <a:rPr lang="fr-FR" sz="2000" dirty="0">
                    <a:latin typeface="Times New Roman"/>
                    <a:ea typeface="Times New Roman"/>
                    <a:cs typeface="Arial"/>
                  </a:rPr>
                  <a:t>maximum relative </a:t>
                </a:r>
                <a:r>
                  <a:rPr lang="fr-FR" sz="2000" dirty="0" err="1">
                    <a:latin typeface="Times New Roman"/>
                    <a:ea typeface="Times New Roman"/>
                    <a:cs typeface="Arial"/>
                  </a:rPr>
                  <a:t>velocity</a:t>
                </a:r>
                <a:r>
                  <a:rPr lang="fr-FR" sz="2000" dirty="0">
                    <a:effectLst/>
                    <a:latin typeface="Times New Roman"/>
                    <a:ea typeface="Times New Roman"/>
                    <a:cs typeface="Arial"/>
                  </a:rPr>
                  <a:t> : 	</a:t>
                </a:r>
                <a14:m>
                  <m:oMath xmlns:m="http://schemas.openxmlformats.org/officeDocument/2006/math">
                    <m:r>
                      <a:rPr lang="fr-FR" sz="2000" i="1">
                        <a:effectLst/>
                        <a:latin typeface="Cambria Math"/>
                        <a:ea typeface="Times New Roman"/>
                        <a:cs typeface="Times New Roman"/>
                      </a:rPr>
                      <m:t>𝑆𝑉</m:t>
                    </m:r>
                    <m:r>
                      <a:rPr lang="fr-FR" sz="2000" i="1">
                        <a:effectLst/>
                        <a:latin typeface="Cambria Math"/>
                        <a:ea typeface="Times New Roman"/>
                        <a:cs typeface="Times New Roman"/>
                      </a:rPr>
                      <m:t> =</m:t>
                    </m:r>
                    <m:d>
                      <m:dPr>
                        <m:begChr m:val="|"/>
                        <m:endChr m:val="|"/>
                        <m:ctrlPr>
                          <a:rPr lang="fr-FR" sz="2000" i="1">
                            <a:effectLst/>
                            <a:latin typeface="Cambria Math" panose="02040503050406030204" pitchFamily="18" charset="0"/>
                            <a:ea typeface="Times New Roman"/>
                            <a:cs typeface="Times New Roman"/>
                          </a:rPr>
                        </m:ctrlPr>
                      </m:dPr>
                      <m:e>
                        <m:sSub>
                          <m:sSubPr>
                            <m:ctrlPr>
                              <a:rPr lang="fr-FR" sz="2000" i="1">
                                <a:effectLst/>
                                <a:latin typeface="Cambria Math" panose="02040503050406030204" pitchFamily="18" charset="0"/>
                                <a:ea typeface="Times New Roman"/>
                                <a:cs typeface="Times New Roman"/>
                              </a:rPr>
                            </m:ctrlPr>
                          </m:sSubPr>
                          <m:e>
                            <m:acc>
                              <m:accPr>
                                <m:chr m:val="̇"/>
                                <m:ctrlPr>
                                  <a:rPr lang="fr-FR" sz="2000" i="1">
                                    <a:effectLst/>
                                    <a:latin typeface="Cambria Math" panose="02040503050406030204" pitchFamily="18" charset="0"/>
                                    <a:ea typeface="Times New Roman"/>
                                    <a:cs typeface="Times New Roman"/>
                                  </a:rPr>
                                </m:ctrlPr>
                              </m:accPr>
                              <m:e>
                                <m:r>
                                  <a:rPr lang="fr-FR" sz="2000" i="1">
                                    <a:effectLst/>
                                    <a:latin typeface="Cambria Math"/>
                                    <a:ea typeface="Times New Roman"/>
                                    <a:cs typeface="Times New Roman"/>
                                  </a:rPr>
                                  <m:t>𝑥</m:t>
                                </m:r>
                              </m:e>
                            </m:acc>
                            <m:r>
                              <a:rPr lang="fr-FR" sz="2000" i="1">
                                <a:effectLst/>
                                <a:latin typeface="Cambria Math"/>
                                <a:ea typeface="Times New Roman"/>
                                <a:cs typeface="Times New Roman"/>
                              </a:rPr>
                              <m:t>(</m:t>
                            </m:r>
                            <m:r>
                              <a:rPr lang="fr-FR" sz="2000" i="1">
                                <a:effectLst/>
                                <a:latin typeface="Cambria Math"/>
                                <a:ea typeface="Times New Roman"/>
                                <a:cs typeface="Times New Roman"/>
                              </a:rPr>
                              <m:t>𝑡</m:t>
                            </m:r>
                            <m:r>
                              <a:rPr lang="fr-FR" sz="2000" i="1">
                                <a:effectLst/>
                                <a:latin typeface="Cambria Math"/>
                                <a:ea typeface="Times New Roman"/>
                                <a:cs typeface="Times New Roman"/>
                              </a:rPr>
                              <m:t>)</m:t>
                            </m:r>
                          </m:e>
                          <m:sub>
                            <m:r>
                              <a:rPr lang="fr-FR" sz="2000" i="1">
                                <a:effectLst/>
                                <a:latin typeface="Cambria Math"/>
                                <a:ea typeface="Times New Roman"/>
                                <a:cs typeface="Times New Roman"/>
                              </a:rPr>
                              <m:t>𝑚𝑎𝑥</m:t>
                            </m:r>
                          </m:sub>
                        </m:sSub>
                      </m:e>
                    </m:d>
                  </m:oMath>
                </a14:m>
                <a:r>
                  <a:rPr lang="fr-FR" sz="2000" dirty="0">
                    <a:effectLst/>
                    <a:latin typeface="Times New Roman"/>
                    <a:ea typeface="Times New Roman"/>
                    <a:cs typeface="Arial"/>
                  </a:rPr>
                  <a:t> 			             </a:t>
                </a:r>
                <a:r>
                  <a:rPr lang="fr-FR" sz="1400" dirty="0">
                    <a:solidFill>
                      <a:srgbClr val="FF0000"/>
                    </a:solidFill>
                    <a:effectLst/>
                    <a:latin typeface="Times New Roman"/>
                    <a:ea typeface="Times New Roman"/>
                    <a:cs typeface="Arial"/>
                  </a:rPr>
                  <a:t>(4.24.b)</a:t>
                </a:r>
                <a:endParaRPr lang="fr-FR" sz="1800" dirty="0">
                  <a:effectLst/>
                  <a:latin typeface="Calibri"/>
                  <a:ea typeface="Calibri"/>
                  <a:cs typeface="Arial"/>
                </a:endParaRPr>
              </a:p>
              <a:p>
                <a:pPr>
                  <a:lnSpc>
                    <a:spcPct val="150000"/>
                  </a:lnSpc>
                  <a:spcAft>
                    <a:spcPts val="0"/>
                  </a:spcAft>
                </a:pPr>
                <a:r>
                  <a:rPr lang="fr-FR" sz="2000" dirty="0">
                    <a:latin typeface="Times New Roman"/>
                    <a:ea typeface="Times New Roman"/>
                    <a:cs typeface="Arial"/>
                  </a:rPr>
                  <a:t>maximum relative </a:t>
                </a:r>
                <a:r>
                  <a:rPr lang="fr-FR" sz="2000" dirty="0" err="1">
                    <a:latin typeface="Times New Roman"/>
                    <a:ea typeface="Times New Roman"/>
                    <a:cs typeface="Arial"/>
                  </a:rPr>
                  <a:t>acceleration</a:t>
                </a:r>
                <a:r>
                  <a:rPr lang="fr-FR" sz="2000" dirty="0">
                    <a:effectLst/>
                    <a:latin typeface="Times New Roman"/>
                    <a:ea typeface="Times New Roman"/>
                    <a:cs typeface="Arial"/>
                  </a:rPr>
                  <a:t> : 	</a:t>
                </a:r>
                <a14:m>
                  <m:oMath xmlns:m="http://schemas.openxmlformats.org/officeDocument/2006/math">
                    <m:r>
                      <a:rPr lang="fr-FR" sz="2000" i="1">
                        <a:effectLst/>
                        <a:latin typeface="Cambria Math"/>
                        <a:ea typeface="Times New Roman"/>
                        <a:cs typeface="Times New Roman"/>
                      </a:rPr>
                      <m:t>𝑆𝐴</m:t>
                    </m:r>
                    <m:r>
                      <a:rPr lang="fr-FR" sz="2000" i="1">
                        <a:effectLst/>
                        <a:latin typeface="Cambria Math"/>
                        <a:ea typeface="Times New Roman"/>
                        <a:cs typeface="Times New Roman"/>
                      </a:rPr>
                      <m:t> =</m:t>
                    </m:r>
                    <m:d>
                      <m:dPr>
                        <m:begChr m:val="|"/>
                        <m:endChr m:val="|"/>
                        <m:ctrlPr>
                          <a:rPr lang="fr-FR" sz="2000" i="1">
                            <a:effectLst/>
                            <a:latin typeface="Cambria Math" panose="02040503050406030204" pitchFamily="18" charset="0"/>
                            <a:ea typeface="Times New Roman"/>
                            <a:cs typeface="Times New Roman"/>
                          </a:rPr>
                        </m:ctrlPr>
                      </m:dPr>
                      <m:e>
                        <m:sSub>
                          <m:sSubPr>
                            <m:ctrlPr>
                              <a:rPr lang="fr-FR" sz="2000" i="1">
                                <a:effectLst/>
                                <a:latin typeface="Cambria Math" panose="02040503050406030204" pitchFamily="18" charset="0"/>
                                <a:ea typeface="Times New Roman"/>
                                <a:cs typeface="Times New Roman"/>
                              </a:rPr>
                            </m:ctrlPr>
                          </m:sSubPr>
                          <m:e>
                            <m:acc>
                              <m:accPr>
                                <m:chr m:val="̈"/>
                                <m:ctrlPr>
                                  <a:rPr lang="fr-FR" sz="2000" i="1">
                                    <a:effectLst/>
                                    <a:latin typeface="Cambria Math" panose="02040503050406030204" pitchFamily="18" charset="0"/>
                                    <a:ea typeface="Times New Roman"/>
                                    <a:cs typeface="Times New Roman"/>
                                  </a:rPr>
                                </m:ctrlPr>
                              </m:accPr>
                              <m:e>
                                <m:r>
                                  <a:rPr lang="fr-FR" sz="2000" i="1">
                                    <a:effectLst/>
                                    <a:latin typeface="Cambria Math"/>
                                    <a:ea typeface="Times New Roman"/>
                                    <a:cs typeface="Times New Roman"/>
                                  </a:rPr>
                                  <m:t>𝑥</m:t>
                                </m:r>
                              </m:e>
                            </m:acc>
                            <m:r>
                              <a:rPr lang="fr-FR" sz="2000" i="1">
                                <a:effectLst/>
                                <a:latin typeface="Cambria Math"/>
                                <a:ea typeface="Times New Roman"/>
                                <a:cs typeface="Times New Roman"/>
                              </a:rPr>
                              <m:t>(</m:t>
                            </m:r>
                            <m:r>
                              <a:rPr lang="fr-FR" sz="2000" i="1">
                                <a:effectLst/>
                                <a:latin typeface="Cambria Math"/>
                                <a:ea typeface="Times New Roman"/>
                                <a:cs typeface="Times New Roman"/>
                              </a:rPr>
                              <m:t>𝑡</m:t>
                            </m:r>
                            <m:r>
                              <a:rPr lang="fr-FR" sz="2000" i="1">
                                <a:effectLst/>
                                <a:latin typeface="Cambria Math"/>
                                <a:ea typeface="Times New Roman"/>
                                <a:cs typeface="Times New Roman"/>
                              </a:rPr>
                              <m:t>)</m:t>
                            </m:r>
                          </m:e>
                          <m:sub>
                            <m:r>
                              <a:rPr lang="fr-FR" sz="2000" i="1">
                                <a:effectLst/>
                                <a:latin typeface="Cambria Math"/>
                                <a:ea typeface="Times New Roman"/>
                                <a:cs typeface="Times New Roman"/>
                              </a:rPr>
                              <m:t>𝑚𝑎𝑥</m:t>
                            </m:r>
                          </m:sub>
                        </m:sSub>
                      </m:e>
                    </m:d>
                  </m:oMath>
                </a14:m>
                <a:r>
                  <a:rPr lang="fr-FR" sz="2000" dirty="0">
                    <a:effectLst/>
                    <a:latin typeface="Times New Roman"/>
                    <a:ea typeface="Times New Roman"/>
                    <a:cs typeface="Arial"/>
                  </a:rPr>
                  <a:t> 				</a:t>
                </a:r>
                <a:r>
                  <a:rPr lang="fr-FR" sz="1400" dirty="0">
                    <a:solidFill>
                      <a:srgbClr val="FF0000"/>
                    </a:solidFill>
                    <a:effectLst/>
                    <a:latin typeface="Times New Roman"/>
                    <a:ea typeface="Times New Roman"/>
                    <a:cs typeface="Arial"/>
                  </a:rPr>
                  <a:t>(</a:t>
                </a:r>
                <a:r>
                  <a:rPr lang="fr-FR" sz="1400" dirty="0" err="1">
                    <a:solidFill>
                      <a:srgbClr val="FF0000"/>
                    </a:solidFill>
                    <a:effectLst/>
                    <a:latin typeface="Times New Roman"/>
                    <a:ea typeface="Times New Roman"/>
                    <a:cs typeface="Arial"/>
                  </a:rPr>
                  <a:t>4.24.c</a:t>
                </a:r>
                <a:r>
                  <a:rPr lang="fr-FR" sz="1400" dirty="0">
                    <a:solidFill>
                      <a:srgbClr val="FF0000"/>
                    </a:solidFill>
                    <a:effectLst/>
                    <a:latin typeface="Times New Roman"/>
                    <a:ea typeface="Times New Roman"/>
                    <a:cs typeface="Arial"/>
                  </a:rPr>
                  <a:t>)</a:t>
                </a:r>
                <a:endParaRPr lang="fr-FR" sz="1800" dirty="0">
                  <a:effectLst/>
                  <a:latin typeface="Calibri"/>
                  <a:ea typeface="Calibri"/>
                  <a:cs typeface="Arial"/>
                </a:endParaRPr>
              </a:p>
              <a:p>
                <a:pPr>
                  <a:lnSpc>
                    <a:spcPct val="150000"/>
                  </a:lnSpc>
                  <a:spcAft>
                    <a:spcPts val="0"/>
                  </a:spcAft>
                </a:pPr>
                <a:r>
                  <a:rPr lang="fr-FR" sz="1800" dirty="0">
                    <a:effectLst/>
                    <a:latin typeface="Times New Roman"/>
                    <a:ea typeface="Times New Roman"/>
                    <a:cs typeface="Arial"/>
                  </a:rPr>
                  <a:t> </a:t>
                </a:r>
                <a14:m>
                  <m:oMath xmlns:m="http://schemas.openxmlformats.org/officeDocument/2006/math">
                    <m:r>
                      <a:rPr lang="fr-FR" sz="1800" i="1">
                        <a:effectLst/>
                        <a:latin typeface="Cambria Math"/>
                        <a:ea typeface="Times New Roman"/>
                        <a:cs typeface="Times New Roman"/>
                      </a:rPr>
                      <m:t>𝑆𝐷</m:t>
                    </m:r>
                    <m:r>
                      <a:rPr lang="fr-FR" sz="1800" i="1">
                        <a:effectLst/>
                        <a:latin typeface="Cambria Math"/>
                        <a:ea typeface="Times New Roman"/>
                        <a:cs typeface="Times New Roman"/>
                      </a:rPr>
                      <m:t>=</m:t>
                    </m:r>
                    <m:sSub>
                      <m:sSubPr>
                        <m:ctrlPr>
                          <a:rPr lang="fr-FR" sz="1800" i="1">
                            <a:effectLst/>
                            <a:latin typeface="Cambria Math" panose="02040503050406030204" pitchFamily="18" charset="0"/>
                            <a:ea typeface="Times New Roman"/>
                            <a:cs typeface="Times New Roman"/>
                          </a:rPr>
                        </m:ctrlPr>
                      </m:sSubPr>
                      <m:e>
                        <m:d>
                          <m:dPr>
                            <m:begChr m:val="|"/>
                            <m:endChr m:val="|"/>
                            <m:ctrlPr>
                              <a:rPr lang="fr-FR" sz="1800" i="1">
                                <a:effectLst/>
                                <a:latin typeface="Cambria Math" panose="02040503050406030204" pitchFamily="18" charset="0"/>
                                <a:ea typeface="Times New Roman"/>
                                <a:cs typeface="Times New Roman"/>
                              </a:rPr>
                            </m:ctrlPr>
                          </m:dPr>
                          <m:e>
                            <m:f>
                              <m:fPr>
                                <m:ctrlPr>
                                  <a:rPr lang="fr-FR" sz="1800" i="1">
                                    <a:effectLst/>
                                    <a:latin typeface="Cambria Math" panose="02040503050406030204" pitchFamily="18" charset="0"/>
                                    <a:ea typeface="Times New Roman"/>
                                    <a:cs typeface="Times New Roman"/>
                                  </a:rPr>
                                </m:ctrlPr>
                              </m:fPr>
                              <m:num>
                                <m:r>
                                  <a:rPr lang="fr-FR" sz="1800" i="1">
                                    <a:effectLst/>
                                    <a:latin typeface="Cambria Math"/>
                                    <a:ea typeface="Times New Roman"/>
                                    <a:cs typeface="Times New Roman"/>
                                  </a:rPr>
                                  <m:t>1</m:t>
                                </m:r>
                              </m:num>
                              <m:den>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𝐷</m:t>
                                    </m:r>
                                  </m:sub>
                                </m:sSub>
                              </m:den>
                            </m:f>
                            <m:nary>
                              <m:naryPr>
                                <m:limLoc m:val="subSup"/>
                                <m:ctrlPr>
                                  <a:rPr lang="fr-FR" sz="1800" i="1">
                                    <a:effectLst/>
                                    <a:latin typeface="Cambria Math" panose="02040503050406030204" pitchFamily="18" charset="0"/>
                                    <a:ea typeface="Times New Roman"/>
                                    <a:cs typeface="Times New Roman"/>
                                  </a:rPr>
                                </m:ctrlPr>
                              </m:naryPr>
                              <m:sub>
                                <m:r>
                                  <a:rPr lang="fr-FR" sz="1800" i="1">
                                    <a:effectLst/>
                                    <a:latin typeface="Cambria Math"/>
                                    <a:ea typeface="Times New Roman"/>
                                    <a:cs typeface="Times New Roman"/>
                                  </a:rPr>
                                  <m:t>0</m:t>
                                </m:r>
                              </m:sub>
                              <m:sup>
                                <m:r>
                                  <a:rPr lang="fr-FR" sz="1800" i="1">
                                    <a:effectLst/>
                                    <a:latin typeface="Cambria Math"/>
                                    <a:ea typeface="Times New Roman"/>
                                    <a:cs typeface="Times New Roman"/>
                                  </a:rPr>
                                  <m:t>𝑡</m:t>
                                </m:r>
                              </m:sup>
                              <m:e>
                                <m:sSub>
                                  <m:sSubPr>
                                    <m:ctrlPr>
                                      <a:rPr lang="fr-FR" sz="1800" i="1">
                                        <a:effectLst/>
                                        <a:latin typeface="Cambria Math" panose="02040503050406030204" pitchFamily="18" charset="0"/>
                                        <a:ea typeface="Times New Roman"/>
                                        <a:cs typeface="Times New Roman"/>
                                      </a:rPr>
                                    </m:ctrlPr>
                                  </m:sSubPr>
                                  <m:e>
                                    <m:acc>
                                      <m:accPr>
                                        <m:chr m:val="̈"/>
                                        <m:ctrlPr>
                                          <a:rPr lang="fr-FR" sz="1800" i="1">
                                            <a:effectLst/>
                                            <a:latin typeface="Cambria Math" panose="02040503050406030204" pitchFamily="18" charset="0"/>
                                            <a:ea typeface="Times New Roman"/>
                                            <a:cs typeface="Times New Roman"/>
                                          </a:rPr>
                                        </m:ctrlPr>
                                      </m:accPr>
                                      <m:e>
                                        <m:r>
                                          <a:rPr lang="fr-FR" sz="1800" i="1">
                                            <a:effectLst/>
                                            <a:latin typeface="Cambria Math"/>
                                            <a:ea typeface="Times New Roman"/>
                                            <a:cs typeface="Times New Roman"/>
                                          </a:rPr>
                                          <m:t>𝑥</m:t>
                                        </m:r>
                                      </m:e>
                                    </m:acc>
                                  </m:e>
                                  <m:sub>
                                    <m:r>
                                      <a:rPr lang="fr-FR" sz="1800" i="1">
                                        <a:effectLst/>
                                        <a:latin typeface="Cambria Math"/>
                                        <a:ea typeface="Times New Roman"/>
                                        <a:cs typeface="Times New Roman"/>
                                      </a:rPr>
                                      <m:t>𝑔</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𝜏</m:t>
                                </m:r>
                                <m:r>
                                  <a:rPr lang="fr-FR"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r>
                                      <a:rPr lang="fr-FR" sz="1800" i="1">
                                        <a:effectLst/>
                                        <a:latin typeface="Cambria Math"/>
                                        <a:ea typeface="Times New Roman"/>
                                        <a:cs typeface="Times New Roman"/>
                                      </a:rPr>
                                      <m:t>𝑒</m:t>
                                    </m:r>
                                  </m:e>
                                  <m:sup>
                                    <m:r>
                                      <a:rPr lang="fr-FR" sz="1800" i="1">
                                        <a:effectLst/>
                                        <a:latin typeface="Cambria Math"/>
                                        <a:ea typeface="Times New Roman"/>
                                        <a:cs typeface="Times New Roman"/>
                                      </a:rPr>
                                      <m:t>−</m:t>
                                    </m:r>
                                    <m:r>
                                      <a:rPr lang="fr-FR" sz="1800" i="1">
                                        <a:effectLst/>
                                        <a:latin typeface="Cambria Math"/>
                                        <a:ea typeface="Times New Roman"/>
                                        <a:cs typeface="Times New Roman"/>
                                      </a:rPr>
                                      <m:t>𝜉</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𝑡</m:t>
                                    </m:r>
                                    <m:r>
                                      <a:rPr lang="fr-FR" sz="1800" i="1">
                                        <a:effectLst/>
                                        <a:latin typeface="Cambria Math"/>
                                        <a:ea typeface="Times New Roman"/>
                                        <a:cs typeface="Times New Roman"/>
                                      </a:rPr>
                                      <m:t>−</m:t>
                                    </m:r>
                                    <m:r>
                                      <a:rPr lang="fr-FR" sz="1800" i="1">
                                        <a:effectLst/>
                                        <a:latin typeface="Cambria Math"/>
                                        <a:ea typeface="Times New Roman"/>
                                        <a:cs typeface="Times New Roman"/>
                                      </a:rPr>
                                      <m:t>𝜏</m:t>
                                    </m:r>
                                    <m:r>
                                      <a:rPr lang="fr-FR" sz="1800" i="1">
                                        <a:effectLst/>
                                        <a:latin typeface="Cambria Math"/>
                                        <a:ea typeface="Times New Roman"/>
                                        <a:cs typeface="Times New Roman"/>
                                      </a:rPr>
                                      <m:t>)</m:t>
                                    </m:r>
                                  </m:sup>
                                </m:sSup>
                                <m:r>
                                  <a:rPr lang="fr-FR" sz="1800" i="1">
                                    <a:effectLst/>
                                    <a:latin typeface="Cambria Math"/>
                                    <a:ea typeface="Times New Roman"/>
                                    <a:cs typeface="Times New Roman"/>
                                  </a:rPr>
                                  <m:t>𝑠𝑖𝑛</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𝐷</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𝑡</m:t>
                                </m:r>
                                <m:r>
                                  <a:rPr lang="fr-FR" sz="1800" i="1">
                                    <a:effectLst/>
                                    <a:latin typeface="Cambria Math"/>
                                    <a:ea typeface="Times New Roman"/>
                                    <a:cs typeface="Times New Roman"/>
                                  </a:rPr>
                                  <m:t>−</m:t>
                                </m:r>
                                <m:r>
                                  <a:rPr lang="fr-FR" sz="1800" i="1">
                                    <a:effectLst/>
                                    <a:latin typeface="Cambria Math"/>
                                    <a:ea typeface="Times New Roman"/>
                                    <a:cs typeface="Times New Roman"/>
                                  </a:rPr>
                                  <m:t>𝜏</m:t>
                                </m:r>
                                <m:r>
                                  <a:rPr lang="fr-FR" sz="1800" i="1">
                                    <a:effectLst/>
                                    <a:latin typeface="Cambria Math"/>
                                    <a:ea typeface="Times New Roman"/>
                                    <a:cs typeface="Times New Roman"/>
                                  </a:rPr>
                                  <m:t>)</m:t>
                                </m:r>
                                <m:r>
                                  <a:rPr lang="fr-FR" sz="1800" i="1">
                                    <a:effectLst/>
                                    <a:latin typeface="Cambria Math"/>
                                    <a:ea typeface="Times New Roman"/>
                                    <a:cs typeface="Times New Roman"/>
                                  </a:rPr>
                                  <m:t>𝑑</m:t>
                                </m:r>
                                <m:r>
                                  <a:rPr lang="fr-FR" sz="1800" i="1">
                                    <a:effectLst/>
                                    <a:latin typeface="Cambria Math"/>
                                    <a:ea typeface="Times New Roman"/>
                                    <a:cs typeface="Times New Roman"/>
                                  </a:rPr>
                                  <m:t>𝜏</m:t>
                                </m:r>
                              </m:e>
                            </m:nary>
                          </m:e>
                        </m:d>
                      </m:e>
                      <m:sub>
                        <m:r>
                          <a:rPr lang="fr-FR" sz="1800" i="1">
                            <a:effectLst/>
                            <a:latin typeface="Cambria Math"/>
                            <a:ea typeface="Times New Roman"/>
                            <a:cs typeface="Times New Roman"/>
                          </a:rPr>
                          <m:t>𝑚𝑎𝑥</m:t>
                        </m:r>
                      </m:sub>
                    </m:sSub>
                  </m:oMath>
                </a14:m>
                <a:r>
                  <a:rPr lang="fr-FR" sz="1800" dirty="0">
                    <a:effectLst/>
                    <a:latin typeface="Times New Roman"/>
                    <a:ea typeface="Times New Roman"/>
                    <a:cs typeface="Arial"/>
                  </a:rPr>
                  <a:t> 				</a:t>
                </a:r>
                <a:r>
                  <a:rPr lang="fr-FR" sz="1200" dirty="0">
                    <a:solidFill>
                      <a:srgbClr val="FF0000"/>
                    </a:solidFill>
                    <a:effectLst/>
                    <a:latin typeface="Times New Roman"/>
                    <a:ea typeface="Times New Roman"/>
                    <a:cs typeface="Arial"/>
                  </a:rPr>
                  <a:t>(4.25)</a:t>
                </a:r>
                <a:endParaRPr lang="fr-FR" sz="1600" dirty="0">
                  <a:effectLst/>
                  <a:latin typeface="Calibri"/>
                  <a:ea typeface="Calibri"/>
                  <a:cs typeface="Arial"/>
                </a:endParaRPr>
              </a:p>
              <a:p>
                <a:pPr>
                  <a:lnSpc>
                    <a:spcPct val="150000"/>
                  </a:lnSpc>
                  <a:spcAft>
                    <a:spcPts val="0"/>
                  </a:spcAft>
                </a:pPr>
                <a14:m>
                  <m:oMath xmlns:m="http://schemas.openxmlformats.org/officeDocument/2006/math">
                    <m:r>
                      <a:rPr lang="fr-FR" sz="1800" i="1">
                        <a:effectLst/>
                        <a:latin typeface="Cambria Math"/>
                        <a:ea typeface="Times New Roman"/>
                        <a:cs typeface="Times New Roman"/>
                      </a:rPr>
                      <m:t>𝑆𝑉</m:t>
                    </m:r>
                    <m:r>
                      <a:rPr lang="fr-FR" sz="1800" i="1">
                        <a:effectLst/>
                        <a:latin typeface="Cambria Math"/>
                        <a:ea typeface="Times New Roman"/>
                        <a:cs typeface="Times New Roman"/>
                      </a:rPr>
                      <m:t>=</m:t>
                    </m:r>
                    <m:sSub>
                      <m:sSubPr>
                        <m:ctrlPr>
                          <a:rPr lang="fr-FR" sz="1800" i="1">
                            <a:effectLst/>
                            <a:latin typeface="Cambria Math" panose="02040503050406030204" pitchFamily="18" charset="0"/>
                            <a:ea typeface="Times New Roman"/>
                            <a:cs typeface="Times New Roman"/>
                          </a:rPr>
                        </m:ctrlPr>
                      </m:sSubPr>
                      <m:e>
                        <m:d>
                          <m:dPr>
                            <m:begChr m:val="|"/>
                            <m:endChr m:val="|"/>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m:t>
                            </m:r>
                            <m:nary>
                              <m:naryPr>
                                <m:limLoc m:val="subSup"/>
                                <m:ctrlPr>
                                  <a:rPr lang="fr-FR" sz="1800" i="1">
                                    <a:effectLst/>
                                    <a:latin typeface="Cambria Math" panose="02040503050406030204" pitchFamily="18" charset="0"/>
                                    <a:ea typeface="Times New Roman"/>
                                    <a:cs typeface="Times New Roman"/>
                                  </a:rPr>
                                </m:ctrlPr>
                              </m:naryPr>
                              <m:sub>
                                <m:r>
                                  <a:rPr lang="fr-FR" sz="1800" i="1">
                                    <a:effectLst/>
                                    <a:latin typeface="Cambria Math"/>
                                    <a:ea typeface="Times New Roman"/>
                                    <a:cs typeface="Times New Roman"/>
                                  </a:rPr>
                                  <m:t>0</m:t>
                                </m:r>
                              </m:sub>
                              <m:sup>
                                <m:r>
                                  <a:rPr lang="fr-FR" sz="1800" i="1">
                                    <a:effectLst/>
                                    <a:latin typeface="Cambria Math"/>
                                    <a:ea typeface="Times New Roman"/>
                                    <a:cs typeface="Times New Roman"/>
                                  </a:rPr>
                                  <m:t>𝑡</m:t>
                                </m:r>
                              </m:sup>
                              <m:e>
                                <m:sSub>
                                  <m:sSubPr>
                                    <m:ctrlPr>
                                      <a:rPr lang="fr-FR" sz="1800" i="1">
                                        <a:effectLst/>
                                        <a:latin typeface="Cambria Math" panose="02040503050406030204" pitchFamily="18" charset="0"/>
                                        <a:ea typeface="Times New Roman"/>
                                        <a:cs typeface="Times New Roman"/>
                                      </a:rPr>
                                    </m:ctrlPr>
                                  </m:sSubPr>
                                  <m:e>
                                    <m:acc>
                                      <m:accPr>
                                        <m:chr m:val="̈"/>
                                        <m:ctrlPr>
                                          <a:rPr lang="fr-FR" sz="1800" i="1">
                                            <a:effectLst/>
                                            <a:latin typeface="Cambria Math" panose="02040503050406030204" pitchFamily="18" charset="0"/>
                                            <a:ea typeface="Times New Roman"/>
                                            <a:cs typeface="Times New Roman"/>
                                          </a:rPr>
                                        </m:ctrlPr>
                                      </m:accPr>
                                      <m:e>
                                        <m:r>
                                          <a:rPr lang="fr-FR" sz="1800" i="1">
                                            <a:effectLst/>
                                            <a:latin typeface="Cambria Math"/>
                                            <a:ea typeface="Times New Roman"/>
                                            <a:cs typeface="Times New Roman"/>
                                          </a:rPr>
                                          <m:t>𝑥</m:t>
                                        </m:r>
                                      </m:e>
                                    </m:acc>
                                  </m:e>
                                  <m:sub>
                                    <m:r>
                                      <a:rPr lang="fr-FR" sz="1800" i="1">
                                        <a:effectLst/>
                                        <a:latin typeface="Cambria Math"/>
                                        <a:ea typeface="Times New Roman"/>
                                        <a:cs typeface="Times New Roman"/>
                                      </a:rPr>
                                      <m:t>𝑔</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𝜏</m:t>
                                </m:r>
                                <m:r>
                                  <a:rPr lang="fr-FR"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r>
                                      <a:rPr lang="fr-FR" sz="1800" i="1">
                                        <a:effectLst/>
                                        <a:latin typeface="Cambria Math"/>
                                        <a:ea typeface="Times New Roman"/>
                                        <a:cs typeface="Times New Roman"/>
                                      </a:rPr>
                                      <m:t>𝑒</m:t>
                                    </m:r>
                                  </m:e>
                                  <m:sup>
                                    <m:r>
                                      <a:rPr lang="fr-FR" sz="1800" i="1">
                                        <a:effectLst/>
                                        <a:latin typeface="Cambria Math"/>
                                        <a:ea typeface="Times New Roman"/>
                                        <a:cs typeface="Times New Roman"/>
                                      </a:rPr>
                                      <m:t>−</m:t>
                                    </m:r>
                                    <m:r>
                                      <a:rPr lang="fr-FR" sz="1800" i="1">
                                        <a:effectLst/>
                                        <a:latin typeface="Cambria Math"/>
                                        <a:ea typeface="Times New Roman"/>
                                        <a:cs typeface="Times New Roman"/>
                                      </a:rPr>
                                      <m:t>𝜉</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𝑡</m:t>
                                    </m:r>
                                    <m:r>
                                      <a:rPr lang="fr-FR" sz="1800" i="1">
                                        <a:effectLst/>
                                        <a:latin typeface="Cambria Math"/>
                                        <a:ea typeface="Times New Roman"/>
                                        <a:cs typeface="Times New Roman"/>
                                      </a:rPr>
                                      <m:t>−</m:t>
                                    </m:r>
                                    <m:r>
                                      <a:rPr lang="fr-FR" sz="1800" i="1">
                                        <a:effectLst/>
                                        <a:latin typeface="Cambria Math"/>
                                        <a:ea typeface="Times New Roman"/>
                                        <a:cs typeface="Times New Roman"/>
                                      </a:rPr>
                                      <m:t>𝜏</m:t>
                                    </m:r>
                                    <m:r>
                                      <a:rPr lang="fr-FR" sz="1800" i="1">
                                        <a:effectLst/>
                                        <a:latin typeface="Cambria Math"/>
                                        <a:ea typeface="Times New Roman"/>
                                        <a:cs typeface="Times New Roman"/>
                                      </a:rPr>
                                      <m:t>)</m:t>
                                    </m:r>
                                  </m:sup>
                                </m:sSup>
                                <m:d>
                                  <m:dPr>
                                    <m:begChr m:val="["/>
                                    <m:endChr m:val="]"/>
                                    <m:ctrlPr>
                                      <a:rPr lang="fr-FR" sz="1800" i="1">
                                        <a:effectLst/>
                                        <a:latin typeface="Cambria Math" panose="02040503050406030204" pitchFamily="18" charset="0"/>
                                        <a:ea typeface="Times New Roman"/>
                                        <a:cs typeface="Times New Roman"/>
                                      </a:rPr>
                                    </m:ctrlPr>
                                  </m:dPr>
                                  <m:e>
                                    <m:func>
                                      <m:funcPr>
                                        <m:ctrlPr>
                                          <a:rPr lang="fr-FR" sz="1800" i="1">
                                            <a:effectLst/>
                                            <a:latin typeface="Cambria Math" panose="02040503050406030204" pitchFamily="18" charset="0"/>
                                            <a:ea typeface="Times New Roman"/>
                                            <a:cs typeface="Times New Roman"/>
                                          </a:rPr>
                                        </m:ctrlPr>
                                      </m:funcPr>
                                      <m:fName>
                                        <m:r>
                                          <m:rPr>
                                            <m:sty m:val="p"/>
                                          </m:rPr>
                                          <a:rPr lang="fr-FR" sz="1800">
                                            <a:effectLst/>
                                            <a:latin typeface="Cambria Math"/>
                                            <a:ea typeface="Times New Roman"/>
                                            <a:cs typeface="Times New Roman"/>
                                          </a:rPr>
                                          <m:t>cos</m:t>
                                        </m:r>
                                      </m:fName>
                                      <m:e>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𝐷</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𝑡</m:t>
                                        </m:r>
                                        <m:r>
                                          <a:rPr lang="fr-FR" sz="1800" i="1">
                                            <a:effectLst/>
                                            <a:latin typeface="Cambria Math"/>
                                            <a:ea typeface="Times New Roman"/>
                                            <a:cs typeface="Times New Roman"/>
                                          </a:rPr>
                                          <m:t>−</m:t>
                                        </m:r>
                                        <m:r>
                                          <a:rPr lang="fr-FR" sz="1800" i="1">
                                            <a:effectLst/>
                                            <a:latin typeface="Cambria Math"/>
                                            <a:ea typeface="Times New Roman"/>
                                            <a:cs typeface="Times New Roman"/>
                                          </a:rPr>
                                          <m:t>𝜏</m:t>
                                        </m:r>
                                        <m:r>
                                          <a:rPr lang="fr-FR" sz="1800" i="1">
                                            <a:effectLst/>
                                            <a:latin typeface="Cambria Math"/>
                                            <a:ea typeface="Times New Roman"/>
                                            <a:cs typeface="Times New Roman"/>
                                          </a:rPr>
                                          <m:t>)</m:t>
                                        </m:r>
                                      </m:e>
                                    </m:func>
                                    <m:r>
                                      <a:rPr lang="fr-FR" sz="1800" i="1">
                                        <a:effectLst/>
                                        <a:latin typeface="Cambria Math"/>
                                        <a:ea typeface="Times New Roman"/>
                                        <a:cs typeface="Times New Roman"/>
                                      </a:rPr>
                                      <m:t>−</m:t>
                                    </m:r>
                                    <m:f>
                                      <m:fPr>
                                        <m:ctrlPr>
                                          <a:rPr lang="fr-FR" sz="1800" i="1">
                                            <a:effectLst/>
                                            <a:latin typeface="Cambria Math" panose="02040503050406030204" pitchFamily="18" charset="0"/>
                                            <a:ea typeface="Times New Roman"/>
                                            <a:cs typeface="Times New Roman"/>
                                          </a:rPr>
                                        </m:ctrlPr>
                                      </m:fPr>
                                      <m:num>
                                        <m:r>
                                          <a:rPr lang="fr-FR" sz="1800" i="1">
                                            <a:effectLst/>
                                            <a:latin typeface="Cambria Math"/>
                                            <a:ea typeface="Times New Roman"/>
                                            <a:cs typeface="Times New Roman"/>
                                          </a:rPr>
                                          <m:t>𝜉</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num>
                                      <m:den>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𝐷</m:t>
                                            </m:r>
                                          </m:sub>
                                        </m:sSub>
                                      </m:den>
                                    </m:f>
                                    <m:r>
                                      <a:rPr lang="fr-FR" sz="1800" i="1">
                                        <a:effectLst/>
                                        <a:latin typeface="Cambria Math"/>
                                        <a:ea typeface="Times New Roman"/>
                                        <a:cs typeface="Times New Roman"/>
                                      </a:rPr>
                                      <m:t>𝑠𝑖𝑛</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𝐷</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𝑡</m:t>
                                    </m:r>
                                    <m:r>
                                      <a:rPr lang="fr-FR" sz="1800" i="1">
                                        <a:effectLst/>
                                        <a:latin typeface="Cambria Math"/>
                                        <a:ea typeface="Times New Roman"/>
                                        <a:cs typeface="Times New Roman"/>
                                      </a:rPr>
                                      <m:t>−</m:t>
                                    </m:r>
                                    <m:r>
                                      <a:rPr lang="fr-FR" sz="1800" i="1">
                                        <a:effectLst/>
                                        <a:latin typeface="Cambria Math"/>
                                        <a:ea typeface="Times New Roman"/>
                                        <a:cs typeface="Times New Roman"/>
                                      </a:rPr>
                                      <m:t>𝜏</m:t>
                                    </m:r>
                                    <m:r>
                                      <a:rPr lang="fr-FR" sz="1800" i="1">
                                        <a:effectLst/>
                                        <a:latin typeface="Cambria Math"/>
                                        <a:ea typeface="Times New Roman"/>
                                        <a:cs typeface="Times New Roman"/>
                                      </a:rPr>
                                      <m:t>)</m:t>
                                    </m:r>
                                  </m:e>
                                </m:d>
                                <m:r>
                                  <a:rPr lang="fr-FR" sz="1800" i="1">
                                    <a:effectLst/>
                                    <a:latin typeface="Cambria Math"/>
                                    <a:ea typeface="Times New Roman"/>
                                    <a:cs typeface="Times New Roman"/>
                                  </a:rPr>
                                  <m:t>𝑑</m:t>
                                </m:r>
                                <m:r>
                                  <a:rPr lang="fr-FR" sz="1800" i="1">
                                    <a:effectLst/>
                                    <a:latin typeface="Cambria Math"/>
                                    <a:ea typeface="Times New Roman"/>
                                    <a:cs typeface="Times New Roman"/>
                                  </a:rPr>
                                  <m:t>𝜏</m:t>
                                </m:r>
                              </m:e>
                            </m:nary>
                          </m:e>
                        </m:d>
                      </m:e>
                      <m:sub>
                        <m:r>
                          <a:rPr lang="fr-FR" sz="1800" i="1">
                            <a:effectLst/>
                            <a:latin typeface="Cambria Math"/>
                            <a:ea typeface="Times New Roman"/>
                            <a:cs typeface="Times New Roman"/>
                          </a:rPr>
                          <m:t>𝑚𝑎𝑥</m:t>
                        </m:r>
                      </m:sub>
                    </m:sSub>
                  </m:oMath>
                </a14:m>
                <a:r>
                  <a:rPr lang="fr-FR" sz="1800" dirty="0">
                    <a:effectLst/>
                    <a:latin typeface="Times New Roman"/>
                    <a:ea typeface="Times New Roman"/>
                    <a:cs typeface="Arial"/>
                  </a:rPr>
                  <a:t> 		</a:t>
                </a:r>
                <a:r>
                  <a:rPr lang="fr-FR" sz="1200" dirty="0">
                    <a:solidFill>
                      <a:srgbClr val="FF0000"/>
                    </a:solidFill>
                    <a:effectLst/>
                    <a:latin typeface="Times New Roman"/>
                    <a:ea typeface="Times New Roman"/>
                    <a:cs typeface="Arial"/>
                  </a:rPr>
                  <a:t>(4.26)</a:t>
                </a:r>
                <a:endParaRPr lang="fr-FR" sz="1600" dirty="0">
                  <a:effectLst/>
                  <a:latin typeface="Calibri"/>
                  <a:ea typeface="Calibri"/>
                  <a:cs typeface="Arial"/>
                </a:endParaRPr>
              </a:p>
              <a:p>
                <a:pPr>
                  <a:lnSpc>
                    <a:spcPct val="150000"/>
                  </a:lnSpc>
                  <a:spcAft>
                    <a:spcPts val="0"/>
                  </a:spcAft>
                </a:pPr>
                <a14:m>
                  <m:oMath xmlns:m="http://schemas.openxmlformats.org/officeDocument/2006/math">
                    <m:r>
                      <a:rPr lang="fr-FR" sz="1800" i="1">
                        <a:effectLst/>
                        <a:latin typeface="Cambria Math"/>
                        <a:ea typeface="Times New Roman"/>
                        <a:cs typeface="Times New Roman"/>
                      </a:rPr>
                      <m:t>𝑆𝐴</m:t>
                    </m:r>
                    <m:r>
                      <a:rPr lang="fr-FR" sz="1800" i="1">
                        <a:effectLst/>
                        <a:latin typeface="Cambria Math"/>
                        <a:ea typeface="Times New Roman"/>
                        <a:cs typeface="Times New Roman"/>
                      </a:rPr>
                      <m:t>=</m:t>
                    </m:r>
                    <m:sSub>
                      <m:sSubPr>
                        <m:ctrlPr>
                          <a:rPr lang="fr-FR" sz="1800" i="1" smtClean="0">
                            <a:effectLst/>
                            <a:latin typeface="Cambria Math" panose="02040503050406030204" pitchFamily="18" charset="0"/>
                            <a:ea typeface="Times New Roman"/>
                            <a:cs typeface="Times New Roman"/>
                          </a:rPr>
                        </m:ctrlPr>
                      </m:sSubPr>
                      <m:e>
                        <m:d>
                          <m:dPr>
                            <m:begChr m:val="|"/>
                            <m:endChr m:val="|"/>
                            <m:ctrlPr>
                              <a:rPr lang="fr-FR" sz="1800" i="1">
                                <a:effectLst/>
                                <a:latin typeface="Cambria Math" panose="02040503050406030204" pitchFamily="18" charset="0"/>
                                <a:ea typeface="Times New Roman"/>
                                <a:cs typeface="Times New Roman"/>
                              </a:rPr>
                            </m:ctrlPr>
                          </m:dPr>
                          <m:e>
                            <m:nary>
                              <m:naryPr>
                                <m:limLoc m:val="subSup"/>
                                <m:ctrlPr>
                                  <a:rPr lang="fr-FR" sz="1800" i="1">
                                    <a:effectLst/>
                                    <a:latin typeface="Cambria Math" panose="02040503050406030204" pitchFamily="18" charset="0"/>
                                    <a:ea typeface="Times New Roman"/>
                                    <a:cs typeface="Times New Roman"/>
                                  </a:rPr>
                                </m:ctrlPr>
                              </m:naryPr>
                              <m:sub>
                                <m:r>
                                  <a:rPr lang="fr-FR" sz="1800" i="1">
                                    <a:effectLst/>
                                    <a:latin typeface="Cambria Math"/>
                                    <a:ea typeface="Times New Roman"/>
                                    <a:cs typeface="Times New Roman"/>
                                  </a:rPr>
                                  <m:t>0</m:t>
                                </m:r>
                              </m:sub>
                              <m:sup>
                                <m:r>
                                  <a:rPr lang="fr-FR" sz="1800" i="1">
                                    <a:effectLst/>
                                    <a:latin typeface="Cambria Math"/>
                                    <a:ea typeface="Times New Roman"/>
                                    <a:cs typeface="Times New Roman"/>
                                  </a:rPr>
                                  <m:t>𝑡</m:t>
                                </m:r>
                              </m:sup>
                              <m:e>
                                <m:sSub>
                                  <m:sSubPr>
                                    <m:ctrlPr>
                                      <a:rPr lang="fr-FR" sz="1800" i="1">
                                        <a:effectLst/>
                                        <a:latin typeface="Cambria Math" panose="02040503050406030204" pitchFamily="18" charset="0"/>
                                        <a:ea typeface="Times New Roman"/>
                                        <a:cs typeface="Times New Roman"/>
                                      </a:rPr>
                                    </m:ctrlPr>
                                  </m:sSubPr>
                                  <m:e>
                                    <m:acc>
                                      <m:accPr>
                                        <m:chr m:val="̈"/>
                                        <m:ctrlPr>
                                          <a:rPr lang="fr-FR" sz="1800" i="1">
                                            <a:effectLst/>
                                            <a:latin typeface="Cambria Math" panose="02040503050406030204" pitchFamily="18" charset="0"/>
                                            <a:ea typeface="Times New Roman"/>
                                            <a:cs typeface="Times New Roman"/>
                                          </a:rPr>
                                        </m:ctrlPr>
                                      </m:accPr>
                                      <m:e>
                                        <m:r>
                                          <a:rPr lang="fr-FR" sz="1800" i="1">
                                            <a:effectLst/>
                                            <a:latin typeface="Cambria Math"/>
                                            <a:ea typeface="Times New Roman"/>
                                            <a:cs typeface="Times New Roman"/>
                                          </a:rPr>
                                          <m:t>𝑥</m:t>
                                        </m:r>
                                      </m:e>
                                    </m:acc>
                                  </m:e>
                                  <m:sub>
                                    <m:r>
                                      <a:rPr lang="fr-FR" sz="1800" i="1">
                                        <a:effectLst/>
                                        <a:latin typeface="Cambria Math"/>
                                        <a:ea typeface="Times New Roman"/>
                                        <a:cs typeface="Times New Roman"/>
                                      </a:rPr>
                                      <m:t>𝑔</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𝜏</m:t>
                                </m:r>
                                <m:r>
                                  <a:rPr lang="fr-FR"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r>
                                      <a:rPr lang="fr-FR" sz="1800" i="1">
                                        <a:effectLst/>
                                        <a:latin typeface="Cambria Math"/>
                                        <a:ea typeface="Times New Roman"/>
                                        <a:cs typeface="Times New Roman"/>
                                      </a:rPr>
                                      <m:t>𝑒</m:t>
                                    </m:r>
                                  </m:e>
                                  <m:sup>
                                    <m:r>
                                      <a:rPr lang="fr-FR" sz="1800" i="1">
                                        <a:effectLst/>
                                        <a:latin typeface="Cambria Math"/>
                                        <a:ea typeface="Times New Roman"/>
                                        <a:cs typeface="Times New Roman"/>
                                      </a:rPr>
                                      <m:t>−</m:t>
                                    </m:r>
                                    <m:r>
                                      <a:rPr lang="fr-FR" sz="1800" i="1">
                                        <a:effectLst/>
                                        <a:latin typeface="Cambria Math"/>
                                        <a:ea typeface="Times New Roman"/>
                                        <a:cs typeface="Times New Roman"/>
                                      </a:rPr>
                                      <m:t>𝜉</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𝑡</m:t>
                                    </m:r>
                                    <m:r>
                                      <a:rPr lang="fr-FR" sz="1800" i="1">
                                        <a:effectLst/>
                                        <a:latin typeface="Cambria Math"/>
                                        <a:ea typeface="Times New Roman"/>
                                        <a:cs typeface="Times New Roman"/>
                                      </a:rPr>
                                      <m:t>−</m:t>
                                    </m:r>
                                    <m:r>
                                      <a:rPr lang="fr-FR" sz="1800" i="1">
                                        <a:effectLst/>
                                        <a:latin typeface="Cambria Math"/>
                                        <a:ea typeface="Times New Roman"/>
                                        <a:cs typeface="Times New Roman"/>
                                      </a:rPr>
                                      <m:t>𝜏</m:t>
                                    </m:r>
                                    <m:r>
                                      <a:rPr lang="fr-FR" sz="1800" i="1">
                                        <a:effectLst/>
                                        <a:latin typeface="Cambria Math"/>
                                        <a:ea typeface="Times New Roman"/>
                                        <a:cs typeface="Times New Roman"/>
                                      </a:rPr>
                                      <m:t>)</m:t>
                                    </m:r>
                                  </m:sup>
                                </m:sSup>
                                <m:d>
                                  <m:dPr>
                                    <m:begChr m:val="["/>
                                    <m:endChr m:val="]"/>
                                    <m:ctrlPr>
                                      <a:rPr lang="fr-FR" sz="1800" i="1">
                                        <a:effectLst/>
                                        <a:latin typeface="Cambria Math" panose="02040503050406030204" pitchFamily="18" charset="0"/>
                                        <a:ea typeface="Times New Roman"/>
                                        <a:cs typeface="Times New Roman"/>
                                      </a:rPr>
                                    </m:ctrlPr>
                                  </m:dPr>
                                  <m:e>
                                    <m:f>
                                      <m:fPr>
                                        <m:ctrlPr>
                                          <a:rPr lang="fr-FR" sz="1800" i="1">
                                            <a:effectLst/>
                                            <a:latin typeface="Cambria Math" panose="02040503050406030204" pitchFamily="18" charset="0"/>
                                            <a:ea typeface="Times New Roman"/>
                                            <a:cs typeface="Times New Roman"/>
                                          </a:rPr>
                                        </m:ctrlPr>
                                      </m:fPr>
                                      <m:num>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d>
                                          <m:dPr>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1</m:t>
                                            </m:r>
                                            <m:r>
                                              <a:rPr lang="fr-FR"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r>
                                                  <a:rPr lang="fr-FR" sz="1800" i="1">
                                                    <a:effectLst/>
                                                    <a:latin typeface="Cambria Math"/>
                                                    <a:ea typeface="Times New Roman"/>
                                                    <a:cs typeface="Times New Roman"/>
                                                  </a:rPr>
                                                  <m:t>2</m:t>
                                                </m:r>
                                                <m:r>
                                                  <a:rPr lang="fr-FR" sz="1800" i="1">
                                                    <a:effectLst/>
                                                    <a:latin typeface="Cambria Math"/>
                                                    <a:ea typeface="Times New Roman"/>
                                                    <a:cs typeface="Times New Roman"/>
                                                  </a:rPr>
                                                  <m:t>𝜉</m:t>
                                                </m:r>
                                              </m:e>
                                              <m:sup>
                                                <m:r>
                                                  <a:rPr lang="fr-FR" sz="1800" i="1">
                                                    <a:effectLst/>
                                                    <a:latin typeface="Cambria Math"/>
                                                    <a:ea typeface="Times New Roman"/>
                                                    <a:cs typeface="Times New Roman"/>
                                                  </a:rPr>
                                                  <m:t>2</m:t>
                                                </m:r>
                                              </m:sup>
                                            </m:sSup>
                                          </m:e>
                                        </m:d>
                                      </m:num>
                                      <m:den>
                                        <m:rad>
                                          <m:radPr>
                                            <m:degHide m:val="on"/>
                                            <m:ctrlPr>
                                              <a:rPr lang="fr-FR" sz="1800" i="1">
                                                <a:effectLst/>
                                                <a:latin typeface="Cambria Math" panose="02040503050406030204" pitchFamily="18" charset="0"/>
                                                <a:ea typeface="Times New Roman"/>
                                                <a:cs typeface="Times New Roman"/>
                                              </a:rPr>
                                            </m:ctrlPr>
                                          </m:radPr>
                                          <m:deg/>
                                          <m:e>
                                            <m:r>
                                              <a:rPr lang="fr-FR" sz="1800" i="1">
                                                <a:effectLst/>
                                                <a:latin typeface="Cambria Math"/>
                                                <a:ea typeface="Times New Roman"/>
                                                <a:cs typeface="Times New Roman"/>
                                              </a:rPr>
                                              <m:t>1</m:t>
                                            </m:r>
                                            <m:r>
                                              <a:rPr lang="fr-FR"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r>
                                                  <a:rPr lang="fr-FR" sz="1800" i="1">
                                                    <a:effectLst/>
                                                    <a:latin typeface="Cambria Math"/>
                                                    <a:ea typeface="Times New Roman"/>
                                                    <a:cs typeface="Times New Roman"/>
                                                  </a:rPr>
                                                  <m:t>𝜉</m:t>
                                                </m:r>
                                              </m:e>
                                              <m:sup>
                                                <m:r>
                                                  <a:rPr lang="fr-FR" sz="1800" i="1">
                                                    <a:effectLst/>
                                                    <a:latin typeface="Cambria Math"/>
                                                    <a:ea typeface="Times New Roman"/>
                                                    <a:cs typeface="Times New Roman"/>
                                                  </a:rPr>
                                                  <m:t>2</m:t>
                                                </m:r>
                                              </m:sup>
                                            </m:sSup>
                                          </m:e>
                                        </m:rad>
                                      </m:den>
                                    </m:f>
                                    <m:func>
                                      <m:funcPr>
                                        <m:ctrlPr>
                                          <a:rPr lang="fr-FR" sz="1800" i="1">
                                            <a:effectLst/>
                                            <a:latin typeface="Cambria Math" panose="02040503050406030204" pitchFamily="18" charset="0"/>
                                            <a:ea typeface="Times New Roman"/>
                                            <a:cs typeface="Times New Roman"/>
                                          </a:rPr>
                                        </m:ctrlPr>
                                      </m:funcPr>
                                      <m:fName>
                                        <m:r>
                                          <m:rPr>
                                            <m:sty m:val="p"/>
                                          </m:rPr>
                                          <a:rPr lang="fr-FR" sz="1800">
                                            <a:effectLst/>
                                            <a:latin typeface="Cambria Math"/>
                                            <a:ea typeface="Times New Roman"/>
                                            <a:cs typeface="Times New Roman"/>
                                          </a:rPr>
                                          <m:t>sin</m:t>
                                        </m:r>
                                      </m:fName>
                                      <m:e>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𝐷</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𝑡</m:t>
                                        </m:r>
                                        <m:r>
                                          <a:rPr lang="fr-FR" sz="1800" i="1">
                                            <a:effectLst/>
                                            <a:latin typeface="Cambria Math"/>
                                            <a:ea typeface="Times New Roman"/>
                                            <a:cs typeface="Times New Roman"/>
                                          </a:rPr>
                                          <m:t>−</m:t>
                                        </m:r>
                                        <m:r>
                                          <a:rPr lang="fr-FR" sz="1800" i="1">
                                            <a:effectLst/>
                                            <a:latin typeface="Cambria Math"/>
                                            <a:ea typeface="Times New Roman"/>
                                            <a:cs typeface="Times New Roman"/>
                                          </a:rPr>
                                          <m:t>𝜏</m:t>
                                        </m:r>
                                        <m:r>
                                          <a:rPr lang="fr-FR" sz="1800" i="1">
                                            <a:effectLst/>
                                            <a:latin typeface="Cambria Math"/>
                                            <a:ea typeface="Times New Roman"/>
                                            <a:cs typeface="Times New Roman"/>
                                          </a:rPr>
                                          <m:t>)</m:t>
                                        </m:r>
                                      </m:e>
                                    </m:func>
                                    <m:r>
                                      <a:rPr lang="fr-FR" sz="1800" i="1">
                                        <a:effectLst/>
                                        <a:latin typeface="Cambria Math"/>
                                        <a:ea typeface="Times New Roman"/>
                                        <a:cs typeface="Times New Roman"/>
                                      </a:rPr>
                                      <m:t>+</m:t>
                                    </m:r>
                                    <m:r>
                                      <a:rPr lang="fr-FR" sz="1800" i="1">
                                        <a:effectLst/>
                                        <a:latin typeface="Cambria Math"/>
                                        <a:ea typeface="Times New Roman"/>
                                        <a:cs typeface="Times New Roman"/>
                                      </a:rPr>
                                      <m:t>2</m:t>
                                    </m:r>
                                    <m:r>
                                      <a:rPr lang="fr-FR" sz="1800" i="1">
                                        <a:effectLst/>
                                        <a:latin typeface="Cambria Math"/>
                                        <a:ea typeface="Times New Roman"/>
                                        <a:cs typeface="Times New Roman"/>
                                      </a:rPr>
                                      <m:t>𝜉</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0</m:t>
                                        </m:r>
                                      </m:sub>
                                    </m:sSub>
                                    <m:r>
                                      <a:rPr lang="fr-FR" sz="1800" i="1">
                                        <a:effectLst/>
                                        <a:latin typeface="Cambria Math"/>
                                        <a:ea typeface="Times New Roman"/>
                                        <a:cs typeface="Times New Roman"/>
                                      </a:rPr>
                                      <m:t>𝑐𝑜𝑠</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fr-FR" sz="1800" i="1">
                                            <a:effectLst/>
                                            <a:latin typeface="Cambria Math"/>
                                            <a:ea typeface="Times New Roman"/>
                                            <a:cs typeface="Times New Roman"/>
                                          </a:rPr>
                                          <m:t>𝐷</m:t>
                                        </m:r>
                                      </m:sub>
                                    </m:sSub>
                                    <m:r>
                                      <a:rPr lang="fr-FR" sz="1800" i="1">
                                        <a:effectLst/>
                                        <a:latin typeface="Cambria Math"/>
                                        <a:ea typeface="Times New Roman"/>
                                        <a:cs typeface="Times New Roman"/>
                                      </a:rPr>
                                      <m:t>(</m:t>
                                    </m:r>
                                    <m:r>
                                      <a:rPr lang="fr-FR" sz="1800" i="1">
                                        <a:effectLst/>
                                        <a:latin typeface="Cambria Math"/>
                                        <a:ea typeface="Times New Roman"/>
                                        <a:cs typeface="Times New Roman"/>
                                      </a:rPr>
                                      <m:t>𝑡</m:t>
                                    </m:r>
                                    <m:r>
                                      <a:rPr lang="fr-FR" sz="1800" i="1">
                                        <a:effectLst/>
                                        <a:latin typeface="Cambria Math"/>
                                        <a:ea typeface="Times New Roman"/>
                                        <a:cs typeface="Times New Roman"/>
                                      </a:rPr>
                                      <m:t>−</m:t>
                                    </m:r>
                                    <m:r>
                                      <a:rPr lang="fr-FR" sz="1800" i="1">
                                        <a:effectLst/>
                                        <a:latin typeface="Cambria Math"/>
                                        <a:ea typeface="Times New Roman"/>
                                        <a:cs typeface="Times New Roman"/>
                                      </a:rPr>
                                      <m:t>𝜏</m:t>
                                    </m:r>
                                    <m:r>
                                      <a:rPr lang="fr-FR" sz="1800" i="1">
                                        <a:effectLst/>
                                        <a:latin typeface="Cambria Math"/>
                                        <a:ea typeface="Times New Roman"/>
                                        <a:cs typeface="Times New Roman"/>
                                      </a:rPr>
                                      <m:t>)</m:t>
                                    </m:r>
                                  </m:e>
                                </m:d>
                                <m:r>
                                  <a:rPr lang="fr-FR" sz="1800" i="1">
                                    <a:effectLst/>
                                    <a:latin typeface="Cambria Math"/>
                                    <a:ea typeface="Times New Roman"/>
                                    <a:cs typeface="Times New Roman"/>
                                  </a:rPr>
                                  <m:t>𝑑</m:t>
                                </m:r>
                                <m:r>
                                  <a:rPr lang="fr-FR" sz="1800" i="1">
                                    <a:effectLst/>
                                    <a:latin typeface="Cambria Math"/>
                                    <a:ea typeface="Times New Roman"/>
                                    <a:cs typeface="Times New Roman"/>
                                  </a:rPr>
                                  <m:t>𝜏</m:t>
                                </m:r>
                              </m:e>
                            </m:nary>
                          </m:e>
                        </m:d>
                      </m:e>
                      <m:sub>
                        <m:r>
                          <a:rPr lang="fr-FR" sz="1800" i="1">
                            <a:effectLst/>
                            <a:latin typeface="Cambria Math"/>
                            <a:ea typeface="Times New Roman"/>
                            <a:cs typeface="Times New Roman"/>
                          </a:rPr>
                          <m:t>𝑚𝑎𝑥</m:t>
                        </m:r>
                      </m:sub>
                    </m:sSub>
                  </m:oMath>
                </a14:m>
                <a:r>
                  <a:rPr lang="fr-FR" sz="2000" dirty="0">
                    <a:effectLst/>
                    <a:latin typeface="Times New Roman"/>
                    <a:ea typeface="Times New Roman"/>
                    <a:cs typeface="Arial"/>
                  </a:rPr>
                  <a:t> 	</a:t>
                </a:r>
                <a:r>
                  <a:rPr lang="fr-FR" sz="1400" dirty="0">
                    <a:solidFill>
                      <a:srgbClr val="FF0000"/>
                    </a:solidFill>
                    <a:effectLst/>
                    <a:latin typeface="Times New Roman"/>
                    <a:ea typeface="Times New Roman"/>
                    <a:cs typeface="Arial"/>
                  </a:rPr>
                  <a:t>(4.27)</a:t>
                </a:r>
                <a:endParaRPr lang="fr-FR" sz="1800" dirty="0">
                  <a:effectLst/>
                  <a:latin typeface="Calibri"/>
                  <a:ea typeface="Calibri"/>
                  <a:cs typeface="Arial"/>
                </a:endParaRPr>
              </a:p>
              <a:p>
                <a:pPr>
                  <a:lnSpc>
                    <a:spcPct val="150000"/>
                  </a:lnSpc>
                  <a:spcAft>
                    <a:spcPts val="0"/>
                  </a:spcAft>
                </a:pPr>
                <a:r>
                  <a:rPr lang="fr-FR" sz="2000" dirty="0">
                    <a:effectLst/>
                    <a:latin typeface="Times New Roman"/>
                    <a:ea typeface="Times New Roman"/>
                    <a:cs typeface="Arial"/>
                  </a:rPr>
                  <a:t> </a:t>
                </a:r>
                <a:r>
                  <a:rPr lang="en-US" sz="2000" dirty="0">
                    <a:latin typeface="Times New Roman"/>
                    <a:ea typeface="Times New Roman"/>
                    <a:cs typeface="Arial"/>
                  </a:rPr>
                  <a:t>For common buildings (ξ &lt; 20%); Considerable simplifications can be made by noting that:</a:t>
                </a:r>
                <a:r>
                  <a:rPr lang="fr-FR" sz="2000" dirty="0">
                    <a:latin typeface="Times New Roman"/>
                    <a:ea typeface="Times New Roman"/>
                    <a:cs typeface="Arial"/>
                  </a:rPr>
                  <a:t>( </a:t>
                </a:r>
                <a:r>
                  <a:rPr lang="fr-FR" sz="2000" dirty="0">
                    <a:latin typeface="Times New Roman"/>
                    <a:ea typeface="Times New Roman"/>
                    <a:cs typeface="Times New Roman"/>
                    <a:sym typeface="Symbol"/>
                  </a:rPr>
                  <a:t></a:t>
                </a:r>
                <a:r>
                  <a:rPr lang="fr-FR" sz="2000" baseline="-25000" dirty="0">
                    <a:latin typeface="Times New Roman"/>
                    <a:ea typeface="Times New Roman"/>
                    <a:cs typeface="Arial"/>
                  </a:rPr>
                  <a:t>0</a:t>
                </a:r>
                <a:r>
                  <a:rPr lang="fr-FR" sz="2000" dirty="0">
                    <a:latin typeface="Times New Roman"/>
                    <a:ea typeface="Times New Roman"/>
                    <a:cs typeface="Arial"/>
                  </a:rPr>
                  <a:t> </a:t>
                </a:r>
                <a:r>
                  <a:rPr lang="fr-FR" sz="2000" dirty="0">
                    <a:latin typeface="Symath"/>
                    <a:ea typeface="Times New Roman"/>
                    <a:cs typeface="Symath"/>
                    <a:sym typeface="Symbol"/>
                  </a:rPr>
                  <a:t></a:t>
                </a:r>
                <a:r>
                  <a:rPr lang="fr-FR" sz="2000" dirty="0">
                    <a:latin typeface="Symath"/>
                    <a:ea typeface="Times New Roman"/>
                    <a:cs typeface="Arial"/>
                  </a:rPr>
                  <a:t> </a:t>
                </a:r>
                <a:r>
                  <a:rPr lang="fr-FR" sz="2000" dirty="0">
                    <a:latin typeface="Times New Roman"/>
                    <a:ea typeface="Times New Roman"/>
                    <a:cs typeface="Times New Roman"/>
                    <a:sym typeface="Symbol"/>
                  </a:rPr>
                  <a:t></a:t>
                </a:r>
                <a:r>
                  <a:rPr lang="fr-FR" sz="2000" baseline="-25000" dirty="0">
                    <a:latin typeface="Times New Roman"/>
                    <a:ea typeface="Times New Roman"/>
                    <a:cs typeface="Arial"/>
                  </a:rPr>
                  <a:t>D</a:t>
                </a:r>
                <a:r>
                  <a:rPr lang="fr-FR" sz="2000" dirty="0">
                    <a:latin typeface="Times New Roman"/>
                    <a:ea typeface="Times New Roman"/>
                    <a:cs typeface="Arial"/>
                  </a:rPr>
                  <a:t> ).</a:t>
                </a:r>
                <a:endParaRPr lang="fr-FR" sz="2000" dirty="0">
                  <a:latin typeface="Calibri"/>
                  <a:ea typeface="Calibri"/>
                  <a:cs typeface="Arial"/>
                </a:endParaRPr>
              </a:p>
              <a:p>
                <a:pPr>
                  <a:lnSpc>
                    <a:spcPct val="150000"/>
                  </a:lnSpc>
                  <a:spcAft>
                    <a:spcPts val="0"/>
                  </a:spcAft>
                </a:pPr>
                <a:r>
                  <a:rPr lang="fr-FR" sz="2000" dirty="0">
                    <a:latin typeface="Times New Roman"/>
                    <a:ea typeface="Times New Roman"/>
                    <a:cs typeface="Arial"/>
                  </a:rPr>
                  <a:t> </a:t>
                </a:r>
                <a:r>
                  <a:rPr lang="en-US" sz="2000" dirty="0">
                    <a:latin typeface="Times New Roman"/>
                    <a:ea typeface="Times New Roman"/>
                    <a:cs typeface="Arial"/>
                  </a:rPr>
                  <a:t>In common buildings (ξ &lt;&lt; 20%), we can assume that the terms in </a:t>
                </a:r>
                <a:r>
                  <a:rPr lang="fr-FR" sz="2000" dirty="0">
                    <a:latin typeface="Times New Roman"/>
                    <a:ea typeface="Times New Roman"/>
                    <a:cs typeface="Arial"/>
                  </a:rPr>
                  <a:t>(</a:t>
                </a:r>
                <a:r>
                  <a:rPr lang="fr-FR" sz="2000" dirty="0">
                    <a:latin typeface="Times New Roman"/>
                    <a:ea typeface="Times New Roman"/>
                    <a:cs typeface="Times New Roman"/>
                    <a:sym typeface="Symbol"/>
                  </a:rPr>
                  <a:t></a:t>
                </a:r>
                <a:r>
                  <a:rPr lang="fr-FR" sz="2000" dirty="0">
                    <a:latin typeface="Times New Roman"/>
                    <a:ea typeface="Times New Roman"/>
                    <a:cs typeface="Arial"/>
                  </a:rPr>
                  <a:t> et </a:t>
                </a:r>
                <a:r>
                  <a:rPr lang="fr-FR" sz="2000" dirty="0">
                    <a:latin typeface="Times New Roman"/>
                    <a:ea typeface="Times New Roman"/>
                    <a:cs typeface="Times New Roman"/>
                    <a:sym typeface="Symbol"/>
                  </a:rPr>
                  <a:t></a:t>
                </a:r>
                <a:r>
                  <a:rPr lang="fr-FR" sz="2000" baseline="30000" dirty="0">
                    <a:latin typeface="Times New Roman"/>
                    <a:ea typeface="Times New Roman"/>
                    <a:cs typeface="Arial"/>
                  </a:rPr>
                  <a:t>2</a:t>
                </a:r>
                <a:r>
                  <a:rPr lang="fr-FR" sz="2000" dirty="0">
                    <a:latin typeface="Times New Roman"/>
                    <a:ea typeface="Times New Roman"/>
                    <a:cs typeface="Arial"/>
                  </a:rPr>
                  <a:t> &lt;&lt;&lt; 1). </a:t>
                </a:r>
                <a:endParaRPr lang="fr-FR" sz="2000" dirty="0">
                  <a:latin typeface="Calibri"/>
                  <a:ea typeface="Calibri"/>
                  <a:cs typeface="Arial"/>
                </a:endParaRPr>
              </a:p>
              <a:p>
                <a:pPr>
                  <a:lnSpc>
                    <a:spcPct val="115000"/>
                  </a:lnSpc>
                  <a:spcAft>
                    <a:spcPts val="0"/>
                  </a:spcAft>
                </a:pPr>
                <a:endParaRPr lang="fr-FR" sz="1800" dirty="0">
                  <a:effectLst/>
                  <a:latin typeface="Calibri"/>
                  <a:ea typeface="Calibri"/>
                  <a:cs typeface="Arial"/>
                </a:endParaRPr>
              </a:p>
              <a:p>
                <a:pPr algn="just">
                  <a:lnSpc>
                    <a:spcPct val="115000"/>
                  </a:lnSpc>
                  <a:spcAft>
                    <a:spcPts val="0"/>
                  </a:spcAft>
                </a:pPr>
                <a:endParaRPr lang="fr-FR" sz="2000" dirty="0">
                  <a:effectLst/>
                  <a:latin typeface="Times New Roman"/>
                  <a:ea typeface="Times New Roman"/>
                  <a:cs typeface="Arial"/>
                </a:endParaRPr>
              </a:p>
              <a:p>
                <a:pPr algn="just">
                  <a:lnSpc>
                    <a:spcPct val="115000"/>
                  </a:lnSpc>
                  <a:spcAft>
                    <a:spcPts val="0"/>
                  </a:spcAft>
                </a:pPr>
                <a:endParaRPr lang="fr-FR" sz="2000" dirty="0">
                  <a:latin typeface="Times New Roman"/>
                  <a:ea typeface="Times New Roman"/>
                  <a:cs typeface="Arial"/>
                </a:endParaRPr>
              </a:p>
              <a:p>
                <a:pPr algn="just">
                  <a:lnSpc>
                    <a:spcPct val="115000"/>
                  </a:lnSpc>
                  <a:spcAft>
                    <a:spcPts val="0"/>
                  </a:spcAft>
                </a:pPr>
                <a:endParaRPr lang="fr-FR" sz="2000" dirty="0">
                  <a:effectLst/>
                  <a:latin typeface="Times New Roman"/>
                  <a:ea typeface="Times New Roman"/>
                  <a:cs typeface="Arial"/>
                </a:endParaRPr>
              </a:p>
              <a:p>
                <a:pPr algn="just">
                  <a:lnSpc>
                    <a:spcPct val="115000"/>
                  </a:lnSpc>
                  <a:spcAft>
                    <a:spcPts val="0"/>
                  </a:spcAft>
                </a:pPr>
                <a:endParaRPr lang="fr-FR" sz="2000" dirty="0">
                  <a:latin typeface="Times New Roman"/>
                  <a:ea typeface="Times New Roman"/>
                  <a:cs typeface="Arial"/>
                </a:endParaRPr>
              </a:p>
              <a:p>
                <a:pPr algn="just">
                  <a:lnSpc>
                    <a:spcPct val="115000"/>
                  </a:lnSpc>
                  <a:spcAft>
                    <a:spcPts val="0"/>
                  </a:spcAft>
                </a:pPr>
                <a:endParaRPr lang="fr-FR" sz="2000" dirty="0">
                  <a:effectLst/>
                  <a:latin typeface="Times New Roman"/>
                  <a:ea typeface="Times New Roman"/>
                  <a:cs typeface="Arial"/>
                </a:endParaRPr>
              </a:p>
            </p:txBody>
          </p:sp>
        </mc:Choice>
        <mc:Fallback xmlns="">
          <p:sp>
            <p:nvSpPr>
              <p:cNvPr id="4" name="Rectangle 2"/>
              <p:cNvSpPr txBox="1">
                <a:spLocks noRot="1" noChangeAspect="1" noMove="1" noResize="1" noEditPoints="1" noAdjustHandles="1" noChangeArrowheads="1" noChangeShapeType="1" noTextEdit="1"/>
              </p:cNvSpPr>
              <p:nvPr/>
            </p:nvSpPr>
            <p:spPr>
              <a:xfrm>
                <a:off x="0" y="-27384"/>
                <a:ext cx="9144000" cy="6885384"/>
              </a:xfrm>
              <a:prstGeom prst="rect">
                <a:avLst/>
              </a:prstGeom>
              <a:blipFill>
                <a:blip r:embed="rId3"/>
                <a:stretch>
                  <a:fillRect l="-599" r="-133"/>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33</a:t>
            </a:fld>
            <a:endParaRPr lang="fr-BE" dirty="0">
              <a:solidFill>
                <a:srgbClr val="FFFFFF"/>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391326182"/>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31304" y="-27384"/>
                <a:ext cx="9144000" cy="6885384"/>
              </a:xfrm>
              <a:prstGeom prst="rect">
                <a:avLst/>
              </a:prstGeom>
              <a:ln>
                <a:solidFill>
                  <a:schemeClr val="accent1"/>
                </a:solidFill>
              </a:ln>
            </p:spPr>
            <p:txBody>
              <a:bodyPr/>
              <a:lstStyle/>
              <a:p>
                <a:pPr>
                  <a:lnSpc>
                    <a:spcPct val="115000"/>
                  </a:lnSpc>
                  <a:spcAft>
                    <a:spcPts val="0"/>
                  </a:spcAft>
                </a:pPr>
                <a:r>
                  <a:rPr lang="en-US" sz="1800" dirty="0">
                    <a:latin typeface="Times New Roman"/>
                    <a:ea typeface="Times New Roman"/>
                    <a:cs typeface="Arial"/>
                  </a:rPr>
                  <a:t>We thus obtain the response spectra:</a:t>
                </a:r>
              </a:p>
              <a:p>
                <a:pPr>
                  <a:lnSpc>
                    <a:spcPct val="115000"/>
                  </a:lnSpc>
                  <a:spcAft>
                    <a:spcPts val="0"/>
                  </a:spcAft>
                </a:pPr>
                <a14:m>
                  <m:oMath xmlns:m="http://schemas.openxmlformats.org/officeDocument/2006/math">
                    <m:r>
                      <a:rPr lang="fr-FR" sz="1800" i="1">
                        <a:effectLst/>
                        <a:latin typeface="Cambria Math"/>
                        <a:ea typeface="Times New Roman"/>
                        <a:cs typeface="Times New Roman"/>
                      </a:rPr>
                      <m:t>𝑃𝑆𝐷</m:t>
                    </m:r>
                    <m:r>
                      <a:rPr lang="fr-FR" sz="1800" b="0" i="1" smtClean="0">
                        <a:effectLst/>
                        <a:latin typeface="Cambria Math"/>
                        <a:ea typeface="Times New Roman"/>
                        <a:cs typeface="Times New Roman"/>
                      </a:rPr>
                      <m:t>(</m:t>
                    </m:r>
                    <m:r>
                      <a:rPr lang="fr-FR" sz="1800" i="1">
                        <a:latin typeface="Cambria Math"/>
                        <a:ea typeface="Times New Roman"/>
                        <a:cs typeface="Times New Roman"/>
                      </a:rPr>
                      <m:t>𝑝𝑠𝑒𝑢𝑑𝑜</m:t>
                    </m:r>
                    <m:r>
                      <a:rPr lang="fr-FR" sz="1800" i="1">
                        <a:latin typeface="Cambria Math"/>
                        <a:ea typeface="Times New Roman"/>
                        <a:cs typeface="Times New Roman"/>
                      </a:rPr>
                      <m:t> </m:t>
                    </m:r>
                    <m:r>
                      <a:rPr lang="fr-FR" sz="1800" i="1">
                        <a:latin typeface="Cambria Math"/>
                        <a:ea typeface="Times New Roman"/>
                        <a:cs typeface="Times New Roman"/>
                      </a:rPr>
                      <m:t>𝑑𝑖𝑠𝑝𝑙𝑎𝑐𝑒𝑚𝑒𝑛𝑡</m:t>
                    </m:r>
                    <m:r>
                      <a:rPr lang="fr-FR" sz="1800" i="1">
                        <a:latin typeface="Cambria Math"/>
                        <a:ea typeface="Times New Roman"/>
                        <a:cs typeface="Times New Roman"/>
                      </a:rPr>
                      <m:t> </m:t>
                    </m:r>
                    <m:r>
                      <a:rPr lang="fr-FR" sz="1800" i="1">
                        <a:latin typeface="Cambria Math"/>
                        <a:ea typeface="Times New Roman"/>
                        <a:cs typeface="Times New Roman"/>
                      </a:rPr>
                      <m:t>𝑠𝑝𝑒𝑐𝑡𝑟𝑢𝑚</m:t>
                    </m:r>
                    <m:r>
                      <a:rPr lang="fr-FR" sz="1800" b="0" i="1" smtClean="0">
                        <a:effectLst/>
                        <a:latin typeface="Cambria Math"/>
                        <a:ea typeface="Times New Roman"/>
                        <a:cs typeface="Times New Roman"/>
                      </a:rPr>
                      <m:t>)=</m:t>
                    </m:r>
                    <m:sSub>
                      <m:sSubPr>
                        <m:ctrlPr>
                          <a:rPr lang="fr-FR" sz="1800" i="1">
                            <a:effectLst/>
                            <a:latin typeface="Cambria Math" panose="02040503050406030204" pitchFamily="18" charset="0"/>
                            <a:ea typeface="Times New Roman"/>
                            <a:cs typeface="Times New Roman"/>
                          </a:rPr>
                        </m:ctrlPr>
                      </m:sSubPr>
                      <m:e>
                        <m:d>
                          <m:dPr>
                            <m:begChr m:val="|"/>
                            <m:endChr m:val="|"/>
                            <m:ctrlPr>
                              <a:rPr lang="fr-FR" sz="1800" i="1">
                                <a:effectLst/>
                                <a:latin typeface="Cambria Math" panose="02040503050406030204" pitchFamily="18" charset="0"/>
                                <a:ea typeface="Times New Roman"/>
                                <a:cs typeface="Times New Roman"/>
                              </a:rPr>
                            </m:ctrlPr>
                          </m:dPr>
                          <m:e>
                            <m:f>
                              <m:fPr>
                                <m:ctrlPr>
                                  <a:rPr lang="fr-FR" sz="1800" i="1">
                                    <a:effectLst/>
                                    <a:latin typeface="Cambria Math" panose="02040503050406030204" pitchFamily="18" charset="0"/>
                                    <a:ea typeface="Times New Roman"/>
                                    <a:cs typeface="Times New Roman"/>
                                  </a:rPr>
                                </m:ctrlPr>
                              </m:fPr>
                              <m:num>
                                <m:r>
                                  <a:rPr lang="en-AU" sz="1800" i="1">
                                    <a:effectLst/>
                                    <a:latin typeface="Cambria Math"/>
                                    <a:ea typeface="Times New Roman"/>
                                    <a:cs typeface="Times New Roman"/>
                                  </a:rPr>
                                  <m:t>1</m:t>
                                </m:r>
                              </m:num>
                              <m:den>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en-AU" sz="1800" i="1">
                                        <a:effectLst/>
                                        <a:latin typeface="Cambria Math"/>
                                        <a:ea typeface="Times New Roman"/>
                                        <a:cs typeface="Times New Roman"/>
                                      </a:rPr>
                                      <m:t>0</m:t>
                                    </m:r>
                                  </m:sub>
                                </m:sSub>
                              </m:den>
                            </m:f>
                            <m:nary>
                              <m:naryPr>
                                <m:limLoc m:val="subSup"/>
                                <m:ctrlPr>
                                  <a:rPr lang="fr-FR" sz="1800" i="1">
                                    <a:effectLst/>
                                    <a:latin typeface="Cambria Math" panose="02040503050406030204" pitchFamily="18" charset="0"/>
                                    <a:ea typeface="Times New Roman"/>
                                    <a:cs typeface="Times New Roman"/>
                                  </a:rPr>
                                </m:ctrlPr>
                              </m:naryPr>
                              <m:sub>
                                <m:r>
                                  <a:rPr lang="en-AU" sz="1800" i="1">
                                    <a:effectLst/>
                                    <a:latin typeface="Cambria Math"/>
                                    <a:ea typeface="Times New Roman"/>
                                    <a:cs typeface="Times New Roman"/>
                                  </a:rPr>
                                  <m:t>0</m:t>
                                </m:r>
                              </m:sub>
                              <m:sup>
                                <m:r>
                                  <a:rPr lang="fr-FR" sz="1800" i="1">
                                    <a:effectLst/>
                                    <a:latin typeface="Cambria Math"/>
                                    <a:ea typeface="Times New Roman"/>
                                    <a:cs typeface="Times New Roman"/>
                                  </a:rPr>
                                  <m:t>𝑡</m:t>
                                </m:r>
                              </m:sup>
                              <m:e>
                                <m:sSub>
                                  <m:sSubPr>
                                    <m:ctrlPr>
                                      <a:rPr lang="fr-FR" sz="1800" i="1">
                                        <a:effectLst/>
                                        <a:latin typeface="Cambria Math" panose="02040503050406030204" pitchFamily="18" charset="0"/>
                                        <a:ea typeface="Times New Roman"/>
                                        <a:cs typeface="Times New Roman"/>
                                      </a:rPr>
                                    </m:ctrlPr>
                                  </m:sSubPr>
                                  <m:e>
                                    <m:acc>
                                      <m:accPr>
                                        <m:chr m:val="̈"/>
                                        <m:ctrlPr>
                                          <a:rPr lang="fr-FR" sz="1800" i="1">
                                            <a:effectLst/>
                                            <a:latin typeface="Cambria Math" panose="02040503050406030204" pitchFamily="18" charset="0"/>
                                            <a:ea typeface="Times New Roman"/>
                                            <a:cs typeface="Times New Roman"/>
                                          </a:rPr>
                                        </m:ctrlPr>
                                      </m:accPr>
                                      <m:e>
                                        <m:r>
                                          <a:rPr lang="fr-FR" sz="1800" i="1">
                                            <a:effectLst/>
                                            <a:latin typeface="Cambria Math"/>
                                            <a:ea typeface="Times New Roman"/>
                                            <a:cs typeface="Times New Roman"/>
                                          </a:rPr>
                                          <m:t>𝑥</m:t>
                                        </m:r>
                                      </m:e>
                                    </m:acc>
                                  </m:e>
                                  <m:sub>
                                    <m:r>
                                      <a:rPr lang="fr-FR" sz="1800" i="1">
                                        <a:effectLst/>
                                        <a:latin typeface="Cambria Math"/>
                                        <a:ea typeface="Times New Roman"/>
                                        <a:cs typeface="Times New Roman"/>
                                      </a:rPr>
                                      <m:t>𝑔</m:t>
                                    </m:r>
                                  </m:sub>
                                </m:sSub>
                                <m:r>
                                  <a:rPr lang="en-AU" sz="1800" i="1">
                                    <a:effectLst/>
                                    <a:latin typeface="Cambria Math"/>
                                    <a:ea typeface="Times New Roman"/>
                                    <a:cs typeface="Times New Roman"/>
                                  </a:rPr>
                                  <m:t>(</m:t>
                                </m:r>
                                <m:r>
                                  <a:rPr lang="fr-FR" sz="1800" i="1">
                                    <a:effectLst/>
                                    <a:latin typeface="Cambria Math"/>
                                    <a:ea typeface="Times New Roman"/>
                                    <a:cs typeface="Times New Roman"/>
                                  </a:rPr>
                                  <m:t>𝜏</m:t>
                                </m:r>
                                <m:r>
                                  <a:rPr lang="en-AU"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r>
                                      <a:rPr lang="fr-FR" sz="1800" i="1">
                                        <a:effectLst/>
                                        <a:latin typeface="Cambria Math"/>
                                        <a:ea typeface="Times New Roman"/>
                                        <a:cs typeface="Times New Roman"/>
                                      </a:rPr>
                                      <m:t>𝑒</m:t>
                                    </m:r>
                                  </m:e>
                                  <m:sup>
                                    <m:r>
                                      <a:rPr lang="en-AU" sz="1800" i="1">
                                        <a:effectLst/>
                                        <a:latin typeface="Cambria Math"/>
                                        <a:ea typeface="Times New Roman"/>
                                        <a:cs typeface="Times New Roman"/>
                                      </a:rPr>
                                      <m:t>−</m:t>
                                    </m:r>
                                    <m:r>
                                      <a:rPr lang="fr-FR" sz="1800" i="1">
                                        <a:effectLst/>
                                        <a:latin typeface="Cambria Math"/>
                                        <a:ea typeface="Times New Roman"/>
                                        <a:cs typeface="Times New Roman"/>
                                      </a:rPr>
                                      <m:t>𝜉</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en-AU" sz="1800" i="1">
                                            <a:effectLst/>
                                            <a:latin typeface="Cambria Math"/>
                                            <a:ea typeface="Times New Roman"/>
                                            <a:cs typeface="Times New Roman"/>
                                          </a:rPr>
                                          <m:t>0</m:t>
                                        </m:r>
                                      </m:sub>
                                    </m:sSub>
                                    <m:r>
                                      <a:rPr lang="en-AU" sz="1800" i="1">
                                        <a:effectLst/>
                                        <a:latin typeface="Cambria Math"/>
                                        <a:ea typeface="Times New Roman"/>
                                        <a:cs typeface="Times New Roman"/>
                                      </a:rPr>
                                      <m:t>(</m:t>
                                    </m:r>
                                    <m:r>
                                      <a:rPr lang="fr-FR" sz="1800" i="1">
                                        <a:effectLst/>
                                        <a:latin typeface="Cambria Math"/>
                                        <a:ea typeface="Times New Roman"/>
                                        <a:cs typeface="Times New Roman"/>
                                      </a:rPr>
                                      <m:t>𝑡</m:t>
                                    </m:r>
                                    <m:r>
                                      <a:rPr lang="en-AU" sz="1800" i="1">
                                        <a:effectLst/>
                                        <a:latin typeface="Cambria Math"/>
                                        <a:ea typeface="Times New Roman"/>
                                        <a:cs typeface="Times New Roman"/>
                                      </a:rPr>
                                      <m:t>−</m:t>
                                    </m:r>
                                    <m:r>
                                      <a:rPr lang="fr-FR" sz="1800" i="1">
                                        <a:effectLst/>
                                        <a:latin typeface="Cambria Math"/>
                                        <a:ea typeface="Times New Roman"/>
                                        <a:cs typeface="Times New Roman"/>
                                      </a:rPr>
                                      <m:t>𝜏</m:t>
                                    </m:r>
                                    <m:r>
                                      <a:rPr lang="en-AU" sz="1800" i="1">
                                        <a:effectLst/>
                                        <a:latin typeface="Cambria Math"/>
                                        <a:ea typeface="Times New Roman"/>
                                        <a:cs typeface="Times New Roman"/>
                                      </a:rPr>
                                      <m:t>)</m:t>
                                    </m:r>
                                  </m:sup>
                                </m:sSup>
                                <m:r>
                                  <a:rPr lang="fr-FR" sz="1800" i="1">
                                    <a:effectLst/>
                                    <a:latin typeface="Cambria Math"/>
                                    <a:ea typeface="Times New Roman"/>
                                    <a:cs typeface="Times New Roman"/>
                                  </a:rPr>
                                  <m:t>𝑠𝑖𝑛</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en-AU" sz="1800" i="1">
                                        <a:effectLst/>
                                        <a:latin typeface="Cambria Math"/>
                                        <a:ea typeface="Times New Roman"/>
                                        <a:cs typeface="Times New Roman"/>
                                      </a:rPr>
                                      <m:t>0</m:t>
                                    </m:r>
                                  </m:sub>
                                </m:sSub>
                                <m:r>
                                  <a:rPr lang="en-AU" sz="1800" i="1">
                                    <a:effectLst/>
                                    <a:latin typeface="Cambria Math"/>
                                    <a:ea typeface="Times New Roman"/>
                                    <a:cs typeface="Times New Roman"/>
                                  </a:rPr>
                                  <m:t>(</m:t>
                                </m:r>
                                <m:r>
                                  <a:rPr lang="fr-FR" sz="1800" i="1">
                                    <a:effectLst/>
                                    <a:latin typeface="Cambria Math"/>
                                    <a:ea typeface="Times New Roman"/>
                                    <a:cs typeface="Times New Roman"/>
                                  </a:rPr>
                                  <m:t>𝑡</m:t>
                                </m:r>
                                <m:r>
                                  <a:rPr lang="en-AU" sz="1800" i="1">
                                    <a:effectLst/>
                                    <a:latin typeface="Cambria Math"/>
                                    <a:ea typeface="Times New Roman"/>
                                    <a:cs typeface="Times New Roman"/>
                                  </a:rPr>
                                  <m:t>−</m:t>
                                </m:r>
                                <m:r>
                                  <a:rPr lang="fr-FR" sz="1800" i="1">
                                    <a:effectLst/>
                                    <a:latin typeface="Cambria Math"/>
                                    <a:ea typeface="Times New Roman"/>
                                    <a:cs typeface="Times New Roman"/>
                                  </a:rPr>
                                  <m:t>𝜏</m:t>
                                </m:r>
                                <m:r>
                                  <a:rPr lang="en-AU" sz="1800" i="1">
                                    <a:effectLst/>
                                    <a:latin typeface="Cambria Math"/>
                                    <a:ea typeface="Times New Roman"/>
                                    <a:cs typeface="Times New Roman"/>
                                  </a:rPr>
                                  <m:t>)</m:t>
                                </m:r>
                                <m:r>
                                  <a:rPr lang="fr-FR" sz="1800" i="1">
                                    <a:effectLst/>
                                    <a:latin typeface="Cambria Math"/>
                                    <a:ea typeface="Times New Roman"/>
                                    <a:cs typeface="Times New Roman"/>
                                  </a:rPr>
                                  <m:t>𝑑</m:t>
                                </m:r>
                                <m:r>
                                  <a:rPr lang="fr-FR" sz="1800" i="1">
                                    <a:effectLst/>
                                    <a:latin typeface="Cambria Math"/>
                                    <a:ea typeface="Times New Roman"/>
                                    <a:cs typeface="Times New Roman"/>
                                  </a:rPr>
                                  <m:t>𝜏</m:t>
                                </m:r>
                              </m:e>
                            </m:nary>
                          </m:e>
                        </m:d>
                      </m:e>
                      <m:sub>
                        <m:r>
                          <a:rPr lang="fr-FR" sz="1800" i="1">
                            <a:effectLst/>
                            <a:latin typeface="Cambria Math"/>
                            <a:ea typeface="Times New Roman"/>
                            <a:cs typeface="Times New Roman"/>
                          </a:rPr>
                          <m:t>𝑚𝑎𝑥</m:t>
                        </m:r>
                      </m:sub>
                    </m:sSub>
                  </m:oMath>
                </a14:m>
                <a:r>
                  <a:rPr lang="en-AU" sz="1800" dirty="0">
                    <a:effectLst/>
                    <a:latin typeface="Times New Roman"/>
                    <a:ea typeface="Times New Roman"/>
                    <a:cs typeface="Arial"/>
                  </a:rPr>
                  <a:t> </a:t>
                </a:r>
                <a:r>
                  <a:rPr lang="en-AU" sz="1200" dirty="0">
                    <a:solidFill>
                      <a:srgbClr val="FF0000"/>
                    </a:solidFill>
                    <a:effectLst/>
                    <a:latin typeface="Times New Roman"/>
                    <a:ea typeface="Times New Roman"/>
                    <a:cs typeface="Arial"/>
                  </a:rPr>
                  <a:t>(</a:t>
                </a:r>
                <a:r>
                  <a:rPr lang="en-AU" sz="1200" dirty="0" err="1">
                    <a:solidFill>
                      <a:srgbClr val="FF0000"/>
                    </a:solidFill>
                    <a:effectLst/>
                    <a:latin typeface="Times New Roman"/>
                    <a:ea typeface="Times New Roman"/>
                    <a:cs typeface="Arial"/>
                  </a:rPr>
                  <a:t>4.25.b</a:t>
                </a:r>
                <a:r>
                  <a:rPr lang="en-AU" sz="1200" dirty="0">
                    <a:solidFill>
                      <a:srgbClr val="FF0000"/>
                    </a:solidFill>
                    <a:effectLst/>
                    <a:latin typeface="Times New Roman"/>
                    <a:ea typeface="Times New Roman"/>
                    <a:cs typeface="Arial"/>
                  </a:rPr>
                  <a:t>)</a:t>
                </a:r>
                <a:endParaRPr lang="fr-FR" sz="1600" dirty="0">
                  <a:effectLst/>
                  <a:latin typeface="Calibri"/>
                  <a:ea typeface="Calibri"/>
                  <a:cs typeface="Arial"/>
                </a:endParaRPr>
              </a:p>
              <a:p>
                <a:pPr>
                  <a:lnSpc>
                    <a:spcPct val="115000"/>
                  </a:lnSpc>
                  <a:spcAft>
                    <a:spcPts val="0"/>
                  </a:spcAft>
                </a:pPr>
                <a14:m>
                  <m:oMath xmlns:m="http://schemas.openxmlformats.org/officeDocument/2006/math">
                    <m:r>
                      <a:rPr lang="fr-FR" sz="1800" i="1">
                        <a:effectLst/>
                        <a:latin typeface="Cambria Math"/>
                        <a:ea typeface="Times New Roman"/>
                        <a:cs typeface="Times New Roman"/>
                      </a:rPr>
                      <m:t>𝑃𝑆𝑉</m:t>
                    </m:r>
                    <m:r>
                      <a:rPr lang="fr-FR" sz="1800" i="1">
                        <a:latin typeface="Cambria Math"/>
                        <a:ea typeface="Times New Roman"/>
                        <a:cs typeface="Times New Roman"/>
                      </a:rPr>
                      <m:t>(</m:t>
                    </m:r>
                    <m:d>
                      <m:dPr>
                        <m:ctrlPr>
                          <a:rPr lang="fr-FR" sz="1800" i="1">
                            <a:effectLst/>
                            <a:latin typeface="Cambria Math" panose="02040503050406030204" pitchFamily="18" charset="0"/>
                            <a:ea typeface="Times New Roman"/>
                            <a:cs typeface="Times New Roman"/>
                          </a:rPr>
                        </m:ctrlPr>
                      </m:dPr>
                      <m:e>
                        <m:r>
                          <a:rPr lang="fr-FR" sz="1800" i="1">
                            <a:latin typeface="Cambria Math"/>
                            <a:ea typeface="Times New Roman"/>
                            <a:cs typeface="Times New Roman"/>
                          </a:rPr>
                          <m:t>𝑝𝑠𝑒𝑢𝑑𝑜</m:t>
                        </m:r>
                        <m:r>
                          <a:rPr lang="fr-FR" sz="1800" i="1">
                            <a:latin typeface="Cambria Math"/>
                            <a:ea typeface="Times New Roman"/>
                            <a:cs typeface="Times New Roman"/>
                          </a:rPr>
                          <m:t> </m:t>
                        </m:r>
                        <m:r>
                          <a:rPr lang="fr-FR" sz="1800" i="1">
                            <a:latin typeface="Cambria Math"/>
                            <a:ea typeface="Times New Roman"/>
                            <a:cs typeface="Times New Roman"/>
                          </a:rPr>
                          <m:t>𝑣𝑒𝑙𝑜𝑐𝑖𝑡𝑦</m:t>
                        </m:r>
                        <m:r>
                          <a:rPr lang="fr-FR" sz="1800" i="1">
                            <a:latin typeface="Cambria Math"/>
                            <a:ea typeface="Times New Roman"/>
                            <a:cs typeface="Times New Roman"/>
                          </a:rPr>
                          <m:t> </m:t>
                        </m:r>
                        <m:r>
                          <a:rPr lang="fr-FR" sz="1800" i="1">
                            <a:latin typeface="Cambria Math"/>
                            <a:ea typeface="Times New Roman"/>
                            <a:cs typeface="Times New Roman"/>
                          </a:rPr>
                          <m:t>𝑠𝑝𝑒𝑐𝑡𝑟𝑢𝑚</m:t>
                        </m:r>
                      </m:e>
                    </m:d>
                    <m:r>
                      <a:rPr lang="fr-FR" sz="1800" b="0" i="1" smtClean="0">
                        <a:latin typeface="Cambria Math"/>
                        <a:ea typeface="Times New Roman"/>
                        <a:cs typeface="Times New Roman"/>
                      </a:rPr>
                      <m:t>)</m:t>
                    </m:r>
                    <m:r>
                      <a:rPr lang="en-AU" sz="1800" i="1">
                        <a:effectLst/>
                        <a:latin typeface="Cambria Math"/>
                        <a:ea typeface="Times New Roman"/>
                        <a:cs typeface="Times New Roman"/>
                      </a:rPr>
                      <m:t>=</m:t>
                    </m:r>
                    <m:sSub>
                      <m:sSubPr>
                        <m:ctrlPr>
                          <a:rPr lang="fr-FR" sz="1800" i="1">
                            <a:effectLst/>
                            <a:latin typeface="Cambria Math" panose="02040503050406030204" pitchFamily="18" charset="0"/>
                            <a:ea typeface="Times New Roman"/>
                            <a:cs typeface="Times New Roman"/>
                          </a:rPr>
                        </m:ctrlPr>
                      </m:sSubPr>
                      <m:e>
                        <m:d>
                          <m:dPr>
                            <m:begChr m:val="|"/>
                            <m:endChr m:val="|"/>
                            <m:ctrlPr>
                              <a:rPr lang="fr-FR" sz="1800" i="1">
                                <a:effectLst/>
                                <a:latin typeface="Cambria Math" panose="02040503050406030204" pitchFamily="18" charset="0"/>
                                <a:ea typeface="Times New Roman"/>
                                <a:cs typeface="Times New Roman"/>
                              </a:rPr>
                            </m:ctrlPr>
                          </m:dPr>
                          <m:e>
                            <m:r>
                              <a:rPr lang="en-AU" sz="1800" i="1">
                                <a:effectLst/>
                                <a:latin typeface="Cambria Math"/>
                                <a:ea typeface="Times New Roman"/>
                                <a:cs typeface="Times New Roman"/>
                              </a:rPr>
                              <m:t>−</m:t>
                            </m:r>
                            <m:nary>
                              <m:naryPr>
                                <m:limLoc m:val="subSup"/>
                                <m:ctrlPr>
                                  <a:rPr lang="fr-FR" sz="1800" i="1">
                                    <a:effectLst/>
                                    <a:latin typeface="Cambria Math" panose="02040503050406030204" pitchFamily="18" charset="0"/>
                                    <a:ea typeface="Times New Roman"/>
                                    <a:cs typeface="Times New Roman"/>
                                  </a:rPr>
                                </m:ctrlPr>
                              </m:naryPr>
                              <m:sub>
                                <m:r>
                                  <a:rPr lang="en-AU" sz="1800" i="1">
                                    <a:effectLst/>
                                    <a:latin typeface="Cambria Math"/>
                                    <a:ea typeface="Times New Roman"/>
                                    <a:cs typeface="Times New Roman"/>
                                  </a:rPr>
                                  <m:t>0</m:t>
                                </m:r>
                              </m:sub>
                              <m:sup>
                                <m:r>
                                  <a:rPr lang="fr-FR" sz="1800" i="1">
                                    <a:effectLst/>
                                    <a:latin typeface="Cambria Math"/>
                                    <a:ea typeface="Times New Roman"/>
                                    <a:cs typeface="Times New Roman"/>
                                  </a:rPr>
                                  <m:t>𝑡</m:t>
                                </m:r>
                              </m:sup>
                              <m:e>
                                <m:sSub>
                                  <m:sSubPr>
                                    <m:ctrlPr>
                                      <a:rPr lang="fr-FR" sz="1800" i="1">
                                        <a:effectLst/>
                                        <a:latin typeface="Cambria Math" panose="02040503050406030204" pitchFamily="18" charset="0"/>
                                        <a:ea typeface="Times New Roman"/>
                                        <a:cs typeface="Times New Roman"/>
                                      </a:rPr>
                                    </m:ctrlPr>
                                  </m:sSubPr>
                                  <m:e>
                                    <m:acc>
                                      <m:accPr>
                                        <m:chr m:val="̈"/>
                                        <m:ctrlPr>
                                          <a:rPr lang="fr-FR" sz="1800" i="1">
                                            <a:effectLst/>
                                            <a:latin typeface="Cambria Math" panose="02040503050406030204" pitchFamily="18" charset="0"/>
                                            <a:ea typeface="Times New Roman"/>
                                            <a:cs typeface="Times New Roman"/>
                                          </a:rPr>
                                        </m:ctrlPr>
                                      </m:accPr>
                                      <m:e>
                                        <m:r>
                                          <a:rPr lang="fr-FR" sz="1800" i="1">
                                            <a:effectLst/>
                                            <a:latin typeface="Cambria Math"/>
                                            <a:ea typeface="Times New Roman"/>
                                            <a:cs typeface="Times New Roman"/>
                                          </a:rPr>
                                          <m:t>𝑥</m:t>
                                        </m:r>
                                      </m:e>
                                    </m:acc>
                                  </m:e>
                                  <m:sub>
                                    <m:r>
                                      <a:rPr lang="fr-FR" sz="1800" i="1">
                                        <a:effectLst/>
                                        <a:latin typeface="Cambria Math"/>
                                        <a:ea typeface="Times New Roman"/>
                                        <a:cs typeface="Times New Roman"/>
                                      </a:rPr>
                                      <m:t>𝑔</m:t>
                                    </m:r>
                                  </m:sub>
                                </m:sSub>
                                <m:r>
                                  <a:rPr lang="en-AU" sz="1800" i="1">
                                    <a:effectLst/>
                                    <a:latin typeface="Cambria Math"/>
                                    <a:ea typeface="Times New Roman"/>
                                    <a:cs typeface="Times New Roman"/>
                                  </a:rPr>
                                  <m:t>(</m:t>
                                </m:r>
                                <m:r>
                                  <a:rPr lang="fr-FR" sz="1800" i="1">
                                    <a:effectLst/>
                                    <a:latin typeface="Cambria Math"/>
                                    <a:ea typeface="Times New Roman"/>
                                    <a:cs typeface="Times New Roman"/>
                                  </a:rPr>
                                  <m:t>𝜏</m:t>
                                </m:r>
                                <m:r>
                                  <a:rPr lang="en-AU"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r>
                                      <a:rPr lang="fr-FR" sz="1800" i="1">
                                        <a:effectLst/>
                                        <a:latin typeface="Cambria Math"/>
                                        <a:ea typeface="Times New Roman"/>
                                        <a:cs typeface="Times New Roman"/>
                                      </a:rPr>
                                      <m:t>𝑒</m:t>
                                    </m:r>
                                  </m:e>
                                  <m:sup>
                                    <m:r>
                                      <a:rPr lang="en-AU" sz="1800" i="1">
                                        <a:effectLst/>
                                        <a:latin typeface="Cambria Math"/>
                                        <a:ea typeface="Times New Roman"/>
                                        <a:cs typeface="Times New Roman"/>
                                      </a:rPr>
                                      <m:t>−</m:t>
                                    </m:r>
                                    <m:r>
                                      <a:rPr lang="fr-FR" sz="1800" i="1">
                                        <a:effectLst/>
                                        <a:latin typeface="Cambria Math"/>
                                        <a:ea typeface="Times New Roman"/>
                                        <a:cs typeface="Times New Roman"/>
                                      </a:rPr>
                                      <m:t>𝜉</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en-AU" sz="1800" i="1">
                                            <a:effectLst/>
                                            <a:latin typeface="Cambria Math"/>
                                            <a:ea typeface="Times New Roman"/>
                                            <a:cs typeface="Times New Roman"/>
                                          </a:rPr>
                                          <m:t>0</m:t>
                                        </m:r>
                                      </m:sub>
                                    </m:sSub>
                                    <m:r>
                                      <a:rPr lang="en-AU" sz="1800" i="1">
                                        <a:effectLst/>
                                        <a:latin typeface="Cambria Math"/>
                                        <a:ea typeface="Times New Roman"/>
                                        <a:cs typeface="Times New Roman"/>
                                      </a:rPr>
                                      <m:t>(</m:t>
                                    </m:r>
                                    <m:r>
                                      <a:rPr lang="fr-FR" sz="1800" i="1">
                                        <a:effectLst/>
                                        <a:latin typeface="Cambria Math"/>
                                        <a:ea typeface="Times New Roman"/>
                                        <a:cs typeface="Times New Roman"/>
                                      </a:rPr>
                                      <m:t>𝑡</m:t>
                                    </m:r>
                                    <m:r>
                                      <a:rPr lang="en-AU" sz="1800" i="1">
                                        <a:effectLst/>
                                        <a:latin typeface="Cambria Math"/>
                                        <a:ea typeface="Times New Roman"/>
                                        <a:cs typeface="Times New Roman"/>
                                      </a:rPr>
                                      <m:t>−</m:t>
                                    </m:r>
                                    <m:r>
                                      <a:rPr lang="fr-FR" sz="1800" i="1">
                                        <a:effectLst/>
                                        <a:latin typeface="Cambria Math"/>
                                        <a:ea typeface="Times New Roman"/>
                                        <a:cs typeface="Times New Roman"/>
                                      </a:rPr>
                                      <m:t>𝜏</m:t>
                                    </m:r>
                                    <m:r>
                                      <a:rPr lang="en-AU" sz="1800" i="1">
                                        <a:effectLst/>
                                        <a:latin typeface="Cambria Math"/>
                                        <a:ea typeface="Times New Roman"/>
                                        <a:cs typeface="Times New Roman"/>
                                      </a:rPr>
                                      <m:t>)</m:t>
                                    </m:r>
                                  </m:sup>
                                </m:sSup>
                                <m:d>
                                  <m:dPr>
                                    <m:begChr m:val="["/>
                                    <m:endChr m:val="]"/>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𝑠𝑖𝑛</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en-AU" sz="1800" i="1">
                                            <a:effectLst/>
                                            <a:latin typeface="Cambria Math"/>
                                            <a:ea typeface="Times New Roman"/>
                                            <a:cs typeface="Times New Roman"/>
                                          </a:rPr>
                                          <m:t>0</m:t>
                                        </m:r>
                                      </m:sub>
                                    </m:sSub>
                                    <m:r>
                                      <a:rPr lang="en-AU" sz="1800" i="1">
                                        <a:effectLst/>
                                        <a:latin typeface="Cambria Math"/>
                                        <a:ea typeface="Times New Roman"/>
                                        <a:cs typeface="Times New Roman"/>
                                      </a:rPr>
                                      <m:t>(</m:t>
                                    </m:r>
                                    <m:r>
                                      <a:rPr lang="fr-FR" sz="1800" i="1">
                                        <a:effectLst/>
                                        <a:latin typeface="Cambria Math"/>
                                        <a:ea typeface="Times New Roman"/>
                                        <a:cs typeface="Times New Roman"/>
                                      </a:rPr>
                                      <m:t>𝑡</m:t>
                                    </m:r>
                                    <m:r>
                                      <a:rPr lang="en-AU" sz="1800" i="1">
                                        <a:effectLst/>
                                        <a:latin typeface="Cambria Math"/>
                                        <a:ea typeface="Times New Roman"/>
                                        <a:cs typeface="Times New Roman"/>
                                      </a:rPr>
                                      <m:t>−</m:t>
                                    </m:r>
                                    <m:r>
                                      <a:rPr lang="fr-FR" sz="1800" i="1">
                                        <a:effectLst/>
                                        <a:latin typeface="Cambria Math"/>
                                        <a:ea typeface="Times New Roman"/>
                                        <a:cs typeface="Times New Roman"/>
                                      </a:rPr>
                                      <m:t>𝜏</m:t>
                                    </m:r>
                                    <m:r>
                                      <a:rPr lang="en-AU" sz="1800" i="1">
                                        <a:effectLst/>
                                        <a:latin typeface="Cambria Math"/>
                                        <a:ea typeface="Times New Roman"/>
                                        <a:cs typeface="Times New Roman"/>
                                      </a:rPr>
                                      <m:t>)</m:t>
                                    </m:r>
                                  </m:e>
                                </m:d>
                                <m:r>
                                  <a:rPr lang="fr-FR" sz="1800" i="1">
                                    <a:effectLst/>
                                    <a:latin typeface="Cambria Math"/>
                                    <a:ea typeface="Times New Roman"/>
                                    <a:cs typeface="Times New Roman"/>
                                  </a:rPr>
                                  <m:t>𝑑</m:t>
                                </m:r>
                                <m:r>
                                  <a:rPr lang="fr-FR" sz="1800" i="1">
                                    <a:effectLst/>
                                    <a:latin typeface="Cambria Math"/>
                                    <a:ea typeface="Times New Roman"/>
                                    <a:cs typeface="Times New Roman"/>
                                  </a:rPr>
                                  <m:t>𝜏</m:t>
                                </m:r>
                              </m:e>
                            </m:nary>
                          </m:e>
                        </m:d>
                      </m:e>
                      <m:sub>
                        <m:r>
                          <a:rPr lang="fr-FR" sz="1800" i="1">
                            <a:effectLst/>
                            <a:latin typeface="Cambria Math"/>
                            <a:ea typeface="Times New Roman"/>
                            <a:cs typeface="Times New Roman"/>
                          </a:rPr>
                          <m:t>𝑚𝑎𝑥</m:t>
                        </m:r>
                      </m:sub>
                    </m:sSub>
                  </m:oMath>
                </a14:m>
                <a:r>
                  <a:rPr lang="en-AU" sz="1800" dirty="0">
                    <a:effectLst/>
                    <a:latin typeface="Times New Roman"/>
                    <a:ea typeface="Times New Roman"/>
                    <a:cs typeface="Arial"/>
                  </a:rPr>
                  <a:t> </a:t>
                </a:r>
                <a:r>
                  <a:rPr lang="en-AU" sz="1200" dirty="0">
                    <a:solidFill>
                      <a:srgbClr val="FF0000"/>
                    </a:solidFill>
                    <a:effectLst/>
                    <a:latin typeface="Times New Roman"/>
                    <a:ea typeface="Times New Roman"/>
                    <a:cs typeface="Arial"/>
                  </a:rPr>
                  <a:t>(</a:t>
                </a:r>
                <a:r>
                  <a:rPr lang="en-AU" sz="1200" dirty="0" err="1">
                    <a:solidFill>
                      <a:srgbClr val="FF0000"/>
                    </a:solidFill>
                    <a:effectLst/>
                    <a:latin typeface="Times New Roman"/>
                    <a:ea typeface="Times New Roman"/>
                    <a:cs typeface="Arial"/>
                  </a:rPr>
                  <a:t>4.26.b</a:t>
                </a:r>
                <a:r>
                  <a:rPr lang="en-AU" sz="1200" dirty="0">
                    <a:solidFill>
                      <a:srgbClr val="FF0000"/>
                    </a:solidFill>
                    <a:effectLst/>
                    <a:latin typeface="Times New Roman"/>
                    <a:ea typeface="Times New Roman"/>
                    <a:cs typeface="Arial"/>
                  </a:rPr>
                  <a:t>)</a:t>
                </a:r>
                <a:endParaRPr lang="fr-FR" sz="1600" dirty="0">
                  <a:effectLst/>
                  <a:latin typeface="Calibri"/>
                  <a:ea typeface="Calibri"/>
                  <a:cs typeface="Arial"/>
                </a:endParaRPr>
              </a:p>
              <a:p>
                <a:pPr>
                  <a:lnSpc>
                    <a:spcPct val="115000"/>
                  </a:lnSpc>
                  <a:spcAft>
                    <a:spcPts val="0"/>
                  </a:spcAft>
                </a:pPr>
                <a14:m>
                  <m:oMath xmlns:m="http://schemas.openxmlformats.org/officeDocument/2006/math">
                    <m:r>
                      <a:rPr lang="fr-FR" sz="1800" i="1">
                        <a:effectLst/>
                        <a:latin typeface="Cambria Math"/>
                        <a:ea typeface="Times New Roman"/>
                        <a:cs typeface="Times New Roman"/>
                      </a:rPr>
                      <m:t>𝑃𝑆𝐴</m:t>
                    </m:r>
                    <m:r>
                      <a:rPr lang="fr-FR" sz="1800" i="1">
                        <a:latin typeface="Cambria Math"/>
                        <a:ea typeface="Times New Roman"/>
                        <a:cs typeface="Times New Roman"/>
                      </a:rPr>
                      <m:t>((</m:t>
                    </m:r>
                    <m:r>
                      <a:rPr lang="fr-FR" sz="1800" i="1">
                        <a:latin typeface="Cambria Math"/>
                        <a:ea typeface="Times New Roman"/>
                        <a:cs typeface="Times New Roman"/>
                      </a:rPr>
                      <m:t>𝑝𝑠𝑒𝑢𝑑𝑜</m:t>
                    </m:r>
                    <m:r>
                      <a:rPr lang="fr-FR" sz="1800" i="1">
                        <a:latin typeface="Cambria Math"/>
                        <a:ea typeface="Times New Roman"/>
                        <a:cs typeface="Times New Roman"/>
                      </a:rPr>
                      <m:t> </m:t>
                    </m:r>
                    <m:r>
                      <a:rPr lang="fr-FR" sz="1800" i="1">
                        <a:latin typeface="Cambria Math"/>
                        <a:ea typeface="Times New Roman"/>
                        <a:cs typeface="Times New Roman"/>
                      </a:rPr>
                      <m:t>𝑎𝑐𝑐𝑒𝑙𝑒𝑟𝑎𝑡𝑖𝑜𝑛</m:t>
                    </m:r>
                    <m:r>
                      <a:rPr lang="fr-FR" sz="1800" i="1">
                        <a:latin typeface="Cambria Math"/>
                        <a:ea typeface="Times New Roman"/>
                        <a:cs typeface="Times New Roman"/>
                      </a:rPr>
                      <m:t> </m:t>
                    </m:r>
                    <m:r>
                      <a:rPr lang="fr-FR" sz="1800" i="1">
                        <a:latin typeface="Cambria Math"/>
                        <a:ea typeface="Times New Roman"/>
                        <a:cs typeface="Times New Roman"/>
                      </a:rPr>
                      <m:t>𝑠𝑝𝑒𝑐𝑡𝑟𝑢𝑚</m:t>
                    </m:r>
                    <m:r>
                      <a:rPr lang="fr-FR" sz="1800" i="1">
                        <a:latin typeface="Cambria Math"/>
                        <a:ea typeface="Times New Roman"/>
                        <a:cs typeface="Times New Roman"/>
                      </a:rPr>
                      <m:t>)=</m:t>
                    </m:r>
                    <m:sSub>
                      <m:sSubPr>
                        <m:ctrlPr>
                          <a:rPr lang="fr-FR" sz="1800" i="1">
                            <a:effectLst/>
                            <a:latin typeface="Cambria Math" panose="02040503050406030204" pitchFamily="18" charset="0"/>
                            <a:ea typeface="Times New Roman"/>
                            <a:cs typeface="Times New Roman"/>
                          </a:rPr>
                        </m:ctrlPr>
                      </m:sSubPr>
                      <m:e>
                        <m:d>
                          <m:dPr>
                            <m:begChr m:val="|"/>
                            <m:endChr m:val="|"/>
                            <m:ctrlPr>
                              <a:rPr lang="fr-FR" sz="1800" i="1">
                                <a:effectLst/>
                                <a:latin typeface="Cambria Math" panose="02040503050406030204" pitchFamily="18" charset="0"/>
                                <a:ea typeface="Times New Roman"/>
                                <a:cs typeface="Times New Roman"/>
                              </a:rPr>
                            </m:ctrlPr>
                          </m:dPr>
                          <m:e>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en-AU" sz="1800" i="1">
                                    <a:effectLst/>
                                    <a:latin typeface="Cambria Math"/>
                                    <a:ea typeface="Times New Roman"/>
                                    <a:cs typeface="Times New Roman"/>
                                  </a:rPr>
                                  <m:t>0</m:t>
                                </m:r>
                              </m:sub>
                            </m:sSub>
                            <m:nary>
                              <m:naryPr>
                                <m:limLoc m:val="subSup"/>
                                <m:ctrlPr>
                                  <a:rPr lang="fr-FR" sz="1800" i="1">
                                    <a:effectLst/>
                                    <a:latin typeface="Cambria Math" panose="02040503050406030204" pitchFamily="18" charset="0"/>
                                    <a:ea typeface="Times New Roman"/>
                                    <a:cs typeface="Times New Roman"/>
                                  </a:rPr>
                                </m:ctrlPr>
                              </m:naryPr>
                              <m:sub>
                                <m:r>
                                  <a:rPr lang="en-AU" sz="1800" i="1">
                                    <a:effectLst/>
                                    <a:latin typeface="Cambria Math"/>
                                    <a:ea typeface="Times New Roman"/>
                                    <a:cs typeface="Times New Roman"/>
                                  </a:rPr>
                                  <m:t>0</m:t>
                                </m:r>
                              </m:sub>
                              <m:sup>
                                <m:r>
                                  <a:rPr lang="fr-FR" sz="1800" i="1">
                                    <a:effectLst/>
                                    <a:latin typeface="Cambria Math"/>
                                    <a:ea typeface="Times New Roman"/>
                                    <a:cs typeface="Times New Roman"/>
                                  </a:rPr>
                                  <m:t>𝑡</m:t>
                                </m:r>
                              </m:sup>
                              <m:e>
                                <m:sSub>
                                  <m:sSubPr>
                                    <m:ctrlPr>
                                      <a:rPr lang="fr-FR" sz="1800" i="1">
                                        <a:effectLst/>
                                        <a:latin typeface="Cambria Math" panose="02040503050406030204" pitchFamily="18" charset="0"/>
                                        <a:ea typeface="Times New Roman"/>
                                        <a:cs typeface="Times New Roman"/>
                                      </a:rPr>
                                    </m:ctrlPr>
                                  </m:sSubPr>
                                  <m:e>
                                    <m:acc>
                                      <m:accPr>
                                        <m:chr m:val="̈"/>
                                        <m:ctrlPr>
                                          <a:rPr lang="fr-FR" sz="1800" i="1">
                                            <a:effectLst/>
                                            <a:latin typeface="Cambria Math" panose="02040503050406030204" pitchFamily="18" charset="0"/>
                                            <a:ea typeface="Times New Roman"/>
                                            <a:cs typeface="Times New Roman"/>
                                          </a:rPr>
                                        </m:ctrlPr>
                                      </m:accPr>
                                      <m:e>
                                        <m:r>
                                          <a:rPr lang="fr-FR" sz="1800" i="1">
                                            <a:effectLst/>
                                            <a:latin typeface="Cambria Math"/>
                                            <a:ea typeface="Times New Roman"/>
                                            <a:cs typeface="Times New Roman"/>
                                          </a:rPr>
                                          <m:t>𝑥</m:t>
                                        </m:r>
                                      </m:e>
                                    </m:acc>
                                  </m:e>
                                  <m:sub>
                                    <m:r>
                                      <a:rPr lang="fr-FR" sz="1800" i="1">
                                        <a:effectLst/>
                                        <a:latin typeface="Cambria Math"/>
                                        <a:ea typeface="Times New Roman"/>
                                        <a:cs typeface="Times New Roman"/>
                                      </a:rPr>
                                      <m:t>𝑔</m:t>
                                    </m:r>
                                  </m:sub>
                                </m:sSub>
                                <m:r>
                                  <a:rPr lang="en-AU" sz="1800" i="1">
                                    <a:effectLst/>
                                    <a:latin typeface="Cambria Math"/>
                                    <a:ea typeface="Times New Roman"/>
                                    <a:cs typeface="Times New Roman"/>
                                  </a:rPr>
                                  <m:t>(</m:t>
                                </m:r>
                                <m:r>
                                  <a:rPr lang="fr-FR" sz="1800" i="1">
                                    <a:effectLst/>
                                    <a:latin typeface="Cambria Math"/>
                                    <a:ea typeface="Times New Roman"/>
                                    <a:cs typeface="Times New Roman"/>
                                  </a:rPr>
                                  <m:t>𝜏</m:t>
                                </m:r>
                                <m:r>
                                  <a:rPr lang="en-AU" sz="1800" i="1">
                                    <a:effectLst/>
                                    <a:latin typeface="Cambria Math"/>
                                    <a:ea typeface="Times New Roman"/>
                                    <a:cs typeface="Times New Roman"/>
                                  </a:rPr>
                                  <m:t>)</m:t>
                                </m:r>
                                <m:sSup>
                                  <m:sSupPr>
                                    <m:ctrlPr>
                                      <a:rPr lang="fr-FR" sz="1800" i="1">
                                        <a:effectLst/>
                                        <a:latin typeface="Cambria Math" panose="02040503050406030204" pitchFamily="18" charset="0"/>
                                        <a:ea typeface="Times New Roman"/>
                                        <a:cs typeface="Times New Roman"/>
                                      </a:rPr>
                                    </m:ctrlPr>
                                  </m:sSupPr>
                                  <m:e>
                                    <m:r>
                                      <a:rPr lang="fr-FR" sz="1800" i="1">
                                        <a:effectLst/>
                                        <a:latin typeface="Cambria Math"/>
                                        <a:ea typeface="Times New Roman"/>
                                        <a:cs typeface="Times New Roman"/>
                                      </a:rPr>
                                      <m:t>𝑒</m:t>
                                    </m:r>
                                  </m:e>
                                  <m:sup>
                                    <m:r>
                                      <a:rPr lang="en-AU" sz="1800" i="1">
                                        <a:effectLst/>
                                        <a:latin typeface="Cambria Math"/>
                                        <a:ea typeface="Times New Roman"/>
                                        <a:cs typeface="Times New Roman"/>
                                      </a:rPr>
                                      <m:t>−</m:t>
                                    </m:r>
                                    <m:r>
                                      <a:rPr lang="fr-FR" sz="1800" i="1">
                                        <a:effectLst/>
                                        <a:latin typeface="Cambria Math"/>
                                        <a:ea typeface="Times New Roman"/>
                                        <a:cs typeface="Times New Roman"/>
                                      </a:rPr>
                                      <m:t>𝜉</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en-AU" sz="1800" i="1">
                                            <a:effectLst/>
                                            <a:latin typeface="Cambria Math"/>
                                            <a:ea typeface="Times New Roman"/>
                                            <a:cs typeface="Times New Roman"/>
                                          </a:rPr>
                                          <m:t>0</m:t>
                                        </m:r>
                                      </m:sub>
                                    </m:sSub>
                                    <m:r>
                                      <a:rPr lang="en-AU" sz="1800" i="1">
                                        <a:effectLst/>
                                        <a:latin typeface="Cambria Math"/>
                                        <a:ea typeface="Times New Roman"/>
                                        <a:cs typeface="Times New Roman"/>
                                      </a:rPr>
                                      <m:t>(</m:t>
                                    </m:r>
                                    <m:r>
                                      <a:rPr lang="fr-FR" sz="1800" i="1">
                                        <a:effectLst/>
                                        <a:latin typeface="Cambria Math"/>
                                        <a:ea typeface="Times New Roman"/>
                                        <a:cs typeface="Times New Roman"/>
                                      </a:rPr>
                                      <m:t>𝑡</m:t>
                                    </m:r>
                                    <m:r>
                                      <a:rPr lang="en-AU" sz="1800" i="1">
                                        <a:effectLst/>
                                        <a:latin typeface="Cambria Math"/>
                                        <a:ea typeface="Times New Roman"/>
                                        <a:cs typeface="Times New Roman"/>
                                      </a:rPr>
                                      <m:t>−</m:t>
                                    </m:r>
                                    <m:r>
                                      <a:rPr lang="fr-FR" sz="1800" i="1">
                                        <a:effectLst/>
                                        <a:latin typeface="Cambria Math"/>
                                        <a:ea typeface="Times New Roman"/>
                                        <a:cs typeface="Times New Roman"/>
                                      </a:rPr>
                                      <m:t>𝜏</m:t>
                                    </m:r>
                                    <m:r>
                                      <a:rPr lang="en-AU" sz="1800" i="1">
                                        <a:effectLst/>
                                        <a:latin typeface="Cambria Math"/>
                                        <a:ea typeface="Times New Roman"/>
                                        <a:cs typeface="Times New Roman"/>
                                      </a:rPr>
                                      <m:t>)</m:t>
                                    </m:r>
                                  </m:sup>
                                </m:sSup>
                                <m:d>
                                  <m:dPr>
                                    <m:begChr m:val="["/>
                                    <m:endChr m:val="]"/>
                                    <m:ctrlPr>
                                      <a:rPr lang="fr-FR" sz="1800" i="1">
                                        <a:effectLst/>
                                        <a:latin typeface="Cambria Math" panose="02040503050406030204" pitchFamily="18" charset="0"/>
                                        <a:ea typeface="Times New Roman"/>
                                        <a:cs typeface="Times New Roman"/>
                                      </a:rPr>
                                    </m:ctrlPr>
                                  </m:dPr>
                                  <m:e>
                                    <m:r>
                                      <a:rPr lang="fr-FR" sz="1800" i="1">
                                        <a:effectLst/>
                                        <a:latin typeface="Cambria Math"/>
                                        <a:ea typeface="Times New Roman"/>
                                        <a:cs typeface="Times New Roman"/>
                                      </a:rPr>
                                      <m:t>𝑠𝑖𝑛</m:t>
                                    </m:r>
                                    <m:sSub>
                                      <m:sSubPr>
                                        <m:ctrlPr>
                                          <a:rPr lang="fr-FR" sz="1800" i="1">
                                            <a:effectLst/>
                                            <a:latin typeface="Cambria Math" panose="02040503050406030204" pitchFamily="18" charset="0"/>
                                            <a:ea typeface="Times New Roman"/>
                                            <a:cs typeface="Times New Roman"/>
                                          </a:rPr>
                                        </m:ctrlPr>
                                      </m:sSubPr>
                                      <m:e>
                                        <m:r>
                                          <a:rPr lang="fr-FR" sz="1800" i="1">
                                            <a:effectLst/>
                                            <a:latin typeface="Cambria Math"/>
                                            <a:ea typeface="Times New Roman"/>
                                            <a:cs typeface="Times New Roman"/>
                                          </a:rPr>
                                          <m:t>𝜔</m:t>
                                        </m:r>
                                      </m:e>
                                      <m:sub>
                                        <m:r>
                                          <a:rPr lang="en-AU" sz="1800" i="1">
                                            <a:effectLst/>
                                            <a:latin typeface="Cambria Math"/>
                                            <a:ea typeface="Times New Roman"/>
                                            <a:cs typeface="Times New Roman"/>
                                          </a:rPr>
                                          <m:t>0</m:t>
                                        </m:r>
                                      </m:sub>
                                    </m:sSub>
                                    <m:r>
                                      <a:rPr lang="en-AU" sz="1800" i="1">
                                        <a:effectLst/>
                                        <a:latin typeface="Cambria Math"/>
                                        <a:ea typeface="Times New Roman"/>
                                        <a:cs typeface="Times New Roman"/>
                                      </a:rPr>
                                      <m:t>(</m:t>
                                    </m:r>
                                    <m:r>
                                      <a:rPr lang="fr-FR" sz="1800" i="1">
                                        <a:effectLst/>
                                        <a:latin typeface="Cambria Math"/>
                                        <a:ea typeface="Times New Roman"/>
                                        <a:cs typeface="Times New Roman"/>
                                      </a:rPr>
                                      <m:t>𝑡</m:t>
                                    </m:r>
                                    <m:r>
                                      <a:rPr lang="en-AU" sz="1800" i="1">
                                        <a:effectLst/>
                                        <a:latin typeface="Cambria Math"/>
                                        <a:ea typeface="Times New Roman"/>
                                        <a:cs typeface="Times New Roman"/>
                                      </a:rPr>
                                      <m:t>−</m:t>
                                    </m:r>
                                    <m:r>
                                      <a:rPr lang="fr-FR" sz="1800" i="1">
                                        <a:effectLst/>
                                        <a:latin typeface="Cambria Math"/>
                                        <a:ea typeface="Times New Roman"/>
                                        <a:cs typeface="Times New Roman"/>
                                      </a:rPr>
                                      <m:t>𝜏</m:t>
                                    </m:r>
                                    <m:r>
                                      <a:rPr lang="en-AU" sz="1800" i="1">
                                        <a:effectLst/>
                                        <a:latin typeface="Cambria Math"/>
                                        <a:ea typeface="Times New Roman"/>
                                        <a:cs typeface="Times New Roman"/>
                                      </a:rPr>
                                      <m:t>)</m:t>
                                    </m:r>
                                  </m:e>
                                </m:d>
                                <m:r>
                                  <a:rPr lang="fr-FR" sz="1800" i="1">
                                    <a:effectLst/>
                                    <a:latin typeface="Cambria Math"/>
                                    <a:ea typeface="Times New Roman"/>
                                    <a:cs typeface="Times New Roman"/>
                                  </a:rPr>
                                  <m:t>𝑑</m:t>
                                </m:r>
                                <m:r>
                                  <a:rPr lang="fr-FR" sz="1800" i="1">
                                    <a:effectLst/>
                                    <a:latin typeface="Cambria Math"/>
                                    <a:ea typeface="Times New Roman"/>
                                    <a:cs typeface="Times New Roman"/>
                                  </a:rPr>
                                  <m:t>𝜏</m:t>
                                </m:r>
                              </m:e>
                            </m:nary>
                          </m:e>
                        </m:d>
                      </m:e>
                      <m:sub>
                        <m:r>
                          <a:rPr lang="fr-FR" sz="1800" i="1">
                            <a:effectLst/>
                            <a:latin typeface="Cambria Math"/>
                            <a:ea typeface="Times New Roman"/>
                            <a:cs typeface="Times New Roman"/>
                          </a:rPr>
                          <m:t>𝑚𝑎𝑥</m:t>
                        </m:r>
                      </m:sub>
                    </m:sSub>
                  </m:oMath>
                </a14:m>
                <a:r>
                  <a:rPr lang="en-AU" sz="1800" dirty="0">
                    <a:effectLst/>
                    <a:latin typeface="Times New Roman"/>
                    <a:ea typeface="Times New Roman"/>
                    <a:cs typeface="Arial"/>
                  </a:rPr>
                  <a:t> </a:t>
                </a:r>
                <a:r>
                  <a:rPr lang="en-AU" sz="1200" dirty="0">
                    <a:solidFill>
                      <a:srgbClr val="FF0000"/>
                    </a:solidFill>
                    <a:effectLst/>
                    <a:latin typeface="Times New Roman"/>
                    <a:ea typeface="Times New Roman"/>
                    <a:cs typeface="Arial"/>
                  </a:rPr>
                  <a:t>(</a:t>
                </a:r>
                <a:r>
                  <a:rPr lang="en-AU" sz="1200" dirty="0" err="1">
                    <a:solidFill>
                      <a:srgbClr val="FF0000"/>
                    </a:solidFill>
                    <a:effectLst/>
                    <a:latin typeface="Times New Roman"/>
                    <a:ea typeface="Times New Roman"/>
                    <a:cs typeface="Arial"/>
                  </a:rPr>
                  <a:t>4.27.b</a:t>
                </a:r>
                <a:r>
                  <a:rPr lang="en-AU" sz="1200" dirty="0">
                    <a:solidFill>
                      <a:srgbClr val="FF0000"/>
                    </a:solidFill>
                    <a:effectLst/>
                    <a:latin typeface="Times New Roman"/>
                    <a:ea typeface="Times New Roman"/>
                    <a:cs typeface="Arial"/>
                  </a:rPr>
                  <a:t>)</a:t>
                </a:r>
                <a:endParaRPr lang="fr-FR" sz="1600" dirty="0">
                  <a:effectLst/>
                  <a:latin typeface="Calibri"/>
                  <a:ea typeface="Calibri"/>
                  <a:cs typeface="Arial"/>
                </a:endParaRPr>
              </a:p>
              <a:p>
                <a:pPr>
                  <a:lnSpc>
                    <a:spcPct val="115000"/>
                  </a:lnSpc>
                  <a:spcAft>
                    <a:spcPts val="0"/>
                  </a:spcAft>
                </a:pPr>
                <a:r>
                  <a:rPr lang="en-AU" sz="1800" i="1" dirty="0">
                    <a:effectLst/>
                    <a:latin typeface="Times New Roman"/>
                    <a:ea typeface="Times New Roman"/>
                    <a:cs typeface="Arial"/>
                  </a:rPr>
                  <a:t> </a:t>
                </a:r>
                <a:r>
                  <a:rPr lang="fr-FR" sz="1800" i="1" dirty="0" err="1">
                    <a:effectLst/>
                    <a:latin typeface="Times New Roman"/>
                    <a:ea typeface="Times New Roman"/>
                    <a:cs typeface="Arial"/>
                  </a:rPr>
                  <a:t>PSA</a:t>
                </a:r>
                <a:r>
                  <a:rPr lang="fr-FR" sz="1800" i="1" dirty="0">
                    <a:effectLst/>
                    <a:latin typeface="Times New Roman"/>
                    <a:ea typeface="Times New Roman"/>
                    <a:cs typeface="Arial"/>
                  </a:rPr>
                  <a:t> = </a:t>
                </a:r>
                <a:r>
                  <a:rPr lang="fr-FR" sz="1800" i="1" dirty="0">
                    <a:effectLst/>
                    <a:latin typeface="Times New Roman"/>
                    <a:ea typeface="Times New Roman"/>
                    <a:cs typeface="Times New Roman"/>
                    <a:sym typeface="Symbol"/>
                  </a:rPr>
                  <a:t></a:t>
                </a:r>
                <a:r>
                  <a:rPr lang="fr-FR" sz="1800" i="1" baseline="30000" dirty="0" err="1">
                    <a:effectLst/>
                    <a:latin typeface="Times New Roman"/>
                    <a:ea typeface="Times New Roman"/>
                    <a:cs typeface="Arial"/>
                  </a:rPr>
                  <a:t>2</a:t>
                </a:r>
                <a:r>
                  <a:rPr lang="fr-FR" sz="1800" i="1" dirty="0" err="1">
                    <a:effectLst/>
                    <a:latin typeface="Times New Roman"/>
                    <a:ea typeface="Times New Roman"/>
                    <a:cs typeface="Arial"/>
                  </a:rPr>
                  <a:t>.PSD</a:t>
                </a:r>
                <a:r>
                  <a:rPr lang="fr-FR" sz="1800" i="1" dirty="0">
                    <a:effectLst/>
                    <a:latin typeface="Times New Roman"/>
                    <a:ea typeface="Times New Roman"/>
                    <a:cs typeface="Arial"/>
                  </a:rPr>
                  <a:t> = </a:t>
                </a:r>
                <a:r>
                  <a:rPr lang="fr-FR" sz="1800" i="1" dirty="0">
                    <a:effectLst/>
                    <a:latin typeface="Times New Roman"/>
                    <a:ea typeface="Times New Roman"/>
                    <a:cs typeface="Times New Roman"/>
                    <a:sym typeface="Symbol"/>
                  </a:rPr>
                  <a:t></a:t>
                </a:r>
                <a:r>
                  <a:rPr lang="fr-FR" sz="1800" i="1" dirty="0">
                    <a:effectLst/>
                    <a:latin typeface="Times New Roman"/>
                    <a:ea typeface="Times New Roman"/>
                    <a:cs typeface="Arial"/>
                  </a:rPr>
                  <a:t>.PSV </a:t>
                </a:r>
                <a:endParaRPr lang="fr-FR" sz="1600" dirty="0">
                  <a:effectLst/>
                  <a:latin typeface="Calibri"/>
                  <a:ea typeface="Calibri"/>
                  <a:cs typeface="Arial"/>
                </a:endParaRPr>
              </a:p>
              <a:p>
                <a:pPr>
                  <a:lnSpc>
                    <a:spcPct val="115000"/>
                  </a:lnSpc>
                  <a:spcAft>
                    <a:spcPts val="0"/>
                  </a:spcAft>
                </a:pPr>
                <a:r>
                  <a:rPr lang="fr-FR" sz="1800" dirty="0">
                    <a:effectLst/>
                    <a:latin typeface="Times New Roman"/>
                    <a:ea typeface="Times New Roman"/>
                    <a:cs typeface="Arial"/>
                  </a:rPr>
                  <a:t> </a:t>
                </a:r>
                <a:endParaRPr lang="fr-FR" sz="1600" dirty="0">
                  <a:effectLst/>
                  <a:latin typeface="Calibri"/>
                  <a:ea typeface="Calibri"/>
                  <a:cs typeface="Arial"/>
                </a:endParaRPr>
              </a:p>
              <a:p>
                <a:pPr>
                  <a:lnSpc>
                    <a:spcPct val="150000"/>
                  </a:lnSpc>
                  <a:spcAft>
                    <a:spcPts val="0"/>
                  </a:spcAft>
                </a:pPr>
                <a:endParaRPr lang="fr-FR" sz="1800" dirty="0">
                  <a:effectLst/>
                  <a:latin typeface="Times New Roman"/>
                  <a:ea typeface="Times New Roman"/>
                  <a:cs typeface="Arial"/>
                </a:endParaRPr>
              </a:p>
              <a:p>
                <a:pPr>
                  <a:lnSpc>
                    <a:spcPct val="150000"/>
                  </a:lnSpc>
                  <a:spcAft>
                    <a:spcPts val="0"/>
                  </a:spcAft>
                </a:pPr>
                <a:endParaRPr lang="fr-FR" sz="1800" dirty="0">
                  <a:latin typeface="Times New Roman"/>
                  <a:ea typeface="Times New Roman"/>
                  <a:cs typeface="Arial"/>
                </a:endParaRPr>
              </a:p>
              <a:p>
                <a:pPr>
                  <a:lnSpc>
                    <a:spcPct val="150000"/>
                  </a:lnSpc>
                  <a:spcAft>
                    <a:spcPts val="0"/>
                  </a:spcAft>
                </a:pPr>
                <a:endParaRPr lang="fr-FR" sz="1800" dirty="0">
                  <a:effectLst/>
                  <a:latin typeface="Times New Roman"/>
                  <a:ea typeface="Times New Roman"/>
                  <a:cs typeface="Arial"/>
                </a:endParaRPr>
              </a:p>
              <a:p>
                <a:pPr>
                  <a:lnSpc>
                    <a:spcPct val="150000"/>
                  </a:lnSpc>
                  <a:spcAft>
                    <a:spcPts val="0"/>
                  </a:spcAft>
                </a:pPr>
                <a:endParaRPr lang="fr-FR" sz="1800" dirty="0">
                  <a:latin typeface="Times New Roman"/>
                  <a:ea typeface="Times New Roman"/>
                  <a:cs typeface="Arial"/>
                </a:endParaRPr>
              </a:p>
              <a:p>
                <a:pPr>
                  <a:lnSpc>
                    <a:spcPct val="150000"/>
                  </a:lnSpc>
                  <a:spcAft>
                    <a:spcPts val="0"/>
                  </a:spcAft>
                </a:pPr>
                <a:endParaRPr lang="fr-FR" sz="1800" dirty="0">
                  <a:effectLst/>
                  <a:latin typeface="Times New Roman"/>
                  <a:ea typeface="Times New Roman"/>
                  <a:cs typeface="Arial"/>
                </a:endParaRPr>
              </a:p>
              <a:p>
                <a:r>
                  <a:rPr lang="fr-FR" sz="1800" i="1" u="sng" dirty="0"/>
                  <a:t>Application :</a:t>
                </a:r>
                <a:endParaRPr lang="fr-FR" sz="1800" dirty="0"/>
              </a:p>
              <a:p>
                <a:r>
                  <a:rPr lang="en-US" sz="1800" dirty="0"/>
                  <a:t>Calculate the maximum relative displacement of the building and the corresponding maximum elastic force and overturning moment for the structure shown.</a:t>
                </a:r>
              </a:p>
              <a:p>
                <a:r>
                  <a:rPr lang="en-US" sz="1800" dirty="0"/>
                  <a:t>The reinforced concrete structure</a:t>
                </a:r>
                <a:r>
                  <a:rPr lang="fr-FR" sz="1800" dirty="0"/>
                  <a:t> : </a:t>
                </a:r>
                <a:r>
                  <a:rPr lang="fr-FR" sz="1800" i="1" dirty="0"/>
                  <a:t>E = 3.10</a:t>
                </a:r>
                <a:r>
                  <a:rPr lang="fr-FR" sz="1800" i="1" baseline="30000" dirty="0"/>
                  <a:t>5</a:t>
                </a:r>
                <a:r>
                  <a:rPr lang="fr-FR" sz="1800" i="1" dirty="0"/>
                  <a:t> </a:t>
                </a:r>
                <a:r>
                  <a:rPr lang="fr-FR" sz="1800" i="1" dirty="0" err="1"/>
                  <a:t>MPa</a:t>
                </a:r>
                <a:r>
                  <a:rPr lang="fr-FR" sz="1800" dirty="0"/>
                  <a:t> </a:t>
                </a:r>
              </a:p>
              <a:p>
                <a:r>
                  <a:rPr lang="fr-FR" sz="1800" dirty="0" err="1"/>
                  <a:t>columns</a:t>
                </a:r>
                <a:r>
                  <a:rPr lang="fr-FR" sz="1800" dirty="0"/>
                  <a:t> : 30x30 cm ; </a:t>
                </a:r>
                <a:r>
                  <a:rPr lang="fr-FR" sz="1800" dirty="0" err="1"/>
                  <a:t>beams</a:t>
                </a:r>
                <a:r>
                  <a:rPr lang="fr-FR" sz="1800" dirty="0"/>
                  <a:t> : 30x30 cm</a:t>
                </a:r>
              </a:p>
              <a:p>
                <a:r>
                  <a:rPr lang="fr-FR" sz="1800" dirty="0"/>
                  <a:t>Slab </a:t>
                </a:r>
                <a:r>
                  <a:rPr lang="fr-FR" sz="1800" dirty="0" err="1"/>
                  <a:t>tickness</a:t>
                </a:r>
                <a:r>
                  <a:rPr lang="fr-FR" sz="1800" dirty="0"/>
                  <a:t> : 15 cm</a:t>
                </a:r>
              </a:p>
              <a:p>
                <a:r>
                  <a:rPr lang="en-US" sz="1800" dirty="0"/>
                  <a:t>The total mass of the floor.</a:t>
                </a:r>
                <a:r>
                  <a:rPr lang="fr-FR" sz="1800" dirty="0"/>
                  <a:t>: </a:t>
                </a:r>
                <a:r>
                  <a:rPr lang="fr-FR" sz="1800" i="1" dirty="0"/>
                  <a:t>m = 18.10</a:t>
                </a:r>
                <a:r>
                  <a:rPr lang="fr-FR" sz="1800" i="1" baseline="30000" dirty="0"/>
                  <a:t>3</a:t>
                </a:r>
                <a:r>
                  <a:rPr lang="fr-FR" sz="1800" i="1" dirty="0"/>
                  <a:t> kg</a:t>
                </a:r>
                <a:endParaRPr lang="fr-FR" sz="1800" dirty="0"/>
              </a:p>
              <a:p>
                <a:r>
                  <a:rPr lang="en-US" sz="1800" dirty="0"/>
                  <a:t>Utilize the El Centro earthquake spectrum</a:t>
                </a:r>
                <a:r>
                  <a:rPr lang="fr-FR" sz="1800" dirty="0"/>
                  <a:t>18.05.1940 pour </a:t>
                </a:r>
                <a:r>
                  <a:rPr lang="fr-FR" sz="1800" dirty="0">
                    <a:sym typeface="Symbol"/>
                  </a:rPr>
                  <a:t></a:t>
                </a:r>
                <a:r>
                  <a:rPr lang="fr-FR" sz="1800" dirty="0"/>
                  <a:t>= 5 %</a:t>
                </a:r>
              </a:p>
              <a:p>
                <a:pPr>
                  <a:lnSpc>
                    <a:spcPct val="115000"/>
                  </a:lnSpc>
                  <a:spcAft>
                    <a:spcPts val="0"/>
                  </a:spcAft>
                </a:pPr>
                <a14:m>
                  <m:oMathPara xmlns:m="http://schemas.openxmlformats.org/officeDocument/2006/math">
                    <m:oMathParaPr>
                      <m:jc m:val="centerGroup"/>
                    </m:oMathParaPr>
                    <m:oMath xmlns:m="http://schemas.openxmlformats.org/officeDocument/2006/math">
                      <m:r>
                        <m:rPr>
                          <m:nor/>
                        </m:rPr>
                        <a:rPr lang="fr-FR" sz="1800">
                          <a:effectLst/>
                          <a:latin typeface="Times New Roman"/>
                          <a:ea typeface="Times New Roman"/>
                          <a:cs typeface="Arial"/>
                        </a:rPr>
                        <m:t> </m:t>
                      </m:r>
                    </m:oMath>
                  </m:oMathPara>
                </a14:m>
                <a:endParaRPr lang="fr-FR" sz="1600" dirty="0">
                  <a:effectLst/>
                  <a:latin typeface="Calibri"/>
                  <a:ea typeface="Calibri"/>
                  <a:cs typeface="Arial"/>
                </a:endParaRPr>
              </a:p>
              <a:p>
                <a:pPr>
                  <a:lnSpc>
                    <a:spcPct val="115000"/>
                  </a:lnSpc>
                  <a:spcAft>
                    <a:spcPts val="0"/>
                  </a:spcAft>
                </a:pPr>
                <a:endParaRPr lang="fr-FR" sz="1600" dirty="0">
                  <a:effectLst/>
                  <a:latin typeface="Calibri"/>
                  <a:ea typeface="Calibri"/>
                  <a:cs typeface="Arial"/>
                </a:endParaRPr>
              </a:p>
              <a:p>
                <a:pPr>
                  <a:lnSpc>
                    <a:spcPct val="115000"/>
                  </a:lnSpc>
                  <a:spcAft>
                    <a:spcPts val="0"/>
                  </a:spcAft>
                </a:pPr>
                <a:r>
                  <a:rPr lang="fr-FR" sz="1800" dirty="0">
                    <a:effectLst/>
                    <a:latin typeface="Times New Roman"/>
                    <a:ea typeface="Times New Roman"/>
                    <a:cs typeface="Arial"/>
                  </a:rPr>
                  <a:t>			</a:t>
                </a:r>
                <a:endParaRPr lang="fr-FR" sz="1600" dirty="0">
                  <a:effectLst/>
                  <a:latin typeface="Calibri"/>
                  <a:ea typeface="Calibri"/>
                  <a:cs typeface="Arial"/>
                </a:endParaRPr>
              </a:p>
              <a:p>
                <a:pPr>
                  <a:lnSpc>
                    <a:spcPct val="150000"/>
                  </a:lnSpc>
                  <a:spcAft>
                    <a:spcPts val="0"/>
                  </a:spcAft>
                </a:pPr>
                <a:endParaRPr lang="fr-FR" sz="1800" dirty="0">
                  <a:latin typeface="Calibri"/>
                  <a:ea typeface="Calibri"/>
                  <a:cs typeface="Arial"/>
                </a:endParaRPr>
              </a:p>
              <a:p>
                <a:pPr>
                  <a:lnSpc>
                    <a:spcPct val="150000"/>
                  </a:lnSpc>
                  <a:spcAft>
                    <a:spcPts val="0"/>
                  </a:spcAft>
                </a:pPr>
                <a:endParaRPr lang="fr-FR" sz="1800" dirty="0">
                  <a:effectLst/>
                  <a:latin typeface="Calibri"/>
                  <a:ea typeface="Calibri"/>
                  <a:cs typeface="Arial"/>
                </a:endParaRPr>
              </a:p>
              <a:p>
                <a:pPr>
                  <a:lnSpc>
                    <a:spcPct val="115000"/>
                  </a:lnSpc>
                  <a:spcAft>
                    <a:spcPts val="1000"/>
                  </a:spcAft>
                </a:pPr>
                <a:br>
                  <a:rPr lang="fr-FR" sz="1800" dirty="0">
                    <a:effectLst/>
                    <a:latin typeface="Times New Roman"/>
                    <a:ea typeface="Times New Roman"/>
                  </a:rPr>
                </a:br>
                <a:r>
                  <a:rPr lang="fr-FR" sz="1800" dirty="0">
                    <a:effectLst/>
                    <a:latin typeface="Times New Roman"/>
                    <a:ea typeface="Times New Roman"/>
                    <a:cs typeface="Arial"/>
                  </a:rPr>
                  <a:t> </a:t>
                </a:r>
                <a:endParaRPr lang="fr-FR" sz="1600" dirty="0">
                  <a:effectLst/>
                  <a:latin typeface="Calibri"/>
                  <a:ea typeface="Calibri"/>
                  <a:cs typeface="Arial"/>
                </a:endParaRPr>
              </a:p>
              <a:p>
                <a:pPr>
                  <a:lnSpc>
                    <a:spcPct val="115000"/>
                  </a:lnSpc>
                  <a:spcAft>
                    <a:spcPts val="0"/>
                  </a:spcAft>
                </a:pPr>
                <a:endParaRPr lang="fr-FR" sz="1800" dirty="0">
                  <a:effectLst/>
                  <a:latin typeface="Calibri"/>
                  <a:ea typeface="Calibri"/>
                  <a:cs typeface="Arial"/>
                </a:endParaRPr>
              </a:p>
              <a:p>
                <a:pPr>
                  <a:lnSpc>
                    <a:spcPct val="115000"/>
                  </a:lnSpc>
                  <a:spcAft>
                    <a:spcPts val="0"/>
                  </a:spcAft>
                </a:pPr>
                <a:endParaRPr lang="fr-FR" sz="1800" dirty="0">
                  <a:effectLst/>
                  <a:latin typeface="Calibri"/>
                  <a:ea typeface="Calibri"/>
                  <a:cs typeface="Arial"/>
                </a:endParaRPr>
              </a:p>
              <a:p>
                <a:pPr algn="just">
                  <a:lnSpc>
                    <a:spcPct val="150000"/>
                  </a:lnSpc>
                  <a:spcAft>
                    <a:spcPts val="0"/>
                  </a:spcAft>
                </a:pPr>
                <a:endParaRPr lang="fr-FR" sz="2000" dirty="0"/>
              </a:p>
            </p:txBody>
          </p:sp>
        </mc:Choice>
        <mc:Fallback xmlns="">
          <p:sp>
            <p:nvSpPr>
              <p:cNvPr id="4" name="Rectangle 2"/>
              <p:cNvSpPr txBox="1">
                <a:spLocks noRot="1" noChangeAspect="1" noMove="1" noResize="1" noEditPoints="1" noAdjustHandles="1" noChangeArrowheads="1" noChangeShapeType="1" noTextEdit="1"/>
              </p:cNvSpPr>
              <p:nvPr/>
            </p:nvSpPr>
            <p:spPr>
              <a:xfrm>
                <a:off x="31304" y="-27384"/>
                <a:ext cx="9144000" cy="6885384"/>
              </a:xfrm>
              <a:prstGeom prst="rect">
                <a:avLst/>
              </a:prstGeom>
              <a:blipFill>
                <a:blip r:embed="rId3"/>
                <a:stretch>
                  <a:fillRect l="-466" t="-1326" b="-2476"/>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34</a:t>
            </a:fld>
            <a:endParaRPr lang="fr-BE" dirty="0">
              <a:solidFill>
                <a:srgbClr val="FFFFFF"/>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 name="Image 18"/>
          <p:cNvPicPr/>
          <p:nvPr/>
        </p:nvPicPr>
        <p:blipFill>
          <a:blip r:embed="rId4"/>
          <a:srcRect/>
          <a:stretch>
            <a:fillRect/>
          </a:stretch>
        </p:blipFill>
        <p:spPr bwMode="auto">
          <a:xfrm>
            <a:off x="827584" y="2375150"/>
            <a:ext cx="7992888" cy="2160238"/>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5157192"/>
            <a:ext cx="2306960" cy="1584176"/>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107321340"/>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188640"/>
            <a:ext cx="8929718" cy="6552728"/>
          </a:xfrm>
          <a:prstGeom prst="rect">
            <a:avLst/>
          </a:prstGeom>
          <a:ln>
            <a:solidFill>
              <a:schemeClr val="accent1"/>
            </a:solidFill>
          </a:ln>
        </p:spPr>
        <p:txBody>
          <a:bodyPr/>
          <a:lstStyle/>
          <a:p>
            <a:pPr algn="just">
              <a:lnSpc>
                <a:spcPct val="150000"/>
              </a:lnSpc>
              <a:defRPr/>
            </a:pPr>
            <a:endParaRPr lang="fr-FR" sz="2000" dirty="0"/>
          </a:p>
          <a:p>
            <a:pPr marL="342900" indent="-342900" algn="just">
              <a:lnSpc>
                <a:spcPct val="150000"/>
              </a:lnSpc>
              <a:buFontTx/>
              <a:buChar char="-"/>
              <a:defRPr/>
            </a:pPr>
            <a:endParaRPr lang="fr-FR" sz="2000" dirty="0"/>
          </a:p>
          <a:p>
            <a:pPr marL="342900" indent="-342900" algn="just">
              <a:lnSpc>
                <a:spcPct val="150000"/>
              </a:lnSpc>
              <a:buFontTx/>
              <a:buChar char="-"/>
              <a:defRPr/>
            </a:pPr>
            <a:endParaRPr lang="fr-FR" sz="2000" dirty="0"/>
          </a:p>
          <a:p>
            <a:pPr marL="342900" indent="-342900" algn="just">
              <a:lnSpc>
                <a:spcPct val="150000"/>
              </a:lnSpc>
              <a:buFontTx/>
              <a:buChar char="-"/>
              <a:defRPr/>
            </a:pPr>
            <a:endParaRPr lang="fr-FR" sz="2000" dirty="0"/>
          </a:p>
          <a:p>
            <a:endParaRPr lang="fr-FR" sz="2000" dirty="0"/>
          </a:p>
          <a:p>
            <a:endParaRPr lang="fr-FR" sz="2000" dirty="0"/>
          </a:p>
          <a:p>
            <a:r>
              <a:rPr lang="en-US" sz="2000" dirty="0"/>
              <a:t>.</a:t>
            </a:r>
            <a:endParaRPr lang="fr-FR" sz="2000" kern="0" dirty="0">
              <a:solidFill>
                <a:srgbClr val="FFFFFF"/>
              </a:solidFill>
              <a:latin typeface="Times New Roman"/>
              <a:ea typeface="+mj-ea"/>
              <a:cs typeface="+mj-cs"/>
            </a:endParaRPr>
          </a:p>
        </p:txBody>
      </p:sp>
      <p:sp>
        <p:nvSpPr>
          <p:cNvPr id="5" name="Espace réservé du numéro de diapositive 4"/>
          <p:cNvSpPr>
            <a:spLocks noGrp="1"/>
          </p:cNvSpPr>
          <p:nvPr>
            <p:ph type="sldNum" sz="quarter" idx="12"/>
          </p:nvPr>
        </p:nvSpPr>
        <p:spPr>
          <a:xfrm>
            <a:off x="8244408" y="6285821"/>
            <a:ext cx="608856" cy="457200"/>
          </a:xfrm>
        </p:spPr>
        <p:txBody>
          <a:bodyPr/>
          <a:lstStyle/>
          <a:p>
            <a:fld id="{CF4668DC-857F-487D-BFFA-8C0CA5037977}" type="slidenum">
              <a:rPr lang="fr-BE" smtClean="0">
                <a:solidFill>
                  <a:srgbClr val="FFFFFF"/>
                </a:solidFill>
              </a:rPr>
              <a:pPr/>
              <a:t>35</a:t>
            </a:fld>
            <a:endParaRPr lang="fr-BE" dirty="0">
              <a:solidFill>
                <a:srgbClr val="FFFFFF"/>
              </a:solidFill>
            </a:endParaRPr>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692696"/>
            <a:ext cx="6049543" cy="4537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955900"/>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2"/>
              <p:cNvSpPr txBox="1">
                <a:spLocks noChangeArrowheads="1"/>
              </p:cNvSpPr>
              <p:nvPr/>
            </p:nvSpPr>
            <p:spPr>
              <a:xfrm>
                <a:off x="107504" y="0"/>
                <a:ext cx="8928992" cy="6741368"/>
              </a:xfrm>
              <a:prstGeom prst="rect">
                <a:avLst/>
              </a:prstGeom>
              <a:ln>
                <a:solidFill>
                  <a:schemeClr val="accent1"/>
                </a:solidFill>
              </a:ln>
            </p:spPr>
            <p:txBody>
              <a:bodyPr/>
              <a:lstStyle/>
              <a:p>
                <a:r>
                  <a:rPr lang="fr-FR" sz="2000" u="sng" dirty="0"/>
                  <a:t>Solution : </a:t>
                </a:r>
                <a:r>
                  <a:rPr lang="fr-FR" sz="2000" dirty="0"/>
                  <a:t>the </a:t>
                </a:r>
                <a:r>
                  <a:rPr lang="fr-FR" sz="2000" dirty="0" err="1"/>
                  <a:t>rigidity</a:t>
                </a:r>
                <a:r>
                  <a:rPr lang="fr-FR" sz="2000" dirty="0"/>
                  <a:t> :  </a:t>
                </a:r>
                <a14:m>
                  <m:oMath xmlns:m="http://schemas.openxmlformats.org/officeDocument/2006/math">
                    <m:sSub>
                      <m:sSubPr>
                        <m:ctrlPr>
                          <a:rPr lang="fr-FR" sz="2000" i="1">
                            <a:latin typeface="Cambria Math" panose="02040503050406030204" pitchFamily="18" charset="0"/>
                          </a:rPr>
                        </m:ctrlPr>
                      </m:sSubPr>
                      <m:e>
                        <m:r>
                          <a:rPr lang="fr-FR" sz="2000" i="1">
                            <a:latin typeface="Cambria Math"/>
                          </a:rPr>
                          <m:t>𝑘</m:t>
                        </m:r>
                      </m:e>
                      <m:sub>
                        <m:r>
                          <a:rPr lang="fr-FR" sz="2000" i="1">
                            <a:latin typeface="Cambria Math"/>
                          </a:rPr>
                          <m:t>𝑝𝑜𝑡</m:t>
                        </m:r>
                      </m:sub>
                    </m:sSub>
                    <m:r>
                      <a:rPr lang="fr-FR" sz="2000" i="1">
                        <a:latin typeface="Cambria Math"/>
                      </a:rPr>
                      <m:t>=</m:t>
                    </m:r>
                    <m:f>
                      <m:fPr>
                        <m:ctrlPr>
                          <a:rPr lang="fr-FR" sz="2000" i="1">
                            <a:latin typeface="Cambria Math" panose="02040503050406030204" pitchFamily="18" charset="0"/>
                          </a:rPr>
                        </m:ctrlPr>
                      </m:fPr>
                      <m:num>
                        <m:r>
                          <a:rPr lang="fr-FR" sz="2000" i="1">
                            <a:latin typeface="Cambria Math"/>
                          </a:rPr>
                          <m:t>12</m:t>
                        </m:r>
                        <m:r>
                          <a:rPr lang="fr-FR" sz="2000" i="1">
                            <a:latin typeface="Cambria Math"/>
                          </a:rPr>
                          <m:t>𝐸𝐼</m:t>
                        </m:r>
                      </m:num>
                      <m:den>
                        <m:sSup>
                          <m:sSupPr>
                            <m:ctrlPr>
                              <a:rPr lang="fr-FR" sz="2000" i="1">
                                <a:latin typeface="Cambria Math" panose="02040503050406030204" pitchFamily="18" charset="0"/>
                              </a:rPr>
                            </m:ctrlPr>
                          </m:sSupPr>
                          <m:e>
                            <m:r>
                              <a:rPr lang="fr-FR" sz="2000" i="1">
                                <a:latin typeface="Cambria Math"/>
                              </a:rPr>
                              <m:t>h</m:t>
                            </m:r>
                          </m:e>
                          <m:sup>
                            <m:r>
                              <a:rPr lang="fr-FR" sz="2000" i="1">
                                <a:latin typeface="Cambria Math"/>
                              </a:rPr>
                              <m:t>3</m:t>
                            </m:r>
                          </m:sup>
                        </m:sSup>
                      </m:den>
                    </m:f>
                  </m:oMath>
                </a14:m>
                <a:endParaRPr lang="fr-FR" sz="2000" dirty="0"/>
              </a:p>
              <a:p>
                <a:pPr/>
                <a14:m>
                  <m:oMathPara xmlns:m="http://schemas.openxmlformats.org/officeDocument/2006/math">
                    <m:oMathParaPr>
                      <m:jc m:val="centerGroup"/>
                    </m:oMathParaPr>
                    <m:oMath xmlns:m="http://schemas.openxmlformats.org/officeDocument/2006/math">
                      <m:sSub>
                        <m:sSubPr>
                          <m:ctrlPr>
                            <a:rPr lang="fr-FR" sz="2000" i="1">
                              <a:latin typeface="Cambria Math" panose="02040503050406030204" pitchFamily="18" charset="0"/>
                            </a:rPr>
                          </m:ctrlPr>
                        </m:sSubPr>
                        <m:e>
                          <m:sSub>
                            <m:sSubPr>
                              <m:ctrlPr>
                                <a:rPr lang="fr-FR" sz="2000" i="1">
                                  <a:latin typeface="Cambria Math" panose="02040503050406030204" pitchFamily="18" charset="0"/>
                                </a:rPr>
                              </m:ctrlPr>
                            </m:sSubPr>
                            <m:e>
                              <m:r>
                                <a:rPr lang="fr-FR" sz="2000" i="1">
                                  <a:latin typeface="Cambria Math"/>
                                </a:rPr>
                                <m:t>𝑘</m:t>
                              </m:r>
                            </m:e>
                            <m:sub>
                              <m:r>
                                <a:rPr lang="fr-FR" sz="2000" i="1">
                                  <a:latin typeface="Cambria Math"/>
                                </a:rPr>
                                <m:t>é</m:t>
                              </m:r>
                              <m:r>
                                <a:rPr lang="fr-FR" sz="2000" i="1">
                                  <a:latin typeface="Cambria Math"/>
                                </a:rPr>
                                <m:t>𝑞</m:t>
                              </m:r>
                            </m:sub>
                          </m:sSub>
                          <m:r>
                            <a:rPr lang="fr-FR" sz="2000" i="1">
                              <a:latin typeface="Cambria Math"/>
                            </a:rPr>
                            <m:t>=</m:t>
                          </m:r>
                          <m:r>
                            <a:rPr lang="fr-FR" sz="2000" i="1">
                              <a:latin typeface="Cambria Math"/>
                            </a:rPr>
                            <m:t>2</m:t>
                          </m:r>
                          <m:r>
                            <a:rPr lang="fr-FR" sz="2000" i="1">
                              <a:latin typeface="Cambria Math"/>
                            </a:rPr>
                            <m:t> </m:t>
                          </m:r>
                          <m:r>
                            <a:rPr lang="fr-FR" sz="2000" i="1">
                              <a:latin typeface="Cambria Math"/>
                            </a:rPr>
                            <m:t>𝑘</m:t>
                          </m:r>
                        </m:e>
                        <m:sub>
                          <m:r>
                            <a:rPr lang="fr-FR" sz="2000" i="1">
                              <a:latin typeface="Cambria Math"/>
                            </a:rPr>
                            <m:t>𝑝𝑜𝑡</m:t>
                          </m:r>
                        </m:sub>
                      </m:sSub>
                      <m:r>
                        <a:rPr lang="fr-FR" sz="2000" i="1">
                          <a:latin typeface="Cambria Math"/>
                        </a:rPr>
                        <m:t>=</m:t>
                      </m:r>
                      <m:r>
                        <a:rPr lang="fr-FR" sz="2000" i="1">
                          <a:latin typeface="Cambria Math"/>
                        </a:rPr>
                        <m:t>2</m:t>
                      </m:r>
                      <m:f>
                        <m:fPr>
                          <m:ctrlPr>
                            <a:rPr lang="fr-FR" sz="2000" i="1">
                              <a:latin typeface="Cambria Math" panose="02040503050406030204" pitchFamily="18" charset="0"/>
                            </a:rPr>
                          </m:ctrlPr>
                        </m:fPr>
                        <m:num>
                          <m:r>
                            <a:rPr lang="fr-FR" sz="2000" i="1">
                              <a:latin typeface="Cambria Math"/>
                            </a:rPr>
                            <m:t>12</m:t>
                          </m:r>
                          <m:r>
                            <a:rPr lang="fr-FR" sz="2000" i="1">
                              <a:latin typeface="Cambria Math"/>
                            </a:rPr>
                            <m:t>𝐸𝐼</m:t>
                          </m:r>
                        </m:num>
                        <m:den>
                          <m:sSup>
                            <m:sSupPr>
                              <m:ctrlPr>
                                <a:rPr lang="fr-FR" sz="2000" i="1">
                                  <a:latin typeface="Cambria Math" panose="02040503050406030204" pitchFamily="18" charset="0"/>
                                </a:rPr>
                              </m:ctrlPr>
                            </m:sSupPr>
                            <m:e>
                              <m:r>
                                <a:rPr lang="fr-FR" sz="2000" i="1">
                                  <a:latin typeface="Cambria Math"/>
                                </a:rPr>
                                <m:t>h</m:t>
                              </m:r>
                            </m:e>
                            <m:sup>
                              <m:r>
                                <a:rPr lang="fr-FR" sz="2000" i="1">
                                  <a:latin typeface="Cambria Math"/>
                                </a:rPr>
                                <m:t>3</m:t>
                              </m:r>
                            </m:sup>
                          </m:sSup>
                        </m:den>
                      </m:f>
                      <m:r>
                        <a:rPr lang="fr-FR" sz="2000" i="1">
                          <a:latin typeface="Cambria Math"/>
                        </a:rPr>
                        <m:t>=</m:t>
                      </m:r>
                      <m:f>
                        <m:fPr>
                          <m:ctrlPr>
                            <a:rPr lang="fr-FR" sz="2000" i="1">
                              <a:latin typeface="Cambria Math" panose="02040503050406030204" pitchFamily="18" charset="0"/>
                            </a:rPr>
                          </m:ctrlPr>
                        </m:fPr>
                        <m:num>
                          <m:r>
                            <a:rPr lang="fr-FR" sz="2000" i="1">
                              <a:latin typeface="Cambria Math"/>
                            </a:rPr>
                            <m:t>2</m:t>
                          </m:r>
                          <m:r>
                            <a:rPr lang="fr-FR" sz="2000" i="1">
                              <a:latin typeface="Cambria Math"/>
                            </a:rPr>
                            <m:t>∗</m:t>
                          </m:r>
                          <m:r>
                            <a:rPr lang="fr-FR" sz="2000" i="1">
                              <a:latin typeface="Cambria Math"/>
                            </a:rPr>
                            <m:t>12</m:t>
                          </m:r>
                          <m:r>
                            <a:rPr lang="fr-FR" sz="2000" i="1">
                              <a:latin typeface="Cambria Math"/>
                            </a:rPr>
                            <m:t>∗</m:t>
                          </m:r>
                          <m:r>
                            <a:rPr lang="fr-FR" sz="2000" i="1">
                              <a:latin typeface="Cambria Math"/>
                            </a:rPr>
                            <m:t>300000</m:t>
                          </m:r>
                          <m:r>
                            <a:rPr lang="fr-FR" sz="2000" i="1">
                              <a:latin typeface="Cambria Math"/>
                            </a:rPr>
                            <m:t>∗</m:t>
                          </m:r>
                          <m:sSup>
                            <m:sSupPr>
                              <m:ctrlPr>
                                <a:rPr lang="fr-FR" sz="2000" i="1">
                                  <a:latin typeface="Cambria Math" panose="02040503050406030204" pitchFamily="18" charset="0"/>
                                </a:rPr>
                              </m:ctrlPr>
                            </m:sSupPr>
                            <m:e>
                              <m:r>
                                <a:rPr lang="fr-FR" sz="2000" i="1">
                                  <a:latin typeface="Cambria Math"/>
                                </a:rPr>
                                <m:t>10</m:t>
                              </m:r>
                            </m:e>
                            <m:sup>
                              <m:r>
                                <a:rPr lang="fr-FR" sz="2000" i="1">
                                  <a:latin typeface="Cambria Math"/>
                                </a:rPr>
                                <m:t>6</m:t>
                              </m:r>
                            </m:sup>
                          </m:sSup>
                          <m:r>
                            <a:rPr lang="fr-FR" sz="2000" i="1">
                              <a:latin typeface="Cambria Math"/>
                            </a:rPr>
                            <m:t>∗</m:t>
                          </m:r>
                          <m:r>
                            <a:rPr lang="fr-FR" sz="2000" i="1">
                              <a:latin typeface="Cambria Math"/>
                            </a:rPr>
                            <m:t>0</m:t>
                          </m:r>
                          <m:r>
                            <a:rPr lang="fr-FR" sz="2000" i="1">
                              <a:latin typeface="Cambria Math"/>
                            </a:rPr>
                            <m:t>,</m:t>
                          </m:r>
                          <m:r>
                            <a:rPr lang="fr-FR" sz="2000" i="1">
                              <a:latin typeface="Cambria Math"/>
                            </a:rPr>
                            <m:t>675</m:t>
                          </m:r>
                          <m:r>
                            <a:rPr lang="fr-FR" sz="2000" i="1">
                              <a:latin typeface="Cambria Math"/>
                            </a:rPr>
                            <m:t>∗</m:t>
                          </m:r>
                          <m:sSup>
                            <m:sSupPr>
                              <m:ctrlPr>
                                <a:rPr lang="fr-FR" sz="2000" i="1">
                                  <a:latin typeface="Cambria Math" panose="02040503050406030204" pitchFamily="18" charset="0"/>
                                </a:rPr>
                              </m:ctrlPr>
                            </m:sSupPr>
                            <m:e>
                              <m:r>
                                <a:rPr lang="fr-FR" sz="2000" i="1">
                                  <a:latin typeface="Cambria Math"/>
                                </a:rPr>
                                <m:t>10</m:t>
                              </m:r>
                            </m:e>
                            <m:sup>
                              <m:r>
                                <a:rPr lang="fr-FR" sz="2000" i="1">
                                  <a:latin typeface="Cambria Math"/>
                                </a:rPr>
                                <m:t>−</m:t>
                              </m:r>
                              <m:r>
                                <a:rPr lang="fr-FR" sz="2000" i="1">
                                  <a:latin typeface="Cambria Math"/>
                                </a:rPr>
                                <m:t>3</m:t>
                              </m:r>
                            </m:sup>
                          </m:sSup>
                        </m:num>
                        <m:den>
                          <m:sSup>
                            <m:sSupPr>
                              <m:ctrlPr>
                                <a:rPr lang="fr-FR" sz="2000" i="1">
                                  <a:latin typeface="Cambria Math" panose="02040503050406030204" pitchFamily="18" charset="0"/>
                                </a:rPr>
                              </m:ctrlPr>
                            </m:sSupPr>
                            <m:e>
                              <m:r>
                                <a:rPr lang="fr-FR" sz="2000" i="1">
                                  <a:latin typeface="Cambria Math"/>
                                </a:rPr>
                                <m:t>3</m:t>
                              </m:r>
                            </m:e>
                            <m:sup>
                              <m:r>
                                <a:rPr lang="fr-FR" sz="2000" i="1">
                                  <a:latin typeface="Cambria Math"/>
                                </a:rPr>
                                <m:t>3</m:t>
                              </m:r>
                            </m:sup>
                          </m:sSup>
                        </m:den>
                      </m:f>
                      <m:r>
                        <a:rPr lang="fr-FR" sz="2000" i="1">
                          <a:latin typeface="Cambria Math"/>
                        </a:rPr>
                        <m:t>=</m:t>
                      </m:r>
                      <m:r>
                        <a:rPr lang="fr-FR" sz="2000" i="1">
                          <a:latin typeface="Cambria Math"/>
                        </a:rPr>
                        <m:t>180</m:t>
                      </m:r>
                      <m:r>
                        <a:rPr lang="fr-FR" sz="2000" i="1">
                          <a:latin typeface="Cambria Math"/>
                        </a:rPr>
                        <m:t>.</m:t>
                      </m:r>
                      <m:sSup>
                        <m:sSupPr>
                          <m:ctrlPr>
                            <a:rPr lang="fr-FR" sz="2000" i="1">
                              <a:latin typeface="Cambria Math" panose="02040503050406030204" pitchFamily="18" charset="0"/>
                            </a:rPr>
                          </m:ctrlPr>
                        </m:sSupPr>
                        <m:e>
                          <m:r>
                            <a:rPr lang="fr-FR" sz="2000" i="1">
                              <a:latin typeface="Cambria Math"/>
                            </a:rPr>
                            <m:t>10</m:t>
                          </m:r>
                        </m:e>
                        <m:sup>
                          <m:r>
                            <a:rPr lang="fr-FR" sz="2000" i="1">
                              <a:latin typeface="Cambria Math"/>
                            </a:rPr>
                            <m:t>6</m:t>
                          </m:r>
                        </m:sup>
                      </m:sSup>
                      <m:r>
                        <a:rPr lang="fr-FR" sz="2000" i="1">
                          <a:latin typeface="Cambria Math"/>
                        </a:rPr>
                        <m:t> </m:t>
                      </m:r>
                      <m:r>
                        <a:rPr lang="fr-FR" sz="2000" i="1">
                          <a:latin typeface="Cambria Math"/>
                        </a:rPr>
                        <m:t>𝑁</m:t>
                      </m:r>
                      <m:r>
                        <a:rPr lang="fr-FR" sz="2000" i="1">
                          <a:latin typeface="Cambria Math"/>
                        </a:rPr>
                        <m:t>/</m:t>
                      </m:r>
                      <m:r>
                        <a:rPr lang="fr-FR" sz="2000" i="1">
                          <a:latin typeface="Cambria Math"/>
                        </a:rPr>
                        <m:t>𝑚</m:t>
                      </m:r>
                    </m:oMath>
                  </m:oMathPara>
                </a14:m>
                <a:endParaRPr lang="fr-FR" sz="2000" dirty="0"/>
              </a:p>
              <a:p>
                <a:r>
                  <a:rPr lang="en-US" sz="2000" dirty="0"/>
                  <a:t>The natural frequency of vibration is:</a:t>
                </a:r>
                <a:r>
                  <a:rPr lang="fr-FR" sz="2000" dirty="0"/>
                  <a:t> </a:t>
                </a:r>
                <a14:m>
                  <m:oMath xmlns:m="http://schemas.openxmlformats.org/officeDocument/2006/math">
                    <m:r>
                      <a:rPr lang="fr-FR" sz="2000" i="1">
                        <a:latin typeface="Cambria Math"/>
                      </a:rPr>
                      <m:t>𝜔</m:t>
                    </m:r>
                    <m:r>
                      <a:rPr lang="fr-FR" sz="2000" i="1">
                        <a:latin typeface="Cambria Math"/>
                      </a:rPr>
                      <m:t>=</m:t>
                    </m:r>
                    <m:rad>
                      <m:radPr>
                        <m:degHide m:val="on"/>
                        <m:ctrlPr>
                          <a:rPr lang="fr-FR" sz="2000" i="1">
                            <a:latin typeface="Cambria Math" panose="02040503050406030204" pitchFamily="18" charset="0"/>
                          </a:rPr>
                        </m:ctrlPr>
                      </m:radPr>
                      <m:deg/>
                      <m:e>
                        <m:f>
                          <m:fPr>
                            <m:ctrlPr>
                              <a:rPr lang="fr-FR" sz="2000" i="1">
                                <a:latin typeface="Cambria Math" panose="02040503050406030204" pitchFamily="18" charset="0"/>
                              </a:rPr>
                            </m:ctrlPr>
                          </m:fPr>
                          <m:num>
                            <m:r>
                              <a:rPr lang="fr-FR" sz="2000" i="1">
                                <a:latin typeface="Cambria Math"/>
                              </a:rPr>
                              <m:t>𝑘</m:t>
                            </m:r>
                          </m:num>
                          <m:den>
                            <m:r>
                              <a:rPr lang="fr-FR" sz="2000" i="1">
                                <a:latin typeface="Cambria Math"/>
                              </a:rPr>
                              <m:t>𝑚</m:t>
                            </m:r>
                          </m:den>
                        </m:f>
                      </m:e>
                    </m:rad>
                    <m:r>
                      <a:rPr lang="fr-FR" sz="2000" i="1">
                        <a:latin typeface="Cambria Math"/>
                      </a:rPr>
                      <m:t>=</m:t>
                    </m:r>
                    <m:rad>
                      <m:radPr>
                        <m:degHide m:val="on"/>
                        <m:ctrlPr>
                          <a:rPr lang="fr-FR" sz="2000" i="1">
                            <a:latin typeface="Cambria Math" panose="02040503050406030204" pitchFamily="18" charset="0"/>
                          </a:rPr>
                        </m:ctrlPr>
                      </m:radPr>
                      <m:deg/>
                      <m:e>
                        <m:f>
                          <m:fPr>
                            <m:ctrlPr>
                              <a:rPr lang="fr-FR" sz="2000" i="1">
                                <a:latin typeface="Cambria Math" panose="02040503050406030204" pitchFamily="18" charset="0"/>
                              </a:rPr>
                            </m:ctrlPr>
                          </m:fPr>
                          <m:num>
                            <m:r>
                              <a:rPr lang="fr-FR" sz="2000" i="1">
                                <a:latin typeface="Cambria Math"/>
                              </a:rPr>
                              <m:t>18</m:t>
                            </m:r>
                            <m:r>
                              <a:rPr lang="fr-FR" sz="2000" i="1">
                                <a:latin typeface="Cambria Math"/>
                              </a:rPr>
                              <m:t>𝑥</m:t>
                            </m:r>
                            <m:sSup>
                              <m:sSupPr>
                                <m:ctrlPr>
                                  <a:rPr lang="fr-FR" sz="2000" i="1">
                                    <a:latin typeface="Cambria Math" panose="02040503050406030204" pitchFamily="18" charset="0"/>
                                  </a:rPr>
                                </m:ctrlPr>
                              </m:sSupPr>
                              <m:e>
                                <m:r>
                                  <a:rPr lang="fr-FR" sz="2000" i="1">
                                    <a:latin typeface="Cambria Math"/>
                                  </a:rPr>
                                  <m:t>10</m:t>
                                </m:r>
                              </m:e>
                              <m:sup>
                                <m:r>
                                  <a:rPr lang="fr-FR" sz="2000" i="1">
                                    <a:latin typeface="Cambria Math"/>
                                  </a:rPr>
                                  <m:t>6</m:t>
                                </m:r>
                              </m:sup>
                            </m:sSup>
                          </m:num>
                          <m:den>
                            <m:r>
                              <a:rPr lang="fr-FR" sz="2000" i="1">
                                <a:latin typeface="Cambria Math"/>
                              </a:rPr>
                              <m:t>18</m:t>
                            </m:r>
                            <m:r>
                              <a:rPr lang="fr-FR" sz="2000" i="1">
                                <a:latin typeface="Cambria Math"/>
                              </a:rPr>
                              <m:t>𝑥</m:t>
                            </m:r>
                            <m:sSup>
                              <m:sSupPr>
                                <m:ctrlPr>
                                  <a:rPr lang="fr-FR" sz="2000" i="1">
                                    <a:latin typeface="Cambria Math" panose="02040503050406030204" pitchFamily="18" charset="0"/>
                                  </a:rPr>
                                </m:ctrlPr>
                              </m:sSupPr>
                              <m:e>
                                <m:r>
                                  <a:rPr lang="fr-FR" sz="2000" i="1">
                                    <a:latin typeface="Cambria Math"/>
                                  </a:rPr>
                                  <m:t>10</m:t>
                                </m:r>
                              </m:e>
                              <m:sup>
                                <m:r>
                                  <a:rPr lang="fr-FR" sz="2000" i="1">
                                    <a:latin typeface="Cambria Math"/>
                                  </a:rPr>
                                  <m:t>3</m:t>
                                </m:r>
                              </m:sup>
                            </m:sSup>
                          </m:den>
                        </m:f>
                      </m:e>
                    </m:rad>
                    <m:r>
                      <a:rPr lang="fr-FR" sz="2000" i="1">
                        <a:latin typeface="Cambria Math"/>
                      </a:rPr>
                      <m:t>=</m:t>
                    </m:r>
                    <m:r>
                      <a:rPr lang="fr-FR" sz="2000" b="0" i="1" smtClean="0">
                        <a:latin typeface="Cambria Math" panose="02040503050406030204" pitchFamily="18" charset="0"/>
                      </a:rPr>
                      <m:t>100</m:t>
                    </m:r>
                    <m:r>
                      <a:rPr lang="fr-FR" sz="2000" i="1">
                        <a:latin typeface="Cambria Math"/>
                      </a:rPr>
                      <m:t> </m:t>
                    </m:r>
                    <m:r>
                      <a:rPr lang="fr-FR" sz="2000" i="1">
                        <a:latin typeface="Cambria Math"/>
                      </a:rPr>
                      <m:t>𝑟𝑎𝑑</m:t>
                    </m:r>
                    <m:r>
                      <a:rPr lang="fr-FR" sz="2000" i="1">
                        <a:latin typeface="Cambria Math"/>
                      </a:rPr>
                      <m:t>/</m:t>
                    </m:r>
                    <m:r>
                      <a:rPr lang="fr-FR" sz="2000" i="1">
                        <a:latin typeface="Cambria Math"/>
                      </a:rPr>
                      <m:t>𝑠𝑒𝑐</m:t>
                    </m:r>
                  </m:oMath>
                </a14:m>
                <a:endParaRPr lang="fr-FR" sz="2000" dirty="0"/>
              </a:p>
              <a:p>
                <a:pPr>
                  <a:lnSpc>
                    <a:spcPct val="150000"/>
                  </a:lnSpc>
                </a:pPr>
                <a:r>
                  <a:rPr lang="fr-FR" sz="2000" dirty="0"/>
                  <a:t> </a:t>
                </a:r>
                <a14:m>
                  <m:oMath xmlns:m="http://schemas.openxmlformats.org/officeDocument/2006/math">
                    <m:r>
                      <a:rPr lang="fr-FR" sz="2000" i="1">
                        <a:latin typeface="Cambria Math"/>
                      </a:rPr>
                      <m:t>𝑇</m:t>
                    </m:r>
                    <m:r>
                      <a:rPr lang="fr-FR" sz="2000" i="1">
                        <a:latin typeface="Cambria Math"/>
                      </a:rPr>
                      <m:t>=</m:t>
                    </m:r>
                    <m:f>
                      <m:fPr>
                        <m:ctrlPr>
                          <a:rPr lang="fr-FR" sz="2000" i="1">
                            <a:latin typeface="Cambria Math" panose="02040503050406030204" pitchFamily="18" charset="0"/>
                          </a:rPr>
                        </m:ctrlPr>
                      </m:fPr>
                      <m:num>
                        <m:r>
                          <a:rPr lang="fr-FR" sz="2000" i="1">
                            <a:latin typeface="Cambria Math"/>
                          </a:rPr>
                          <m:t>2</m:t>
                        </m:r>
                        <m:r>
                          <a:rPr lang="fr-FR" sz="2000" i="1">
                            <a:latin typeface="Cambria Math"/>
                          </a:rPr>
                          <m:t>𝜋</m:t>
                        </m:r>
                      </m:num>
                      <m:den>
                        <m:r>
                          <a:rPr lang="fr-FR" sz="2000" i="1">
                            <a:latin typeface="Cambria Math"/>
                          </a:rPr>
                          <m:t>𝜔</m:t>
                        </m:r>
                      </m:den>
                    </m:f>
                    <m:r>
                      <a:rPr lang="fr-FR" sz="2000" i="1">
                        <a:latin typeface="Cambria Math"/>
                      </a:rPr>
                      <m:t>=</m:t>
                    </m:r>
                    <m:f>
                      <m:fPr>
                        <m:ctrlPr>
                          <a:rPr lang="fr-FR" sz="2000" i="1">
                            <a:latin typeface="Cambria Math" panose="02040503050406030204" pitchFamily="18" charset="0"/>
                          </a:rPr>
                        </m:ctrlPr>
                      </m:fPr>
                      <m:num>
                        <m:r>
                          <a:rPr lang="fr-FR" sz="2000" i="1">
                            <a:latin typeface="Cambria Math"/>
                          </a:rPr>
                          <m:t>2</m:t>
                        </m:r>
                        <m:r>
                          <a:rPr lang="fr-FR" sz="2000" i="1">
                            <a:latin typeface="Cambria Math"/>
                          </a:rPr>
                          <m:t>𝜋</m:t>
                        </m:r>
                      </m:num>
                      <m:den>
                        <m:r>
                          <a:rPr lang="fr-FR" sz="2000" b="0" i="1" smtClean="0">
                            <a:latin typeface="Cambria Math" panose="02040503050406030204" pitchFamily="18" charset="0"/>
                          </a:rPr>
                          <m:t>100</m:t>
                        </m:r>
                      </m:den>
                    </m:f>
                    <m:r>
                      <a:rPr lang="fr-FR" sz="2000" i="1">
                        <a:latin typeface="Cambria Math"/>
                      </a:rPr>
                      <m:t>=</m:t>
                    </m:r>
                    <m:r>
                      <a:rPr lang="fr-FR" sz="2000" i="1">
                        <a:latin typeface="Cambria Math"/>
                      </a:rPr>
                      <m:t>0</m:t>
                    </m:r>
                    <m:r>
                      <a:rPr lang="fr-FR" sz="2000" i="1">
                        <a:latin typeface="Cambria Math"/>
                      </a:rPr>
                      <m:t>,</m:t>
                    </m:r>
                    <m:r>
                      <a:rPr lang="fr-FR" sz="2000" b="0" i="1" smtClean="0">
                        <a:latin typeface="Cambria Math" panose="02040503050406030204" pitchFamily="18" charset="0"/>
                      </a:rPr>
                      <m:t>0628</m:t>
                    </m:r>
                    <m:r>
                      <a:rPr lang="fr-FR" sz="2000" i="1">
                        <a:latin typeface="Cambria Math"/>
                      </a:rPr>
                      <m:t> </m:t>
                    </m:r>
                    <m:r>
                      <a:rPr lang="fr-FR" sz="2000" i="1">
                        <a:latin typeface="Cambria Math"/>
                      </a:rPr>
                      <m:t>𝑠𝑒𝑐</m:t>
                    </m:r>
                  </m:oMath>
                </a14:m>
                <a:r>
                  <a:rPr lang="fr-FR" sz="2000" dirty="0"/>
                  <a:t>   == &gt; </a:t>
                </a:r>
                <a14:m>
                  <m:oMath xmlns:m="http://schemas.openxmlformats.org/officeDocument/2006/math">
                    <m:r>
                      <a:rPr lang="fr-FR" sz="2000" i="1">
                        <a:latin typeface="Cambria Math"/>
                      </a:rPr>
                      <m:t>𝑓</m:t>
                    </m:r>
                    <m:r>
                      <a:rPr lang="fr-FR" sz="2000" i="1">
                        <a:latin typeface="Cambria Math"/>
                      </a:rPr>
                      <m:t>=</m:t>
                    </m:r>
                    <m:f>
                      <m:fPr>
                        <m:ctrlPr>
                          <a:rPr lang="fr-FR" sz="2000" i="1">
                            <a:latin typeface="Cambria Math" panose="02040503050406030204" pitchFamily="18" charset="0"/>
                          </a:rPr>
                        </m:ctrlPr>
                      </m:fPr>
                      <m:num>
                        <m:r>
                          <a:rPr lang="fr-FR" sz="2000" i="1">
                            <a:latin typeface="Cambria Math"/>
                          </a:rPr>
                          <m:t>1</m:t>
                        </m:r>
                      </m:num>
                      <m:den>
                        <m:r>
                          <a:rPr lang="fr-FR" sz="2000" i="1">
                            <a:latin typeface="Cambria Math"/>
                          </a:rPr>
                          <m:t>𝑇</m:t>
                        </m:r>
                      </m:den>
                    </m:f>
                    <m:r>
                      <a:rPr lang="fr-FR" sz="2000" i="1">
                        <a:latin typeface="Cambria Math"/>
                      </a:rPr>
                      <m:t>=</m:t>
                    </m:r>
                    <m:r>
                      <a:rPr lang="fr-FR" sz="2000" b="0" i="1" smtClean="0">
                        <a:latin typeface="Cambria Math" panose="02040503050406030204" pitchFamily="18" charset="0"/>
                      </a:rPr>
                      <m:t>15</m:t>
                    </m:r>
                    <m:r>
                      <a:rPr lang="fr-FR" sz="2000" b="0" i="1" smtClean="0">
                        <a:latin typeface="Cambria Math" panose="02040503050406030204" pitchFamily="18" charset="0"/>
                      </a:rPr>
                      <m:t>,</m:t>
                    </m:r>
                    <m:r>
                      <a:rPr lang="fr-FR" sz="2000" b="0" i="1" smtClean="0">
                        <a:latin typeface="Cambria Math" panose="02040503050406030204" pitchFamily="18" charset="0"/>
                      </a:rPr>
                      <m:t>92</m:t>
                    </m:r>
                    <m:r>
                      <a:rPr lang="fr-FR" sz="2000" i="1">
                        <a:latin typeface="Cambria Math"/>
                      </a:rPr>
                      <m:t> </m:t>
                    </m:r>
                    <m:r>
                      <a:rPr lang="fr-FR" sz="2000" i="1">
                        <a:latin typeface="Cambria Math"/>
                      </a:rPr>
                      <m:t>𝐻𝑧</m:t>
                    </m:r>
                  </m:oMath>
                </a14:m>
                <a:r>
                  <a:rPr lang="fr-FR" sz="2000" dirty="0"/>
                  <a:t>  </a:t>
                </a:r>
                <a:r>
                  <a:rPr lang="en-US" sz="2000" dirty="0"/>
                  <a:t>The value of the spectral acceleration PSA, for a damping ratio of </a:t>
                </a:r>
                <a:r>
                  <a:rPr lang="fr-FR" sz="2000" dirty="0">
                    <a:sym typeface="Symbol"/>
                  </a:rPr>
                  <a:t></a:t>
                </a:r>
                <a:r>
                  <a:rPr lang="fr-FR" sz="2000" dirty="0"/>
                  <a:t>= 5 % est : (PSA=0.52g)</a:t>
                </a:r>
              </a:p>
              <a:p>
                <a:pPr>
                  <a:lnSpc>
                    <a:spcPct val="150000"/>
                  </a:lnSpc>
                </a:pPr>
                <a:r>
                  <a:rPr lang="fr-FR" sz="2000" dirty="0"/>
                  <a:t> </a:t>
                </a:r>
                <a:r>
                  <a:rPr lang="en-US" sz="2000" dirty="0"/>
                  <a:t>The seismic force at the base V0max is given by:</a:t>
                </a:r>
              </a:p>
              <a:p>
                <a:pPr>
                  <a:lnSpc>
                    <a:spcPct val="150000"/>
                  </a:lnSpc>
                </a:pPr>
                <a:r>
                  <a:rPr lang="fr-FR" sz="2000" dirty="0"/>
                  <a:t>F</a:t>
                </a:r>
                <a14:m>
                  <m:oMath xmlns:m="http://schemas.openxmlformats.org/officeDocument/2006/math">
                    <m:r>
                      <a:rPr lang="fr-FR" sz="2000" i="1">
                        <a:latin typeface="Cambria Math"/>
                      </a:rPr>
                      <m:t>=</m:t>
                    </m:r>
                    <m:r>
                      <a:rPr lang="fr-FR" sz="2000" b="0" i="1" smtClean="0">
                        <a:latin typeface="Cambria Math"/>
                      </a:rPr>
                      <m:t>𝑃𝑆𝐴</m:t>
                    </m:r>
                    <m:r>
                      <a:rPr lang="fr-FR" sz="2000" b="0" i="1" smtClean="0">
                        <a:latin typeface="Cambria Math"/>
                      </a:rPr>
                      <m:t>×</m:t>
                    </m:r>
                    <m:r>
                      <a:rPr lang="fr-FR" sz="2000" b="0" i="1" smtClean="0">
                        <a:latin typeface="Cambria Math"/>
                      </a:rPr>
                      <m:t>𝑚</m:t>
                    </m:r>
                    <m:r>
                      <a:rPr lang="fr-FR" sz="2000" i="1">
                        <a:latin typeface="Cambria Math"/>
                      </a:rPr>
                      <m:t>=</m:t>
                    </m:r>
                    <m:r>
                      <a:rPr lang="fr-FR" sz="2000" i="1">
                        <a:latin typeface="Cambria Math"/>
                      </a:rPr>
                      <m:t>0</m:t>
                    </m:r>
                    <m:r>
                      <a:rPr lang="fr-FR" sz="2000" i="1">
                        <a:latin typeface="Cambria Math"/>
                      </a:rPr>
                      <m:t>,</m:t>
                    </m:r>
                    <m:r>
                      <a:rPr lang="fr-FR" sz="2000" b="0" i="1" smtClean="0">
                        <a:latin typeface="Cambria Math" panose="02040503050406030204" pitchFamily="18" charset="0"/>
                      </a:rPr>
                      <m:t>52</m:t>
                    </m:r>
                    <m:r>
                      <a:rPr lang="fr-FR" sz="2000" b="0" i="1" smtClean="0">
                        <a:latin typeface="Cambria Math" panose="02040503050406030204" pitchFamily="18" charset="0"/>
                      </a:rPr>
                      <m:t>∗</m:t>
                    </m:r>
                    <m:r>
                      <a:rPr lang="fr-FR" sz="2000" i="1">
                        <a:latin typeface="Cambria Math"/>
                      </a:rPr>
                      <m:t>18000</m:t>
                    </m:r>
                    <m:r>
                      <a:rPr lang="fr-FR" sz="2000" i="1">
                        <a:latin typeface="Cambria Math"/>
                      </a:rPr>
                      <m:t>=</m:t>
                    </m:r>
                    <m:r>
                      <a:rPr lang="fr-FR" sz="2000" b="0" i="1" smtClean="0">
                        <a:latin typeface="Cambria Math" panose="02040503050406030204" pitchFamily="18" charset="0"/>
                      </a:rPr>
                      <m:t>93</m:t>
                    </m:r>
                    <m:r>
                      <a:rPr lang="fr-FR" sz="2000" b="0" i="1" smtClean="0">
                        <a:latin typeface="Cambria Math" panose="02040503050406030204" pitchFamily="18" charset="0"/>
                      </a:rPr>
                      <m:t>,</m:t>
                    </m:r>
                    <m:r>
                      <a:rPr lang="fr-FR" sz="2000" b="0" i="1" smtClean="0">
                        <a:latin typeface="Cambria Math" panose="02040503050406030204" pitchFamily="18" charset="0"/>
                      </a:rPr>
                      <m:t>6</m:t>
                    </m:r>
                    <m:r>
                      <a:rPr lang="fr-FR" sz="2000" i="1">
                        <a:latin typeface="Cambria Math"/>
                      </a:rPr>
                      <m:t> </m:t>
                    </m:r>
                    <m:r>
                      <a:rPr lang="fr-FR" sz="2000" i="1">
                        <a:latin typeface="Cambria Math"/>
                      </a:rPr>
                      <m:t>𝑘𝑁</m:t>
                    </m:r>
                  </m:oMath>
                </a14:m>
                <a:r>
                  <a:rPr lang="fr-FR" sz="2000" dirty="0"/>
                  <a:t> </a:t>
                </a:r>
              </a:p>
              <a:p>
                <a:pPr>
                  <a:lnSpc>
                    <a:spcPct val="150000"/>
                  </a:lnSpc>
                </a:pPr>
                <a:r>
                  <a:rPr lang="fr-FR" sz="2000" dirty="0"/>
                  <a:t>and : </a:t>
                </a:r>
                <a14:m>
                  <m:oMath xmlns:m="http://schemas.openxmlformats.org/officeDocument/2006/math">
                    <m:sSub>
                      <m:sSubPr>
                        <m:ctrlPr>
                          <a:rPr lang="fr-FR" sz="2000" i="1">
                            <a:latin typeface="Cambria Math" panose="02040503050406030204" pitchFamily="18" charset="0"/>
                          </a:rPr>
                        </m:ctrlPr>
                      </m:sSubPr>
                      <m:e>
                        <m:r>
                          <a:rPr lang="fr-FR" sz="2000" i="1">
                            <a:latin typeface="Cambria Math"/>
                          </a:rPr>
                          <m:t>𝑓</m:t>
                        </m:r>
                      </m:e>
                      <m:sub>
                        <m:r>
                          <a:rPr lang="fr-FR" sz="2000" i="1">
                            <a:latin typeface="Cambria Math"/>
                          </a:rPr>
                          <m:t>𝑘</m:t>
                        </m:r>
                        <m:r>
                          <a:rPr lang="fr-FR" sz="2000" i="1">
                            <a:latin typeface="Cambria Math"/>
                          </a:rPr>
                          <m:t> </m:t>
                        </m:r>
                        <m:r>
                          <a:rPr lang="fr-FR" sz="2000" i="1">
                            <a:latin typeface="Cambria Math"/>
                          </a:rPr>
                          <m:t>𝑚𝑎𝑥</m:t>
                        </m:r>
                      </m:sub>
                    </m:sSub>
                    <m:r>
                      <a:rPr lang="fr-FR" sz="2000" i="1">
                        <a:latin typeface="Cambria Math"/>
                      </a:rPr>
                      <m:t>=</m:t>
                    </m:r>
                    <m:r>
                      <a:rPr lang="fr-FR" sz="2000" b="0" i="1" smtClean="0">
                        <a:latin typeface="Cambria Math" panose="02040503050406030204" pitchFamily="18" charset="0"/>
                      </a:rPr>
                      <m:t>𝐾</m:t>
                    </m:r>
                    <m:r>
                      <a:rPr lang="fr-FR" sz="2000" b="0" i="1" smtClean="0">
                        <a:latin typeface="Cambria Math" panose="02040503050406030204" pitchFamily="18" charset="0"/>
                      </a:rPr>
                      <m:t>×</m:t>
                    </m:r>
                    <m:r>
                      <a:rPr lang="fr-FR" sz="2000" b="0" i="1" smtClean="0">
                        <a:latin typeface="Cambria Math" panose="02040503050406030204" pitchFamily="18" charset="0"/>
                      </a:rPr>
                      <m:t>𝑋</m:t>
                    </m:r>
                    <m:r>
                      <a:rPr lang="fr-FR" sz="2000" i="1">
                        <a:latin typeface="Cambria Math"/>
                      </a:rPr>
                      <m:t>=</m:t>
                    </m:r>
                    <m:r>
                      <a:rPr lang="fr-FR" sz="2000" b="0" i="1" smtClean="0">
                        <a:latin typeface="Cambria Math" panose="02040503050406030204" pitchFamily="18" charset="0"/>
                      </a:rPr>
                      <m:t>93</m:t>
                    </m:r>
                    <m:r>
                      <a:rPr lang="fr-FR" sz="2000" b="0" i="1" smtClean="0">
                        <a:latin typeface="Cambria Math" panose="02040503050406030204" pitchFamily="18" charset="0"/>
                      </a:rPr>
                      <m:t>,</m:t>
                    </m:r>
                    <m:r>
                      <a:rPr lang="fr-FR" sz="2000" b="0" i="1" smtClean="0">
                        <a:latin typeface="Cambria Math" panose="02040503050406030204" pitchFamily="18" charset="0"/>
                      </a:rPr>
                      <m:t>6</m:t>
                    </m:r>
                    <m:r>
                      <a:rPr lang="fr-FR" sz="2000" i="1">
                        <a:latin typeface="Cambria Math"/>
                      </a:rPr>
                      <m:t> </m:t>
                    </m:r>
                    <m:r>
                      <a:rPr lang="fr-FR" sz="2000" i="1">
                        <a:latin typeface="Cambria Math"/>
                      </a:rPr>
                      <m:t>𝑘𝑁</m:t>
                    </m:r>
                  </m:oMath>
                </a14:m>
                <a:r>
                  <a:rPr lang="fr-FR" sz="2000" dirty="0"/>
                  <a:t> .          X=F/k=0,52mm</a:t>
                </a:r>
              </a:p>
              <a:p>
                <a:pPr algn="just">
                  <a:lnSpc>
                    <a:spcPct val="150000"/>
                  </a:lnSpc>
                  <a:defRPr/>
                </a:pPr>
                <a:endParaRPr lang="fr-FR" sz="2000" dirty="0"/>
              </a:p>
              <a:p>
                <a:pPr marL="342900" indent="-342900" algn="just">
                  <a:lnSpc>
                    <a:spcPct val="150000"/>
                  </a:lnSpc>
                  <a:buFontTx/>
                  <a:buChar char="-"/>
                  <a:defRPr/>
                </a:pPr>
                <a:endParaRPr lang="fr-FR" sz="2000" dirty="0"/>
              </a:p>
              <a:p>
                <a:pPr marL="342900" indent="-342900" algn="just">
                  <a:lnSpc>
                    <a:spcPct val="150000"/>
                  </a:lnSpc>
                  <a:buFontTx/>
                  <a:buChar char="-"/>
                  <a:defRPr/>
                </a:pPr>
                <a:endParaRPr lang="fr-FR" sz="2000" dirty="0"/>
              </a:p>
              <a:p>
                <a:pPr marL="342900" indent="-342900" algn="just">
                  <a:lnSpc>
                    <a:spcPct val="150000"/>
                  </a:lnSpc>
                  <a:buFontTx/>
                  <a:buChar char="-"/>
                  <a:defRPr/>
                </a:pPr>
                <a:endParaRPr lang="fr-FR" sz="2000" dirty="0"/>
              </a:p>
              <a:p>
                <a:endParaRPr lang="fr-FR" sz="2000" dirty="0"/>
              </a:p>
              <a:p>
                <a:endParaRPr lang="fr-FR" sz="2000" dirty="0"/>
              </a:p>
              <a:p>
                <a:r>
                  <a:rPr lang="en-US" sz="2000" dirty="0"/>
                  <a:t>.</a:t>
                </a:r>
                <a:endParaRPr lang="fr-FR" sz="2000" kern="0" dirty="0">
                  <a:solidFill>
                    <a:srgbClr val="FFFFFF"/>
                  </a:solidFill>
                  <a:latin typeface="Times New Roman"/>
                  <a:ea typeface="+mj-ea"/>
                  <a:cs typeface="+mj-cs"/>
                </a:endParaRPr>
              </a:p>
            </p:txBody>
          </p:sp>
        </mc:Choice>
        <mc:Fallback>
          <p:sp>
            <p:nvSpPr>
              <p:cNvPr id="4" name="Rectangle 2"/>
              <p:cNvSpPr txBox="1">
                <a:spLocks noRot="1" noChangeAspect="1" noMove="1" noResize="1" noEditPoints="1" noAdjustHandles="1" noChangeArrowheads="1" noChangeShapeType="1" noTextEdit="1"/>
              </p:cNvSpPr>
              <p:nvPr/>
            </p:nvSpPr>
            <p:spPr>
              <a:xfrm>
                <a:off x="107504" y="0"/>
                <a:ext cx="8928992" cy="6741368"/>
              </a:xfrm>
              <a:prstGeom prst="rect">
                <a:avLst/>
              </a:prstGeom>
              <a:blipFill>
                <a:blip r:embed="rId3"/>
                <a:stretch>
                  <a:fillRect l="-682" b="-5235"/>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244408" y="6285821"/>
            <a:ext cx="608856" cy="457200"/>
          </a:xfrm>
        </p:spPr>
        <p:txBody>
          <a:bodyPr/>
          <a:lstStyle/>
          <a:p>
            <a:fld id="{CF4668DC-857F-487D-BFFA-8C0CA5037977}" type="slidenum">
              <a:rPr lang="fr-BE" smtClean="0">
                <a:solidFill>
                  <a:srgbClr val="FFFFFF"/>
                </a:solidFill>
              </a:rPr>
              <a:pPr/>
              <a:t>36</a:t>
            </a:fld>
            <a:endParaRPr lang="fr-BE" dirty="0">
              <a:solidFill>
                <a:srgbClr val="FFFFFF"/>
              </a:solidFill>
            </a:endParaRPr>
          </a:p>
        </p:txBody>
      </p:sp>
      <p:cxnSp>
        <p:nvCxnSpPr>
          <p:cNvPr id="3" name="Straight Arrow Connector 2">
            <a:extLst>
              <a:ext uri="{FF2B5EF4-FFF2-40B4-BE49-F238E27FC236}">
                <a16:creationId xmlns:a16="http://schemas.microsoft.com/office/drawing/2014/main" id="{16CBB3EA-6ED0-4056-ABEB-A7245AE1EA3F}"/>
              </a:ext>
            </a:extLst>
          </p:cNvPr>
          <p:cNvCxnSpPr/>
          <p:nvPr/>
        </p:nvCxnSpPr>
        <p:spPr bwMode="auto">
          <a:xfrm>
            <a:off x="3923928" y="4005064"/>
            <a:ext cx="432048" cy="0"/>
          </a:xfrm>
          <a:prstGeom prst="straightConnector1">
            <a:avLst/>
          </a:prstGeom>
          <a:solidFill>
            <a:schemeClr val="accent1"/>
          </a:solidFill>
          <a:ln w="3175" cap="flat" cmpd="sng" algn="ctr">
            <a:solidFill>
              <a:schemeClr val="tx1"/>
            </a:solidFill>
            <a:prstDash val="dash"/>
            <a:round/>
            <a:headEnd type="none" w="med" len="med"/>
            <a:tailEnd type="triangle"/>
          </a:ln>
          <a:effectLst/>
        </p:spPr>
      </p:cxnSp>
    </p:spTree>
    <p:extLst>
      <p:ext uri="{BB962C8B-B14F-4D97-AF65-F5344CB8AC3E}">
        <p14:creationId xmlns:p14="http://schemas.microsoft.com/office/powerpoint/2010/main" val="317540168"/>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214282" y="44624"/>
                <a:ext cx="8822214" cy="6696744"/>
              </a:xfrm>
              <a:prstGeom prst="rect">
                <a:avLst/>
              </a:prstGeom>
              <a:ln>
                <a:solidFill>
                  <a:schemeClr val="accent1"/>
                </a:solidFill>
              </a:ln>
            </p:spPr>
            <p:txBody>
              <a:bodyPr/>
              <a:lstStyle/>
              <a:p>
                <a:pPr algn="just">
                  <a:lnSpc>
                    <a:spcPct val="150000"/>
                  </a:lnSpc>
                  <a:spcAft>
                    <a:spcPts val="0"/>
                  </a:spcAft>
                </a:pPr>
                <a:r>
                  <a:rPr lang="fr-FR" sz="2000" b="1" dirty="0">
                    <a:solidFill>
                      <a:srgbClr val="FFC000"/>
                    </a:solidFill>
                  </a:rPr>
                  <a:t>b/ </a:t>
                </a:r>
                <a:r>
                  <a:rPr lang="en-US" sz="2000" b="1" dirty="0">
                    <a:solidFill>
                      <a:srgbClr val="FFC000"/>
                    </a:solidFill>
                  </a:rPr>
                  <a:t>Case of ground motion due to earthquake</a:t>
                </a:r>
                <a:r>
                  <a:rPr lang="fr-FR" sz="2000" b="1" dirty="0">
                    <a:solidFill>
                      <a:srgbClr val="FFC000"/>
                    </a:solidFill>
                  </a:rPr>
                  <a:t>:</a:t>
                </a:r>
                <a:r>
                  <a:rPr lang="en-US" sz="2000" dirty="0"/>
                  <a:t>In this case the excitation comes from an earthquake which causes ground displacement </a:t>
                </a:r>
                <a:r>
                  <a:rPr lang="en-US" sz="2000" dirty="0" err="1"/>
                  <a:t>xg</a:t>
                </a:r>
                <a:r>
                  <a:rPr lang="en-US" sz="2000" dirty="0"/>
                  <a:t>(t) relative to the reference axis.</a:t>
                </a:r>
                <a:r>
                  <a:rPr lang="fr-FR" sz="2000" dirty="0">
                    <a:latin typeface="Times New Roman"/>
                    <a:ea typeface="Times New Roman"/>
                  </a:rPr>
                  <a:t>					</a:t>
                </a:r>
                <a:r>
                  <a:rPr lang="fr-FR" sz="2000" dirty="0"/>
                  <a:t> </a:t>
                </a:r>
                <a:endParaRPr lang="fr-FR" sz="2000" b="1" dirty="0"/>
              </a:p>
              <a:p>
                <a:pPr>
                  <a:lnSpc>
                    <a:spcPct val="115000"/>
                  </a:lnSpc>
                  <a:spcAft>
                    <a:spcPts val="0"/>
                  </a:spcAft>
                </a:pPr>
                <a:endParaRPr lang="fr-FR" sz="2000" b="1" dirty="0">
                  <a:solidFill>
                    <a:srgbClr val="FFC000"/>
                  </a:solidFill>
                </a:endParaRPr>
              </a:p>
              <a:p>
                <a:pPr algn="just">
                  <a:lnSpc>
                    <a:spcPct val="150000"/>
                  </a:lnSpc>
                </a:pPr>
                <a:endParaRPr lang="fr-FR" sz="2000" dirty="0"/>
              </a:p>
              <a:p>
                <a:pPr>
                  <a:lnSpc>
                    <a:spcPct val="115000"/>
                  </a:lnSpc>
                  <a:spcAft>
                    <a:spcPts val="0"/>
                  </a:spcAft>
                </a:pPr>
                <a:endParaRPr lang="fr-FR" sz="1800" dirty="0">
                  <a:latin typeface="Calibri"/>
                  <a:ea typeface="Calibri"/>
                  <a:cs typeface="Arial"/>
                </a:endParaRPr>
              </a:p>
              <a:p>
                <a:endParaRPr lang="fr-FR" sz="2000" dirty="0"/>
              </a:p>
              <a:p>
                <a:r>
                  <a:rPr lang="fr-FR" sz="2000" dirty="0"/>
                  <a:t> </a:t>
                </a:r>
                <a14:m>
                  <m:oMath xmlns:m="http://schemas.openxmlformats.org/officeDocument/2006/math">
                    <m:r>
                      <a:rPr lang="fr-FR" sz="2000" i="1">
                        <a:latin typeface="Cambria Math"/>
                      </a:rPr>
                      <m:t>𝑚</m:t>
                    </m:r>
                    <m:r>
                      <a:rPr lang="fr-FR" sz="2000" i="1">
                        <a:latin typeface="Cambria Math"/>
                      </a:rPr>
                      <m:t>.</m:t>
                    </m:r>
                    <m:d>
                      <m:dPr>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acc>
                              <m:accPr>
                                <m:chr m:val="̈"/>
                                <m:ctrlPr>
                                  <a:rPr lang="fr-FR" sz="2000" i="1">
                                    <a:latin typeface="Cambria Math" panose="02040503050406030204" pitchFamily="18" charset="0"/>
                                  </a:rPr>
                                </m:ctrlPr>
                              </m:accPr>
                              <m:e>
                                <m:r>
                                  <a:rPr lang="fr-FR" sz="2000" i="1">
                                    <a:latin typeface="Cambria Math"/>
                                  </a:rPr>
                                  <m:t>𝑥</m:t>
                                </m:r>
                              </m:e>
                            </m:acc>
                          </m:e>
                          <m:sub>
                            <m:r>
                              <a:rPr lang="fr-FR" sz="2000" i="1">
                                <a:latin typeface="Cambria Math"/>
                              </a:rPr>
                              <m:t>𝑔</m:t>
                            </m:r>
                          </m:sub>
                        </m:sSub>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e>
                    </m:d>
                    <m:r>
                      <a:rPr lang="fr-FR" sz="2000" i="1">
                        <a:latin typeface="Cambria Math"/>
                      </a:rPr>
                      <m:t>+</m:t>
                    </m:r>
                    <m:r>
                      <a:rPr lang="fr-FR" sz="2000" i="1">
                        <a:latin typeface="Cambria Math"/>
                      </a:rPr>
                      <m:t>𝑐</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i="1">
                        <a:latin typeface="Cambria Math"/>
                      </a:rPr>
                      <m:t>𝑘</m:t>
                    </m:r>
                    <m:r>
                      <a:rPr lang="fr-FR" sz="2000" i="1">
                        <a:latin typeface="Cambria Math"/>
                      </a:rPr>
                      <m:t>.</m:t>
                    </m:r>
                    <m:r>
                      <a:rPr lang="fr-FR" sz="2000" i="1">
                        <a:latin typeface="Cambria Math"/>
                      </a:rPr>
                      <m:t>𝑥</m:t>
                    </m:r>
                    <m:r>
                      <a:rPr lang="fr-FR" sz="2000" i="1">
                        <a:latin typeface="Cambria Math"/>
                      </a:rPr>
                      <m:t>=</m:t>
                    </m:r>
                    <m:r>
                      <a:rPr lang="fr-FR" sz="2000" i="1">
                        <a:latin typeface="Cambria Math"/>
                      </a:rPr>
                      <m:t>0</m:t>
                    </m:r>
                  </m:oMath>
                </a14:m>
                <a:endParaRPr lang="fr-FR" sz="2000" dirty="0"/>
              </a:p>
              <a:p>
                <a:r>
                  <a:rPr lang="fr-FR" sz="2000" dirty="0"/>
                  <a:t> </a:t>
                </a:r>
                <a14:m>
                  <m:oMath xmlns:m="http://schemas.openxmlformats.org/officeDocument/2006/math">
                    <m:r>
                      <a:rPr lang="fr-FR" sz="2000" i="1">
                        <a:latin typeface="Cambria Math"/>
                      </a:rPr>
                      <m:t>𝑚</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i="1">
                        <a:latin typeface="Cambria Math"/>
                      </a:rPr>
                      <m:t>𝑐</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i="1">
                        <a:latin typeface="Cambria Math"/>
                      </a:rPr>
                      <m:t>𝑘</m:t>
                    </m:r>
                    <m:r>
                      <a:rPr lang="fr-FR" sz="2000" i="1">
                        <a:latin typeface="Cambria Math"/>
                      </a:rPr>
                      <m:t>.</m:t>
                    </m:r>
                    <m:r>
                      <a:rPr lang="fr-FR" sz="2000" i="1">
                        <a:latin typeface="Cambria Math"/>
                      </a:rPr>
                      <m:t>𝑥</m:t>
                    </m:r>
                    <m:r>
                      <a:rPr lang="fr-FR" sz="2000" i="1">
                        <a:latin typeface="Cambria Math"/>
                      </a:rPr>
                      <m:t>=−</m:t>
                    </m:r>
                    <m:r>
                      <a:rPr lang="fr-FR" sz="2000" i="1">
                        <a:latin typeface="Cambria Math"/>
                      </a:rPr>
                      <m:t>𝑚</m:t>
                    </m:r>
                    <m:r>
                      <a:rPr lang="fr-FR" sz="2000" i="1">
                        <a:latin typeface="Cambria Math"/>
                      </a:rPr>
                      <m:t>.</m:t>
                    </m:r>
                    <m:sSub>
                      <m:sSubPr>
                        <m:ctrlPr>
                          <a:rPr lang="fr-FR" sz="2000" i="1">
                            <a:latin typeface="Cambria Math" panose="02040503050406030204" pitchFamily="18" charset="0"/>
                          </a:rPr>
                        </m:ctrlPr>
                      </m:sSubPr>
                      <m:e>
                        <m:acc>
                          <m:accPr>
                            <m:chr m:val="̈"/>
                            <m:ctrlPr>
                              <a:rPr lang="fr-FR" sz="2000" i="1">
                                <a:latin typeface="Cambria Math" panose="02040503050406030204" pitchFamily="18" charset="0"/>
                              </a:rPr>
                            </m:ctrlPr>
                          </m:accPr>
                          <m:e>
                            <m:r>
                              <a:rPr lang="fr-FR" sz="2000" i="1">
                                <a:latin typeface="Cambria Math"/>
                              </a:rPr>
                              <m:t>𝑥</m:t>
                            </m:r>
                          </m:e>
                        </m:acc>
                      </m:e>
                      <m:sub>
                        <m:r>
                          <a:rPr lang="fr-FR" sz="2000" i="1">
                            <a:latin typeface="Cambria Math"/>
                          </a:rPr>
                          <m:t>𝑔</m:t>
                        </m:r>
                      </m:sub>
                    </m:sSub>
                    <m:r>
                      <a:rPr lang="fr-FR" sz="2000" i="1">
                        <a:latin typeface="Cambria Math"/>
                      </a:rPr>
                      <m:t>=</m:t>
                    </m:r>
                    <m:r>
                      <a:rPr lang="fr-FR" sz="2000" i="1">
                        <a:latin typeface="Cambria Math"/>
                      </a:rPr>
                      <m:t>𝑃</m:t>
                    </m:r>
                    <m:r>
                      <a:rPr lang="fr-FR" sz="2000" i="1">
                        <a:latin typeface="Cambria Math"/>
                      </a:rPr>
                      <m:t>(</m:t>
                    </m:r>
                    <m:r>
                      <a:rPr lang="fr-FR" sz="2000" i="1">
                        <a:latin typeface="Cambria Math"/>
                      </a:rPr>
                      <m:t>𝑡</m:t>
                    </m:r>
                    <m:r>
                      <a:rPr lang="fr-FR" sz="2000" i="1">
                        <a:latin typeface="Cambria Math"/>
                      </a:rPr>
                      <m:t>)</m:t>
                    </m:r>
                  </m:oMath>
                </a14:m>
                <a:r>
                  <a:rPr lang="fr-FR" sz="2000" dirty="0"/>
                  <a:t>				(2.3)</a:t>
                </a:r>
              </a:p>
              <a:p>
                <a:pPr>
                  <a:lnSpc>
                    <a:spcPct val="150000"/>
                  </a:lnSpc>
                </a:pPr>
                <a:r>
                  <a:rPr lang="fr-FR" sz="2000" dirty="0"/>
                  <a:t>P(t) :effective force (direct)</a:t>
                </a:r>
              </a:p>
              <a:p>
                <a:pPr algn="just">
                  <a:lnSpc>
                    <a:spcPct val="150000"/>
                  </a:lnSpc>
                </a:pPr>
                <a:r>
                  <a:rPr lang="fr-FR" sz="2000" b="1" dirty="0">
                    <a:solidFill>
                      <a:srgbClr val="FFFF00"/>
                    </a:solidFill>
                  </a:rPr>
                  <a:t>II.3. </a:t>
                </a:r>
                <a:r>
                  <a:rPr lang="fr-FR" sz="2000" b="1" dirty="0" err="1">
                    <a:solidFill>
                      <a:srgbClr val="FFFF00"/>
                    </a:solidFill>
                  </a:rPr>
                  <a:t>Principle</a:t>
                </a:r>
                <a:r>
                  <a:rPr lang="fr-FR" sz="2000" b="1" dirty="0">
                    <a:solidFill>
                      <a:srgbClr val="FFFF00"/>
                    </a:solidFill>
                  </a:rPr>
                  <a:t> of Virtual Work: </a:t>
                </a:r>
                <a:r>
                  <a:rPr lang="en-US" sz="2000" dirty="0"/>
                  <a:t>From a system in equilibrium: Virtual work of external forces = Virtual work of internal forces</a:t>
                </a:r>
              </a:p>
              <a:p>
                <a:pPr algn="just">
                  <a:lnSpc>
                    <a:spcPct val="150000"/>
                  </a:lnSpc>
                </a:pPr>
                <a:r>
                  <a:rPr lang="en-US" sz="2000" dirty="0"/>
                  <a:t>Where the system undergoes an arbitrarily chosen virtual displacement.</a:t>
                </a:r>
                <a:endParaRPr lang="fr-FR" sz="2000" dirty="0"/>
              </a:p>
              <a:p>
                <a:pPr algn="just">
                  <a:lnSpc>
                    <a:spcPct val="150000"/>
                  </a:lnSpc>
                </a:pPr>
                <a14:m>
                  <m:oMathPara xmlns:m="http://schemas.openxmlformats.org/officeDocument/2006/math">
                    <m:oMathParaPr>
                      <m:jc m:val="left"/>
                    </m:oMathParaPr>
                    <m:oMath xmlns:m="http://schemas.openxmlformats.org/officeDocument/2006/math">
                      <m:sSub>
                        <m:sSubPr>
                          <m:ctrlPr>
                            <a:rPr lang="fr-FR" sz="2000" i="1">
                              <a:latin typeface="Cambria Math" panose="02040503050406030204" pitchFamily="18" charset="0"/>
                            </a:rPr>
                          </m:ctrlPr>
                        </m:sSubPr>
                        <m:e>
                          <m:r>
                            <a:rPr lang="fr-FR" sz="2000" i="1">
                              <a:latin typeface="Cambria Math"/>
                            </a:rPr>
                            <m:t> </m:t>
                          </m:r>
                          <m:r>
                            <a:rPr lang="fr-FR" sz="2000" i="1">
                              <a:latin typeface="Cambria Math"/>
                            </a:rPr>
                            <m:t>𝐹</m:t>
                          </m:r>
                        </m:e>
                        <m:sub>
                          <m:r>
                            <a:rPr lang="fr-FR" sz="2000" i="1">
                              <a:latin typeface="Cambria Math"/>
                            </a:rPr>
                            <m:t>𝐼</m:t>
                          </m:r>
                        </m:sub>
                      </m:sSub>
                      <m:d>
                        <m:dPr>
                          <m:ctrlPr>
                            <a:rPr lang="fr-FR" sz="2000" i="1">
                              <a:latin typeface="Cambria Math" panose="02040503050406030204" pitchFamily="18" charset="0"/>
                            </a:rPr>
                          </m:ctrlPr>
                        </m:dPr>
                        <m:e>
                          <m:r>
                            <a:rPr lang="fr-FR" sz="2000" i="1">
                              <a:latin typeface="Cambria Math"/>
                            </a:rPr>
                            <m:t>𝑡</m:t>
                          </m:r>
                        </m:e>
                      </m:d>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𝛿</m:t>
                          </m:r>
                        </m:e>
                        <m:sub>
                          <m:r>
                            <a:rPr lang="fr-FR" sz="2000" i="1">
                              <a:latin typeface="Cambria Math"/>
                            </a:rPr>
                            <m:t>𝑥</m:t>
                          </m:r>
                        </m:sub>
                      </m:sSub>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𝐹</m:t>
                          </m:r>
                        </m:e>
                        <m:sub>
                          <m:r>
                            <a:rPr lang="fr-FR" sz="2000" i="1">
                              <a:latin typeface="Cambria Math"/>
                            </a:rPr>
                            <m:t>𝑎</m:t>
                          </m:r>
                        </m:sub>
                      </m:sSub>
                      <m:d>
                        <m:dPr>
                          <m:ctrlPr>
                            <a:rPr lang="fr-FR" sz="2000" i="1">
                              <a:latin typeface="Cambria Math" panose="02040503050406030204" pitchFamily="18" charset="0"/>
                            </a:rPr>
                          </m:ctrlPr>
                        </m:dPr>
                        <m:e>
                          <m:r>
                            <a:rPr lang="fr-FR" sz="2000" i="1">
                              <a:latin typeface="Cambria Math"/>
                            </a:rPr>
                            <m:t>𝑡</m:t>
                          </m:r>
                        </m:e>
                      </m:d>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𝛿</m:t>
                          </m:r>
                        </m:e>
                        <m:sub>
                          <m:r>
                            <a:rPr lang="fr-FR" sz="2000" i="1">
                              <a:latin typeface="Cambria Math"/>
                            </a:rPr>
                            <m:t>𝑥</m:t>
                          </m:r>
                        </m:sub>
                      </m:sSub>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𝐹</m:t>
                          </m:r>
                        </m:e>
                        <m:sub>
                          <m:r>
                            <a:rPr lang="fr-FR" sz="2000" i="1">
                              <a:latin typeface="Cambria Math"/>
                            </a:rPr>
                            <m:t>𝑘</m:t>
                          </m:r>
                        </m:sub>
                      </m:sSub>
                      <m:d>
                        <m:dPr>
                          <m:ctrlPr>
                            <a:rPr lang="fr-FR" sz="2000" i="1">
                              <a:latin typeface="Cambria Math" panose="02040503050406030204" pitchFamily="18" charset="0"/>
                            </a:rPr>
                          </m:ctrlPr>
                        </m:dPr>
                        <m:e>
                          <m:r>
                            <a:rPr lang="fr-FR" sz="2000" i="1">
                              <a:latin typeface="Cambria Math"/>
                            </a:rPr>
                            <m:t>𝑡</m:t>
                          </m:r>
                        </m:e>
                      </m:d>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𝛿</m:t>
                          </m:r>
                        </m:e>
                        <m:sub>
                          <m:r>
                            <a:rPr lang="fr-FR" sz="2000" i="1">
                              <a:latin typeface="Cambria Math"/>
                            </a:rPr>
                            <m:t>𝑥</m:t>
                          </m:r>
                        </m:sub>
                      </m:sSub>
                      <m:r>
                        <a:rPr lang="fr-FR" sz="2000" i="1">
                          <a:latin typeface="Cambria Math"/>
                        </a:rPr>
                        <m:t>−</m:t>
                      </m:r>
                      <m:r>
                        <a:rPr lang="fr-FR" sz="2000" i="1">
                          <a:latin typeface="Cambria Math"/>
                        </a:rPr>
                        <m:t>𝑃</m:t>
                      </m:r>
                      <m:d>
                        <m:dPr>
                          <m:ctrlPr>
                            <a:rPr lang="fr-FR" sz="2000" i="1">
                              <a:latin typeface="Cambria Math" panose="02040503050406030204" pitchFamily="18" charset="0"/>
                            </a:rPr>
                          </m:ctrlPr>
                        </m:dPr>
                        <m:e>
                          <m:r>
                            <a:rPr lang="fr-FR" sz="2000" i="1">
                              <a:latin typeface="Cambria Math"/>
                            </a:rPr>
                            <m:t>𝑡</m:t>
                          </m:r>
                        </m:e>
                      </m:d>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𝛿</m:t>
                          </m:r>
                        </m:e>
                        <m:sub>
                          <m:r>
                            <a:rPr lang="fr-FR" sz="2000" i="1">
                              <a:latin typeface="Cambria Math"/>
                            </a:rPr>
                            <m:t>𝑥</m:t>
                          </m:r>
                        </m:sub>
                      </m:sSub>
                      <m:r>
                        <a:rPr lang="fr-FR" sz="2000" i="1">
                          <a:latin typeface="Cambria Math"/>
                        </a:rPr>
                        <m:t>=</m:t>
                      </m:r>
                      <m:r>
                        <a:rPr lang="fr-FR" sz="2000" i="1">
                          <a:latin typeface="Cambria Math"/>
                        </a:rPr>
                        <m:t>0</m:t>
                      </m:r>
                    </m:oMath>
                  </m:oMathPara>
                </a14:m>
                <a:endParaRPr lang="fr-FR" sz="2000" dirty="0"/>
              </a:p>
              <a:p>
                <a:pPr>
                  <a:lnSpc>
                    <a:spcPct val="150000"/>
                  </a:lnSpc>
                </a:pPr>
                <a:r>
                  <a:rPr lang="fr-FR" sz="2000" dirty="0"/>
                  <a:t>For (</a:t>
                </a:r>
                <a:r>
                  <a:rPr lang="fr-FR" sz="2000" dirty="0">
                    <a:sym typeface="Symbol"/>
                  </a:rPr>
                  <a:t></a:t>
                </a:r>
                <a:r>
                  <a:rPr lang="fr-FR" sz="2000" baseline="-25000" dirty="0"/>
                  <a:t>x</a:t>
                </a:r>
                <a:r>
                  <a:rPr lang="fr-FR" sz="2000" dirty="0"/>
                  <a:t> ≠ 0) </a:t>
                </a:r>
                <a:r>
                  <a:rPr lang="en-US" sz="2000" dirty="0"/>
                  <a:t>the equation of motion can be obtained:</a:t>
                </a:r>
              </a:p>
              <a:p>
                <a:pPr>
                  <a:lnSpc>
                    <a:spcPct val="150000"/>
                  </a:lnSpc>
                </a:pPr>
                <a:r>
                  <a:rPr lang="fr-FR" sz="2000" dirty="0"/>
                  <a:t> </a:t>
                </a:r>
                <a14:m>
                  <m:oMath xmlns:m="http://schemas.openxmlformats.org/officeDocument/2006/math">
                    <m:r>
                      <a:rPr lang="fr-FR" sz="2000" i="1">
                        <a:latin typeface="Cambria Math"/>
                      </a:rPr>
                      <m:t>𝑚</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i="1">
                        <a:latin typeface="Cambria Math"/>
                      </a:rPr>
                      <m:t>𝑐</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i="1">
                        <a:latin typeface="Cambria Math"/>
                      </a:rPr>
                      <m:t>𝑘</m:t>
                    </m:r>
                    <m:r>
                      <a:rPr lang="fr-FR" sz="2000" i="1">
                        <a:latin typeface="Cambria Math"/>
                      </a:rPr>
                      <m:t>.</m:t>
                    </m:r>
                    <m:r>
                      <a:rPr lang="fr-FR" sz="2000" i="1">
                        <a:latin typeface="Cambria Math"/>
                      </a:rPr>
                      <m:t>𝑥</m:t>
                    </m:r>
                    <m:r>
                      <a:rPr lang="fr-FR" sz="2000" i="1">
                        <a:latin typeface="Cambria Math"/>
                      </a:rPr>
                      <m:t>=</m:t>
                    </m:r>
                    <m:r>
                      <a:rPr lang="fr-FR" sz="2000" i="1">
                        <a:latin typeface="Cambria Math"/>
                      </a:rPr>
                      <m:t>𝑃</m:t>
                    </m:r>
                    <m:r>
                      <a:rPr lang="fr-FR" sz="2000" i="1">
                        <a:latin typeface="Cambria Math"/>
                      </a:rPr>
                      <m:t>(</m:t>
                    </m:r>
                    <m:r>
                      <a:rPr lang="fr-FR" sz="2000" i="1">
                        <a:latin typeface="Cambria Math"/>
                      </a:rPr>
                      <m:t>𝑡</m:t>
                    </m:r>
                    <m:r>
                      <a:rPr lang="fr-FR" sz="2000" i="1">
                        <a:latin typeface="Cambria Math"/>
                      </a:rPr>
                      <m:t>)</m:t>
                    </m:r>
                  </m:oMath>
                </a14:m>
                <a:endParaRPr lang="fr-FR" sz="2000" dirty="0"/>
              </a:p>
              <a:p>
                <a:pPr>
                  <a:lnSpc>
                    <a:spcPct val="150000"/>
                  </a:lnSpc>
                </a:pPr>
                <a:endParaRPr lang="fr-FR" sz="2000" dirty="0"/>
              </a:p>
            </p:txBody>
          </p:sp>
        </mc:Choice>
        <mc:Fallback xmlns="">
          <p:sp>
            <p:nvSpPr>
              <p:cNvPr id="4" name="Rectangle 2"/>
              <p:cNvSpPr txBox="1">
                <a:spLocks noRot="1" noChangeAspect="1" noMove="1" noResize="1" noEditPoints="1" noAdjustHandles="1" noChangeArrowheads="1" noChangeShapeType="1" noTextEdit="1"/>
              </p:cNvSpPr>
              <p:nvPr/>
            </p:nvSpPr>
            <p:spPr>
              <a:xfrm>
                <a:off x="214282" y="44624"/>
                <a:ext cx="8822214" cy="6696744"/>
              </a:xfrm>
              <a:prstGeom prst="rect">
                <a:avLst/>
              </a:prstGeom>
              <a:blipFill>
                <a:blip r:embed="rId3"/>
                <a:stretch>
                  <a:fillRect l="-621" r="-690" b="-1272"/>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4</a:t>
            </a:fld>
            <a:endParaRPr lang="fr-BE" dirty="0">
              <a:solidFill>
                <a:srgbClr val="FFFFFF"/>
              </a:solidFill>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6" y="1510149"/>
            <a:ext cx="3829050" cy="134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3974" y="1165910"/>
            <a:ext cx="3090394" cy="1779288"/>
          </a:xfrm>
          <a:prstGeom prst="rect">
            <a:avLst/>
          </a:prstGeom>
          <a:ln/>
        </p:spPr>
        <p:style>
          <a:lnRef idx="2">
            <a:schemeClr val="dk1"/>
          </a:lnRef>
          <a:fillRef idx="1">
            <a:schemeClr val="lt1"/>
          </a:fillRef>
          <a:effectRef idx="0">
            <a:schemeClr val="dk1"/>
          </a:effectRef>
          <a:fontRef idx="minor">
            <a:schemeClr val="dk1"/>
          </a:fontRef>
        </p:style>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8744" y="5373216"/>
            <a:ext cx="2448272" cy="1368152"/>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677567427"/>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35496" y="44624"/>
                <a:ext cx="9036496" cy="6669360"/>
              </a:xfrm>
              <a:prstGeom prst="rect">
                <a:avLst/>
              </a:prstGeom>
              <a:ln>
                <a:solidFill>
                  <a:schemeClr val="accent1"/>
                </a:solidFill>
              </a:ln>
            </p:spPr>
            <p:txBody>
              <a:bodyPr/>
              <a:lstStyle/>
              <a:p>
                <a:pPr>
                  <a:lnSpc>
                    <a:spcPct val="150000"/>
                  </a:lnSpc>
                  <a:spcAft>
                    <a:spcPts val="0"/>
                  </a:spcAft>
                </a:pPr>
                <a:r>
                  <a:rPr lang="en-US" sz="1800" b="1" kern="0" dirty="0">
                    <a:solidFill>
                      <a:srgbClr val="FFFF00"/>
                    </a:solidFill>
                    <a:latin typeface="Times New Roman"/>
                    <a:ea typeface="+mj-ea"/>
                    <a:cs typeface="+mj-cs"/>
                  </a:rPr>
                  <a:t>III. Free Vibrations of a SDOF System</a:t>
                </a:r>
                <a:r>
                  <a:rPr lang="fr-FR" sz="1800" b="1" kern="0" dirty="0">
                    <a:solidFill>
                      <a:srgbClr val="FFFF00"/>
                    </a:solidFill>
                    <a:latin typeface="Times New Roman"/>
                    <a:ea typeface="+mj-ea"/>
                    <a:cs typeface="+mj-cs"/>
                  </a:rPr>
                  <a:t> : </a:t>
                </a:r>
                <a:r>
                  <a:rPr lang="fr-FR" sz="2000" dirty="0"/>
                  <a:t> </a:t>
                </a:r>
                <a:r>
                  <a:rPr lang="en-US" sz="2000" dirty="0"/>
                  <a:t>In the absence of external forces, the mass oscillates freely.</a:t>
                </a:r>
                <a:endParaRPr lang="fr-FR" sz="2000" dirty="0"/>
              </a:p>
              <a:p>
                <a:pPr>
                  <a:lnSpc>
                    <a:spcPct val="150000"/>
                  </a:lnSpc>
                  <a:spcAft>
                    <a:spcPts val="0"/>
                  </a:spcAft>
                </a:pPr>
                <a:r>
                  <a:rPr lang="fr-FR" sz="2000" dirty="0"/>
                  <a:t>So: </a:t>
                </a:r>
                <a14:m>
                  <m:oMath xmlns:m="http://schemas.openxmlformats.org/officeDocument/2006/math">
                    <m:r>
                      <a:rPr lang="fr-FR" sz="2000" i="1">
                        <a:latin typeface="Cambria Math"/>
                      </a:rPr>
                      <m:t>𝑀</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i="1">
                        <a:latin typeface="Cambria Math"/>
                      </a:rPr>
                      <m:t>𝐶</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i="1">
                        <a:latin typeface="Cambria Math"/>
                      </a:rPr>
                      <m:t>𝐾</m:t>
                    </m:r>
                    <m:r>
                      <a:rPr lang="fr-FR" sz="2000" i="1">
                        <a:latin typeface="Cambria Math"/>
                      </a:rPr>
                      <m:t>.</m:t>
                    </m:r>
                    <m:r>
                      <a:rPr lang="fr-FR" sz="2000" i="1">
                        <a:latin typeface="Cambria Math"/>
                      </a:rPr>
                      <m:t>𝑥</m:t>
                    </m:r>
                    <m:r>
                      <a:rPr lang="fr-FR" sz="2000" i="1">
                        <a:latin typeface="Cambria Math"/>
                      </a:rPr>
                      <m:t>=</m:t>
                    </m:r>
                    <m:r>
                      <a:rPr lang="fr-FR" sz="2000" i="1">
                        <a:latin typeface="Cambria Math"/>
                      </a:rPr>
                      <m:t>𝑃</m:t>
                    </m:r>
                    <m:d>
                      <m:dPr>
                        <m:ctrlPr>
                          <a:rPr lang="fr-FR" sz="2000" i="1">
                            <a:latin typeface="Cambria Math" panose="02040503050406030204" pitchFamily="18" charset="0"/>
                          </a:rPr>
                        </m:ctrlPr>
                      </m:dPr>
                      <m:e>
                        <m:r>
                          <a:rPr lang="fr-FR" sz="2000" i="1">
                            <a:latin typeface="Cambria Math"/>
                          </a:rPr>
                          <m:t>𝑡</m:t>
                        </m:r>
                      </m:e>
                    </m:d>
                    <m:r>
                      <a:rPr lang="fr-FR" sz="2000" i="1">
                        <a:latin typeface="Cambria Math"/>
                      </a:rPr>
                      <m:t>=</m:t>
                    </m:r>
                    <m:r>
                      <a:rPr lang="fr-FR" sz="2000" i="1">
                        <a:latin typeface="Cambria Math"/>
                      </a:rPr>
                      <m:t>0</m:t>
                    </m:r>
                  </m:oMath>
                </a14:m>
                <a:r>
                  <a:rPr lang="fr-FR" sz="2000" dirty="0"/>
                  <a:t>	       </a:t>
                </a:r>
                <a:r>
                  <a:rPr lang="fr-FR" sz="1400" dirty="0">
                    <a:solidFill>
                      <a:srgbClr val="FF0000"/>
                    </a:solidFill>
                  </a:rPr>
                  <a:t>(2.5)</a:t>
                </a:r>
              </a:p>
              <a:p>
                <a:pPr>
                  <a:lnSpc>
                    <a:spcPct val="150000"/>
                  </a:lnSpc>
                  <a:spcAft>
                    <a:spcPts val="0"/>
                  </a:spcAft>
                </a:pPr>
                <a:r>
                  <a:rPr lang="en-US" sz="2000" dirty="0"/>
                  <a:t>The solution takes different forms depending on whether the oscillator is damped or not.</a:t>
                </a:r>
              </a:p>
              <a:p>
                <a:pPr algn="just">
                  <a:lnSpc>
                    <a:spcPct val="150000"/>
                  </a:lnSpc>
                </a:pPr>
                <a:r>
                  <a:rPr lang="en-US" sz="2000" b="1" dirty="0">
                    <a:solidFill>
                      <a:srgbClr val="FFC000"/>
                    </a:solidFill>
                  </a:rPr>
                  <a:t>III.1. Undamped free vibration (c=0):</a:t>
                </a:r>
                <a:r>
                  <a:rPr lang="fr-FR" sz="2000" b="1" dirty="0">
                    <a:solidFill>
                      <a:srgbClr val="FFFF00"/>
                    </a:solidFill>
                  </a:rPr>
                  <a:t> </a:t>
                </a:r>
                <a:r>
                  <a:rPr lang="fr-FR" sz="2000" dirty="0"/>
                  <a:t>For a conservative system:</a:t>
                </a:r>
              </a:p>
              <a:p>
                <a:pPr algn="just">
                  <a:lnSpc>
                    <a:spcPct val="150000"/>
                  </a:lnSpc>
                </a:pPr>
                <a:r>
                  <a:rPr lang="fr-FR" sz="2000" dirty="0">
                    <a:latin typeface="Times New Roman"/>
                    <a:ea typeface="Times New Roman"/>
                    <a:cs typeface="Arial"/>
                  </a:rPr>
                  <a:t>	</a:t>
                </a:r>
                <a14:m>
                  <m:oMath xmlns:m="http://schemas.openxmlformats.org/officeDocument/2006/math">
                    <m:r>
                      <a:rPr lang="fr-FR" sz="2000" i="1">
                        <a:latin typeface="Cambria Math"/>
                        <a:ea typeface="Calibri"/>
                        <a:cs typeface="Times New Roman"/>
                      </a:rPr>
                      <m:t>𝑀</m:t>
                    </m:r>
                    <m:r>
                      <a:rPr lang="fr-FR" sz="2000" i="1">
                        <a:latin typeface="Cambria Math"/>
                        <a:ea typeface="Calibri"/>
                        <a:cs typeface="Times New Roman"/>
                      </a:rPr>
                      <m:t>.</m:t>
                    </m:r>
                    <m:acc>
                      <m:accPr>
                        <m:chr m:val="̈"/>
                        <m:ctrlPr>
                          <a:rPr lang="fr-FR" sz="2000" i="1">
                            <a:latin typeface="Cambria Math" panose="02040503050406030204" pitchFamily="18" charset="0"/>
                            <a:ea typeface="Calibri"/>
                            <a:cs typeface="Times New Roman"/>
                          </a:rPr>
                        </m:ctrlPr>
                      </m:accPr>
                      <m:e>
                        <m:r>
                          <a:rPr lang="fr-FR" sz="2000" i="1">
                            <a:latin typeface="Cambria Math"/>
                            <a:ea typeface="Calibri"/>
                            <a:cs typeface="Times New Roman"/>
                          </a:rPr>
                          <m:t>𝑥</m:t>
                        </m:r>
                      </m:e>
                    </m:acc>
                    <m:r>
                      <a:rPr lang="fr-FR" sz="2000" i="1">
                        <a:latin typeface="Cambria Math"/>
                        <a:ea typeface="Calibri"/>
                        <a:cs typeface="Times New Roman"/>
                      </a:rPr>
                      <m:t>+</m:t>
                    </m:r>
                    <m:r>
                      <a:rPr lang="fr-FR" sz="2000" i="1">
                        <a:latin typeface="Cambria Math"/>
                        <a:ea typeface="Calibri"/>
                        <a:cs typeface="Times New Roman"/>
                      </a:rPr>
                      <m:t>𝐾</m:t>
                    </m:r>
                    <m:r>
                      <a:rPr lang="fr-FR" sz="2000" i="1">
                        <a:latin typeface="Cambria Math"/>
                        <a:ea typeface="Calibri"/>
                        <a:cs typeface="Times New Roman"/>
                      </a:rPr>
                      <m:t>.</m:t>
                    </m:r>
                    <m:r>
                      <a:rPr lang="fr-FR" sz="2000" i="1">
                        <a:latin typeface="Cambria Math"/>
                        <a:ea typeface="Calibri"/>
                        <a:cs typeface="Times New Roman"/>
                      </a:rPr>
                      <m:t>𝑥</m:t>
                    </m:r>
                    <m:r>
                      <a:rPr lang="fr-FR" sz="2000" i="1">
                        <a:latin typeface="Cambria Math"/>
                        <a:ea typeface="Calibri"/>
                        <a:cs typeface="Times New Roman"/>
                      </a:rPr>
                      <m:t>=</m:t>
                    </m:r>
                    <m:r>
                      <a:rPr lang="fr-FR" sz="2000" i="1">
                        <a:latin typeface="Cambria Math"/>
                        <a:ea typeface="Calibri"/>
                        <a:cs typeface="Times New Roman"/>
                      </a:rPr>
                      <m:t>0</m:t>
                    </m:r>
                  </m:oMath>
                </a14:m>
                <a:r>
                  <a:rPr lang="fr-FR" sz="2000" dirty="0">
                    <a:latin typeface="Times New Roman"/>
                    <a:ea typeface="Times New Roman"/>
                    <a:cs typeface="Arial"/>
                  </a:rPr>
                  <a:t>		 </a:t>
                </a:r>
                <a:r>
                  <a:rPr lang="fr-FR" sz="1400" dirty="0">
                    <a:solidFill>
                      <a:srgbClr val="FF0000"/>
                    </a:solidFill>
                    <a:latin typeface="Times New Roman"/>
                    <a:ea typeface="Times New Roman"/>
                    <a:cs typeface="Arial"/>
                  </a:rPr>
                  <a:t>(2.6)</a:t>
                </a:r>
                <a:endParaRPr lang="fr-FR" sz="1800" dirty="0">
                  <a:latin typeface="Calibri"/>
                  <a:ea typeface="Calibri"/>
                  <a:cs typeface="Arial"/>
                </a:endParaRPr>
              </a:p>
              <a:p>
                <a:pPr>
                  <a:lnSpc>
                    <a:spcPct val="115000"/>
                  </a:lnSpc>
                  <a:spcAft>
                    <a:spcPts val="0"/>
                  </a:spcAft>
                </a:pPr>
                <a:r>
                  <a:rPr lang="fr-FR" sz="2000" dirty="0">
                    <a:effectLst/>
                    <a:latin typeface="Times New Roman"/>
                    <a:ea typeface="Times New Roman"/>
                    <a:cs typeface="Arial"/>
                  </a:rPr>
                  <a:t>	</a:t>
                </a:r>
                <a14:m>
                  <m:oMath xmlns:m="http://schemas.openxmlformats.org/officeDocument/2006/math">
                    <m:acc>
                      <m:accPr>
                        <m:chr m:val="̈"/>
                        <m:ctrlPr>
                          <a:rPr lang="fr-FR" sz="2000" i="1">
                            <a:effectLst/>
                            <a:latin typeface="Cambria Math" panose="02040503050406030204" pitchFamily="18" charset="0"/>
                            <a:ea typeface="Calibri"/>
                            <a:cs typeface="Times New Roman"/>
                          </a:rPr>
                        </m:ctrlPr>
                      </m:accPr>
                      <m:e>
                        <m:r>
                          <a:rPr lang="fr-FR" sz="2000" i="1">
                            <a:effectLst/>
                            <a:latin typeface="Cambria Math"/>
                            <a:ea typeface="Calibri"/>
                            <a:cs typeface="Times New Roman"/>
                          </a:rPr>
                          <m:t>𝑥</m:t>
                        </m:r>
                      </m:e>
                    </m:acc>
                    <m:r>
                      <a:rPr lang="fr-FR" sz="2000" i="1">
                        <a:effectLst/>
                        <a:latin typeface="Cambria Math"/>
                        <a:ea typeface="Calibri"/>
                        <a:cs typeface="Times New Roman"/>
                      </a:rPr>
                      <m:t>+</m:t>
                    </m:r>
                    <m:f>
                      <m:fPr>
                        <m:ctrlPr>
                          <a:rPr lang="fr-FR" sz="2000" i="1">
                            <a:effectLst/>
                            <a:latin typeface="Cambria Math" panose="02040503050406030204" pitchFamily="18" charset="0"/>
                            <a:ea typeface="Calibri"/>
                            <a:cs typeface="Times New Roman"/>
                          </a:rPr>
                        </m:ctrlPr>
                      </m:fPr>
                      <m:num>
                        <m:r>
                          <a:rPr lang="fr-FR" sz="2000" i="1">
                            <a:effectLst/>
                            <a:latin typeface="Cambria Math"/>
                            <a:ea typeface="Calibri"/>
                            <a:cs typeface="Times New Roman"/>
                          </a:rPr>
                          <m:t>𝐾</m:t>
                        </m:r>
                      </m:num>
                      <m:den>
                        <m:r>
                          <a:rPr lang="fr-FR" sz="2000" i="1">
                            <a:effectLst/>
                            <a:latin typeface="Cambria Math"/>
                            <a:ea typeface="Calibri"/>
                            <a:cs typeface="Times New Roman"/>
                          </a:rPr>
                          <m:t>𝑀</m:t>
                        </m:r>
                      </m:den>
                    </m:f>
                    <m:r>
                      <a:rPr lang="fr-FR" sz="2000" i="1">
                        <a:effectLst/>
                        <a:latin typeface="Cambria Math"/>
                        <a:ea typeface="Calibri"/>
                        <a:cs typeface="Times New Roman"/>
                      </a:rPr>
                      <m:t>.</m:t>
                    </m:r>
                    <m:r>
                      <a:rPr lang="fr-FR" sz="2000" i="1">
                        <a:effectLst/>
                        <a:latin typeface="Cambria Math"/>
                        <a:ea typeface="Calibri"/>
                        <a:cs typeface="Times New Roman"/>
                      </a:rPr>
                      <m:t>𝑥</m:t>
                    </m:r>
                    <m:r>
                      <a:rPr lang="fr-FR" sz="2000" i="1">
                        <a:effectLst/>
                        <a:latin typeface="Cambria Math"/>
                        <a:ea typeface="Calibri"/>
                        <a:cs typeface="Times New Roman"/>
                      </a:rPr>
                      <m:t>=</m:t>
                    </m:r>
                    <m:r>
                      <a:rPr lang="fr-FR" sz="2000" i="1">
                        <a:effectLst/>
                        <a:latin typeface="Cambria Math"/>
                        <a:ea typeface="Calibri"/>
                        <a:cs typeface="Times New Roman"/>
                      </a:rPr>
                      <m:t>0</m:t>
                    </m:r>
                  </m:oMath>
                </a14:m>
                <a:r>
                  <a:rPr lang="fr-FR" sz="2000" dirty="0">
                    <a:effectLst/>
                    <a:latin typeface="Times New Roman"/>
                    <a:ea typeface="Times New Roman"/>
                    <a:cs typeface="Arial"/>
                  </a:rPr>
                  <a:t>		 </a:t>
                </a:r>
                <a:r>
                  <a:rPr lang="fr-FR" sz="1400" dirty="0">
                    <a:solidFill>
                      <a:srgbClr val="FF0000"/>
                    </a:solidFill>
                    <a:effectLst/>
                    <a:latin typeface="Times New Roman"/>
                    <a:ea typeface="Times New Roman"/>
                    <a:cs typeface="Arial"/>
                  </a:rPr>
                  <a:t>(2.7)</a:t>
                </a:r>
                <a:r>
                  <a:rPr lang="fr-FR" sz="1800" dirty="0">
                    <a:latin typeface="Times New Roman"/>
                    <a:ea typeface="Times New Roman"/>
                    <a:cs typeface="Arial"/>
                  </a:rPr>
                  <a:t> </a:t>
                </a:r>
                <a:r>
                  <a:rPr lang="fr-FR" sz="1800" dirty="0" err="1">
                    <a:latin typeface="Times New Roman"/>
                    <a:ea typeface="Times New Roman"/>
                    <a:cs typeface="Arial"/>
                  </a:rPr>
                  <a:t>Where</a:t>
                </a:r>
                <a:r>
                  <a:rPr lang="fr-FR" sz="1800" dirty="0">
                    <a:latin typeface="Times New Roman"/>
                    <a:ea typeface="Times New Roman"/>
                    <a:cs typeface="Arial"/>
                  </a:rPr>
                  <a:t>: :	</a:t>
                </a:r>
                <a14:m>
                  <m:oMath xmlns:m="http://schemas.openxmlformats.org/officeDocument/2006/math">
                    <m:sSup>
                      <m:sSupPr>
                        <m:ctrlPr>
                          <a:rPr lang="fr-FR" sz="1800" i="1">
                            <a:latin typeface="Cambria Math" panose="02040503050406030204" pitchFamily="18" charset="0"/>
                            <a:ea typeface="Times New Roman"/>
                            <a:cs typeface="Times New Roman"/>
                          </a:rPr>
                        </m:ctrlPr>
                      </m:sSupPr>
                      <m:e>
                        <m:r>
                          <a:rPr lang="fr-FR" sz="1800" i="1">
                            <a:latin typeface="Cambria Math"/>
                            <a:ea typeface="Times New Roman"/>
                            <a:cs typeface="Times New Roman"/>
                          </a:rPr>
                          <m:t>𝜔</m:t>
                        </m:r>
                      </m:e>
                      <m:sup>
                        <m:r>
                          <a:rPr lang="fr-FR" sz="1800" i="1">
                            <a:latin typeface="Cambria Math"/>
                            <a:ea typeface="Times New Roman"/>
                            <a:cs typeface="Times New Roman"/>
                          </a:rPr>
                          <m:t>2</m:t>
                        </m:r>
                      </m:sup>
                    </m:sSup>
                    <m:r>
                      <a:rPr lang="fr-FR" sz="1800" i="1">
                        <a:latin typeface="Cambria Math"/>
                        <a:ea typeface="Calibri"/>
                        <a:cs typeface="Times New Roman"/>
                      </a:rPr>
                      <m:t>=</m:t>
                    </m:r>
                    <m:f>
                      <m:fPr>
                        <m:ctrlPr>
                          <a:rPr lang="fr-FR" sz="1800" i="1">
                            <a:latin typeface="Cambria Math" panose="02040503050406030204" pitchFamily="18" charset="0"/>
                            <a:ea typeface="Calibri"/>
                            <a:cs typeface="Times New Roman"/>
                          </a:rPr>
                        </m:ctrlPr>
                      </m:fPr>
                      <m:num>
                        <m:r>
                          <a:rPr lang="fr-FR" sz="1800" i="1">
                            <a:latin typeface="Cambria Math"/>
                            <a:ea typeface="Calibri"/>
                            <a:cs typeface="Times New Roman"/>
                          </a:rPr>
                          <m:t>𝐾</m:t>
                        </m:r>
                      </m:num>
                      <m:den>
                        <m:r>
                          <a:rPr lang="fr-FR" sz="1800" i="1">
                            <a:latin typeface="Cambria Math"/>
                            <a:ea typeface="Calibri"/>
                            <a:cs typeface="Times New Roman"/>
                          </a:rPr>
                          <m:t>𝑀</m:t>
                        </m:r>
                      </m:den>
                    </m:f>
                  </m:oMath>
                </a14:m>
                <a:endParaRPr lang="fr-FR" sz="1600" dirty="0">
                  <a:latin typeface="Calibri"/>
                  <a:ea typeface="Calibri"/>
                  <a:cs typeface="Arial"/>
                </a:endParaRPr>
              </a:p>
              <a:p>
                <a:pPr>
                  <a:lnSpc>
                    <a:spcPct val="150000"/>
                  </a:lnSpc>
                  <a:spcAft>
                    <a:spcPts val="0"/>
                  </a:spcAft>
                </a:pPr>
                <a:r>
                  <a:rPr lang="fr-FR" sz="2000" dirty="0">
                    <a:latin typeface="Times New Roman"/>
                    <a:ea typeface="Times New Roman"/>
                    <a:cs typeface="Arial"/>
                  </a:rPr>
                  <a:t>The general solution is:</a:t>
                </a:r>
                <a14:m>
                  <m:oMath xmlns:m="http://schemas.openxmlformats.org/officeDocument/2006/math">
                    <m:r>
                      <a:rPr lang="fr-FR" sz="1800" i="1">
                        <a:latin typeface="Cambria Math"/>
                        <a:ea typeface="Calibri"/>
                        <a:cs typeface="Times New Roman"/>
                      </a:rPr>
                      <m:t>𝑥</m:t>
                    </m:r>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𝑡</m:t>
                        </m:r>
                      </m:e>
                    </m:d>
                    <m:r>
                      <a:rPr lang="fr-FR" sz="1800" i="1">
                        <a:latin typeface="Cambria Math"/>
                        <a:ea typeface="Calibri"/>
                        <a:cs typeface="Times New Roman"/>
                      </a:rPr>
                      <m:t>=</m:t>
                    </m:r>
                    <m:r>
                      <a:rPr lang="fr-FR" sz="1800" i="1">
                        <a:latin typeface="Cambria Math"/>
                        <a:ea typeface="Calibri"/>
                        <a:cs typeface="Times New Roman"/>
                      </a:rPr>
                      <m:t>𝐴</m:t>
                    </m:r>
                    <m:r>
                      <a:rPr lang="fr-FR" sz="1800" i="1">
                        <a:latin typeface="Cambria Math"/>
                        <a:ea typeface="Calibri"/>
                        <a:cs typeface="Times New Roman"/>
                      </a:rPr>
                      <m:t>.</m:t>
                    </m:r>
                    <m:r>
                      <a:rPr lang="fr-FR" sz="1800" i="1">
                        <a:latin typeface="Cambria Math"/>
                        <a:ea typeface="Calibri"/>
                        <a:cs typeface="Times New Roman"/>
                      </a:rPr>
                      <m:t>𝑐𝑜𝑠</m:t>
                    </m:r>
                    <m:r>
                      <a:rPr lang="fr-FR" sz="1800" i="1">
                        <a:latin typeface="Cambria Math"/>
                        <a:ea typeface="Calibri"/>
                        <a:cs typeface="Times New Roman"/>
                      </a:rPr>
                      <m:t>(</m:t>
                    </m:r>
                    <m:r>
                      <a:rPr lang="fr-FR" sz="1800" i="1">
                        <a:latin typeface="Cambria Math"/>
                        <a:ea typeface="Calibri"/>
                        <a:cs typeface="Times New Roman"/>
                      </a:rPr>
                      <m:t>𝜔</m:t>
                    </m:r>
                    <m:r>
                      <a:rPr lang="fr-FR" sz="1800" i="1">
                        <a:latin typeface="Cambria Math"/>
                        <a:ea typeface="Calibri"/>
                        <a:cs typeface="Times New Roman"/>
                      </a:rPr>
                      <m:t>𝑡</m:t>
                    </m:r>
                    <m:r>
                      <a:rPr lang="fr-FR" sz="1800" i="1">
                        <a:latin typeface="Cambria Math"/>
                        <a:ea typeface="Calibri"/>
                        <a:cs typeface="Times New Roman"/>
                      </a:rPr>
                      <m:t>)+</m:t>
                    </m:r>
                    <m:r>
                      <a:rPr lang="fr-FR" sz="1800" i="1">
                        <a:latin typeface="Cambria Math"/>
                        <a:ea typeface="Calibri"/>
                        <a:cs typeface="Times New Roman"/>
                      </a:rPr>
                      <m:t>𝐵</m:t>
                    </m:r>
                    <m:r>
                      <a:rPr lang="fr-FR" sz="1800" i="1">
                        <a:latin typeface="Cambria Math"/>
                        <a:ea typeface="Calibri"/>
                        <a:cs typeface="Times New Roman"/>
                      </a:rPr>
                      <m:t>.</m:t>
                    </m:r>
                    <m:r>
                      <a:rPr lang="fr-FR" sz="1800" b="0" i="1" smtClean="0">
                        <a:latin typeface="Cambria Math"/>
                        <a:ea typeface="Calibri"/>
                        <a:cs typeface="Times New Roman"/>
                      </a:rPr>
                      <m:t>𝑠𝑖𝑛</m:t>
                    </m:r>
                    <m:d>
                      <m:dPr>
                        <m:ctrlPr>
                          <a:rPr lang="fr-FR" sz="1800" i="1">
                            <a:latin typeface="Cambria Math" panose="02040503050406030204" pitchFamily="18" charset="0"/>
                            <a:ea typeface="Calibri"/>
                            <a:cs typeface="Times New Roman"/>
                          </a:rPr>
                        </m:ctrlPr>
                      </m:dPr>
                      <m:e>
                        <m:r>
                          <a:rPr lang="fr-FR" sz="1800" i="1">
                            <a:latin typeface="Cambria Math"/>
                            <a:ea typeface="Calibri"/>
                            <a:cs typeface="Times New Roman"/>
                          </a:rPr>
                          <m:t>𝜔</m:t>
                        </m:r>
                        <m:r>
                          <a:rPr lang="fr-FR" sz="1800" i="1">
                            <a:latin typeface="Cambria Math"/>
                            <a:ea typeface="Calibri"/>
                            <a:cs typeface="Times New Roman"/>
                          </a:rPr>
                          <m:t>𝑡</m:t>
                        </m:r>
                      </m:e>
                    </m:d>
                  </m:oMath>
                </a14:m>
                <a:r>
                  <a:rPr lang="fr-FR" sz="1200" dirty="0">
                    <a:solidFill>
                      <a:srgbClr val="FF0000"/>
                    </a:solidFill>
                    <a:latin typeface="Times New Roman"/>
                    <a:ea typeface="Times New Roman"/>
                    <a:cs typeface="Arial"/>
                  </a:rPr>
                  <a:t>       (2.8)</a:t>
                </a:r>
              </a:p>
              <a:p>
                <a:pPr>
                  <a:lnSpc>
                    <a:spcPct val="150000"/>
                  </a:lnSpc>
                  <a:spcAft>
                    <a:spcPts val="0"/>
                  </a:spcAft>
                </a:pPr>
                <a:r>
                  <a:rPr lang="en-US" sz="2000" dirty="0">
                    <a:latin typeface="Times New Roman"/>
                    <a:ea typeface="Times New Roman"/>
                    <a:cs typeface="Arial"/>
                  </a:rPr>
                  <a:t>The maximum amplitude has the value:</a:t>
                </a:r>
                <a14:m>
                  <m:oMath xmlns:m="http://schemas.openxmlformats.org/officeDocument/2006/math">
                    <m:sSub>
                      <m:sSubPr>
                        <m:ctrlPr>
                          <a:rPr lang="fr-FR" sz="2000" i="1">
                            <a:latin typeface="Cambria Math" panose="02040503050406030204" pitchFamily="18" charset="0"/>
                            <a:ea typeface="Calibri"/>
                            <a:cs typeface="Times New Roman"/>
                          </a:rPr>
                        </m:ctrlPr>
                      </m:sSubPr>
                      <m:e>
                        <m:r>
                          <a:rPr lang="fr-FR" sz="2000" i="1">
                            <a:latin typeface="Cambria Math"/>
                            <a:ea typeface="Calibri"/>
                            <a:cs typeface="Times New Roman"/>
                          </a:rPr>
                          <m:t>𝑥</m:t>
                        </m:r>
                      </m:e>
                      <m:sub>
                        <m:r>
                          <a:rPr lang="fr-FR" sz="2000" i="1">
                            <a:latin typeface="Cambria Math"/>
                            <a:ea typeface="Calibri"/>
                            <a:cs typeface="Times New Roman"/>
                          </a:rPr>
                          <m:t>𝑚𝑎𝑥</m:t>
                        </m:r>
                      </m:sub>
                    </m:sSub>
                    <m:r>
                      <a:rPr lang="fr-FR" sz="2000" i="1">
                        <a:latin typeface="Cambria Math"/>
                        <a:ea typeface="Calibri"/>
                        <a:cs typeface="Times New Roman"/>
                      </a:rPr>
                      <m:t>=</m:t>
                    </m:r>
                    <m:rad>
                      <m:radPr>
                        <m:degHide m:val="on"/>
                        <m:ctrlPr>
                          <a:rPr lang="fr-FR" sz="2000" i="1">
                            <a:latin typeface="Cambria Math" panose="02040503050406030204" pitchFamily="18" charset="0"/>
                            <a:ea typeface="Calibri"/>
                            <a:cs typeface="Times New Roman"/>
                          </a:rPr>
                        </m:ctrlPr>
                      </m:radPr>
                      <m:deg/>
                      <m:e>
                        <m:sSup>
                          <m:sSupPr>
                            <m:ctrlPr>
                              <a:rPr lang="fr-FR" sz="2000" i="1">
                                <a:latin typeface="Cambria Math" panose="02040503050406030204" pitchFamily="18" charset="0"/>
                                <a:ea typeface="Calibri"/>
                                <a:cs typeface="Times New Roman"/>
                              </a:rPr>
                            </m:ctrlPr>
                          </m:sSupPr>
                          <m:e>
                            <m:r>
                              <a:rPr lang="fr-FR" sz="2000" i="1">
                                <a:latin typeface="Cambria Math"/>
                                <a:ea typeface="Calibri"/>
                                <a:cs typeface="Times New Roman"/>
                              </a:rPr>
                              <m:t>𝐴</m:t>
                            </m:r>
                          </m:e>
                          <m:sup>
                            <m:r>
                              <a:rPr lang="fr-FR" sz="2000" i="1">
                                <a:latin typeface="Cambria Math"/>
                                <a:ea typeface="Calibri"/>
                                <a:cs typeface="Times New Roman"/>
                              </a:rPr>
                              <m:t>2</m:t>
                            </m:r>
                          </m:sup>
                        </m:sSup>
                        <m:r>
                          <a:rPr lang="fr-FR" sz="2000" i="1">
                            <a:latin typeface="Cambria Math"/>
                            <a:ea typeface="Calibri"/>
                            <a:cs typeface="Times New Roman"/>
                          </a:rPr>
                          <m:t>+</m:t>
                        </m:r>
                        <m:sSup>
                          <m:sSupPr>
                            <m:ctrlPr>
                              <a:rPr lang="fr-FR" sz="2000" i="1">
                                <a:latin typeface="Cambria Math" panose="02040503050406030204" pitchFamily="18" charset="0"/>
                                <a:ea typeface="Calibri"/>
                                <a:cs typeface="Times New Roman"/>
                              </a:rPr>
                            </m:ctrlPr>
                          </m:sSupPr>
                          <m:e>
                            <m:r>
                              <a:rPr lang="fr-FR" sz="2000" i="1">
                                <a:latin typeface="Cambria Math"/>
                                <a:ea typeface="Calibri"/>
                                <a:cs typeface="Times New Roman"/>
                              </a:rPr>
                              <m:t>𝐵</m:t>
                            </m:r>
                          </m:e>
                          <m:sup>
                            <m:r>
                              <a:rPr lang="fr-FR" sz="2000" i="1">
                                <a:latin typeface="Cambria Math"/>
                                <a:ea typeface="Calibri"/>
                                <a:cs typeface="Times New Roman"/>
                              </a:rPr>
                              <m:t>2</m:t>
                            </m:r>
                          </m:sup>
                        </m:sSup>
                      </m:e>
                    </m:rad>
                  </m:oMath>
                </a14:m>
                <a:r>
                  <a:rPr lang="fr-FR" sz="2000" dirty="0">
                    <a:effectLst/>
                    <a:latin typeface="Cambria Math"/>
                    <a:ea typeface="Calibri"/>
                    <a:cs typeface="Times New Roman"/>
                  </a:rPr>
                  <a:t>  </a:t>
                </a:r>
                <a:br>
                  <a:rPr lang="fr-FR" sz="2000" dirty="0">
                    <a:effectLst/>
                    <a:latin typeface="Cambria Math"/>
                    <a:ea typeface="Calibri"/>
                    <a:cs typeface="Times New Roman"/>
                  </a:rPr>
                </a:br>
                <a:r>
                  <a:rPr lang="en-US" sz="2000" dirty="0">
                    <a:latin typeface="Times New Roman"/>
                    <a:ea typeface="Times New Roman"/>
                    <a:cs typeface="Arial"/>
                  </a:rPr>
                  <a:t>If we consider for example the following initial conditions:</a:t>
                </a:r>
                <a:endParaRPr lang="fr-FR" sz="1800" dirty="0">
                  <a:effectLst/>
                  <a:latin typeface="Calibri"/>
                  <a:ea typeface="Calibri"/>
                  <a:cs typeface="Arial"/>
                </a:endParaRPr>
              </a:p>
              <a:p>
                <a:pPr>
                  <a:lnSpc>
                    <a:spcPct val="115000"/>
                  </a:lnSpc>
                  <a:spcAft>
                    <a:spcPts val="0"/>
                  </a:spcAft>
                </a:pPr>
                <a:r>
                  <a:rPr lang="fr-FR" sz="2000" dirty="0">
                    <a:latin typeface="Times New Roman"/>
                    <a:ea typeface="Times New Roman"/>
                    <a:cs typeface="Arial"/>
                  </a:rPr>
                  <a:t> 		</a:t>
                </a:r>
                <a14:m>
                  <m:oMath xmlns:m="http://schemas.openxmlformats.org/officeDocument/2006/math">
                    <m:d>
                      <m:dPr>
                        <m:begChr m:val="{"/>
                        <m:endChr m:val=""/>
                        <m:ctrlPr>
                          <a:rPr lang="fr-FR" sz="2000" i="1" smtClean="0">
                            <a:effectLst/>
                            <a:latin typeface="Cambria Math" panose="02040503050406030204" pitchFamily="18" charset="0"/>
                            <a:ea typeface="Times New Roman"/>
                            <a:cs typeface="Times New Roman"/>
                          </a:rPr>
                        </m:ctrlPr>
                      </m:dPr>
                      <m:e>
                        <m:eqArr>
                          <m:eqArrPr>
                            <m:ctrlPr>
                              <a:rPr lang="fr-FR" sz="2000" i="1">
                                <a:effectLst/>
                                <a:latin typeface="Cambria Math" panose="02040503050406030204" pitchFamily="18" charset="0"/>
                                <a:ea typeface="Times New Roman"/>
                                <a:cs typeface="Times New Roman"/>
                              </a:rPr>
                            </m:ctrlPr>
                          </m:eqArrPr>
                          <m:e>
                            <m:r>
                              <a:rPr lang="fr-FR" sz="2000" i="1">
                                <a:effectLst/>
                                <a:latin typeface="Cambria Math"/>
                                <a:ea typeface="Times New Roman"/>
                                <a:cs typeface="Times New Roman"/>
                              </a:rPr>
                              <m:t>𝑥</m:t>
                            </m:r>
                            <m:d>
                              <m:dPr>
                                <m:ctrlPr>
                                  <a:rPr lang="fr-FR" sz="2000" i="1">
                                    <a:effectLst/>
                                    <a:latin typeface="Cambria Math" panose="02040503050406030204" pitchFamily="18" charset="0"/>
                                    <a:ea typeface="Times New Roman"/>
                                    <a:cs typeface="Times New Roman"/>
                                  </a:rPr>
                                </m:ctrlPr>
                              </m:dPr>
                              <m:e>
                                <m:r>
                                  <a:rPr lang="fr-FR" sz="2000" i="1">
                                    <a:effectLst/>
                                    <a:latin typeface="Cambria Math"/>
                                    <a:ea typeface="Times New Roman"/>
                                    <a:cs typeface="Times New Roman"/>
                                  </a:rPr>
                                  <m:t>𝑡</m:t>
                                </m:r>
                                <m:r>
                                  <a:rPr lang="fr-FR" sz="2000" i="1">
                                    <a:effectLst/>
                                    <a:latin typeface="Cambria Math"/>
                                    <a:ea typeface="Times New Roman"/>
                                    <a:cs typeface="Times New Roman"/>
                                  </a:rPr>
                                  <m:t>=</m:t>
                                </m:r>
                                <m:r>
                                  <a:rPr lang="fr-FR" sz="2000" i="1">
                                    <a:effectLst/>
                                    <a:latin typeface="Cambria Math"/>
                                    <a:ea typeface="Times New Roman"/>
                                    <a:cs typeface="Times New Roman"/>
                                  </a:rPr>
                                  <m:t>0</m:t>
                                </m:r>
                              </m:e>
                            </m:d>
                            <m:r>
                              <a:rPr lang="fr-FR" sz="2000" i="1">
                                <a:effectLst/>
                                <a:latin typeface="Cambria Math"/>
                                <a:ea typeface="Times New Roman"/>
                                <a:cs typeface="Times New Roman"/>
                              </a:rPr>
                              <m:t>=</m:t>
                            </m:r>
                            <m:sSub>
                              <m:sSubPr>
                                <m:ctrlPr>
                                  <a:rPr lang="fr-FR" sz="2000" i="1">
                                    <a:effectLst/>
                                    <a:latin typeface="Cambria Math" panose="02040503050406030204" pitchFamily="18" charset="0"/>
                                    <a:ea typeface="Times New Roman"/>
                                    <a:cs typeface="Times New Roman"/>
                                  </a:rPr>
                                </m:ctrlPr>
                              </m:sSubPr>
                              <m:e>
                                <m:r>
                                  <a:rPr lang="fr-FR" sz="2000" i="1">
                                    <a:effectLst/>
                                    <a:latin typeface="Cambria Math"/>
                                    <a:ea typeface="Times New Roman"/>
                                    <a:cs typeface="Times New Roman"/>
                                  </a:rPr>
                                  <m:t>𝑥</m:t>
                                </m:r>
                              </m:e>
                              <m:sub>
                                <m:r>
                                  <a:rPr lang="fr-FR" sz="2000" i="1">
                                    <a:effectLst/>
                                    <a:latin typeface="Cambria Math"/>
                                    <a:ea typeface="Times New Roman"/>
                                    <a:cs typeface="Times New Roman"/>
                                  </a:rPr>
                                  <m:t>0</m:t>
                                </m:r>
                              </m:sub>
                            </m:sSub>
                          </m:e>
                          <m:e>
                            <m:acc>
                              <m:accPr>
                                <m:chr m:val="̇"/>
                                <m:ctrlPr>
                                  <a:rPr lang="fr-FR" sz="2000" i="1">
                                    <a:effectLst/>
                                    <a:latin typeface="Cambria Math" panose="02040503050406030204" pitchFamily="18" charset="0"/>
                                    <a:ea typeface="Times New Roman"/>
                                    <a:cs typeface="Times New Roman"/>
                                  </a:rPr>
                                </m:ctrlPr>
                              </m:accPr>
                              <m:e>
                                <m:r>
                                  <a:rPr lang="fr-FR" sz="2000" i="1">
                                    <a:effectLst/>
                                    <a:latin typeface="Cambria Math"/>
                                    <a:ea typeface="Times New Roman"/>
                                    <a:cs typeface="Times New Roman"/>
                                  </a:rPr>
                                  <m:t>𝑥</m:t>
                                </m:r>
                              </m:e>
                            </m:acc>
                            <m:d>
                              <m:dPr>
                                <m:ctrlPr>
                                  <a:rPr lang="fr-FR" sz="2000" i="1">
                                    <a:effectLst/>
                                    <a:latin typeface="Cambria Math" panose="02040503050406030204" pitchFamily="18" charset="0"/>
                                    <a:ea typeface="Times New Roman"/>
                                    <a:cs typeface="Times New Roman"/>
                                  </a:rPr>
                                </m:ctrlPr>
                              </m:dPr>
                              <m:e>
                                <m:r>
                                  <a:rPr lang="fr-FR" sz="2000" i="1">
                                    <a:effectLst/>
                                    <a:latin typeface="Cambria Math"/>
                                    <a:ea typeface="Times New Roman"/>
                                    <a:cs typeface="Times New Roman"/>
                                  </a:rPr>
                                  <m:t>𝑡</m:t>
                                </m:r>
                                <m:r>
                                  <a:rPr lang="fr-FR" sz="2000" i="1">
                                    <a:effectLst/>
                                    <a:latin typeface="Cambria Math"/>
                                    <a:ea typeface="Times New Roman"/>
                                    <a:cs typeface="Times New Roman"/>
                                  </a:rPr>
                                  <m:t>=</m:t>
                                </m:r>
                                <m:r>
                                  <a:rPr lang="fr-FR" sz="2000" i="1">
                                    <a:effectLst/>
                                    <a:latin typeface="Cambria Math"/>
                                    <a:ea typeface="Times New Roman"/>
                                    <a:cs typeface="Times New Roman"/>
                                  </a:rPr>
                                  <m:t>0</m:t>
                                </m:r>
                              </m:e>
                            </m:d>
                            <m:r>
                              <a:rPr lang="fr-FR" sz="2000" i="1">
                                <a:effectLst/>
                                <a:latin typeface="Cambria Math"/>
                                <a:ea typeface="Times New Roman"/>
                                <a:cs typeface="Times New Roman"/>
                              </a:rPr>
                              <m:t>=</m:t>
                            </m:r>
                            <m:sSub>
                              <m:sSubPr>
                                <m:ctrlPr>
                                  <a:rPr lang="fr-FR" sz="2000" i="1">
                                    <a:effectLst/>
                                    <a:latin typeface="Cambria Math" panose="02040503050406030204" pitchFamily="18" charset="0"/>
                                    <a:ea typeface="Times New Roman"/>
                                    <a:cs typeface="Times New Roman"/>
                                  </a:rPr>
                                </m:ctrlPr>
                              </m:sSubPr>
                              <m:e>
                                <m:acc>
                                  <m:accPr>
                                    <m:chr m:val="̇"/>
                                    <m:ctrlPr>
                                      <a:rPr lang="fr-FR" sz="2000" i="1">
                                        <a:effectLst/>
                                        <a:latin typeface="Cambria Math" panose="02040503050406030204" pitchFamily="18" charset="0"/>
                                        <a:ea typeface="Times New Roman"/>
                                        <a:cs typeface="Times New Roman"/>
                                      </a:rPr>
                                    </m:ctrlPr>
                                  </m:accPr>
                                  <m:e>
                                    <m:r>
                                      <a:rPr lang="fr-FR" sz="2000" i="1">
                                        <a:effectLst/>
                                        <a:latin typeface="Cambria Math"/>
                                        <a:ea typeface="Times New Roman"/>
                                        <a:cs typeface="Times New Roman"/>
                                      </a:rPr>
                                      <m:t>𝑥</m:t>
                                    </m:r>
                                  </m:e>
                                </m:acc>
                              </m:e>
                              <m:sub>
                                <m:r>
                                  <a:rPr lang="fr-FR" sz="2000" i="1">
                                    <a:effectLst/>
                                    <a:latin typeface="Cambria Math"/>
                                    <a:ea typeface="Times New Roman"/>
                                    <a:cs typeface="Times New Roman"/>
                                  </a:rPr>
                                  <m:t>0</m:t>
                                </m:r>
                              </m:sub>
                            </m:sSub>
                          </m:e>
                        </m:eqArr>
                      </m:e>
                    </m:d>
                    <m:r>
                      <a:rPr lang="fr-FR" sz="2000" i="1">
                        <a:effectLst/>
                        <a:latin typeface="Cambria Math"/>
                        <a:ea typeface="Times New Roman"/>
                        <a:cs typeface="Times New Roman"/>
                      </a:rPr>
                      <m:t>==&gt;</m:t>
                    </m:r>
                    <m:d>
                      <m:dPr>
                        <m:begChr m:val="{"/>
                        <m:endChr m:val=""/>
                        <m:ctrlPr>
                          <a:rPr lang="fr-FR" sz="2000" i="1">
                            <a:effectLst/>
                            <a:latin typeface="Cambria Math" panose="02040503050406030204" pitchFamily="18" charset="0"/>
                            <a:ea typeface="Times New Roman"/>
                            <a:cs typeface="Times New Roman"/>
                          </a:rPr>
                        </m:ctrlPr>
                      </m:dPr>
                      <m:e>
                        <m:eqArr>
                          <m:eqArrPr>
                            <m:ctrlPr>
                              <a:rPr lang="fr-FR" sz="2000" i="1">
                                <a:effectLst/>
                                <a:latin typeface="Cambria Math" panose="02040503050406030204" pitchFamily="18" charset="0"/>
                                <a:ea typeface="Times New Roman"/>
                                <a:cs typeface="Times New Roman"/>
                              </a:rPr>
                            </m:ctrlPr>
                          </m:eqArrPr>
                          <m:e>
                            <m:r>
                              <a:rPr lang="fr-FR" sz="2000" b="0" i="1" smtClean="0">
                                <a:effectLst/>
                                <a:latin typeface="Cambria Math"/>
                                <a:ea typeface="Times New Roman"/>
                                <a:cs typeface="Times New Roman"/>
                              </a:rPr>
                              <m:t>𝐴</m:t>
                            </m:r>
                            <m:r>
                              <a:rPr lang="fr-FR" sz="2000" i="1">
                                <a:effectLst/>
                                <a:latin typeface="Cambria Math"/>
                                <a:ea typeface="Times New Roman"/>
                                <a:cs typeface="Times New Roman"/>
                              </a:rPr>
                              <m:t>=</m:t>
                            </m:r>
                            <m:sSub>
                              <m:sSubPr>
                                <m:ctrlPr>
                                  <a:rPr lang="fr-FR" sz="2000" i="1">
                                    <a:effectLst/>
                                    <a:latin typeface="Cambria Math" panose="02040503050406030204" pitchFamily="18" charset="0"/>
                                    <a:ea typeface="Times New Roman"/>
                                    <a:cs typeface="Times New Roman"/>
                                  </a:rPr>
                                </m:ctrlPr>
                              </m:sSubPr>
                              <m:e>
                                <m:r>
                                  <a:rPr lang="fr-FR" sz="2000" i="1">
                                    <a:effectLst/>
                                    <a:latin typeface="Cambria Math"/>
                                    <a:ea typeface="Times New Roman"/>
                                    <a:cs typeface="Times New Roman"/>
                                  </a:rPr>
                                  <m:t>𝑥</m:t>
                                </m:r>
                              </m:e>
                              <m:sub>
                                <m:r>
                                  <a:rPr lang="fr-FR" sz="2000" i="1">
                                    <a:effectLst/>
                                    <a:latin typeface="Cambria Math"/>
                                    <a:ea typeface="Times New Roman"/>
                                    <a:cs typeface="Times New Roman"/>
                                  </a:rPr>
                                  <m:t>0</m:t>
                                </m:r>
                              </m:sub>
                            </m:sSub>
                          </m:e>
                          <m:e>
                            <m:r>
                              <a:rPr lang="fr-FR" sz="2000" b="0" i="1" smtClean="0">
                                <a:effectLst/>
                                <a:latin typeface="Cambria Math"/>
                                <a:ea typeface="Times New Roman"/>
                                <a:cs typeface="Times New Roman"/>
                              </a:rPr>
                              <m:t>𝐵</m:t>
                            </m:r>
                            <m:r>
                              <a:rPr lang="fr-FR" sz="2000" i="1">
                                <a:effectLst/>
                                <a:latin typeface="Cambria Math"/>
                                <a:ea typeface="Times New Roman"/>
                                <a:cs typeface="Times New Roman"/>
                              </a:rPr>
                              <m:t>=</m:t>
                            </m:r>
                            <m:f>
                              <m:fPr>
                                <m:ctrlPr>
                                  <a:rPr lang="fr-FR" sz="2000" i="1">
                                    <a:effectLst/>
                                    <a:latin typeface="Cambria Math" panose="02040503050406030204" pitchFamily="18" charset="0"/>
                                    <a:ea typeface="Times New Roman"/>
                                    <a:cs typeface="Times New Roman"/>
                                  </a:rPr>
                                </m:ctrlPr>
                              </m:fPr>
                              <m:num>
                                <m:sSub>
                                  <m:sSubPr>
                                    <m:ctrlPr>
                                      <a:rPr lang="fr-FR" sz="2000" i="1">
                                        <a:effectLst/>
                                        <a:latin typeface="Cambria Math" panose="02040503050406030204" pitchFamily="18" charset="0"/>
                                        <a:ea typeface="Times New Roman"/>
                                        <a:cs typeface="Times New Roman"/>
                                      </a:rPr>
                                    </m:ctrlPr>
                                  </m:sSubPr>
                                  <m:e>
                                    <m:acc>
                                      <m:accPr>
                                        <m:chr m:val="̇"/>
                                        <m:ctrlPr>
                                          <a:rPr lang="fr-FR" sz="2000" i="1">
                                            <a:effectLst/>
                                            <a:latin typeface="Cambria Math" panose="02040503050406030204" pitchFamily="18" charset="0"/>
                                            <a:ea typeface="Times New Roman"/>
                                            <a:cs typeface="Times New Roman"/>
                                          </a:rPr>
                                        </m:ctrlPr>
                                      </m:accPr>
                                      <m:e>
                                        <m:r>
                                          <a:rPr lang="fr-FR" sz="2000" i="1">
                                            <a:effectLst/>
                                            <a:latin typeface="Cambria Math"/>
                                            <a:ea typeface="Times New Roman"/>
                                            <a:cs typeface="Times New Roman"/>
                                          </a:rPr>
                                          <m:t>𝑥</m:t>
                                        </m:r>
                                      </m:e>
                                    </m:acc>
                                  </m:e>
                                  <m:sub>
                                    <m:r>
                                      <a:rPr lang="fr-FR" sz="2000" i="1">
                                        <a:effectLst/>
                                        <a:latin typeface="Cambria Math"/>
                                        <a:ea typeface="Times New Roman"/>
                                        <a:cs typeface="Times New Roman"/>
                                      </a:rPr>
                                      <m:t>0</m:t>
                                    </m:r>
                                  </m:sub>
                                </m:sSub>
                              </m:num>
                              <m:den>
                                <m:r>
                                  <a:rPr lang="fr-FR" sz="2000" i="1">
                                    <a:effectLst/>
                                    <a:latin typeface="Cambria Math"/>
                                    <a:ea typeface="Times New Roman"/>
                                    <a:cs typeface="Times New Roman"/>
                                  </a:rPr>
                                  <m:t>𝜔</m:t>
                                </m:r>
                              </m:den>
                            </m:f>
                          </m:e>
                        </m:eqArr>
                      </m:e>
                    </m:d>
                    <m:r>
                      <a:rPr lang="fr-FR" sz="2000" i="1">
                        <a:effectLst/>
                        <a:latin typeface="Cambria Math"/>
                        <a:ea typeface="Times New Roman"/>
                        <a:cs typeface="Times New Roman"/>
                      </a:rPr>
                      <m:t> </m:t>
                    </m:r>
                  </m:oMath>
                </a14:m>
                <a:endParaRPr lang="fr-FR" sz="1800" dirty="0">
                  <a:effectLst/>
                  <a:latin typeface="Calibri"/>
                  <a:ea typeface="Calibri"/>
                  <a:cs typeface="Arial"/>
                </a:endParaRPr>
              </a:p>
              <a:p>
                <a:r>
                  <a:rPr lang="fr-FR" sz="2000" dirty="0"/>
                  <a:t>Therefore, the solution becomes: </a:t>
                </a:r>
                <a14:m>
                  <m:oMath xmlns:m="http://schemas.openxmlformats.org/officeDocument/2006/math">
                    <m:r>
                      <a:rPr lang="fr-FR" sz="2000" i="1">
                        <a:latin typeface="Cambria Math"/>
                      </a:rPr>
                      <m:t>𝑥</m:t>
                    </m:r>
                    <m:d>
                      <m:dPr>
                        <m:ctrlPr>
                          <a:rPr lang="fr-FR" sz="2000" i="1">
                            <a:latin typeface="Cambria Math" panose="02040503050406030204" pitchFamily="18" charset="0"/>
                          </a:rPr>
                        </m:ctrlPr>
                      </m:dPr>
                      <m:e>
                        <m:r>
                          <a:rPr lang="fr-FR" sz="2000" i="1">
                            <a:latin typeface="Cambria Math"/>
                          </a:rPr>
                          <m:t>𝑡</m:t>
                        </m:r>
                      </m:e>
                    </m:d>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𝑥</m:t>
                        </m:r>
                      </m:e>
                      <m:sub>
                        <m:r>
                          <a:rPr lang="fr-FR" sz="2000" i="1">
                            <a:latin typeface="Cambria Math"/>
                          </a:rPr>
                          <m:t>0</m:t>
                        </m:r>
                      </m:sub>
                    </m:sSub>
                    <m:r>
                      <a:rPr lang="fr-FR" sz="2000" i="1">
                        <a:latin typeface="Cambria Math"/>
                      </a:rPr>
                      <m:t>.</m:t>
                    </m:r>
                    <m:r>
                      <a:rPr lang="fr-FR" sz="2000" i="1">
                        <a:latin typeface="Cambria Math"/>
                      </a:rPr>
                      <m:t>𝑐𝑜𝑠</m:t>
                    </m:r>
                    <m:d>
                      <m:dPr>
                        <m:ctrlPr>
                          <a:rPr lang="fr-FR" sz="2000" i="1">
                            <a:latin typeface="Cambria Math" panose="02040503050406030204" pitchFamily="18" charset="0"/>
                          </a:rPr>
                        </m:ctrlPr>
                      </m:dPr>
                      <m:e>
                        <m:r>
                          <a:rPr lang="fr-FR" sz="2000" i="1">
                            <a:latin typeface="Cambria Math"/>
                          </a:rPr>
                          <m:t>𝜔</m:t>
                        </m:r>
                        <m:r>
                          <a:rPr lang="fr-FR" sz="2000" i="1">
                            <a:latin typeface="Cambria Math"/>
                          </a:rPr>
                          <m:t>𝑡</m:t>
                        </m:r>
                      </m:e>
                    </m:d>
                    <m:r>
                      <a:rPr lang="fr-FR" sz="2000" i="1">
                        <a:latin typeface="Cambria Math"/>
                      </a:rPr>
                      <m:t>+</m:t>
                    </m:r>
                    <m:f>
                      <m:fPr>
                        <m:ctrlPr>
                          <a:rPr lang="fr-FR" sz="2000" i="1">
                            <a:latin typeface="Cambria Math" panose="02040503050406030204" pitchFamily="18" charset="0"/>
                          </a:rPr>
                        </m:ctrlPr>
                      </m:fPr>
                      <m:num>
                        <m:sSub>
                          <m:sSubPr>
                            <m:ctrlPr>
                              <a:rPr lang="fr-FR" sz="2000" i="1">
                                <a:latin typeface="Cambria Math" panose="02040503050406030204" pitchFamily="18" charset="0"/>
                              </a:rPr>
                            </m:ctrlPr>
                          </m:sSubPr>
                          <m:e>
                            <m:acc>
                              <m:accPr>
                                <m:chr m:val="̇"/>
                                <m:ctrlPr>
                                  <a:rPr lang="fr-FR" sz="2000" i="1">
                                    <a:latin typeface="Cambria Math" panose="02040503050406030204" pitchFamily="18" charset="0"/>
                                  </a:rPr>
                                </m:ctrlPr>
                              </m:accPr>
                              <m:e>
                                <m:r>
                                  <a:rPr lang="fr-FR" sz="2000" i="1">
                                    <a:latin typeface="Cambria Math"/>
                                  </a:rPr>
                                  <m:t>𝑥</m:t>
                                </m:r>
                              </m:e>
                            </m:acc>
                          </m:e>
                          <m:sub>
                            <m:r>
                              <a:rPr lang="fr-FR" sz="2000" i="1">
                                <a:latin typeface="Cambria Math"/>
                              </a:rPr>
                              <m:t>0</m:t>
                            </m:r>
                          </m:sub>
                        </m:sSub>
                      </m:num>
                      <m:den>
                        <m:r>
                          <a:rPr lang="fr-FR" sz="2000" i="1">
                            <a:latin typeface="Cambria Math"/>
                          </a:rPr>
                          <m:t>𝜔</m:t>
                        </m:r>
                      </m:den>
                    </m:f>
                    <m:r>
                      <a:rPr lang="fr-FR" sz="2000" i="1">
                        <a:latin typeface="Cambria Math"/>
                      </a:rPr>
                      <m:t>.</m:t>
                    </m:r>
                    <m:r>
                      <a:rPr lang="fr-FR" sz="2000" i="1">
                        <a:latin typeface="Cambria Math"/>
                      </a:rPr>
                      <m:t>𝑠𝑖𝑛</m:t>
                    </m:r>
                    <m:d>
                      <m:dPr>
                        <m:ctrlPr>
                          <a:rPr lang="fr-FR" sz="2000" i="1">
                            <a:latin typeface="Cambria Math" panose="02040503050406030204" pitchFamily="18" charset="0"/>
                          </a:rPr>
                        </m:ctrlPr>
                      </m:dPr>
                      <m:e>
                        <m:r>
                          <a:rPr lang="fr-FR" sz="2000" i="1">
                            <a:latin typeface="Cambria Math"/>
                          </a:rPr>
                          <m:t>𝜔</m:t>
                        </m:r>
                        <m:r>
                          <a:rPr lang="fr-FR" sz="2000" i="1">
                            <a:latin typeface="Cambria Math"/>
                          </a:rPr>
                          <m:t>𝑡</m:t>
                        </m:r>
                      </m:e>
                    </m:d>
                  </m:oMath>
                </a14:m>
                <a:r>
                  <a:rPr lang="fr-FR" sz="2000" dirty="0"/>
                  <a:t>	</a:t>
                </a:r>
                <a:r>
                  <a:rPr lang="fr-FR" sz="1400" dirty="0"/>
                  <a:t>   </a:t>
                </a:r>
                <a:r>
                  <a:rPr lang="fr-FR" sz="1400" dirty="0">
                    <a:solidFill>
                      <a:srgbClr val="FF0000"/>
                    </a:solidFill>
                    <a:latin typeface="Times New Roman"/>
                    <a:ea typeface="Times New Roman"/>
                    <a:cs typeface="Arial"/>
                  </a:rPr>
                  <a:t>(2.9</a:t>
                </a:r>
                <a:endParaRPr lang="fr-FR" sz="2000" dirty="0"/>
              </a:p>
            </p:txBody>
          </p:sp>
        </mc:Choice>
        <mc:Fallback xmlns="">
          <p:sp>
            <p:nvSpPr>
              <p:cNvPr id="4" name="Rectangle 2"/>
              <p:cNvSpPr txBox="1">
                <a:spLocks noRot="1" noChangeAspect="1" noMove="1" noResize="1" noEditPoints="1" noAdjustHandles="1" noChangeArrowheads="1" noChangeShapeType="1" noTextEdit="1"/>
              </p:cNvSpPr>
              <p:nvPr/>
            </p:nvSpPr>
            <p:spPr>
              <a:xfrm>
                <a:off x="35496" y="44624"/>
                <a:ext cx="9036496" cy="6669360"/>
              </a:xfrm>
              <a:prstGeom prst="rect">
                <a:avLst/>
              </a:prstGeom>
              <a:blipFill>
                <a:blip r:embed="rId3"/>
                <a:stretch>
                  <a:fillRect l="-674" b="-2190"/>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5</a:t>
            </a:fld>
            <a:endParaRPr lang="fr-BE" dirty="0">
              <a:solidFill>
                <a:srgbClr val="FFFFFF"/>
              </a:solidFill>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8975"/>
          <a:stretch/>
        </p:blipFill>
        <p:spPr bwMode="auto">
          <a:xfrm>
            <a:off x="6156176" y="620688"/>
            <a:ext cx="2276758" cy="936104"/>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19452326"/>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214282" y="332656"/>
                <a:ext cx="8822214" cy="6525344"/>
              </a:xfrm>
              <a:prstGeom prst="rect">
                <a:avLst/>
              </a:prstGeom>
              <a:ln>
                <a:solidFill>
                  <a:schemeClr val="accent1"/>
                </a:solidFill>
              </a:ln>
            </p:spPr>
            <p:txBody>
              <a:bodyPr/>
              <a:lstStyle/>
              <a:p>
                <a:r>
                  <a:rPr lang="fr-FR" sz="2000" dirty="0"/>
                  <a:t>And </a:t>
                </a:r>
                <a:r>
                  <a:rPr lang="fr-FR" sz="2000" dirty="0" err="1"/>
                  <a:t>we</a:t>
                </a:r>
                <a:r>
                  <a:rPr lang="fr-FR" sz="2000" dirty="0"/>
                  <a:t> </a:t>
                </a:r>
                <a:r>
                  <a:rPr lang="fr-FR" sz="2000" dirty="0" err="1"/>
                  <a:t>write</a:t>
                </a:r>
                <a:r>
                  <a:rPr lang="fr-FR" sz="2000" dirty="0"/>
                  <a:t> </a:t>
                </a:r>
                <a:r>
                  <a:rPr lang="fr-FR" sz="2000" dirty="0" err="1"/>
                  <a:t>x</a:t>
                </a:r>
                <a:r>
                  <a:rPr lang="fr-FR" sz="2000" baseline="-25000" dirty="0" err="1"/>
                  <a:t>max</a:t>
                </a:r>
                <a:r>
                  <a:rPr lang="fr-FR" sz="2000" dirty="0"/>
                  <a:t> as :	</a:t>
                </a:r>
                <a14:m>
                  <m:oMath xmlns:m="http://schemas.openxmlformats.org/officeDocument/2006/math">
                    <m:sSub>
                      <m:sSubPr>
                        <m:ctrlPr>
                          <a:rPr lang="fr-FR" sz="2000" i="1">
                            <a:latin typeface="Cambria Math" panose="02040503050406030204" pitchFamily="18" charset="0"/>
                          </a:rPr>
                        </m:ctrlPr>
                      </m:sSubPr>
                      <m:e>
                        <m:r>
                          <a:rPr lang="fr-FR" sz="2000" i="1">
                            <a:latin typeface="Cambria Math"/>
                          </a:rPr>
                          <m:t>𝑥</m:t>
                        </m:r>
                      </m:e>
                      <m:sub>
                        <m:r>
                          <a:rPr lang="fr-FR" sz="2000" i="1">
                            <a:latin typeface="Cambria Math"/>
                          </a:rPr>
                          <m:t>𝑚𝑎𝑥</m:t>
                        </m:r>
                      </m:sub>
                    </m:sSub>
                    <m:r>
                      <a:rPr lang="fr-FR" sz="2000" i="1">
                        <a:latin typeface="Cambria Math"/>
                      </a:rPr>
                      <m:t>=</m:t>
                    </m:r>
                    <m:r>
                      <a:rPr lang="fr-FR" sz="2000" i="1">
                        <a:latin typeface="Cambria Math"/>
                      </a:rPr>
                      <m:t>𝜌</m:t>
                    </m:r>
                    <m:r>
                      <a:rPr lang="fr-FR" sz="2000" i="1">
                        <a:latin typeface="Cambria Math"/>
                      </a:rPr>
                      <m:t>=</m:t>
                    </m:r>
                    <m:rad>
                      <m:radPr>
                        <m:degHide m:val="on"/>
                        <m:ctrlPr>
                          <a:rPr lang="fr-FR" sz="2000" i="1">
                            <a:latin typeface="Cambria Math" panose="02040503050406030204" pitchFamily="18" charset="0"/>
                          </a:rPr>
                        </m:ctrlPr>
                      </m:radPr>
                      <m:deg/>
                      <m:e>
                        <m:sSup>
                          <m:sSupPr>
                            <m:ctrlPr>
                              <a:rPr lang="fr-FR" sz="2000" i="1">
                                <a:latin typeface="Cambria Math" panose="02040503050406030204" pitchFamily="18" charset="0"/>
                              </a:rPr>
                            </m:ctrlPr>
                          </m:sSupPr>
                          <m:e>
                            <m:d>
                              <m:dPr>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a:rPr>
                                      <m:t>𝑥</m:t>
                                    </m:r>
                                  </m:e>
                                  <m:sub>
                                    <m:r>
                                      <a:rPr lang="fr-FR" sz="2000" i="1">
                                        <a:latin typeface="Cambria Math"/>
                                      </a:rPr>
                                      <m:t>0</m:t>
                                    </m:r>
                                  </m:sub>
                                </m:sSub>
                              </m:e>
                            </m:d>
                          </m:e>
                          <m:sup>
                            <m:r>
                              <a:rPr lang="fr-FR" sz="2000" i="1">
                                <a:latin typeface="Cambria Math"/>
                              </a:rPr>
                              <m:t>2</m:t>
                            </m:r>
                          </m:sup>
                        </m:sSup>
                        <m:r>
                          <a:rPr lang="fr-FR" sz="2000" i="1">
                            <a:latin typeface="Cambria Math"/>
                          </a:rPr>
                          <m:t>+</m:t>
                        </m:r>
                        <m:sSup>
                          <m:sSupPr>
                            <m:ctrlPr>
                              <a:rPr lang="fr-FR" sz="2000" i="1">
                                <a:latin typeface="Cambria Math" panose="02040503050406030204" pitchFamily="18" charset="0"/>
                              </a:rPr>
                            </m:ctrlPr>
                          </m:sSupPr>
                          <m:e>
                            <m:d>
                              <m:dPr>
                                <m:ctrlPr>
                                  <a:rPr lang="fr-FR" sz="2000" i="1">
                                    <a:latin typeface="Cambria Math" panose="02040503050406030204" pitchFamily="18" charset="0"/>
                                  </a:rPr>
                                </m:ctrlPr>
                              </m:dPr>
                              <m:e>
                                <m:f>
                                  <m:fPr>
                                    <m:ctrlPr>
                                      <a:rPr lang="fr-FR" sz="2000" i="1">
                                        <a:latin typeface="Cambria Math" panose="02040503050406030204" pitchFamily="18" charset="0"/>
                                      </a:rPr>
                                    </m:ctrlPr>
                                  </m:fPr>
                                  <m:num>
                                    <m:sSub>
                                      <m:sSubPr>
                                        <m:ctrlPr>
                                          <a:rPr lang="fr-FR" sz="2000" i="1">
                                            <a:latin typeface="Cambria Math" panose="02040503050406030204" pitchFamily="18" charset="0"/>
                                          </a:rPr>
                                        </m:ctrlPr>
                                      </m:sSubPr>
                                      <m:e>
                                        <m:acc>
                                          <m:accPr>
                                            <m:chr m:val="̇"/>
                                            <m:ctrlPr>
                                              <a:rPr lang="fr-FR" sz="2000" i="1">
                                                <a:latin typeface="Cambria Math" panose="02040503050406030204" pitchFamily="18" charset="0"/>
                                              </a:rPr>
                                            </m:ctrlPr>
                                          </m:accPr>
                                          <m:e>
                                            <m:r>
                                              <a:rPr lang="fr-FR" sz="2000" i="1">
                                                <a:latin typeface="Cambria Math"/>
                                              </a:rPr>
                                              <m:t>𝑥</m:t>
                                            </m:r>
                                          </m:e>
                                        </m:acc>
                                      </m:e>
                                      <m:sub>
                                        <m:r>
                                          <a:rPr lang="fr-FR" sz="2000" i="1">
                                            <a:latin typeface="Cambria Math"/>
                                          </a:rPr>
                                          <m:t>0</m:t>
                                        </m:r>
                                      </m:sub>
                                    </m:sSub>
                                  </m:num>
                                  <m:den>
                                    <m:r>
                                      <a:rPr lang="fr-FR" sz="2000" i="1">
                                        <a:latin typeface="Cambria Math"/>
                                      </a:rPr>
                                      <m:t>𝜔</m:t>
                                    </m:r>
                                  </m:den>
                                </m:f>
                              </m:e>
                            </m:d>
                          </m:e>
                          <m:sup>
                            <m:r>
                              <a:rPr lang="fr-FR" sz="2000" i="1">
                                <a:latin typeface="Cambria Math"/>
                              </a:rPr>
                              <m:t>2</m:t>
                            </m:r>
                          </m:sup>
                        </m:sSup>
                      </m:e>
                    </m:rad>
                  </m:oMath>
                </a14:m>
                <a:r>
                  <a:rPr lang="fr-FR" sz="2000" dirty="0"/>
                  <a:t>	 </a:t>
                </a:r>
                <a:r>
                  <a:rPr lang="fr-FR" sz="2000" dirty="0">
                    <a:solidFill>
                      <a:srgbClr val="FF0000"/>
                    </a:solidFill>
                  </a:rPr>
                  <a:t>(2.10)</a:t>
                </a:r>
              </a:p>
              <a:p>
                <a:pPr>
                  <a:lnSpc>
                    <a:spcPct val="150000"/>
                  </a:lnSpc>
                </a:pPr>
                <a:r>
                  <a:rPr lang="en-US" sz="2000" dirty="0"/>
                  <a:t>Two other general solutions of the equation </a:t>
                </a:r>
                <a:r>
                  <a:rPr lang="fr-FR" sz="2000" dirty="0"/>
                  <a:t>[(2.8)] </a:t>
                </a:r>
                <a:r>
                  <a:rPr lang="en-US" sz="2000" dirty="0"/>
                  <a:t>are:</a:t>
                </a:r>
                <a:r>
                  <a:rPr lang="fr-FR" sz="2000" dirty="0"/>
                  <a:t>  </a:t>
                </a:r>
              </a:p>
              <a:p>
                <a:pPr>
                  <a:lnSpc>
                    <a:spcPct val="150000"/>
                  </a:lnSpc>
                </a:pPr>
                <a14:m>
                  <m:oMath xmlns:m="http://schemas.openxmlformats.org/officeDocument/2006/math">
                    <m:r>
                      <a:rPr lang="fr-FR" sz="2000" i="1">
                        <a:latin typeface="Cambria Math"/>
                      </a:rPr>
                      <m:t>𝑥</m:t>
                    </m:r>
                    <m:d>
                      <m:dPr>
                        <m:ctrlPr>
                          <a:rPr lang="fr-FR" sz="2000" i="1">
                            <a:latin typeface="Cambria Math" panose="02040503050406030204" pitchFamily="18" charset="0"/>
                          </a:rPr>
                        </m:ctrlPr>
                      </m:dPr>
                      <m:e>
                        <m:r>
                          <a:rPr lang="fr-FR" sz="2000" i="1">
                            <a:latin typeface="Cambria Math"/>
                          </a:rPr>
                          <m:t>𝑡</m:t>
                        </m:r>
                      </m:e>
                    </m:d>
                    <m:r>
                      <a:rPr lang="fr-FR" sz="2000" i="1">
                        <a:latin typeface="Cambria Math"/>
                      </a:rPr>
                      <m:t>=</m:t>
                    </m:r>
                    <m:r>
                      <a:rPr lang="fr-FR" sz="2000" i="1">
                        <a:latin typeface="Cambria Math"/>
                      </a:rPr>
                      <m:t>𝜌</m:t>
                    </m:r>
                    <m:r>
                      <a:rPr lang="fr-FR" sz="2000" i="1">
                        <a:latin typeface="Cambria Math"/>
                      </a:rPr>
                      <m:t>.</m:t>
                    </m:r>
                    <m:r>
                      <a:rPr lang="fr-FR" sz="2000" i="1">
                        <a:latin typeface="Cambria Math"/>
                      </a:rPr>
                      <m:t>𝑐𝑜𝑠</m:t>
                    </m:r>
                    <m:d>
                      <m:dPr>
                        <m:ctrlPr>
                          <a:rPr lang="fr-FR" sz="2000" i="1">
                            <a:latin typeface="Cambria Math" panose="02040503050406030204" pitchFamily="18" charset="0"/>
                          </a:rPr>
                        </m:ctrlPr>
                      </m:dPr>
                      <m:e>
                        <m:r>
                          <a:rPr lang="fr-FR" sz="2000" i="1">
                            <a:latin typeface="Cambria Math"/>
                          </a:rPr>
                          <m:t>𝜔</m:t>
                        </m:r>
                        <m:r>
                          <a:rPr lang="fr-FR" sz="2000" i="1">
                            <a:latin typeface="Cambria Math"/>
                          </a:rPr>
                          <m:t>𝑡</m:t>
                        </m:r>
                        <m:r>
                          <a:rPr lang="fr-FR" sz="2000" i="1">
                            <a:latin typeface="Cambria Math"/>
                          </a:rPr>
                          <m:t>−</m:t>
                        </m:r>
                        <m:r>
                          <a:rPr lang="fr-FR" sz="2000" i="1">
                            <a:latin typeface="Cambria Math"/>
                          </a:rPr>
                          <m:t>𝛼</m:t>
                        </m:r>
                      </m:e>
                    </m:d>
                  </m:oMath>
                </a14:m>
                <a:r>
                  <a:rPr lang="fr-FR" sz="2000" dirty="0"/>
                  <a:t>    et  </a:t>
                </a:r>
                <a14:m>
                  <m:oMath xmlns:m="http://schemas.openxmlformats.org/officeDocument/2006/math">
                    <m:r>
                      <a:rPr lang="fr-FR" sz="2000" i="1">
                        <a:latin typeface="Cambria Math"/>
                      </a:rPr>
                      <m:t>𝑥</m:t>
                    </m:r>
                    <m:d>
                      <m:dPr>
                        <m:ctrlPr>
                          <a:rPr lang="fr-FR" sz="2000" i="1">
                            <a:latin typeface="Cambria Math" panose="02040503050406030204" pitchFamily="18" charset="0"/>
                          </a:rPr>
                        </m:ctrlPr>
                      </m:dPr>
                      <m:e>
                        <m:r>
                          <a:rPr lang="fr-FR" sz="2000" i="1">
                            <a:latin typeface="Cambria Math"/>
                          </a:rPr>
                          <m:t>𝑡</m:t>
                        </m:r>
                      </m:e>
                    </m:d>
                    <m:r>
                      <a:rPr lang="fr-FR" sz="2000" i="1">
                        <a:latin typeface="Cambria Math"/>
                      </a:rPr>
                      <m:t>=</m:t>
                    </m:r>
                    <m:r>
                      <a:rPr lang="fr-FR" sz="2000" i="1">
                        <a:latin typeface="Cambria Math"/>
                      </a:rPr>
                      <m:t>𝜌</m:t>
                    </m:r>
                    <m:r>
                      <a:rPr lang="fr-FR" sz="2000" i="1">
                        <a:latin typeface="Cambria Math"/>
                      </a:rPr>
                      <m:t>.</m:t>
                    </m:r>
                    <m:r>
                      <a:rPr lang="fr-FR" sz="2000" i="1">
                        <a:latin typeface="Cambria Math"/>
                      </a:rPr>
                      <m:t>𝑠𝑖𝑛</m:t>
                    </m:r>
                    <m:d>
                      <m:dPr>
                        <m:ctrlPr>
                          <a:rPr lang="fr-FR" sz="2000" i="1">
                            <a:latin typeface="Cambria Math" panose="02040503050406030204" pitchFamily="18" charset="0"/>
                          </a:rPr>
                        </m:ctrlPr>
                      </m:dPr>
                      <m:e>
                        <m:r>
                          <a:rPr lang="fr-FR" sz="2000" i="1">
                            <a:latin typeface="Cambria Math"/>
                          </a:rPr>
                          <m:t>𝜔</m:t>
                        </m:r>
                        <m:r>
                          <a:rPr lang="fr-FR" sz="2000" i="1">
                            <a:latin typeface="Cambria Math"/>
                          </a:rPr>
                          <m:t>𝑡</m:t>
                        </m:r>
                        <m:r>
                          <a:rPr lang="fr-FR" sz="2000" i="1">
                            <a:latin typeface="Cambria Math"/>
                          </a:rPr>
                          <m:t>−</m:t>
                        </m:r>
                        <m:r>
                          <a:rPr lang="fr-FR" sz="2000" i="1">
                            <a:latin typeface="Cambria Math"/>
                          </a:rPr>
                          <m:t>𝛽</m:t>
                        </m:r>
                      </m:e>
                    </m:d>
                  </m:oMath>
                </a14:m>
                <a:endParaRPr lang="fr-FR" sz="2000" dirty="0"/>
              </a:p>
              <a:p>
                <a:pPr>
                  <a:lnSpc>
                    <a:spcPct val="150000"/>
                  </a:lnSpc>
                </a:pPr>
                <a:r>
                  <a:rPr lang="fr-FR" sz="2000" dirty="0"/>
                  <a:t>Avec :  	</a:t>
                </a:r>
                <a14:m>
                  <m:oMath xmlns:m="http://schemas.openxmlformats.org/officeDocument/2006/math">
                    <m:r>
                      <a:rPr lang="fr-FR" sz="2000" i="1">
                        <a:latin typeface="Cambria Math"/>
                      </a:rPr>
                      <m:t>𝑡𝑔</m:t>
                    </m:r>
                    <m:r>
                      <a:rPr lang="fr-FR" sz="2000" i="1">
                        <a:latin typeface="Cambria Math"/>
                      </a:rPr>
                      <m:t>(</m:t>
                    </m:r>
                    <m:r>
                      <a:rPr lang="fr-FR" sz="2000" i="1">
                        <a:latin typeface="Cambria Math"/>
                      </a:rPr>
                      <m:t>𝛼</m:t>
                    </m:r>
                    <m:r>
                      <a:rPr lang="fr-FR" sz="2000" i="1">
                        <a:latin typeface="Cambria Math"/>
                      </a:rPr>
                      <m:t>)=</m:t>
                    </m:r>
                    <m:f>
                      <m:fPr>
                        <m:ctrlPr>
                          <a:rPr lang="fr-FR" sz="2000" i="1">
                            <a:latin typeface="Cambria Math" panose="02040503050406030204" pitchFamily="18" charset="0"/>
                          </a:rPr>
                        </m:ctrlPr>
                      </m:fPr>
                      <m:num>
                        <m:sSub>
                          <m:sSubPr>
                            <m:ctrlPr>
                              <a:rPr lang="fr-FR" sz="2000" i="1">
                                <a:latin typeface="Cambria Math" panose="02040503050406030204" pitchFamily="18" charset="0"/>
                              </a:rPr>
                            </m:ctrlPr>
                          </m:sSubPr>
                          <m:e>
                            <m:acc>
                              <m:accPr>
                                <m:chr m:val="̇"/>
                                <m:ctrlPr>
                                  <a:rPr lang="fr-FR" sz="2000" i="1">
                                    <a:latin typeface="Cambria Math" panose="02040503050406030204" pitchFamily="18" charset="0"/>
                                  </a:rPr>
                                </m:ctrlPr>
                              </m:accPr>
                              <m:e>
                                <m:r>
                                  <a:rPr lang="fr-FR" sz="2000" i="1">
                                    <a:latin typeface="Cambria Math"/>
                                  </a:rPr>
                                  <m:t>𝑥</m:t>
                                </m:r>
                              </m:e>
                            </m:acc>
                          </m:e>
                          <m:sub>
                            <m:r>
                              <a:rPr lang="fr-FR" sz="2000" i="1">
                                <a:latin typeface="Cambria Math"/>
                              </a:rPr>
                              <m:t>0</m:t>
                            </m:r>
                          </m:sub>
                        </m:sSub>
                      </m:num>
                      <m:den>
                        <m:r>
                          <a:rPr lang="fr-FR" sz="2000" i="1">
                            <a:latin typeface="Cambria Math"/>
                          </a:rPr>
                          <m:t>𝜔</m:t>
                        </m:r>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𝑥</m:t>
                            </m:r>
                          </m:e>
                          <m:sub>
                            <m:r>
                              <a:rPr lang="fr-FR" sz="2000" i="1">
                                <a:latin typeface="Cambria Math"/>
                              </a:rPr>
                              <m:t>0</m:t>
                            </m:r>
                          </m:sub>
                        </m:sSub>
                      </m:den>
                    </m:f>
                  </m:oMath>
                </a14:m>
                <a:r>
                  <a:rPr lang="fr-FR" sz="2000" dirty="0"/>
                  <a:t>       </a:t>
                </a:r>
                <a:r>
                  <a:rPr lang="fr-FR" sz="2000" dirty="0">
                    <a:solidFill>
                      <a:srgbClr val="FF0000"/>
                    </a:solidFill>
                  </a:rPr>
                  <a:t>(2.11)       </a:t>
                </a:r>
                <a:r>
                  <a:rPr lang="fr-FR" sz="2000" dirty="0"/>
                  <a:t>et </a:t>
                </a:r>
                <a14:m>
                  <m:oMath xmlns:m="http://schemas.openxmlformats.org/officeDocument/2006/math">
                    <m:r>
                      <a:rPr lang="fr-FR" sz="2000" b="0" i="0" smtClean="0">
                        <a:latin typeface="Cambria Math"/>
                      </a:rPr>
                      <m:t> </m:t>
                    </m:r>
                    <m:r>
                      <a:rPr lang="fr-FR" sz="2000" i="1">
                        <a:latin typeface="Cambria Math"/>
                      </a:rPr>
                      <m:t>𝑡𝑔</m:t>
                    </m:r>
                    <m:r>
                      <a:rPr lang="fr-FR" sz="2000" i="1">
                        <a:latin typeface="Cambria Math"/>
                      </a:rPr>
                      <m:t>(</m:t>
                    </m:r>
                    <m:r>
                      <a:rPr lang="fr-FR" sz="2000" i="1">
                        <a:latin typeface="Cambria Math"/>
                      </a:rPr>
                      <m:t>𝛽</m:t>
                    </m:r>
                    <m:r>
                      <a:rPr lang="fr-FR" sz="2000" i="1">
                        <a:latin typeface="Cambria Math"/>
                      </a:rPr>
                      <m:t>)=</m:t>
                    </m:r>
                    <m:f>
                      <m:fPr>
                        <m:ctrlPr>
                          <a:rPr lang="fr-FR" sz="2000" i="1">
                            <a:latin typeface="Cambria Math" panose="02040503050406030204" pitchFamily="18" charset="0"/>
                          </a:rPr>
                        </m:ctrlPr>
                      </m:fPr>
                      <m:num>
                        <m:r>
                          <a:rPr lang="fr-FR" sz="2000" i="1">
                            <a:latin typeface="Cambria Math"/>
                          </a:rPr>
                          <m:t>𝜔</m:t>
                        </m:r>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𝑥</m:t>
                            </m:r>
                          </m:e>
                          <m:sub>
                            <m:r>
                              <a:rPr lang="fr-FR" sz="2000" i="1">
                                <a:latin typeface="Cambria Math"/>
                              </a:rPr>
                              <m:t>0</m:t>
                            </m:r>
                          </m:sub>
                        </m:sSub>
                      </m:num>
                      <m:den>
                        <m:sSub>
                          <m:sSubPr>
                            <m:ctrlPr>
                              <a:rPr lang="fr-FR" sz="2000" i="1">
                                <a:latin typeface="Cambria Math" panose="02040503050406030204" pitchFamily="18" charset="0"/>
                              </a:rPr>
                            </m:ctrlPr>
                          </m:sSubPr>
                          <m:e>
                            <m:acc>
                              <m:accPr>
                                <m:chr m:val="̇"/>
                                <m:ctrlPr>
                                  <a:rPr lang="fr-FR" sz="2000" i="1">
                                    <a:latin typeface="Cambria Math" panose="02040503050406030204" pitchFamily="18" charset="0"/>
                                  </a:rPr>
                                </m:ctrlPr>
                              </m:accPr>
                              <m:e>
                                <m:r>
                                  <a:rPr lang="fr-FR" sz="2000" i="1">
                                    <a:latin typeface="Cambria Math"/>
                                  </a:rPr>
                                  <m:t>𝑥</m:t>
                                </m:r>
                              </m:e>
                            </m:acc>
                          </m:e>
                          <m:sub>
                            <m:r>
                              <a:rPr lang="fr-FR" sz="2000" i="1">
                                <a:latin typeface="Cambria Math"/>
                              </a:rPr>
                              <m:t>0</m:t>
                            </m:r>
                          </m:sub>
                        </m:sSub>
                      </m:den>
                    </m:f>
                  </m:oMath>
                </a14:m>
                <a:r>
                  <a:rPr lang="fr-FR" sz="2000" dirty="0"/>
                  <a:t> 		 </a:t>
                </a:r>
                <a:r>
                  <a:rPr lang="fr-FR" sz="2000" dirty="0">
                    <a:solidFill>
                      <a:srgbClr val="FF0000"/>
                    </a:solidFill>
                  </a:rPr>
                  <a:t>(2.12) </a:t>
                </a:r>
              </a:p>
              <a:p>
                <a:pPr>
                  <a:lnSpc>
                    <a:spcPct val="150000"/>
                  </a:lnSpc>
                </a:pPr>
                <a:endParaRPr lang="fr-FR" sz="2000" dirty="0"/>
              </a:p>
              <a:p>
                <a:pPr>
                  <a:lnSpc>
                    <a:spcPct val="150000"/>
                  </a:lnSpc>
                </a:pPr>
                <a:endParaRPr lang="fr-FR" sz="2000" dirty="0"/>
              </a:p>
              <a:p>
                <a:pPr>
                  <a:lnSpc>
                    <a:spcPct val="150000"/>
                  </a:lnSpc>
                </a:pPr>
                <a:endParaRPr lang="fr-FR" sz="2000" dirty="0"/>
              </a:p>
              <a:p>
                <a:pPr>
                  <a:lnSpc>
                    <a:spcPct val="150000"/>
                  </a:lnSpc>
                </a:pPr>
                <a:endParaRPr lang="fr-FR" sz="2000" dirty="0"/>
              </a:p>
              <a:p>
                <a:pPr>
                  <a:lnSpc>
                    <a:spcPct val="150000"/>
                  </a:lnSpc>
                </a:pPr>
                <a:endParaRPr lang="fr-FR" sz="2000" dirty="0"/>
              </a:p>
              <a:p>
                <a:pPr>
                  <a:lnSpc>
                    <a:spcPct val="150000"/>
                  </a:lnSpc>
                </a:pPr>
                <a:endParaRPr lang="fr-FR" sz="2000" dirty="0"/>
              </a:p>
              <a:p>
                <a:pPr>
                  <a:lnSpc>
                    <a:spcPct val="150000"/>
                  </a:lnSpc>
                </a:pPr>
                <a:endParaRPr lang="fr-FR" sz="2000" dirty="0"/>
              </a:p>
            </p:txBody>
          </p:sp>
        </mc:Choice>
        <mc:Fallback xmlns="">
          <p:sp>
            <p:nvSpPr>
              <p:cNvPr id="4" name="Rectangle 2"/>
              <p:cNvSpPr txBox="1">
                <a:spLocks noRot="1" noChangeAspect="1" noMove="1" noResize="1" noEditPoints="1" noAdjustHandles="1" noChangeArrowheads="1" noChangeShapeType="1" noTextEdit="1"/>
              </p:cNvSpPr>
              <p:nvPr/>
            </p:nvSpPr>
            <p:spPr>
              <a:xfrm>
                <a:off x="214282" y="332656"/>
                <a:ext cx="8822214" cy="6525344"/>
              </a:xfrm>
              <a:prstGeom prst="rect">
                <a:avLst/>
              </a:prstGeom>
              <a:blipFill>
                <a:blip r:embed="rId3"/>
                <a:stretch>
                  <a:fillRect l="-621"/>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6</a:t>
            </a:fld>
            <a:endParaRPr lang="fr-BE" dirty="0">
              <a:solidFill>
                <a:srgbClr val="FFFFFF"/>
              </a:solidFil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3651550721"/>
                  </p:ext>
                </p:extLst>
              </p:nvPr>
            </p:nvGraphicFramePr>
            <p:xfrm>
              <a:off x="611560" y="2780928"/>
              <a:ext cx="7416824" cy="1917130"/>
            </p:xfrm>
            <a:graphic>
              <a:graphicData uri="http://schemas.openxmlformats.org/drawingml/2006/table">
                <a:tbl>
                  <a:tblPr firstRow="1" firstCol="1" bandRow="1">
                    <a:tableStyleId>{3C2FFA5D-87B4-456A-9821-1D502468CF0F}</a:tableStyleId>
                  </a:tblPr>
                  <a:tblGrid>
                    <a:gridCol w="3024336">
                      <a:extLst>
                        <a:ext uri="{9D8B030D-6E8A-4147-A177-3AD203B41FA5}">
                          <a16:colId xmlns:a16="http://schemas.microsoft.com/office/drawing/2014/main" val="20000"/>
                        </a:ext>
                      </a:extLst>
                    </a:gridCol>
                    <a:gridCol w="781755">
                      <a:extLst>
                        <a:ext uri="{9D8B030D-6E8A-4147-A177-3AD203B41FA5}">
                          <a16:colId xmlns:a16="http://schemas.microsoft.com/office/drawing/2014/main" val="20001"/>
                        </a:ext>
                      </a:extLst>
                    </a:gridCol>
                    <a:gridCol w="2382523">
                      <a:extLst>
                        <a:ext uri="{9D8B030D-6E8A-4147-A177-3AD203B41FA5}">
                          <a16:colId xmlns:a16="http://schemas.microsoft.com/office/drawing/2014/main" val="20002"/>
                        </a:ext>
                      </a:extLst>
                    </a:gridCol>
                    <a:gridCol w="1228210">
                      <a:extLst>
                        <a:ext uri="{9D8B030D-6E8A-4147-A177-3AD203B41FA5}">
                          <a16:colId xmlns:a16="http://schemas.microsoft.com/office/drawing/2014/main" val="20003"/>
                        </a:ext>
                      </a:extLst>
                    </a:gridCol>
                  </a:tblGrid>
                  <a:tr h="289457">
                    <a:tc>
                      <a:txBody>
                        <a:bodyPr/>
                        <a:lstStyle/>
                        <a:p>
                          <a:pPr algn="ctr">
                            <a:lnSpc>
                              <a:spcPct val="115000"/>
                            </a:lnSpc>
                            <a:spcAft>
                              <a:spcPts val="0"/>
                            </a:spcAft>
                          </a:pPr>
                          <a:r>
                            <a:rPr lang="fr-FR" sz="1400" dirty="0">
                              <a:effectLst/>
                            </a:rPr>
                            <a:t>Paramètre</a:t>
                          </a:r>
                          <a:endParaRPr lang="fr-FR" sz="12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fr-FR" sz="1400">
                              <a:effectLst/>
                            </a:rPr>
                            <a:t>Symbole</a:t>
                          </a:r>
                          <a:endParaRPr lang="fr-FR" sz="1200">
                            <a:effectLst/>
                            <a:latin typeface="Calibri"/>
                            <a:ea typeface="Calibri"/>
                            <a:cs typeface="Arial"/>
                          </a:endParaRPr>
                        </a:p>
                      </a:txBody>
                      <a:tcPr marL="68580" marR="68580" marT="0" marB="0" anchor="ctr"/>
                    </a:tc>
                    <a:tc>
                      <a:txBody>
                        <a:bodyPr/>
                        <a:lstStyle/>
                        <a:p>
                          <a:pPr algn="ctr">
                            <a:lnSpc>
                              <a:spcPct val="115000"/>
                            </a:lnSpc>
                            <a:spcAft>
                              <a:spcPts val="0"/>
                            </a:spcAft>
                          </a:pPr>
                          <a:r>
                            <a:rPr lang="fr-FR" sz="1400">
                              <a:effectLst/>
                            </a:rPr>
                            <a:t>Formule</a:t>
                          </a:r>
                          <a:endParaRPr lang="fr-FR" sz="1200">
                            <a:effectLst/>
                            <a:latin typeface="Calibri"/>
                            <a:ea typeface="Calibri"/>
                            <a:cs typeface="Arial"/>
                          </a:endParaRPr>
                        </a:p>
                      </a:txBody>
                      <a:tcPr marL="68580" marR="68580" marT="0" marB="0" anchor="ctr"/>
                    </a:tc>
                    <a:tc>
                      <a:txBody>
                        <a:bodyPr/>
                        <a:lstStyle/>
                        <a:p>
                          <a:pPr algn="ctr">
                            <a:lnSpc>
                              <a:spcPct val="115000"/>
                            </a:lnSpc>
                            <a:spcAft>
                              <a:spcPts val="0"/>
                            </a:spcAft>
                          </a:pPr>
                          <a:r>
                            <a:rPr lang="fr-FR" sz="1400" dirty="0" err="1">
                              <a:effectLst/>
                            </a:rPr>
                            <a:t>Eq</a:t>
                          </a:r>
                          <a:endParaRPr lang="fr-FR" sz="1200" dirty="0">
                            <a:effectLst/>
                            <a:latin typeface="Calibri"/>
                            <a:ea typeface="Calibri"/>
                            <a:cs typeface="Arial"/>
                          </a:endParaRPr>
                        </a:p>
                      </a:txBody>
                      <a:tcPr marL="68580" marR="68580" marT="0" marB="0" anchor="ctr"/>
                    </a:tc>
                    <a:extLst>
                      <a:ext uri="{0D108BD9-81ED-4DB2-BD59-A6C34878D82A}">
                        <a16:rowId xmlns:a16="http://schemas.microsoft.com/office/drawing/2014/main" val="10000"/>
                      </a:ext>
                    </a:extLst>
                  </a:tr>
                  <a:tr h="475660">
                    <a:tc>
                      <a:txBody>
                        <a:bodyPr/>
                        <a:lstStyle/>
                        <a:p>
                          <a:pPr algn="ctr">
                            <a:lnSpc>
                              <a:spcPct val="115000"/>
                            </a:lnSpc>
                            <a:spcAft>
                              <a:spcPts val="0"/>
                            </a:spcAft>
                          </a:pPr>
                          <a:r>
                            <a:rPr lang="fr-FR" sz="1400" b="0" dirty="0" err="1">
                              <a:effectLst/>
                            </a:rPr>
                            <a:t>Angular</a:t>
                          </a:r>
                          <a:r>
                            <a:rPr lang="fr-FR" sz="1400" b="0" dirty="0">
                              <a:effectLst/>
                            </a:rPr>
                            <a:t> </a:t>
                          </a:r>
                          <a:r>
                            <a:rPr lang="fr-FR" sz="1400" b="0" dirty="0" err="1">
                              <a:effectLst/>
                            </a:rPr>
                            <a:t>frequency</a:t>
                          </a:r>
                          <a:endParaRPr lang="fr-FR" sz="1400" b="0" dirty="0">
                            <a:effectLst/>
                          </a:endParaRPr>
                        </a:p>
                        <a:p>
                          <a:pPr algn="ctr">
                            <a:lnSpc>
                              <a:spcPct val="115000"/>
                            </a:lnSpc>
                            <a:spcAft>
                              <a:spcPts val="0"/>
                            </a:spcAft>
                          </a:pPr>
                          <a:endParaRPr lang="fr-FR" sz="1400" b="0" dirty="0">
                            <a:effectLst/>
                          </a:endParaRPr>
                        </a:p>
                      </a:txBody>
                      <a:tcPr marL="68580" marR="68580" marT="0" marB="0" anchor="ctr"/>
                    </a:tc>
                    <a:tc>
                      <a:txBody>
                        <a:bodyPr/>
                        <a:lstStyle/>
                        <a:p>
                          <a:pPr algn="ctr">
                            <a:lnSpc>
                              <a:spcPct val="115000"/>
                            </a:lnSpc>
                            <a:spcAft>
                              <a:spcPts val="0"/>
                            </a:spcAft>
                          </a:pPr>
                          <a:r>
                            <a:rPr lang="fr-FR" sz="1400" dirty="0">
                              <a:effectLst/>
                              <a:sym typeface="Symbol"/>
                            </a:rPr>
                            <a:t></a:t>
                          </a:r>
                          <a:r>
                            <a:rPr lang="fr-FR" sz="1400" baseline="-25000" dirty="0">
                              <a:effectLst/>
                            </a:rPr>
                            <a:t>0</a:t>
                          </a:r>
                          <a:endParaRPr lang="fr-FR" sz="1200" dirty="0">
                            <a:effectLst/>
                            <a:latin typeface="Calibri"/>
                            <a:ea typeface="Calibri"/>
                            <a:cs typeface="Arial"/>
                          </a:endParaRPr>
                        </a:p>
                      </a:txBody>
                      <a:tcPr marL="68580" marR="68580" marT="0" marB="0" anchor="ctr"/>
                    </a:tc>
                    <a:tc>
                      <a:txBody>
                        <a:bodyPr/>
                        <a:lstStyle/>
                        <a:p>
                          <a:pPr>
                            <a:lnSpc>
                              <a:spcPct val="115000"/>
                            </a:lnSpc>
                            <a:spcAft>
                              <a:spcPts val="0"/>
                            </a:spcAft>
                          </a:pPr>
                          <a:r>
                            <a:rPr lang="fr-FR" sz="1400">
                              <a:effectLst/>
                            </a:rPr>
                            <a:t>           </a:t>
                          </a:r>
                          <a14:m>
                            <m:oMath xmlns:m="http://schemas.openxmlformats.org/officeDocument/2006/math">
                              <m:sSub>
                                <m:sSubPr>
                                  <m:ctrlPr>
                                    <a:rPr lang="fr-FR" sz="1400" i="1">
                                      <a:effectLst/>
                                      <a:latin typeface="Cambria Math" panose="02040503050406030204" pitchFamily="18" charset="0"/>
                                    </a:rPr>
                                  </m:ctrlPr>
                                </m:sSubPr>
                                <m:e>
                                  <m:r>
                                    <a:rPr lang="fr-FR" sz="1400">
                                      <a:effectLst/>
                                      <a:latin typeface="Cambria Math"/>
                                    </a:rPr>
                                    <m:t>𝜔</m:t>
                                  </m:r>
                                </m:e>
                                <m:sub>
                                  <m:r>
                                    <a:rPr lang="fr-FR" sz="1400">
                                      <a:effectLst/>
                                      <a:latin typeface="Cambria Math"/>
                                    </a:rPr>
                                    <m:t>0</m:t>
                                  </m:r>
                                </m:sub>
                              </m:sSub>
                              <m:r>
                                <a:rPr lang="fr-FR" sz="1400">
                                  <a:effectLst/>
                                  <a:latin typeface="Cambria Math"/>
                                </a:rPr>
                                <m:t>=</m:t>
                              </m:r>
                              <m:rad>
                                <m:radPr>
                                  <m:degHide m:val="on"/>
                                  <m:ctrlPr>
                                    <a:rPr lang="fr-FR" sz="1400" i="1">
                                      <a:effectLst/>
                                      <a:latin typeface="Cambria Math" panose="02040503050406030204" pitchFamily="18" charset="0"/>
                                    </a:rPr>
                                  </m:ctrlPr>
                                </m:radPr>
                                <m:deg/>
                                <m:e>
                                  <m:f>
                                    <m:fPr>
                                      <m:ctrlPr>
                                        <a:rPr lang="fr-FR" sz="1400" i="1">
                                          <a:effectLst/>
                                          <a:latin typeface="Cambria Math" panose="02040503050406030204" pitchFamily="18" charset="0"/>
                                        </a:rPr>
                                      </m:ctrlPr>
                                    </m:fPr>
                                    <m:num>
                                      <m:r>
                                        <a:rPr lang="fr-FR" sz="1400">
                                          <a:effectLst/>
                                          <a:latin typeface="Cambria Math"/>
                                        </a:rPr>
                                        <m:t>𝐾</m:t>
                                      </m:r>
                                    </m:num>
                                    <m:den>
                                      <m:r>
                                        <a:rPr lang="fr-FR" sz="1400">
                                          <a:effectLst/>
                                          <a:latin typeface="Cambria Math"/>
                                        </a:rPr>
                                        <m:t>𝑀</m:t>
                                      </m:r>
                                    </m:den>
                                  </m:f>
                                </m:e>
                              </m:rad>
                            </m:oMath>
                          </a14:m>
                          <a:endParaRPr lang="fr-FR" sz="1200">
                            <a:effectLst/>
                            <a:latin typeface="Calibri"/>
                            <a:ea typeface="Calibri"/>
                            <a:cs typeface="Arial"/>
                          </a:endParaRPr>
                        </a:p>
                      </a:txBody>
                      <a:tcPr marL="68580" marR="68580" marT="0" marB="0" anchor="ctr"/>
                    </a:tc>
                    <a:tc>
                      <a:txBody>
                        <a:bodyPr/>
                        <a:lstStyle/>
                        <a:p>
                          <a:pPr algn="ctr">
                            <a:lnSpc>
                              <a:spcPct val="115000"/>
                            </a:lnSpc>
                            <a:spcAft>
                              <a:spcPts val="0"/>
                            </a:spcAft>
                          </a:pPr>
                          <a:r>
                            <a:rPr lang="fr-FR" sz="1000" dirty="0">
                              <a:solidFill>
                                <a:srgbClr val="FF0000"/>
                              </a:solidFill>
                              <a:effectLst/>
                            </a:rPr>
                            <a:t>(2.13)</a:t>
                          </a:r>
                          <a:endParaRPr lang="fr-FR" sz="1100" dirty="0">
                            <a:solidFill>
                              <a:srgbClr val="FF0000"/>
                            </a:solidFill>
                            <a:effectLst/>
                            <a:latin typeface="Calibri"/>
                            <a:ea typeface="Calibri"/>
                            <a:cs typeface="Arial"/>
                          </a:endParaRPr>
                        </a:p>
                      </a:txBody>
                      <a:tcPr marL="68580" marR="68580" marT="0" marB="0" anchor="ctr"/>
                    </a:tc>
                    <a:extLst>
                      <a:ext uri="{0D108BD9-81ED-4DB2-BD59-A6C34878D82A}">
                        <a16:rowId xmlns:a16="http://schemas.microsoft.com/office/drawing/2014/main" val="10001"/>
                      </a:ext>
                    </a:extLst>
                  </a:tr>
                  <a:tr h="475660">
                    <a:tc>
                      <a:txBody>
                        <a:bodyPr/>
                        <a:lstStyle/>
                        <a:p>
                          <a:pPr algn="ctr">
                            <a:lnSpc>
                              <a:spcPct val="115000"/>
                            </a:lnSpc>
                            <a:spcAft>
                              <a:spcPts val="0"/>
                            </a:spcAft>
                          </a:pPr>
                          <a:r>
                            <a:rPr lang="fr-FR" sz="1400" b="0" dirty="0" err="1">
                              <a:effectLst/>
                            </a:rPr>
                            <a:t>Period</a:t>
                          </a:r>
                          <a:endParaRPr lang="fr-FR" sz="1200" b="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fr-FR" sz="1400">
                              <a:effectLst/>
                            </a:rPr>
                            <a:t>T</a:t>
                          </a:r>
                          <a:endParaRPr lang="fr-FR" sz="1200">
                            <a:effectLst/>
                            <a:latin typeface="Calibri"/>
                            <a:ea typeface="Calibri"/>
                            <a:cs typeface="Arial"/>
                          </a:endParaRPr>
                        </a:p>
                      </a:txBody>
                      <a:tcPr marL="68580" marR="68580" marT="0" marB="0" anchor="ctr"/>
                    </a:tc>
                    <a:tc>
                      <a:txBody>
                        <a:bodyPr/>
                        <a:lstStyle/>
                        <a:p>
                          <a:pPr>
                            <a:lnSpc>
                              <a:spcPct val="115000"/>
                            </a:lnSpc>
                            <a:spcAft>
                              <a:spcPts val="0"/>
                            </a:spcAft>
                          </a:pPr>
                          <a14:m>
                            <m:oMath xmlns:m="http://schemas.openxmlformats.org/officeDocument/2006/math">
                              <m:r>
                                <a:rPr lang="fr-FR" sz="1400">
                                  <a:effectLst/>
                                  <a:latin typeface="Cambria Math"/>
                                </a:rPr>
                                <m:t>𝑇</m:t>
                              </m:r>
                              <m:r>
                                <a:rPr lang="fr-FR" sz="1400">
                                  <a:effectLst/>
                                  <a:latin typeface="Cambria Math"/>
                                </a:rPr>
                                <m:t>=</m:t>
                              </m:r>
                              <m:f>
                                <m:fPr>
                                  <m:ctrlPr>
                                    <a:rPr lang="fr-FR" sz="1400" i="1">
                                      <a:effectLst/>
                                      <a:latin typeface="Cambria Math" panose="02040503050406030204" pitchFamily="18" charset="0"/>
                                    </a:rPr>
                                  </m:ctrlPr>
                                </m:fPr>
                                <m:num>
                                  <m:r>
                                    <a:rPr lang="fr-FR" sz="1400">
                                      <a:effectLst/>
                                      <a:latin typeface="Cambria Math"/>
                                    </a:rPr>
                                    <m:t>2</m:t>
                                  </m:r>
                                  <m:r>
                                    <a:rPr lang="fr-FR" sz="1400">
                                      <a:effectLst/>
                                      <a:latin typeface="Cambria Math"/>
                                    </a:rPr>
                                    <m:t>.</m:t>
                                  </m:r>
                                  <m:r>
                                    <a:rPr lang="fr-FR" sz="1400">
                                      <a:effectLst/>
                                      <a:latin typeface="Cambria Math"/>
                                    </a:rPr>
                                    <m:t>𝜋</m:t>
                                  </m:r>
                                </m:num>
                                <m:den>
                                  <m:sSub>
                                    <m:sSubPr>
                                      <m:ctrlPr>
                                        <a:rPr lang="fr-FR" sz="1400" i="1">
                                          <a:effectLst/>
                                          <a:latin typeface="Cambria Math" panose="02040503050406030204" pitchFamily="18" charset="0"/>
                                        </a:rPr>
                                      </m:ctrlPr>
                                    </m:sSubPr>
                                    <m:e>
                                      <m:r>
                                        <a:rPr lang="fr-FR" sz="1400">
                                          <a:effectLst/>
                                          <a:latin typeface="Cambria Math"/>
                                        </a:rPr>
                                        <m:t>𝜔</m:t>
                                      </m:r>
                                    </m:e>
                                    <m:sub>
                                      <m:r>
                                        <a:rPr lang="fr-FR" sz="1400">
                                          <a:effectLst/>
                                          <a:latin typeface="Cambria Math"/>
                                        </a:rPr>
                                        <m:t>0</m:t>
                                      </m:r>
                                    </m:sub>
                                  </m:sSub>
                                </m:den>
                              </m:f>
                              <m:r>
                                <a:rPr lang="fr-FR" sz="1400">
                                  <a:effectLst/>
                                  <a:latin typeface="Cambria Math"/>
                                </a:rPr>
                                <m:t>=</m:t>
                              </m:r>
                              <m:r>
                                <a:rPr lang="fr-FR" sz="1400">
                                  <a:effectLst/>
                                  <a:latin typeface="Cambria Math"/>
                                </a:rPr>
                                <m:t>2</m:t>
                              </m:r>
                              <m:r>
                                <a:rPr lang="fr-FR" sz="1400">
                                  <a:effectLst/>
                                  <a:latin typeface="Cambria Math"/>
                                </a:rPr>
                                <m:t>.</m:t>
                              </m:r>
                              <m:r>
                                <a:rPr lang="fr-FR" sz="1400">
                                  <a:effectLst/>
                                  <a:latin typeface="Cambria Math"/>
                                </a:rPr>
                                <m:t>𝜋</m:t>
                              </m:r>
                              <m:rad>
                                <m:radPr>
                                  <m:degHide m:val="on"/>
                                  <m:ctrlPr>
                                    <a:rPr lang="fr-FR" sz="1400" i="1">
                                      <a:effectLst/>
                                      <a:latin typeface="Cambria Math" panose="02040503050406030204" pitchFamily="18" charset="0"/>
                                    </a:rPr>
                                  </m:ctrlPr>
                                </m:radPr>
                                <m:deg/>
                                <m:e>
                                  <m:f>
                                    <m:fPr>
                                      <m:ctrlPr>
                                        <a:rPr lang="fr-FR" sz="1400" i="1">
                                          <a:effectLst/>
                                          <a:latin typeface="Cambria Math" panose="02040503050406030204" pitchFamily="18" charset="0"/>
                                        </a:rPr>
                                      </m:ctrlPr>
                                    </m:fPr>
                                    <m:num>
                                      <m:r>
                                        <a:rPr lang="fr-FR" sz="1400">
                                          <a:effectLst/>
                                          <a:latin typeface="Cambria Math"/>
                                        </a:rPr>
                                        <m:t>𝑀</m:t>
                                      </m:r>
                                    </m:num>
                                    <m:den>
                                      <m:r>
                                        <a:rPr lang="fr-FR" sz="1400">
                                          <a:effectLst/>
                                          <a:latin typeface="Cambria Math"/>
                                        </a:rPr>
                                        <m:t>𝐾</m:t>
                                      </m:r>
                                    </m:den>
                                  </m:f>
                                </m:e>
                              </m:rad>
                            </m:oMath>
                          </a14:m>
                          <a:r>
                            <a:rPr lang="fr-FR" sz="1400">
                              <a:effectLst/>
                            </a:rPr>
                            <a:t> </a:t>
                          </a:r>
                          <a:endParaRPr lang="fr-FR" sz="1200">
                            <a:effectLst/>
                            <a:latin typeface="Calibri"/>
                            <a:ea typeface="Calibri"/>
                            <a:cs typeface="Arial"/>
                          </a:endParaRPr>
                        </a:p>
                      </a:txBody>
                      <a:tcPr marL="68580" marR="68580" marT="0" marB="0" anchor="ctr"/>
                    </a:tc>
                    <a:tc>
                      <a:txBody>
                        <a:bodyPr/>
                        <a:lstStyle/>
                        <a:p>
                          <a:pPr algn="ctr">
                            <a:lnSpc>
                              <a:spcPct val="115000"/>
                            </a:lnSpc>
                            <a:spcAft>
                              <a:spcPts val="0"/>
                            </a:spcAft>
                          </a:pPr>
                          <a:r>
                            <a:rPr lang="fr-FR" sz="1000" dirty="0">
                              <a:solidFill>
                                <a:srgbClr val="FF0000"/>
                              </a:solidFill>
                              <a:effectLst/>
                            </a:rPr>
                            <a:t>(2.14)</a:t>
                          </a:r>
                          <a:endParaRPr lang="fr-FR" sz="1100" dirty="0">
                            <a:solidFill>
                              <a:srgbClr val="FF0000"/>
                            </a:solidFill>
                            <a:effectLst/>
                            <a:latin typeface="Calibri"/>
                            <a:ea typeface="Calibri"/>
                            <a:cs typeface="Arial"/>
                          </a:endParaRPr>
                        </a:p>
                      </a:txBody>
                      <a:tcPr marL="68580" marR="68580" marT="0" marB="0" anchor="ctr"/>
                    </a:tc>
                    <a:extLst>
                      <a:ext uri="{0D108BD9-81ED-4DB2-BD59-A6C34878D82A}">
                        <a16:rowId xmlns:a16="http://schemas.microsoft.com/office/drawing/2014/main" val="10002"/>
                      </a:ext>
                    </a:extLst>
                  </a:tr>
                  <a:tr h="415407">
                    <a:tc>
                      <a:txBody>
                        <a:bodyPr/>
                        <a:lstStyle/>
                        <a:p>
                          <a:pPr algn="ctr">
                            <a:lnSpc>
                              <a:spcPct val="115000"/>
                            </a:lnSpc>
                            <a:spcAft>
                              <a:spcPts val="0"/>
                            </a:spcAft>
                          </a:pPr>
                          <a:r>
                            <a:rPr lang="fr-FR" sz="1400" b="0" dirty="0">
                              <a:effectLst/>
                            </a:rPr>
                            <a:t>Natural </a:t>
                          </a:r>
                          <a:r>
                            <a:rPr lang="fr-FR" sz="1400" b="0" dirty="0" err="1">
                              <a:effectLst/>
                            </a:rPr>
                            <a:t>frequency</a:t>
                          </a:r>
                          <a:endParaRPr lang="fr-FR" sz="1400" b="0" dirty="0">
                            <a:effectLst/>
                          </a:endParaRPr>
                        </a:p>
                        <a:p>
                          <a:pPr algn="ctr">
                            <a:lnSpc>
                              <a:spcPct val="115000"/>
                            </a:lnSpc>
                            <a:spcAft>
                              <a:spcPts val="0"/>
                            </a:spcAft>
                          </a:pPr>
                          <a:endParaRPr lang="fr-FR" sz="1200" b="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fr-FR" sz="1400">
                              <a:effectLst/>
                            </a:rPr>
                            <a:t>f</a:t>
                          </a:r>
                          <a:endParaRPr lang="fr-FR" sz="1200">
                            <a:effectLst/>
                            <a:latin typeface="Calibri"/>
                            <a:ea typeface="Calibri"/>
                            <a:cs typeface="Arial"/>
                          </a:endParaRPr>
                        </a:p>
                      </a:txBody>
                      <a:tcPr marL="68580" marR="68580" marT="0" marB="0" anchor="ctr"/>
                    </a:tc>
                    <a:tc>
                      <a:txBody>
                        <a:bodyPr/>
                        <a:lstStyle/>
                        <a:p>
                          <a:pPr algn="ctr">
                            <a:lnSpc>
                              <a:spcPct val="115000"/>
                            </a:lnSpc>
                            <a:spcAft>
                              <a:spcPts val="0"/>
                            </a:spcAft>
                          </a:pPr>
                          <a14:m>
                            <m:oMath xmlns:m="http://schemas.openxmlformats.org/officeDocument/2006/math">
                              <m:r>
                                <a:rPr lang="fr-FR" sz="1400">
                                  <a:effectLst/>
                                  <a:latin typeface="Cambria Math"/>
                                </a:rPr>
                                <m:t>𝜔</m:t>
                              </m:r>
                              <m:r>
                                <a:rPr lang="fr-FR" sz="1400">
                                  <a:effectLst/>
                                  <a:latin typeface="Cambria Math"/>
                                </a:rPr>
                                <m:t>=</m:t>
                              </m:r>
                              <m:r>
                                <a:rPr lang="fr-FR" sz="1400">
                                  <a:effectLst/>
                                  <a:latin typeface="Cambria Math"/>
                                </a:rPr>
                                <m:t>2</m:t>
                              </m:r>
                              <m:r>
                                <a:rPr lang="fr-FR" sz="1400">
                                  <a:effectLst/>
                                  <a:latin typeface="Cambria Math"/>
                                </a:rPr>
                                <m:t>.</m:t>
                              </m:r>
                              <m:r>
                                <a:rPr lang="fr-FR" sz="1400">
                                  <a:effectLst/>
                                  <a:latin typeface="Cambria Math"/>
                                </a:rPr>
                                <m:t>𝜋</m:t>
                              </m:r>
                              <m:r>
                                <a:rPr lang="fr-FR" sz="1400">
                                  <a:effectLst/>
                                  <a:latin typeface="Cambria Math"/>
                                </a:rPr>
                                <m:t>.</m:t>
                              </m:r>
                              <m:r>
                                <a:rPr lang="fr-FR" sz="1400">
                                  <a:effectLst/>
                                  <a:latin typeface="Cambria Math"/>
                                </a:rPr>
                                <m:t>𝑓</m:t>
                              </m:r>
                            </m:oMath>
                          </a14:m>
                          <a:r>
                            <a:rPr lang="fr-FR" sz="1400" dirty="0">
                              <a:effectLst/>
                            </a:rPr>
                            <a:t> ,   </a:t>
                          </a:r>
                          <a14:m>
                            <m:oMath xmlns:m="http://schemas.openxmlformats.org/officeDocument/2006/math">
                              <m:r>
                                <a:rPr lang="fr-FR" sz="1400">
                                  <a:effectLst/>
                                  <a:latin typeface="Cambria Math"/>
                                </a:rPr>
                                <m:t>𝑓</m:t>
                              </m:r>
                              <m:r>
                                <a:rPr lang="fr-FR" sz="1400">
                                  <a:effectLst/>
                                  <a:latin typeface="Cambria Math"/>
                                </a:rPr>
                                <m:t>=</m:t>
                              </m:r>
                              <m:f>
                                <m:fPr>
                                  <m:ctrlPr>
                                    <a:rPr lang="fr-FR" sz="1400" i="1">
                                      <a:effectLst/>
                                      <a:latin typeface="Cambria Math" panose="02040503050406030204" pitchFamily="18" charset="0"/>
                                    </a:rPr>
                                  </m:ctrlPr>
                                </m:fPr>
                                <m:num>
                                  <m:r>
                                    <a:rPr lang="fr-FR" sz="1400">
                                      <a:effectLst/>
                                      <a:latin typeface="Cambria Math"/>
                                    </a:rPr>
                                    <m:t>1</m:t>
                                  </m:r>
                                </m:num>
                                <m:den>
                                  <m:r>
                                    <a:rPr lang="fr-FR" sz="1400">
                                      <a:effectLst/>
                                      <a:latin typeface="Cambria Math"/>
                                    </a:rPr>
                                    <m:t>𝑇</m:t>
                                  </m:r>
                                </m:den>
                              </m:f>
                            </m:oMath>
                          </a14:m>
                          <a:r>
                            <a:rPr lang="fr-FR" sz="1400" dirty="0">
                              <a:effectLst/>
                            </a:rPr>
                            <a:t> </a:t>
                          </a:r>
                          <a:endParaRPr lang="fr-FR" sz="12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fr-FR" sz="1000" dirty="0">
                              <a:solidFill>
                                <a:srgbClr val="FF0000"/>
                              </a:solidFill>
                              <a:effectLst/>
                            </a:rPr>
                            <a:t>(2.15)</a:t>
                          </a:r>
                          <a:endParaRPr lang="fr-FR" sz="1100" dirty="0">
                            <a:solidFill>
                              <a:srgbClr val="FF0000"/>
                            </a:solidFill>
                            <a:effectLst/>
                            <a:latin typeface="Calibri"/>
                            <a:ea typeface="Calibri"/>
                            <a:cs typeface="Arial"/>
                          </a:endParaRPr>
                        </a:p>
                      </a:txBody>
                      <a:tcPr marL="68580" marR="68580" marT="0" marB="0" anchor="ctr"/>
                    </a:tc>
                    <a:extLst>
                      <a:ext uri="{0D108BD9-81ED-4DB2-BD59-A6C34878D82A}">
                        <a16:rowId xmlns:a16="http://schemas.microsoft.com/office/drawing/2014/main" val="10003"/>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651550721"/>
                  </p:ext>
                </p:extLst>
              </p:nvPr>
            </p:nvGraphicFramePr>
            <p:xfrm>
              <a:off x="611560" y="2780928"/>
              <a:ext cx="7416824" cy="1917130"/>
            </p:xfrm>
            <a:graphic>
              <a:graphicData uri="http://schemas.openxmlformats.org/drawingml/2006/table">
                <a:tbl>
                  <a:tblPr firstRow="1" firstCol="1" bandRow="1">
                    <a:tableStyleId>{3C2FFA5D-87B4-456A-9821-1D502468CF0F}</a:tableStyleId>
                  </a:tblPr>
                  <a:tblGrid>
                    <a:gridCol w="3024336">
                      <a:extLst>
                        <a:ext uri="{9D8B030D-6E8A-4147-A177-3AD203B41FA5}">
                          <a16:colId xmlns:a16="http://schemas.microsoft.com/office/drawing/2014/main" val="20000"/>
                        </a:ext>
                      </a:extLst>
                    </a:gridCol>
                    <a:gridCol w="781755">
                      <a:extLst>
                        <a:ext uri="{9D8B030D-6E8A-4147-A177-3AD203B41FA5}">
                          <a16:colId xmlns:a16="http://schemas.microsoft.com/office/drawing/2014/main" val="20001"/>
                        </a:ext>
                      </a:extLst>
                    </a:gridCol>
                    <a:gridCol w="2382523">
                      <a:extLst>
                        <a:ext uri="{9D8B030D-6E8A-4147-A177-3AD203B41FA5}">
                          <a16:colId xmlns:a16="http://schemas.microsoft.com/office/drawing/2014/main" val="20002"/>
                        </a:ext>
                      </a:extLst>
                    </a:gridCol>
                    <a:gridCol w="1228210">
                      <a:extLst>
                        <a:ext uri="{9D8B030D-6E8A-4147-A177-3AD203B41FA5}">
                          <a16:colId xmlns:a16="http://schemas.microsoft.com/office/drawing/2014/main" val="20003"/>
                        </a:ext>
                      </a:extLst>
                    </a:gridCol>
                  </a:tblGrid>
                  <a:tr h="475171">
                    <a:tc>
                      <a:txBody>
                        <a:bodyPr/>
                        <a:lstStyle/>
                        <a:p>
                          <a:pPr algn="ctr">
                            <a:lnSpc>
                              <a:spcPct val="115000"/>
                            </a:lnSpc>
                            <a:spcAft>
                              <a:spcPts val="0"/>
                            </a:spcAft>
                          </a:pPr>
                          <a:r>
                            <a:rPr lang="fr-FR" sz="1400" dirty="0">
                              <a:effectLst/>
                            </a:rPr>
                            <a:t>Paramètre</a:t>
                          </a:r>
                          <a:endParaRPr lang="fr-FR" sz="12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fr-FR" sz="1400">
                              <a:effectLst/>
                            </a:rPr>
                            <a:t>Symbole</a:t>
                          </a:r>
                          <a:endParaRPr lang="fr-FR" sz="1200">
                            <a:effectLst/>
                            <a:latin typeface="Calibri"/>
                            <a:ea typeface="Calibri"/>
                            <a:cs typeface="Arial"/>
                          </a:endParaRPr>
                        </a:p>
                      </a:txBody>
                      <a:tcPr marL="68580" marR="68580" marT="0" marB="0" anchor="ctr"/>
                    </a:tc>
                    <a:tc>
                      <a:txBody>
                        <a:bodyPr/>
                        <a:lstStyle/>
                        <a:p>
                          <a:pPr algn="ctr">
                            <a:lnSpc>
                              <a:spcPct val="115000"/>
                            </a:lnSpc>
                            <a:spcAft>
                              <a:spcPts val="0"/>
                            </a:spcAft>
                          </a:pPr>
                          <a:r>
                            <a:rPr lang="fr-FR" sz="1400">
                              <a:effectLst/>
                            </a:rPr>
                            <a:t>Formule</a:t>
                          </a:r>
                          <a:endParaRPr lang="fr-FR" sz="1200">
                            <a:effectLst/>
                            <a:latin typeface="Calibri"/>
                            <a:ea typeface="Calibri"/>
                            <a:cs typeface="Arial"/>
                          </a:endParaRPr>
                        </a:p>
                      </a:txBody>
                      <a:tcPr marL="68580" marR="68580" marT="0" marB="0" anchor="ctr"/>
                    </a:tc>
                    <a:tc>
                      <a:txBody>
                        <a:bodyPr/>
                        <a:lstStyle/>
                        <a:p>
                          <a:pPr algn="ctr">
                            <a:lnSpc>
                              <a:spcPct val="115000"/>
                            </a:lnSpc>
                            <a:spcAft>
                              <a:spcPts val="0"/>
                            </a:spcAft>
                          </a:pPr>
                          <a:r>
                            <a:rPr lang="fr-FR" sz="1400" dirty="0" err="1">
                              <a:effectLst/>
                            </a:rPr>
                            <a:t>Eq</a:t>
                          </a:r>
                          <a:endParaRPr lang="fr-FR" sz="1200" dirty="0">
                            <a:effectLst/>
                            <a:latin typeface="Calibri"/>
                            <a:ea typeface="Calibri"/>
                            <a:cs typeface="Arial"/>
                          </a:endParaRPr>
                        </a:p>
                      </a:txBody>
                      <a:tcPr marL="68580" marR="68580" marT="0" marB="0" anchor="ctr"/>
                    </a:tc>
                    <a:extLst>
                      <a:ext uri="{0D108BD9-81ED-4DB2-BD59-A6C34878D82A}">
                        <a16:rowId xmlns:a16="http://schemas.microsoft.com/office/drawing/2014/main" val="10000"/>
                      </a:ext>
                    </a:extLst>
                  </a:tr>
                  <a:tr h="499301">
                    <a:tc>
                      <a:txBody>
                        <a:bodyPr/>
                        <a:lstStyle/>
                        <a:p>
                          <a:pPr algn="ctr">
                            <a:lnSpc>
                              <a:spcPct val="115000"/>
                            </a:lnSpc>
                            <a:spcAft>
                              <a:spcPts val="0"/>
                            </a:spcAft>
                          </a:pPr>
                          <a:r>
                            <a:rPr lang="fr-FR" sz="1400" b="0" dirty="0" err="1">
                              <a:effectLst/>
                            </a:rPr>
                            <a:t>Angular</a:t>
                          </a:r>
                          <a:r>
                            <a:rPr lang="fr-FR" sz="1400" b="0" dirty="0">
                              <a:effectLst/>
                            </a:rPr>
                            <a:t> </a:t>
                          </a:r>
                          <a:r>
                            <a:rPr lang="fr-FR" sz="1400" b="0" dirty="0" err="1">
                              <a:effectLst/>
                            </a:rPr>
                            <a:t>frequency</a:t>
                          </a:r>
                          <a:endParaRPr lang="fr-FR" sz="1400" b="0" dirty="0">
                            <a:effectLst/>
                          </a:endParaRPr>
                        </a:p>
                        <a:p>
                          <a:pPr algn="ctr">
                            <a:lnSpc>
                              <a:spcPct val="115000"/>
                            </a:lnSpc>
                            <a:spcAft>
                              <a:spcPts val="0"/>
                            </a:spcAft>
                          </a:pPr>
                          <a:endParaRPr lang="fr-FR" sz="1400" b="0" dirty="0">
                            <a:effectLst/>
                          </a:endParaRPr>
                        </a:p>
                      </a:txBody>
                      <a:tcPr marL="68580" marR="68580" marT="0" marB="0" anchor="ctr"/>
                    </a:tc>
                    <a:tc>
                      <a:txBody>
                        <a:bodyPr/>
                        <a:lstStyle/>
                        <a:p>
                          <a:pPr algn="ctr">
                            <a:lnSpc>
                              <a:spcPct val="115000"/>
                            </a:lnSpc>
                            <a:spcAft>
                              <a:spcPts val="0"/>
                            </a:spcAft>
                          </a:pPr>
                          <a:r>
                            <a:rPr lang="fr-FR" sz="1400" dirty="0">
                              <a:effectLst/>
                              <a:sym typeface="Symbol"/>
                            </a:rPr>
                            <a:t></a:t>
                          </a:r>
                          <a:r>
                            <a:rPr lang="fr-FR" sz="1400" baseline="-25000" dirty="0">
                              <a:effectLst/>
                            </a:rPr>
                            <a:t>0</a:t>
                          </a:r>
                          <a:endParaRPr lang="fr-FR" sz="1200" dirty="0">
                            <a:effectLst/>
                            <a:latin typeface="Calibri"/>
                            <a:ea typeface="Calibri"/>
                            <a:cs typeface="Arial"/>
                          </a:endParaRPr>
                        </a:p>
                      </a:txBody>
                      <a:tcPr marL="68580" marR="68580" marT="0" marB="0" anchor="ctr"/>
                    </a:tc>
                    <a:tc>
                      <a:txBody>
                        <a:bodyPr/>
                        <a:lstStyle/>
                        <a:p>
                          <a:endParaRPr lang="fr-FR"/>
                        </a:p>
                      </a:txBody>
                      <a:tcPr marL="68580" marR="68580" marT="0" marB="0" anchor="ctr">
                        <a:blipFill>
                          <a:blip r:embed="rId4"/>
                          <a:stretch>
                            <a:fillRect l="-162308" t="-103659" r="-54359" b="-204878"/>
                          </a:stretch>
                        </a:blipFill>
                      </a:tcPr>
                    </a:tc>
                    <a:tc>
                      <a:txBody>
                        <a:bodyPr/>
                        <a:lstStyle/>
                        <a:p>
                          <a:pPr algn="ctr">
                            <a:lnSpc>
                              <a:spcPct val="115000"/>
                            </a:lnSpc>
                            <a:spcAft>
                              <a:spcPts val="0"/>
                            </a:spcAft>
                          </a:pPr>
                          <a:r>
                            <a:rPr lang="fr-FR" sz="1000" dirty="0">
                              <a:solidFill>
                                <a:srgbClr val="FF0000"/>
                              </a:solidFill>
                              <a:effectLst/>
                            </a:rPr>
                            <a:t>(2.13)</a:t>
                          </a:r>
                          <a:endParaRPr lang="fr-FR" sz="1100" dirty="0">
                            <a:solidFill>
                              <a:srgbClr val="FF0000"/>
                            </a:solidFill>
                            <a:effectLst/>
                            <a:latin typeface="Calibri"/>
                            <a:ea typeface="Calibri"/>
                            <a:cs typeface="Arial"/>
                          </a:endParaRPr>
                        </a:p>
                      </a:txBody>
                      <a:tcPr marL="68580" marR="68580" marT="0" marB="0" anchor="ctr"/>
                    </a:tc>
                    <a:extLst>
                      <a:ext uri="{0D108BD9-81ED-4DB2-BD59-A6C34878D82A}">
                        <a16:rowId xmlns:a16="http://schemas.microsoft.com/office/drawing/2014/main" val="10001"/>
                      </a:ext>
                    </a:extLst>
                  </a:tr>
                  <a:tr h="499301">
                    <a:tc>
                      <a:txBody>
                        <a:bodyPr/>
                        <a:lstStyle/>
                        <a:p>
                          <a:pPr algn="ctr">
                            <a:lnSpc>
                              <a:spcPct val="115000"/>
                            </a:lnSpc>
                            <a:spcAft>
                              <a:spcPts val="0"/>
                            </a:spcAft>
                          </a:pPr>
                          <a:r>
                            <a:rPr lang="fr-FR" sz="1400" b="0" dirty="0" err="1">
                              <a:effectLst/>
                            </a:rPr>
                            <a:t>Period</a:t>
                          </a:r>
                          <a:endParaRPr lang="fr-FR" sz="1200" b="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fr-FR" sz="1400">
                              <a:effectLst/>
                            </a:rPr>
                            <a:t>T</a:t>
                          </a:r>
                          <a:endParaRPr lang="fr-FR" sz="1200">
                            <a:effectLst/>
                            <a:latin typeface="Calibri"/>
                            <a:ea typeface="Calibri"/>
                            <a:cs typeface="Arial"/>
                          </a:endParaRPr>
                        </a:p>
                      </a:txBody>
                      <a:tcPr marL="68580" marR="68580" marT="0" marB="0" anchor="ctr"/>
                    </a:tc>
                    <a:tc>
                      <a:txBody>
                        <a:bodyPr/>
                        <a:lstStyle/>
                        <a:p>
                          <a:endParaRPr lang="fr-FR"/>
                        </a:p>
                      </a:txBody>
                      <a:tcPr marL="68580" marR="68580" marT="0" marB="0" anchor="ctr">
                        <a:blipFill>
                          <a:blip r:embed="rId4"/>
                          <a:stretch>
                            <a:fillRect l="-162308" t="-203659" r="-54359" b="-104878"/>
                          </a:stretch>
                        </a:blipFill>
                      </a:tcPr>
                    </a:tc>
                    <a:tc>
                      <a:txBody>
                        <a:bodyPr/>
                        <a:lstStyle/>
                        <a:p>
                          <a:pPr algn="ctr">
                            <a:lnSpc>
                              <a:spcPct val="115000"/>
                            </a:lnSpc>
                            <a:spcAft>
                              <a:spcPts val="0"/>
                            </a:spcAft>
                          </a:pPr>
                          <a:r>
                            <a:rPr lang="fr-FR" sz="1000" dirty="0">
                              <a:solidFill>
                                <a:srgbClr val="FF0000"/>
                              </a:solidFill>
                              <a:effectLst/>
                            </a:rPr>
                            <a:t>(2.14)</a:t>
                          </a:r>
                          <a:endParaRPr lang="fr-FR" sz="1100" dirty="0">
                            <a:solidFill>
                              <a:srgbClr val="FF0000"/>
                            </a:solidFill>
                            <a:effectLst/>
                            <a:latin typeface="Calibri"/>
                            <a:ea typeface="Calibri"/>
                            <a:cs typeface="Arial"/>
                          </a:endParaRPr>
                        </a:p>
                      </a:txBody>
                      <a:tcPr marL="68580" marR="68580" marT="0" marB="0" anchor="ctr"/>
                    </a:tc>
                    <a:extLst>
                      <a:ext uri="{0D108BD9-81ED-4DB2-BD59-A6C34878D82A}">
                        <a16:rowId xmlns:a16="http://schemas.microsoft.com/office/drawing/2014/main" val="10002"/>
                      </a:ext>
                    </a:extLst>
                  </a:tr>
                  <a:tr h="443357">
                    <a:tc>
                      <a:txBody>
                        <a:bodyPr/>
                        <a:lstStyle/>
                        <a:p>
                          <a:pPr algn="ctr">
                            <a:lnSpc>
                              <a:spcPct val="115000"/>
                            </a:lnSpc>
                            <a:spcAft>
                              <a:spcPts val="0"/>
                            </a:spcAft>
                          </a:pPr>
                          <a:r>
                            <a:rPr lang="fr-FR" sz="1400" b="0" dirty="0">
                              <a:effectLst/>
                            </a:rPr>
                            <a:t>Natural </a:t>
                          </a:r>
                          <a:r>
                            <a:rPr lang="fr-FR" sz="1400" b="0" dirty="0" err="1">
                              <a:effectLst/>
                            </a:rPr>
                            <a:t>frequency</a:t>
                          </a:r>
                          <a:endParaRPr lang="fr-FR" sz="1400" b="0" dirty="0">
                            <a:effectLst/>
                          </a:endParaRPr>
                        </a:p>
                        <a:p>
                          <a:pPr algn="ctr">
                            <a:lnSpc>
                              <a:spcPct val="115000"/>
                            </a:lnSpc>
                            <a:spcAft>
                              <a:spcPts val="0"/>
                            </a:spcAft>
                          </a:pPr>
                          <a:endParaRPr lang="fr-FR" sz="1200" b="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fr-FR" sz="1400">
                              <a:effectLst/>
                            </a:rPr>
                            <a:t>f</a:t>
                          </a:r>
                          <a:endParaRPr lang="fr-FR" sz="1200">
                            <a:effectLst/>
                            <a:latin typeface="Calibri"/>
                            <a:ea typeface="Calibri"/>
                            <a:cs typeface="Arial"/>
                          </a:endParaRPr>
                        </a:p>
                      </a:txBody>
                      <a:tcPr marL="68580" marR="68580" marT="0" marB="0" anchor="ctr"/>
                    </a:tc>
                    <a:tc>
                      <a:txBody>
                        <a:bodyPr/>
                        <a:lstStyle/>
                        <a:p>
                          <a:endParaRPr lang="fr-FR"/>
                        </a:p>
                      </a:txBody>
                      <a:tcPr marL="68580" marR="68580" marT="0" marB="0" anchor="ctr">
                        <a:blipFill>
                          <a:blip r:embed="rId4"/>
                          <a:stretch>
                            <a:fillRect l="-162308" t="-341096" r="-54359" b="-17808"/>
                          </a:stretch>
                        </a:blipFill>
                      </a:tcPr>
                    </a:tc>
                    <a:tc>
                      <a:txBody>
                        <a:bodyPr/>
                        <a:lstStyle/>
                        <a:p>
                          <a:pPr algn="ctr">
                            <a:lnSpc>
                              <a:spcPct val="115000"/>
                            </a:lnSpc>
                            <a:spcAft>
                              <a:spcPts val="0"/>
                            </a:spcAft>
                          </a:pPr>
                          <a:r>
                            <a:rPr lang="fr-FR" sz="1000" dirty="0">
                              <a:solidFill>
                                <a:srgbClr val="FF0000"/>
                              </a:solidFill>
                              <a:effectLst/>
                            </a:rPr>
                            <a:t>(2.15)</a:t>
                          </a:r>
                          <a:endParaRPr lang="fr-FR" sz="1100" dirty="0">
                            <a:solidFill>
                              <a:srgbClr val="FF0000"/>
                            </a:solidFill>
                            <a:effectLst/>
                            <a:latin typeface="Calibri"/>
                            <a:ea typeface="Calibri"/>
                            <a:cs typeface="Arial"/>
                          </a:endParaRPr>
                        </a:p>
                      </a:txBody>
                      <a:tcPr marL="68580" marR="68580" marT="0" marB="0" anchor="ctr"/>
                    </a:tc>
                    <a:extLst>
                      <a:ext uri="{0D108BD9-81ED-4DB2-BD59-A6C34878D82A}">
                        <a16:rowId xmlns:a16="http://schemas.microsoft.com/office/drawing/2014/main" val="10003"/>
                      </a:ext>
                    </a:extLst>
                  </a:tr>
                </a:tbl>
              </a:graphicData>
            </a:graphic>
          </p:graphicFrame>
        </mc:Fallback>
      </mc:AlternateContent>
      <p:pic>
        <p:nvPicPr>
          <p:cNvPr id="6" name="Image 19"/>
          <p:cNvPicPr/>
          <p:nvPr/>
        </p:nvPicPr>
        <p:blipFill>
          <a:blip r:embed="rId5"/>
          <a:srcRect/>
          <a:stretch>
            <a:fillRect/>
          </a:stretch>
        </p:blipFill>
        <p:spPr bwMode="auto">
          <a:xfrm>
            <a:off x="611560" y="4769917"/>
            <a:ext cx="7416824" cy="2016224"/>
          </a:xfrm>
          <a:prstGeom prst="rect">
            <a:avLst/>
          </a:prstGeom>
          <a:ln>
            <a:headEnd/>
            <a:tailEnd/>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236829029"/>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107504" y="-27384"/>
                <a:ext cx="8928992" cy="6885384"/>
              </a:xfrm>
              <a:prstGeom prst="rect">
                <a:avLst/>
              </a:prstGeom>
              <a:ln>
                <a:solidFill>
                  <a:srgbClr val="FFFF00"/>
                </a:solidFill>
              </a:ln>
            </p:spPr>
            <p:txBody>
              <a:bodyPr/>
              <a:lstStyle/>
              <a:p>
                <a:pPr>
                  <a:lnSpc>
                    <a:spcPct val="150000"/>
                  </a:lnSpc>
                </a:pPr>
                <a:r>
                  <a:rPr lang="fr-FR" sz="2000" b="1" dirty="0">
                    <a:solidFill>
                      <a:srgbClr val="FFC000"/>
                    </a:solidFill>
                  </a:rPr>
                  <a:t>III.2. </a:t>
                </a:r>
                <a:r>
                  <a:rPr lang="en-US" sz="2000" b="1" dirty="0">
                    <a:solidFill>
                      <a:srgbClr val="FFC000"/>
                    </a:solidFill>
                    <a:latin typeface="Times New Roman"/>
                    <a:ea typeface="Times New Roman"/>
                  </a:rPr>
                  <a:t>Damped free vibration (c≠0):</a:t>
                </a:r>
              </a:p>
              <a:p>
                <a:pPr>
                  <a:lnSpc>
                    <a:spcPct val="150000"/>
                  </a:lnSpc>
                </a:pPr>
                <a:r>
                  <a:rPr lang="fr-FR" sz="2000" dirty="0" err="1"/>
                  <a:t>We</a:t>
                </a:r>
                <a:r>
                  <a:rPr lang="fr-FR" sz="2000" dirty="0"/>
                  <a:t> have  : </a:t>
                </a:r>
                <a14:m>
                  <m:oMath xmlns:m="http://schemas.openxmlformats.org/officeDocument/2006/math">
                    <m:r>
                      <a:rPr lang="fr-FR" sz="2000" i="1">
                        <a:latin typeface="Cambria Math"/>
                      </a:rPr>
                      <m:t>𝑀</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i="1">
                        <a:latin typeface="Cambria Math"/>
                      </a:rPr>
                      <m:t>𝐶</m:t>
                    </m:r>
                    <m:r>
                      <a:rPr lang="fr-FR" sz="2000" i="1">
                        <a:latin typeface="Cambria Math"/>
                      </a:rPr>
                      <m:t>.</m:t>
                    </m:r>
                    <m:acc>
                      <m:accPr>
                        <m:chr m:val="̇"/>
                        <m:ctrlPr>
                          <a:rPr lang="fr-FR" sz="2000" i="1">
                            <a:latin typeface="Cambria Math" panose="02040503050406030204" pitchFamily="18" charset="0"/>
                          </a:rPr>
                        </m:ctrlPr>
                      </m:accPr>
                      <m:e>
                        <m:r>
                          <a:rPr lang="fr-FR" sz="2000" i="1">
                            <a:latin typeface="Cambria Math"/>
                          </a:rPr>
                          <m:t>𝑥</m:t>
                        </m:r>
                      </m:e>
                    </m:acc>
                    <m:r>
                      <a:rPr lang="fr-FR" sz="2000" i="1">
                        <a:latin typeface="Cambria Math"/>
                      </a:rPr>
                      <m:t>+</m:t>
                    </m:r>
                    <m:r>
                      <a:rPr lang="fr-FR" sz="2000" i="1">
                        <a:latin typeface="Cambria Math"/>
                      </a:rPr>
                      <m:t>𝐾</m:t>
                    </m:r>
                    <m:r>
                      <a:rPr lang="fr-FR" sz="2000" i="1">
                        <a:latin typeface="Cambria Math"/>
                      </a:rPr>
                      <m:t>.</m:t>
                    </m:r>
                    <m:r>
                      <a:rPr lang="fr-FR" sz="2000" i="1">
                        <a:latin typeface="Cambria Math"/>
                      </a:rPr>
                      <m:t>𝑥</m:t>
                    </m:r>
                    <m:r>
                      <a:rPr lang="fr-FR" sz="2000" i="1">
                        <a:latin typeface="Cambria Math"/>
                      </a:rPr>
                      <m:t>=</m:t>
                    </m:r>
                    <m:r>
                      <a:rPr lang="fr-FR" sz="2000" i="1">
                        <a:latin typeface="Cambria Math"/>
                      </a:rPr>
                      <m:t>0</m:t>
                    </m:r>
                  </m:oMath>
                </a14:m>
                <a:r>
                  <a:rPr lang="fr-FR" sz="2000" dirty="0"/>
                  <a:t>	 </a:t>
                </a:r>
                <a:r>
                  <a:rPr lang="fr-FR" sz="2000" dirty="0">
                    <a:solidFill>
                      <a:srgbClr val="FF0000"/>
                    </a:solidFill>
                  </a:rPr>
                  <a:t>(2.16)</a:t>
                </a:r>
              </a:p>
              <a:p>
                <a:pPr>
                  <a:lnSpc>
                    <a:spcPct val="150000"/>
                  </a:lnSpc>
                </a:pPr>
                <a:r>
                  <a:rPr lang="en-US" sz="2000" dirty="0"/>
                  <a:t>The form of the solution depends on the damping coefficient c.</a:t>
                </a:r>
              </a:p>
              <a:p>
                <a:pPr>
                  <a:lnSpc>
                    <a:spcPct val="150000"/>
                  </a:lnSpc>
                </a:pPr>
                <a:r>
                  <a:rPr lang="en-US" sz="2000" dirty="0"/>
                  <a:t>The exponential function </a:t>
                </a:r>
                <a:r>
                  <a:rPr lang="fr-FR" sz="2000" dirty="0"/>
                  <a:t> : </a:t>
                </a:r>
                <a14:m>
                  <m:oMath xmlns:m="http://schemas.openxmlformats.org/officeDocument/2006/math">
                    <m:r>
                      <a:rPr lang="fr-FR" sz="2000" i="1">
                        <a:latin typeface="Cambria Math"/>
                      </a:rPr>
                      <m:t>𝑥</m:t>
                    </m:r>
                    <m:d>
                      <m:dPr>
                        <m:ctrlPr>
                          <a:rPr lang="fr-FR" sz="2000" i="1">
                            <a:latin typeface="Cambria Math" panose="02040503050406030204" pitchFamily="18" charset="0"/>
                          </a:rPr>
                        </m:ctrlPr>
                      </m:dPr>
                      <m:e>
                        <m:r>
                          <a:rPr lang="fr-FR" sz="2000" i="1">
                            <a:latin typeface="Cambria Math"/>
                          </a:rPr>
                          <m:t>𝑡</m:t>
                        </m:r>
                      </m:e>
                    </m:d>
                    <m:r>
                      <a:rPr lang="fr-FR" sz="2000" i="1">
                        <a:latin typeface="Cambria Math"/>
                      </a:rPr>
                      <m:t>=</m:t>
                    </m:r>
                    <m:r>
                      <a:rPr lang="fr-FR" sz="2000" i="1">
                        <a:latin typeface="Cambria Math"/>
                      </a:rPr>
                      <m:t>𝐷</m:t>
                    </m:r>
                    <m:r>
                      <a:rPr lang="fr-FR" sz="2000" i="1">
                        <a:latin typeface="Cambria Math"/>
                      </a:rPr>
                      <m:t>.</m:t>
                    </m:r>
                    <m:sSup>
                      <m:sSupPr>
                        <m:ctrlPr>
                          <a:rPr lang="fr-FR" sz="2000" i="1">
                            <a:latin typeface="Cambria Math" panose="02040503050406030204" pitchFamily="18" charset="0"/>
                          </a:rPr>
                        </m:ctrlPr>
                      </m:sSupPr>
                      <m:e>
                        <m:r>
                          <a:rPr lang="fr-FR" sz="2000" i="1">
                            <a:latin typeface="Cambria Math"/>
                          </a:rPr>
                          <m:t>𝑒</m:t>
                        </m:r>
                      </m:e>
                      <m:sup>
                        <m:r>
                          <a:rPr lang="fr-FR" sz="2000" i="1">
                            <a:latin typeface="Cambria Math"/>
                          </a:rPr>
                          <m:t>𝑞</m:t>
                        </m:r>
                        <m:r>
                          <a:rPr lang="fr-FR" sz="2000" i="1">
                            <a:latin typeface="Cambria Math"/>
                          </a:rPr>
                          <m:t>.</m:t>
                        </m:r>
                        <m:r>
                          <a:rPr lang="fr-FR" sz="2000" i="1">
                            <a:latin typeface="Cambria Math"/>
                          </a:rPr>
                          <m:t>𝑡</m:t>
                        </m:r>
                      </m:sup>
                    </m:sSup>
                  </m:oMath>
                </a14:m>
                <a:endParaRPr lang="en-US" sz="2000" dirty="0"/>
              </a:p>
              <a:p>
                <a:pPr>
                  <a:lnSpc>
                    <a:spcPct val="150000"/>
                  </a:lnSpc>
                </a:pPr>
                <a:r>
                  <a:rPr lang="en-US" sz="2000" dirty="0"/>
                  <a:t>The general homogeneous solution is:</a:t>
                </a:r>
                <a:r>
                  <a:rPr lang="fr-FR" sz="2000" dirty="0"/>
                  <a:t>Eq.[(2.16)] == &gt; </a:t>
                </a:r>
                <a14:m>
                  <m:oMath xmlns:m="http://schemas.openxmlformats.org/officeDocument/2006/math">
                    <m:d>
                      <m:dPr>
                        <m:ctrlPr>
                          <a:rPr lang="fr-FR" sz="2000" i="1">
                            <a:latin typeface="Cambria Math" panose="02040503050406030204" pitchFamily="18" charset="0"/>
                          </a:rPr>
                        </m:ctrlPr>
                      </m:dPr>
                      <m:e>
                        <m:r>
                          <a:rPr lang="fr-FR" sz="2000" i="1">
                            <a:latin typeface="Cambria Math"/>
                          </a:rPr>
                          <m:t>𝑚</m:t>
                        </m:r>
                        <m:r>
                          <a:rPr lang="fr-FR" sz="2000" i="1">
                            <a:latin typeface="Cambria Math"/>
                          </a:rPr>
                          <m:t>.</m:t>
                        </m:r>
                        <m:sSup>
                          <m:sSupPr>
                            <m:ctrlPr>
                              <a:rPr lang="fr-FR" sz="2000" i="1">
                                <a:latin typeface="Cambria Math" panose="02040503050406030204" pitchFamily="18" charset="0"/>
                              </a:rPr>
                            </m:ctrlPr>
                          </m:sSupPr>
                          <m:e>
                            <m:r>
                              <a:rPr lang="fr-FR" sz="2000" i="1">
                                <a:latin typeface="Cambria Math"/>
                              </a:rPr>
                              <m:t>𝑞</m:t>
                            </m:r>
                          </m:e>
                          <m:sup>
                            <m:r>
                              <a:rPr lang="fr-FR" sz="2000" i="1">
                                <a:latin typeface="Cambria Math"/>
                              </a:rPr>
                              <m:t>2</m:t>
                            </m:r>
                          </m:sup>
                        </m:sSup>
                        <m:r>
                          <a:rPr lang="fr-FR" sz="2000" i="1">
                            <a:latin typeface="Cambria Math"/>
                          </a:rPr>
                          <m:t>+</m:t>
                        </m:r>
                        <m:r>
                          <a:rPr lang="fr-FR" sz="2000" i="1">
                            <a:latin typeface="Cambria Math"/>
                          </a:rPr>
                          <m:t>𝑐</m:t>
                        </m:r>
                        <m:r>
                          <a:rPr lang="fr-FR" sz="2000" i="1">
                            <a:latin typeface="Cambria Math"/>
                          </a:rPr>
                          <m:t>.</m:t>
                        </m:r>
                        <m:r>
                          <a:rPr lang="fr-FR" sz="2000" i="1">
                            <a:latin typeface="Cambria Math"/>
                          </a:rPr>
                          <m:t>𝑞</m:t>
                        </m:r>
                        <m:r>
                          <a:rPr lang="fr-FR" sz="2000" i="1">
                            <a:latin typeface="Cambria Math"/>
                          </a:rPr>
                          <m:t>+</m:t>
                        </m:r>
                        <m:r>
                          <a:rPr lang="fr-FR" sz="2000" i="1">
                            <a:latin typeface="Cambria Math"/>
                          </a:rPr>
                          <m:t>𝑘</m:t>
                        </m:r>
                      </m:e>
                    </m:d>
                    <m:r>
                      <a:rPr lang="fr-FR" sz="2000" i="1">
                        <a:latin typeface="Cambria Math"/>
                      </a:rPr>
                      <m:t>.</m:t>
                    </m:r>
                    <m:r>
                      <a:rPr lang="fr-FR" sz="2000" i="1">
                        <a:latin typeface="Cambria Math"/>
                      </a:rPr>
                      <m:t>𝐷</m:t>
                    </m:r>
                    <m:r>
                      <a:rPr lang="fr-FR" sz="2000" i="1">
                        <a:latin typeface="Cambria Math"/>
                      </a:rPr>
                      <m:t>.</m:t>
                    </m:r>
                    <m:sSup>
                      <m:sSupPr>
                        <m:ctrlPr>
                          <a:rPr lang="fr-FR" sz="2000" i="1">
                            <a:latin typeface="Cambria Math" panose="02040503050406030204" pitchFamily="18" charset="0"/>
                          </a:rPr>
                        </m:ctrlPr>
                      </m:sSupPr>
                      <m:e>
                        <m:r>
                          <a:rPr lang="fr-FR" sz="2000" i="1">
                            <a:latin typeface="Cambria Math"/>
                          </a:rPr>
                          <m:t>𝑒</m:t>
                        </m:r>
                      </m:e>
                      <m:sup>
                        <m:r>
                          <a:rPr lang="fr-FR" sz="2000" i="1">
                            <a:latin typeface="Cambria Math"/>
                          </a:rPr>
                          <m:t>𝑞</m:t>
                        </m:r>
                        <m:r>
                          <a:rPr lang="fr-FR" sz="2000" i="1">
                            <a:latin typeface="Cambria Math"/>
                          </a:rPr>
                          <m:t>.</m:t>
                        </m:r>
                        <m:r>
                          <a:rPr lang="fr-FR" sz="2000" i="1">
                            <a:latin typeface="Cambria Math"/>
                          </a:rPr>
                          <m:t>𝑡</m:t>
                        </m:r>
                      </m:sup>
                    </m:sSup>
                    <m:r>
                      <a:rPr lang="fr-FR" sz="2000" i="1">
                        <a:latin typeface="Cambria Math"/>
                      </a:rPr>
                      <m:t>=</m:t>
                    </m:r>
                    <m:r>
                      <a:rPr lang="fr-FR" sz="2000" i="1">
                        <a:latin typeface="Cambria Math"/>
                      </a:rPr>
                      <m:t>0</m:t>
                    </m:r>
                  </m:oMath>
                </a14:m>
                <a:endParaRPr lang="fr-FR" sz="2000" dirty="0"/>
              </a:p>
              <a:p>
                <a:pPr>
                  <a:lnSpc>
                    <a:spcPct val="150000"/>
                  </a:lnSpc>
                </a:pPr>
                <a:r>
                  <a:rPr lang="fr-FR" sz="2000" dirty="0" err="1"/>
                  <a:t>We</a:t>
                </a:r>
                <a:r>
                  <a:rPr lang="fr-FR" sz="2000" dirty="0"/>
                  <a:t> have : (D≠0) et (e</a:t>
                </a:r>
                <a:r>
                  <a:rPr lang="fr-FR" sz="2000" baseline="30000" dirty="0"/>
                  <a:t>q.t</a:t>
                </a:r>
                <a:r>
                  <a:rPr lang="fr-FR" sz="2000" dirty="0"/>
                  <a:t> ≠0 ) == &gt; </a:t>
                </a:r>
                <a14:m>
                  <m:oMath xmlns:m="http://schemas.openxmlformats.org/officeDocument/2006/math">
                    <m:r>
                      <a:rPr lang="fr-FR" sz="2000" i="1">
                        <a:latin typeface="Cambria Math"/>
                      </a:rPr>
                      <m:t>𝑚</m:t>
                    </m:r>
                    <m:r>
                      <a:rPr lang="fr-FR" sz="2000" i="1">
                        <a:latin typeface="Cambria Math"/>
                      </a:rPr>
                      <m:t>.</m:t>
                    </m:r>
                    <m:sSup>
                      <m:sSupPr>
                        <m:ctrlPr>
                          <a:rPr lang="fr-FR" sz="2000" i="1">
                            <a:latin typeface="Cambria Math" panose="02040503050406030204" pitchFamily="18" charset="0"/>
                          </a:rPr>
                        </m:ctrlPr>
                      </m:sSupPr>
                      <m:e>
                        <m:r>
                          <a:rPr lang="fr-FR" sz="2000" i="1">
                            <a:latin typeface="Cambria Math"/>
                          </a:rPr>
                          <m:t>𝑞</m:t>
                        </m:r>
                      </m:e>
                      <m:sup>
                        <m:r>
                          <a:rPr lang="fr-FR" sz="2000" i="1">
                            <a:latin typeface="Cambria Math"/>
                          </a:rPr>
                          <m:t>2</m:t>
                        </m:r>
                      </m:sup>
                    </m:sSup>
                    <m:r>
                      <a:rPr lang="fr-FR" sz="2000" i="1">
                        <a:latin typeface="Cambria Math"/>
                      </a:rPr>
                      <m:t>+</m:t>
                    </m:r>
                    <m:r>
                      <a:rPr lang="fr-FR" sz="2000" i="1">
                        <a:latin typeface="Cambria Math"/>
                      </a:rPr>
                      <m:t>𝑐</m:t>
                    </m:r>
                    <m:r>
                      <a:rPr lang="fr-FR" sz="2000" i="1">
                        <a:latin typeface="Cambria Math"/>
                      </a:rPr>
                      <m:t>.</m:t>
                    </m:r>
                    <m:r>
                      <a:rPr lang="fr-FR" sz="2000" i="1">
                        <a:latin typeface="Cambria Math"/>
                      </a:rPr>
                      <m:t>𝑞</m:t>
                    </m:r>
                    <m:r>
                      <a:rPr lang="fr-FR" sz="2000" i="1">
                        <a:latin typeface="Cambria Math"/>
                      </a:rPr>
                      <m:t>+</m:t>
                    </m:r>
                    <m:r>
                      <a:rPr lang="fr-FR" sz="2000" i="1">
                        <a:latin typeface="Cambria Math"/>
                      </a:rPr>
                      <m:t>𝑘</m:t>
                    </m:r>
                    <m:r>
                      <a:rPr lang="fr-FR" sz="2000" i="1">
                        <a:latin typeface="Cambria Math"/>
                      </a:rPr>
                      <m:t>=</m:t>
                    </m:r>
                    <m:r>
                      <a:rPr lang="fr-FR" sz="2000" i="1">
                        <a:latin typeface="Cambria Math"/>
                      </a:rPr>
                      <m:t>0</m:t>
                    </m:r>
                  </m:oMath>
                </a14:m>
                <a:r>
                  <a:rPr lang="fr-FR" sz="2000" dirty="0"/>
                  <a:t>	 	</a:t>
                </a:r>
                <a:r>
                  <a:rPr lang="fr-FR" sz="2000" dirty="0">
                    <a:solidFill>
                      <a:srgbClr val="FF0000"/>
                    </a:solidFill>
                  </a:rPr>
                  <a:t>(2.17)</a:t>
                </a:r>
              </a:p>
              <a:p>
                <a:pPr>
                  <a:lnSpc>
                    <a:spcPct val="150000"/>
                  </a:lnSpc>
                </a:pPr>
                <a:r>
                  <a:rPr lang="en-US" sz="2000" dirty="0"/>
                  <a:t>This is the characteristic equation.</a:t>
                </a:r>
              </a:p>
              <a:p>
                <a14:m>
                  <m:oMath xmlns:m="http://schemas.openxmlformats.org/officeDocument/2006/math">
                    <m:r>
                      <a:rPr lang="fr-FR" sz="2000" i="1">
                        <a:latin typeface="Cambria Math"/>
                      </a:rPr>
                      <m:t>𝑥</m:t>
                    </m:r>
                    <m:d>
                      <m:dPr>
                        <m:ctrlPr>
                          <a:rPr lang="fr-FR" sz="2000" i="1">
                            <a:latin typeface="Cambria Math" panose="02040503050406030204" pitchFamily="18" charset="0"/>
                          </a:rPr>
                        </m:ctrlPr>
                      </m:dPr>
                      <m:e>
                        <m:r>
                          <a:rPr lang="fr-FR" sz="2000" i="1">
                            <a:latin typeface="Cambria Math"/>
                          </a:rPr>
                          <m:t>𝑡</m:t>
                        </m:r>
                      </m:e>
                    </m:d>
                    <m:r>
                      <a:rPr lang="fr-FR" sz="2000" i="1">
                        <a:latin typeface="Cambria Math"/>
                      </a:rPr>
                      <m:t>=</m:t>
                    </m:r>
                    <m:sSub>
                      <m:sSubPr>
                        <m:ctrlPr>
                          <a:rPr lang="fr-FR" sz="2000" i="1" smtClean="0">
                            <a:solidFill>
                              <a:srgbClr val="FFC000"/>
                            </a:solidFill>
                            <a:latin typeface="Cambria Math" panose="02040503050406030204" pitchFamily="18" charset="0"/>
                          </a:rPr>
                        </m:ctrlPr>
                      </m:sSubPr>
                      <m:e>
                        <m:r>
                          <a:rPr lang="fr-FR" sz="2000" i="1">
                            <a:solidFill>
                              <a:srgbClr val="FFC000"/>
                            </a:solidFill>
                            <a:latin typeface="Cambria Math"/>
                          </a:rPr>
                          <m:t>𝐷</m:t>
                        </m:r>
                      </m:e>
                      <m:sub>
                        <m:r>
                          <a:rPr lang="fr-FR" sz="2000" i="1">
                            <a:solidFill>
                              <a:srgbClr val="FFC000"/>
                            </a:solidFill>
                            <a:latin typeface="Cambria Math"/>
                          </a:rPr>
                          <m:t>1</m:t>
                        </m:r>
                      </m:sub>
                    </m:sSub>
                    <m:r>
                      <a:rPr lang="fr-FR" sz="2000" i="1">
                        <a:solidFill>
                          <a:srgbClr val="FFC000"/>
                        </a:solidFill>
                        <a:latin typeface="Cambria Math"/>
                      </a:rPr>
                      <m:t>.</m:t>
                    </m:r>
                    <m:sSup>
                      <m:sSupPr>
                        <m:ctrlPr>
                          <a:rPr lang="fr-FR" sz="2000" i="1">
                            <a:solidFill>
                              <a:srgbClr val="FFC000"/>
                            </a:solidFill>
                            <a:latin typeface="Cambria Math" panose="02040503050406030204" pitchFamily="18" charset="0"/>
                          </a:rPr>
                        </m:ctrlPr>
                      </m:sSupPr>
                      <m:e>
                        <m:r>
                          <a:rPr lang="fr-FR" sz="2000" i="1">
                            <a:solidFill>
                              <a:srgbClr val="FFC000"/>
                            </a:solidFill>
                            <a:latin typeface="Cambria Math"/>
                          </a:rPr>
                          <m:t>𝑒</m:t>
                        </m:r>
                      </m:e>
                      <m:sup>
                        <m:sSub>
                          <m:sSubPr>
                            <m:ctrlPr>
                              <a:rPr lang="fr-FR" sz="2000" i="1">
                                <a:solidFill>
                                  <a:srgbClr val="FFC000"/>
                                </a:solidFill>
                                <a:latin typeface="Cambria Math" panose="02040503050406030204" pitchFamily="18" charset="0"/>
                              </a:rPr>
                            </m:ctrlPr>
                          </m:sSubPr>
                          <m:e>
                            <m:r>
                              <a:rPr lang="fr-FR" sz="2000" i="1">
                                <a:solidFill>
                                  <a:srgbClr val="FFC000"/>
                                </a:solidFill>
                                <a:latin typeface="Cambria Math"/>
                              </a:rPr>
                              <m:t>𝑞</m:t>
                            </m:r>
                          </m:e>
                          <m:sub>
                            <m:r>
                              <a:rPr lang="fr-FR" sz="2000" i="1">
                                <a:solidFill>
                                  <a:srgbClr val="FFC000"/>
                                </a:solidFill>
                                <a:latin typeface="Cambria Math"/>
                              </a:rPr>
                              <m:t>1</m:t>
                            </m:r>
                          </m:sub>
                        </m:sSub>
                        <m:r>
                          <a:rPr lang="fr-FR" sz="2000" i="1">
                            <a:solidFill>
                              <a:srgbClr val="FFC000"/>
                            </a:solidFill>
                            <a:latin typeface="Cambria Math"/>
                          </a:rPr>
                          <m:t>.</m:t>
                        </m:r>
                        <m:r>
                          <a:rPr lang="fr-FR" sz="2000" i="1">
                            <a:solidFill>
                              <a:srgbClr val="FFC000"/>
                            </a:solidFill>
                            <a:latin typeface="Cambria Math"/>
                          </a:rPr>
                          <m:t>𝑡</m:t>
                        </m:r>
                      </m:sup>
                    </m:sSup>
                    <m:r>
                      <a:rPr lang="fr-FR" sz="2000" i="1">
                        <a:solidFill>
                          <a:srgbClr val="FFC000"/>
                        </a:solidFill>
                        <a:latin typeface="Cambria Math"/>
                      </a:rPr>
                      <m:t>+</m:t>
                    </m:r>
                    <m:sSub>
                      <m:sSubPr>
                        <m:ctrlPr>
                          <a:rPr lang="fr-FR" sz="2000" i="1">
                            <a:solidFill>
                              <a:srgbClr val="FFC000"/>
                            </a:solidFill>
                            <a:latin typeface="Cambria Math" panose="02040503050406030204" pitchFamily="18" charset="0"/>
                          </a:rPr>
                        </m:ctrlPr>
                      </m:sSubPr>
                      <m:e>
                        <m:r>
                          <a:rPr lang="fr-FR" sz="2000" i="1">
                            <a:solidFill>
                              <a:srgbClr val="FFC000"/>
                            </a:solidFill>
                            <a:latin typeface="Cambria Math"/>
                          </a:rPr>
                          <m:t>𝐷</m:t>
                        </m:r>
                      </m:e>
                      <m:sub>
                        <m:r>
                          <a:rPr lang="fr-FR" sz="2000" i="1">
                            <a:solidFill>
                              <a:srgbClr val="FFC000"/>
                            </a:solidFill>
                            <a:latin typeface="Cambria Math"/>
                          </a:rPr>
                          <m:t>2</m:t>
                        </m:r>
                      </m:sub>
                    </m:sSub>
                    <m:r>
                      <a:rPr lang="fr-FR" sz="2000" i="1">
                        <a:solidFill>
                          <a:srgbClr val="FFC000"/>
                        </a:solidFill>
                        <a:latin typeface="Cambria Math"/>
                      </a:rPr>
                      <m:t>.</m:t>
                    </m:r>
                    <m:r>
                      <a:rPr lang="fr-FR" sz="2000" i="1">
                        <a:solidFill>
                          <a:srgbClr val="FFC000"/>
                        </a:solidFill>
                        <a:latin typeface="Cambria Math"/>
                      </a:rPr>
                      <m:t>𝑡</m:t>
                    </m:r>
                    <m:r>
                      <a:rPr lang="fr-FR" sz="2000" i="1">
                        <a:solidFill>
                          <a:srgbClr val="FFC000"/>
                        </a:solidFill>
                        <a:latin typeface="Cambria Math"/>
                      </a:rPr>
                      <m:t>.</m:t>
                    </m:r>
                    <m:sSup>
                      <m:sSupPr>
                        <m:ctrlPr>
                          <a:rPr lang="fr-FR" sz="2000" i="1">
                            <a:solidFill>
                              <a:srgbClr val="FFC000"/>
                            </a:solidFill>
                            <a:latin typeface="Cambria Math" panose="02040503050406030204" pitchFamily="18" charset="0"/>
                          </a:rPr>
                        </m:ctrlPr>
                      </m:sSupPr>
                      <m:e>
                        <m:r>
                          <a:rPr lang="fr-FR" sz="2000" i="1">
                            <a:solidFill>
                              <a:srgbClr val="FFC000"/>
                            </a:solidFill>
                            <a:latin typeface="Cambria Math"/>
                          </a:rPr>
                          <m:t>𝑒</m:t>
                        </m:r>
                      </m:e>
                      <m:sup>
                        <m:sSub>
                          <m:sSubPr>
                            <m:ctrlPr>
                              <a:rPr lang="fr-FR" sz="2000" i="1">
                                <a:solidFill>
                                  <a:srgbClr val="FFC000"/>
                                </a:solidFill>
                                <a:latin typeface="Cambria Math" panose="02040503050406030204" pitchFamily="18" charset="0"/>
                              </a:rPr>
                            </m:ctrlPr>
                          </m:sSubPr>
                          <m:e>
                            <m:r>
                              <a:rPr lang="fr-FR" sz="2000" i="1">
                                <a:solidFill>
                                  <a:srgbClr val="FFC000"/>
                                </a:solidFill>
                                <a:latin typeface="Cambria Math"/>
                              </a:rPr>
                              <m:t>𝑞</m:t>
                            </m:r>
                          </m:e>
                          <m:sub>
                            <m:r>
                              <a:rPr lang="fr-FR" sz="2000" i="1">
                                <a:solidFill>
                                  <a:srgbClr val="FFC000"/>
                                </a:solidFill>
                                <a:latin typeface="Cambria Math"/>
                              </a:rPr>
                              <m:t>2</m:t>
                            </m:r>
                          </m:sub>
                        </m:sSub>
                        <m:r>
                          <a:rPr lang="fr-FR" sz="2000" i="1">
                            <a:solidFill>
                              <a:srgbClr val="FFC000"/>
                            </a:solidFill>
                            <a:latin typeface="Cambria Math"/>
                          </a:rPr>
                          <m:t>.</m:t>
                        </m:r>
                        <m:r>
                          <a:rPr lang="fr-FR" sz="2000" i="1">
                            <a:solidFill>
                              <a:srgbClr val="FFC000"/>
                            </a:solidFill>
                            <a:latin typeface="Cambria Math"/>
                          </a:rPr>
                          <m:t>𝑡</m:t>
                        </m:r>
                      </m:sup>
                    </m:sSup>
                  </m:oMath>
                </a14:m>
                <a:r>
                  <a:rPr lang="fr-FR" sz="2000" dirty="0"/>
                  <a:t>              </a:t>
                </a:r>
                <a:r>
                  <a:rPr lang="fr-FR" sz="2000" dirty="0">
                    <a:solidFill>
                      <a:srgbClr val="FF0000"/>
                    </a:solidFill>
                  </a:rPr>
                  <a:t>(2.19)</a:t>
                </a:r>
              </a:p>
              <a:p>
                <a:pPr algn="just">
                  <a:lnSpc>
                    <a:spcPct val="150000"/>
                  </a:lnSpc>
                </a:pPr>
                <a:r>
                  <a:rPr lang="fr-FR" sz="2000" dirty="0"/>
                  <a:t>The </a:t>
                </a:r>
                <a:r>
                  <a:rPr lang="fr-FR" sz="2000" dirty="0" err="1"/>
                  <a:t>general</a:t>
                </a:r>
                <a:r>
                  <a:rPr lang="fr-FR" sz="2000" dirty="0"/>
                  <a:t> solution l’</a:t>
                </a:r>
                <a:r>
                  <a:rPr lang="fr-FR" sz="2000" dirty="0" err="1"/>
                  <a:t>éq</a:t>
                </a:r>
                <a:r>
                  <a:rPr lang="fr-FR" sz="2000" dirty="0"/>
                  <a:t>.[(2.16)] </a:t>
                </a:r>
                <a:r>
                  <a:rPr lang="en-US" sz="2000" dirty="0"/>
                  <a:t>is a superposition of the two possible solutions q1 and q2.</a:t>
                </a:r>
                <a:r>
                  <a:rPr lang="fr-FR" sz="2000" dirty="0"/>
                  <a:t>. D</a:t>
                </a:r>
                <a:r>
                  <a:rPr lang="fr-FR" sz="2000" baseline="-25000" dirty="0"/>
                  <a:t>1</a:t>
                </a:r>
                <a:r>
                  <a:rPr lang="fr-FR" sz="2000" dirty="0"/>
                  <a:t> et D</a:t>
                </a:r>
                <a:r>
                  <a:rPr lang="fr-FR" sz="2000" baseline="-25000" dirty="0"/>
                  <a:t>2</a:t>
                </a:r>
                <a:r>
                  <a:rPr lang="fr-FR" sz="2000" dirty="0"/>
                  <a:t> </a:t>
                </a:r>
                <a:r>
                  <a:rPr lang="en-US" sz="2000" dirty="0"/>
                  <a:t>are given by the initial conditions</a:t>
                </a:r>
                <a:r>
                  <a:rPr lang="fr-FR" sz="2000" dirty="0"/>
                  <a:t>.</a:t>
                </a:r>
              </a:p>
              <a:p>
                <a:r>
                  <a:rPr lang="fr-FR" sz="2000" dirty="0"/>
                  <a:t> </a:t>
                </a:r>
                <a14:m>
                  <m:oMath xmlns:m="http://schemas.openxmlformats.org/officeDocument/2006/math">
                    <m:sSub>
                      <m:sSubPr>
                        <m:ctrlPr>
                          <a:rPr lang="fr-FR" sz="2000" i="1">
                            <a:latin typeface="Cambria Math" panose="02040503050406030204" pitchFamily="18" charset="0"/>
                          </a:rPr>
                        </m:ctrlPr>
                      </m:sSubPr>
                      <m:e>
                        <m:r>
                          <a:rPr lang="fr-FR" sz="2000" i="1">
                            <a:latin typeface="Cambria Math"/>
                          </a:rPr>
                          <m:t>𝑞</m:t>
                        </m:r>
                      </m:e>
                      <m:sub>
                        <m:r>
                          <a:rPr lang="fr-FR" sz="2000" i="1">
                            <a:latin typeface="Cambria Math"/>
                          </a:rPr>
                          <m:t>1</m:t>
                        </m:r>
                        <m:r>
                          <a:rPr lang="fr-FR" sz="2000" i="1">
                            <a:latin typeface="Cambria Math"/>
                          </a:rPr>
                          <m:t>,</m:t>
                        </m:r>
                        <m:r>
                          <a:rPr lang="fr-FR" sz="2000" i="1">
                            <a:latin typeface="Cambria Math"/>
                          </a:rPr>
                          <m:t>2</m:t>
                        </m:r>
                      </m:sub>
                    </m:sSub>
                    <m:r>
                      <a:rPr lang="fr-FR" sz="2000" i="1">
                        <a:latin typeface="Cambria Math"/>
                      </a:rPr>
                      <m:t>=−</m:t>
                    </m:r>
                    <m:f>
                      <m:fPr>
                        <m:ctrlPr>
                          <a:rPr lang="fr-FR" sz="2000" i="1">
                            <a:latin typeface="Cambria Math" panose="02040503050406030204" pitchFamily="18" charset="0"/>
                          </a:rPr>
                        </m:ctrlPr>
                      </m:fPr>
                      <m:num>
                        <m:r>
                          <a:rPr lang="fr-FR" sz="2000" i="1">
                            <a:latin typeface="Cambria Math"/>
                          </a:rPr>
                          <m:t>𝑐</m:t>
                        </m:r>
                      </m:num>
                      <m:den>
                        <m:r>
                          <a:rPr lang="fr-FR" sz="2000" i="1">
                            <a:latin typeface="Cambria Math"/>
                          </a:rPr>
                          <m:t>2</m:t>
                        </m:r>
                        <m:r>
                          <a:rPr lang="fr-FR" sz="2000" i="1">
                            <a:latin typeface="Cambria Math"/>
                          </a:rPr>
                          <m:t>.</m:t>
                        </m:r>
                        <m:r>
                          <a:rPr lang="fr-FR" sz="2000" i="1">
                            <a:latin typeface="Cambria Math"/>
                          </a:rPr>
                          <m:t>𝑚</m:t>
                        </m:r>
                      </m:den>
                    </m:f>
                    <m:r>
                      <a:rPr lang="fr-FR" sz="2000" i="1">
                        <a:latin typeface="Cambria Math"/>
                      </a:rPr>
                      <m:t>±</m:t>
                    </m:r>
                    <m:f>
                      <m:fPr>
                        <m:ctrlPr>
                          <a:rPr lang="fr-FR" sz="2000" i="1">
                            <a:latin typeface="Cambria Math" panose="02040503050406030204" pitchFamily="18" charset="0"/>
                          </a:rPr>
                        </m:ctrlPr>
                      </m:fPr>
                      <m:num>
                        <m:rad>
                          <m:radPr>
                            <m:degHide m:val="on"/>
                            <m:ctrlPr>
                              <a:rPr lang="fr-FR" sz="2000" i="1">
                                <a:latin typeface="Cambria Math" panose="02040503050406030204" pitchFamily="18" charset="0"/>
                              </a:rPr>
                            </m:ctrlPr>
                          </m:radPr>
                          <m:deg/>
                          <m:e>
                            <m:sSup>
                              <m:sSupPr>
                                <m:ctrlPr>
                                  <a:rPr lang="fr-FR" sz="2000" i="1">
                                    <a:latin typeface="Cambria Math" panose="02040503050406030204" pitchFamily="18" charset="0"/>
                                  </a:rPr>
                                </m:ctrlPr>
                              </m:sSupPr>
                              <m:e>
                                <m:r>
                                  <a:rPr lang="fr-FR" sz="2000" i="1">
                                    <a:latin typeface="Cambria Math"/>
                                  </a:rPr>
                                  <m:t>𝑐</m:t>
                                </m:r>
                              </m:e>
                              <m:sup>
                                <m:r>
                                  <a:rPr lang="fr-FR" sz="2000" i="1">
                                    <a:latin typeface="Cambria Math"/>
                                  </a:rPr>
                                  <m:t>2</m:t>
                                </m:r>
                              </m:sup>
                            </m:sSup>
                            <m:r>
                              <a:rPr lang="fr-FR" sz="2000" i="1">
                                <a:latin typeface="Cambria Math"/>
                              </a:rPr>
                              <m:t>−</m:t>
                            </m:r>
                            <m:r>
                              <a:rPr lang="fr-FR" sz="2000" i="1">
                                <a:latin typeface="Cambria Math"/>
                              </a:rPr>
                              <m:t>4</m:t>
                            </m:r>
                            <m:r>
                              <a:rPr lang="fr-FR" sz="2000" i="1">
                                <a:latin typeface="Cambria Math"/>
                              </a:rPr>
                              <m:t>.</m:t>
                            </m:r>
                            <m:r>
                              <a:rPr lang="fr-FR" sz="2000" i="1">
                                <a:latin typeface="Cambria Math"/>
                              </a:rPr>
                              <m:t>𝑚</m:t>
                            </m:r>
                            <m:r>
                              <a:rPr lang="fr-FR" sz="2000" i="1">
                                <a:latin typeface="Cambria Math"/>
                              </a:rPr>
                              <m:t>.</m:t>
                            </m:r>
                            <m:r>
                              <a:rPr lang="fr-FR" sz="2000" i="1">
                                <a:latin typeface="Cambria Math"/>
                              </a:rPr>
                              <m:t>𝑘</m:t>
                            </m:r>
                          </m:e>
                        </m:rad>
                      </m:num>
                      <m:den>
                        <m:r>
                          <a:rPr lang="fr-FR" sz="2000" i="1">
                            <a:latin typeface="Cambria Math"/>
                          </a:rPr>
                          <m:t>2</m:t>
                        </m:r>
                        <m:r>
                          <a:rPr lang="fr-FR" sz="2000" i="1">
                            <a:latin typeface="Cambria Math"/>
                          </a:rPr>
                          <m:t>.</m:t>
                        </m:r>
                        <m:r>
                          <a:rPr lang="fr-FR" sz="2000" i="1">
                            <a:latin typeface="Cambria Math"/>
                          </a:rPr>
                          <m:t>𝑚</m:t>
                        </m:r>
                      </m:den>
                    </m:f>
                  </m:oMath>
                </a14:m>
                <a:r>
                  <a:rPr lang="fr-FR" sz="2000" dirty="0"/>
                  <a:t>  s</a:t>
                </a:r>
                <a14:m>
                  <m:oMath xmlns:m="http://schemas.openxmlformats.org/officeDocument/2006/math">
                    <m:r>
                      <m:rPr>
                        <m:sty m:val="p"/>
                      </m:rPr>
                      <a:rPr lang="fr-FR" sz="2000" b="0" i="0" smtClean="0">
                        <a:latin typeface="Cambria Math" panose="02040503050406030204" pitchFamily="18" charset="0"/>
                      </a:rPr>
                      <m:t>o</m:t>
                    </m:r>
                    <m:sSub>
                      <m:sSubPr>
                        <m:ctrlPr>
                          <a:rPr lang="fr-FR" sz="2000" i="1">
                            <a:latin typeface="Cambria Math" panose="02040503050406030204" pitchFamily="18" charset="0"/>
                          </a:rPr>
                        </m:ctrlPr>
                      </m:sSubPr>
                      <m:e>
                        <m:r>
                          <a:rPr lang="fr-FR" sz="2000" b="0" i="1" smtClean="0">
                            <a:latin typeface="Cambria Math"/>
                          </a:rPr>
                          <m:t>  </m:t>
                        </m:r>
                        <m:r>
                          <a:rPr lang="fr-FR" sz="2000" i="1">
                            <a:latin typeface="Cambria Math"/>
                          </a:rPr>
                          <m:t>𝑞</m:t>
                        </m:r>
                      </m:e>
                      <m:sub>
                        <m:r>
                          <a:rPr lang="fr-FR" sz="2000" i="1">
                            <a:latin typeface="Cambria Math"/>
                          </a:rPr>
                          <m:t>1</m:t>
                        </m:r>
                        <m:r>
                          <a:rPr lang="fr-FR" sz="2000" i="1">
                            <a:latin typeface="Cambria Math"/>
                          </a:rPr>
                          <m:t>,</m:t>
                        </m:r>
                        <m:r>
                          <a:rPr lang="fr-FR" sz="2000" i="1">
                            <a:latin typeface="Cambria Math"/>
                          </a:rPr>
                          <m:t>2</m:t>
                        </m:r>
                      </m:sub>
                    </m:sSub>
                    <m:r>
                      <a:rPr lang="fr-FR" sz="2000" i="1">
                        <a:latin typeface="Cambria Math"/>
                      </a:rPr>
                      <m:t>=−</m:t>
                    </m:r>
                    <m:f>
                      <m:fPr>
                        <m:ctrlPr>
                          <a:rPr lang="fr-FR" sz="2000" i="1">
                            <a:latin typeface="Cambria Math" panose="02040503050406030204" pitchFamily="18" charset="0"/>
                          </a:rPr>
                        </m:ctrlPr>
                      </m:fPr>
                      <m:num>
                        <m:r>
                          <a:rPr lang="fr-FR" sz="2000" i="1">
                            <a:latin typeface="Cambria Math"/>
                          </a:rPr>
                          <m:t>𝑐</m:t>
                        </m:r>
                      </m:num>
                      <m:den>
                        <m:r>
                          <a:rPr lang="fr-FR" sz="2000" i="1">
                            <a:latin typeface="Cambria Math"/>
                          </a:rPr>
                          <m:t>2</m:t>
                        </m:r>
                        <m:r>
                          <a:rPr lang="fr-FR" sz="2000" i="1">
                            <a:latin typeface="Cambria Math"/>
                          </a:rPr>
                          <m:t>.</m:t>
                        </m:r>
                        <m:r>
                          <a:rPr lang="fr-FR" sz="2000" i="1">
                            <a:latin typeface="Cambria Math"/>
                          </a:rPr>
                          <m:t>𝑚</m:t>
                        </m:r>
                      </m:den>
                    </m:f>
                    <m:r>
                      <a:rPr lang="fr-FR" sz="2000" i="1">
                        <a:latin typeface="Cambria Math"/>
                      </a:rPr>
                      <m:t>±</m:t>
                    </m:r>
                    <m:rad>
                      <m:radPr>
                        <m:degHide m:val="on"/>
                        <m:ctrlPr>
                          <a:rPr lang="fr-FR" sz="2000" i="1">
                            <a:latin typeface="Cambria Math" panose="02040503050406030204" pitchFamily="18" charset="0"/>
                          </a:rPr>
                        </m:ctrlPr>
                      </m:radPr>
                      <m:deg/>
                      <m:e>
                        <m:sSup>
                          <m:sSupPr>
                            <m:ctrlPr>
                              <a:rPr lang="fr-FR" sz="2000" i="1">
                                <a:latin typeface="Cambria Math" panose="02040503050406030204" pitchFamily="18" charset="0"/>
                              </a:rPr>
                            </m:ctrlPr>
                          </m:sSupPr>
                          <m:e>
                            <m:d>
                              <m:dPr>
                                <m:ctrlPr>
                                  <a:rPr lang="fr-FR" sz="2000" i="1">
                                    <a:latin typeface="Cambria Math" panose="02040503050406030204" pitchFamily="18" charset="0"/>
                                  </a:rPr>
                                </m:ctrlPr>
                              </m:dPr>
                              <m:e>
                                <m:f>
                                  <m:fPr>
                                    <m:ctrlPr>
                                      <a:rPr lang="fr-FR" sz="2000" i="1">
                                        <a:latin typeface="Cambria Math" panose="02040503050406030204" pitchFamily="18" charset="0"/>
                                      </a:rPr>
                                    </m:ctrlPr>
                                  </m:fPr>
                                  <m:num>
                                    <m:r>
                                      <a:rPr lang="fr-FR" sz="2000" i="1">
                                        <a:latin typeface="Cambria Math"/>
                                      </a:rPr>
                                      <m:t>𝑐</m:t>
                                    </m:r>
                                  </m:num>
                                  <m:den>
                                    <m:r>
                                      <a:rPr lang="fr-FR" sz="2000" i="1">
                                        <a:latin typeface="Cambria Math"/>
                                      </a:rPr>
                                      <m:t>2</m:t>
                                    </m:r>
                                    <m:r>
                                      <a:rPr lang="fr-FR" sz="2000" i="1">
                                        <a:latin typeface="Cambria Math"/>
                                      </a:rPr>
                                      <m:t>.</m:t>
                                    </m:r>
                                    <m:r>
                                      <a:rPr lang="fr-FR" sz="2000" i="1">
                                        <a:latin typeface="Cambria Math"/>
                                      </a:rPr>
                                      <m:t>𝑚</m:t>
                                    </m:r>
                                  </m:den>
                                </m:f>
                              </m:e>
                            </m:d>
                          </m:e>
                          <m:sup>
                            <m:r>
                              <a:rPr lang="fr-FR" sz="2000" i="1">
                                <a:latin typeface="Cambria Math"/>
                              </a:rPr>
                              <m:t>2</m:t>
                            </m:r>
                          </m:sup>
                        </m:sSup>
                        <m:r>
                          <a:rPr lang="fr-FR" sz="2000" i="1">
                            <a:latin typeface="Cambria Math"/>
                          </a:rPr>
                          <m:t>−</m:t>
                        </m:r>
                        <m:sSup>
                          <m:sSupPr>
                            <m:ctrlPr>
                              <a:rPr lang="fr-FR" sz="2000" i="1">
                                <a:latin typeface="Cambria Math" panose="02040503050406030204" pitchFamily="18" charset="0"/>
                              </a:rPr>
                            </m:ctrlPr>
                          </m:sSupPr>
                          <m:e>
                            <m:d>
                              <m:dPr>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e>
                            </m:d>
                          </m:e>
                          <m:sup>
                            <m:r>
                              <a:rPr lang="fr-FR" sz="2000" i="1">
                                <a:latin typeface="Cambria Math"/>
                              </a:rPr>
                              <m:t>2</m:t>
                            </m:r>
                          </m:sup>
                        </m:sSup>
                      </m:e>
                    </m:rad>
                  </m:oMath>
                </a14:m>
                <a:r>
                  <a:rPr lang="fr-FR" sz="2000" dirty="0"/>
                  <a:t>	</a:t>
                </a:r>
                <a:r>
                  <a:rPr lang="fr-FR" sz="2000" dirty="0">
                    <a:solidFill>
                      <a:srgbClr val="FF0000"/>
                    </a:solidFill>
                  </a:rPr>
                  <a:t> (2.18)</a:t>
                </a:r>
              </a:p>
              <a:p>
                <a:r>
                  <a:rPr lang="fr-FR" sz="2000" dirty="0"/>
                  <a:t> </a:t>
                </a:r>
                <a:r>
                  <a:rPr lang="en-US" sz="2000" dirty="0"/>
                  <a:t>Three types of motion are possible:</a:t>
                </a:r>
              </a:p>
              <a:p>
                <a:r>
                  <a:rPr lang="fr-FR" sz="2000" dirty="0"/>
                  <a:t> 		</a:t>
                </a:r>
                <a14:m>
                  <m:oMath xmlns:m="http://schemas.openxmlformats.org/officeDocument/2006/math">
                    <m:sSup>
                      <m:sSupPr>
                        <m:ctrlPr>
                          <a:rPr lang="fr-FR" sz="2000" i="1">
                            <a:latin typeface="Cambria Math" panose="02040503050406030204" pitchFamily="18" charset="0"/>
                          </a:rPr>
                        </m:ctrlPr>
                      </m:sSupPr>
                      <m:e>
                        <m:d>
                          <m:dPr>
                            <m:ctrlPr>
                              <a:rPr lang="fr-FR" sz="2000" i="1">
                                <a:latin typeface="Cambria Math" panose="02040503050406030204" pitchFamily="18" charset="0"/>
                              </a:rPr>
                            </m:ctrlPr>
                          </m:dPr>
                          <m:e>
                            <m:f>
                              <m:fPr>
                                <m:ctrlPr>
                                  <a:rPr lang="fr-FR" sz="2000" i="1">
                                    <a:latin typeface="Cambria Math" panose="02040503050406030204" pitchFamily="18" charset="0"/>
                                  </a:rPr>
                                </m:ctrlPr>
                              </m:fPr>
                              <m:num>
                                <m:r>
                                  <a:rPr lang="fr-FR" sz="2000" i="1">
                                    <a:latin typeface="Cambria Math"/>
                                  </a:rPr>
                                  <m:t>𝑐</m:t>
                                </m:r>
                              </m:num>
                              <m:den>
                                <m:r>
                                  <a:rPr lang="fr-FR" sz="2000" i="1">
                                    <a:latin typeface="Cambria Math"/>
                                  </a:rPr>
                                  <m:t>2</m:t>
                                </m:r>
                                <m:r>
                                  <a:rPr lang="fr-FR" sz="2000" i="1">
                                    <a:latin typeface="Cambria Math"/>
                                  </a:rPr>
                                  <m:t>.</m:t>
                                </m:r>
                                <m:r>
                                  <a:rPr lang="fr-FR" sz="2000" i="1">
                                    <a:latin typeface="Cambria Math"/>
                                  </a:rPr>
                                  <m:t>𝑚</m:t>
                                </m:r>
                              </m:den>
                            </m:f>
                          </m:e>
                        </m:d>
                      </m:e>
                      <m:sup>
                        <m:r>
                          <a:rPr lang="fr-FR" sz="2000" i="1">
                            <a:latin typeface="Cambria Math"/>
                          </a:rPr>
                          <m:t>2</m:t>
                        </m:r>
                      </m:sup>
                    </m:sSup>
                    <m:r>
                      <a:rPr lang="fr-FR" sz="2000" i="1">
                        <a:latin typeface="Cambria Math"/>
                      </a:rPr>
                      <m:t>−</m:t>
                    </m:r>
                    <m:sSup>
                      <m:sSupPr>
                        <m:ctrlPr>
                          <a:rPr lang="fr-FR" sz="2000" i="1">
                            <a:latin typeface="Cambria Math" panose="02040503050406030204" pitchFamily="18" charset="0"/>
                          </a:rPr>
                        </m:ctrlPr>
                      </m:sSupPr>
                      <m:e>
                        <m:d>
                          <m:dPr>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e>
                        </m:d>
                      </m:e>
                      <m:sup>
                        <m:r>
                          <a:rPr lang="fr-FR" sz="2000" i="1">
                            <a:latin typeface="Cambria Math"/>
                          </a:rPr>
                          <m:t>2</m:t>
                        </m:r>
                      </m:sup>
                    </m:sSup>
                    <m:r>
                      <a:rPr lang="fr-FR" sz="2000" i="1">
                        <a:latin typeface="Cambria Math"/>
                      </a:rPr>
                      <m:t> </m:t>
                    </m:r>
                    <m:d>
                      <m:dPr>
                        <m:begChr m:val="{"/>
                        <m:endChr m:val=""/>
                        <m:ctrlPr>
                          <a:rPr lang="fr-FR" sz="2000" i="1">
                            <a:latin typeface="Cambria Math" panose="02040503050406030204" pitchFamily="18" charset="0"/>
                          </a:rPr>
                        </m:ctrlPr>
                      </m:dPr>
                      <m:e>
                        <m:eqArr>
                          <m:eqArrPr>
                            <m:ctrlPr>
                              <a:rPr lang="fr-FR" sz="2000" i="1">
                                <a:latin typeface="Cambria Math" panose="02040503050406030204" pitchFamily="18" charset="0"/>
                              </a:rPr>
                            </m:ctrlPr>
                          </m:eqArrPr>
                          <m:e>
                            <m:r>
                              <a:rPr lang="fr-FR" sz="2000" i="1">
                                <a:latin typeface="Cambria Math"/>
                              </a:rPr>
                              <m:t>&gt;</m:t>
                            </m:r>
                            <m:r>
                              <a:rPr lang="fr-FR" sz="2000" i="1">
                                <a:latin typeface="Cambria Math"/>
                              </a:rPr>
                              <m:t>0</m:t>
                            </m:r>
                            <m:r>
                              <a:rPr lang="fr-FR" sz="2000" i="1">
                                <a:latin typeface="Cambria Math"/>
                              </a:rPr>
                              <m:t>   :</m:t>
                            </m:r>
                            <m:r>
                              <a:rPr lang="fr-FR" sz="2000" i="1">
                                <a:latin typeface="Cambria Math"/>
                              </a:rPr>
                              <m:t>𝑂𝑣𝑒𝑟𝑑𝑎𝑚𝑝𝑒𝑑</m:t>
                            </m:r>
                            <m:r>
                              <a:rPr lang="fr-FR" sz="2000" i="1">
                                <a:latin typeface="Cambria Math"/>
                              </a:rPr>
                              <m:t>:</m:t>
                            </m:r>
                          </m:e>
                          <m:e>
                            <m:r>
                              <a:rPr lang="fr-FR" sz="2000" i="1">
                                <a:latin typeface="Cambria Math"/>
                              </a:rPr>
                              <m:t> </m:t>
                            </m:r>
                            <m:r>
                              <a:rPr lang="fr-FR" sz="2000" b="0" i="1" smtClean="0">
                                <a:latin typeface="Cambria Math" panose="02040503050406030204" pitchFamily="18" charset="0"/>
                              </a:rPr>
                              <m:t>  </m:t>
                            </m:r>
                            <m:r>
                              <a:rPr lang="fr-FR" sz="2000" i="1">
                                <a:latin typeface="Cambria Math"/>
                              </a:rPr>
                              <m:t>=</m:t>
                            </m:r>
                            <m:r>
                              <a:rPr lang="fr-FR" sz="2000" i="1">
                                <a:latin typeface="Cambria Math"/>
                              </a:rPr>
                              <m:t>0</m:t>
                            </m:r>
                            <m:r>
                              <a:rPr lang="fr-FR" sz="2000" i="1">
                                <a:latin typeface="Cambria Math"/>
                              </a:rPr>
                              <m:t>    :</m:t>
                            </m:r>
                            <m:r>
                              <a:rPr lang="fr-FR" sz="2000" i="1">
                                <a:latin typeface="Cambria Math"/>
                              </a:rPr>
                              <m:t>𝐶𝑟𝑖𝑡𝑖𝑐𝑎𝑙𝑙𝑦</m:t>
                            </m:r>
                            <m:r>
                              <a:rPr lang="fr-FR" sz="2000" i="1">
                                <a:latin typeface="Cambria Math"/>
                              </a:rPr>
                              <m:t> </m:t>
                            </m:r>
                            <m:r>
                              <a:rPr lang="fr-FR" sz="2000" i="1">
                                <a:latin typeface="Cambria Math"/>
                              </a:rPr>
                              <m:t>𝑑𝑎𝑚𝑝𝑒𝑑</m:t>
                            </m:r>
                          </m:e>
                          <m:e>
                            <m:r>
                              <a:rPr lang="fr-FR" sz="2000" i="1">
                                <a:latin typeface="Cambria Math"/>
                              </a:rPr>
                              <m:t>&lt;</m:t>
                            </m:r>
                            <m:r>
                              <a:rPr lang="fr-FR" sz="2000" i="1">
                                <a:latin typeface="Cambria Math"/>
                              </a:rPr>
                              <m:t>0</m:t>
                            </m:r>
                            <m:r>
                              <a:rPr lang="fr-FR" sz="2000" i="1">
                                <a:latin typeface="Cambria Math"/>
                              </a:rPr>
                              <m:t> :</m:t>
                            </m:r>
                            <m:r>
                              <a:rPr lang="fr-FR" sz="2000" i="1">
                                <a:latin typeface="Cambria Math"/>
                              </a:rPr>
                              <m:t>𝑈𝑛𝑑𝑒𝑟</m:t>
                            </m:r>
                            <m:r>
                              <a:rPr lang="fr-FR" sz="2000" b="0" i="1" smtClean="0">
                                <a:latin typeface="Cambria Math" panose="02040503050406030204" pitchFamily="18" charset="0"/>
                              </a:rPr>
                              <m:t> </m:t>
                            </m:r>
                            <m:r>
                              <a:rPr lang="fr-FR" sz="2000" i="1">
                                <a:latin typeface="Cambria Math"/>
                              </a:rPr>
                              <m:t>𝑑𝑎𝑚𝑝𝑒𝑑</m:t>
                            </m:r>
                            <m:r>
                              <a:rPr lang="fr-FR" sz="2000" i="1">
                                <a:latin typeface="Cambria Math"/>
                              </a:rPr>
                              <m:t>:</m:t>
                            </m:r>
                          </m:e>
                        </m:eqArr>
                      </m:e>
                    </m:d>
                    <m:r>
                      <a:rPr lang="fr-FR" sz="2000" b="0" i="1" smtClean="0">
                        <a:latin typeface="Cambria Math" panose="02040503050406030204" pitchFamily="18" charset="0"/>
                      </a:rPr>
                      <m:t>,</m:t>
                    </m:r>
                  </m:oMath>
                </a14:m>
                <a:endParaRPr lang="fr-FR" sz="2000" b="0" dirty="0"/>
              </a:p>
            </p:txBody>
          </p:sp>
        </mc:Choice>
        <mc:Fallback xmlns="">
          <p:sp>
            <p:nvSpPr>
              <p:cNvPr id="4" name="Rectangle 2"/>
              <p:cNvSpPr txBox="1">
                <a:spLocks noRot="1" noChangeAspect="1" noMove="1" noResize="1" noEditPoints="1" noAdjustHandles="1" noChangeArrowheads="1" noChangeShapeType="1" noTextEdit="1"/>
              </p:cNvSpPr>
              <p:nvPr/>
            </p:nvSpPr>
            <p:spPr>
              <a:xfrm>
                <a:off x="107504" y="-27384"/>
                <a:ext cx="8928992" cy="6885384"/>
              </a:xfrm>
              <a:prstGeom prst="rect">
                <a:avLst/>
              </a:prstGeom>
              <a:blipFill>
                <a:blip r:embed="rId3"/>
                <a:stretch>
                  <a:fillRect l="-682" r="-682"/>
                </a:stretch>
              </a:blipFill>
              <a:ln>
                <a:solidFill>
                  <a:srgbClr val="FFFF00"/>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7</a:t>
            </a:fld>
            <a:endParaRPr lang="fr-BE" dirty="0">
              <a:solidFill>
                <a:srgbClr val="FFFFFF"/>
              </a:solidFill>
            </a:endParaRPr>
          </a:p>
        </p:txBody>
      </p:sp>
    </p:spTree>
    <p:extLst>
      <p:ext uri="{BB962C8B-B14F-4D97-AF65-F5344CB8AC3E}">
        <p14:creationId xmlns:p14="http://schemas.microsoft.com/office/powerpoint/2010/main" val="3030673200"/>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35496" y="22858"/>
                <a:ext cx="9001000" cy="6885384"/>
              </a:xfrm>
              <a:prstGeom prst="rect">
                <a:avLst/>
              </a:prstGeom>
              <a:ln>
                <a:solidFill>
                  <a:schemeClr val="accent1"/>
                </a:solidFill>
              </a:ln>
            </p:spPr>
            <p:txBody>
              <a:bodyPr/>
              <a:lstStyle/>
              <a:p>
                <a:r>
                  <a:rPr lang="fr-FR" sz="2000" dirty="0"/>
                  <a:t>If </a:t>
                </a:r>
                <a:r>
                  <a:rPr lang="fr-FR" sz="2000" dirty="0" err="1"/>
                  <a:t>we</a:t>
                </a:r>
                <a:r>
                  <a:rPr lang="fr-FR" sz="2000" dirty="0"/>
                  <a:t> put :  	</a:t>
                </a:r>
                <a14:m>
                  <m:oMath xmlns:m="http://schemas.openxmlformats.org/officeDocument/2006/math">
                    <m:r>
                      <a:rPr lang="fr-FR" sz="2000" i="1">
                        <a:latin typeface="Cambria Math"/>
                      </a:rPr>
                      <m:t>𝜉</m:t>
                    </m:r>
                    <m:r>
                      <a:rPr lang="fr-FR" sz="2000" i="1">
                        <a:latin typeface="Cambria Math"/>
                      </a:rPr>
                      <m:t>=</m:t>
                    </m:r>
                    <m:f>
                      <m:fPr>
                        <m:ctrlPr>
                          <a:rPr lang="fr-FR" sz="2000" i="1">
                            <a:latin typeface="Cambria Math" panose="02040503050406030204" pitchFamily="18" charset="0"/>
                          </a:rPr>
                        </m:ctrlPr>
                      </m:fPr>
                      <m:num>
                        <m:r>
                          <a:rPr lang="fr-FR" sz="2000" i="1">
                            <a:latin typeface="Cambria Math"/>
                          </a:rPr>
                          <m:t>𝑐</m:t>
                        </m:r>
                      </m:num>
                      <m:den>
                        <m:r>
                          <a:rPr lang="fr-FR" sz="2000" i="1">
                            <a:latin typeface="Cambria Math"/>
                          </a:rPr>
                          <m:t>2</m:t>
                        </m:r>
                        <m:r>
                          <a:rPr lang="fr-FR" sz="2000" i="1">
                            <a:latin typeface="Cambria Math"/>
                          </a:rPr>
                          <m:t>.</m:t>
                        </m:r>
                        <m:r>
                          <a:rPr lang="fr-FR" sz="2000" i="1">
                            <a:latin typeface="Cambria Math"/>
                          </a:rPr>
                          <m:t>𝑚</m:t>
                        </m:r>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den>
                    </m:f>
                  </m:oMath>
                </a14:m>
                <a:r>
                  <a:rPr lang="fr-FR" sz="2000" dirty="0"/>
                  <a:t>  , On peut écrire :  </a:t>
                </a:r>
                <a14:m>
                  <m:oMath xmlns:m="http://schemas.openxmlformats.org/officeDocument/2006/math">
                    <m:sSub>
                      <m:sSubPr>
                        <m:ctrlPr>
                          <a:rPr lang="fr-FR" sz="2000" i="1">
                            <a:latin typeface="Cambria Math" panose="02040503050406030204" pitchFamily="18" charset="0"/>
                          </a:rPr>
                        </m:ctrlPr>
                      </m:sSubPr>
                      <m:e>
                        <m:r>
                          <a:rPr lang="fr-FR" sz="2000" i="1">
                            <a:latin typeface="Cambria Math"/>
                          </a:rPr>
                          <m:t>𝑞</m:t>
                        </m:r>
                      </m:e>
                      <m:sub>
                        <m:r>
                          <a:rPr lang="fr-FR" sz="2000" i="1">
                            <a:latin typeface="Cambria Math"/>
                          </a:rPr>
                          <m:t>1</m:t>
                        </m:r>
                        <m:r>
                          <a:rPr lang="fr-FR" sz="2000" i="1">
                            <a:latin typeface="Cambria Math"/>
                          </a:rPr>
                          <m:t>,</m:t>
                        </m:r>
                        <m:r>
                          <a:rPr lang="fr-FR" sz="2000" i="1">
                            <a:latin typeface="Cambria Math"/>
                          </a:rPr>
                          <m:t>2</m:t>
                        </m:r>
                      </m:sub>
                    </m:sSub>
                    <m:r>
                      <a:rPr lang="fr-FR" sz="2000" i="1">
                        <a:latin typeface="Cambria Math"/>
                      </a:rPr>
                      <m:t>=−</m:t>
                    </m:r>
                    <m:r>
                      <a:rPr lang="fr-FR" sz="2000" i="1">
                        <a:latin typeface="Cambria Math"/>
                      </a:rPr>
                      <m:t>𝜉</m:t>
                    </m:r>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rad>
                      <m:radPr>
                        <m:degHide m:val="on"/>
                        <m:ctrlPr>
                          <a:rPr lang="fr-FR" sz="2000" i="1">
                            <a:latin typeface="Cambria Math" panose="02040503050406030204" pitchFamily="18" charset="0"/>
                          </a:rPr>
                        </m:ctrlPr>
                      </m:radPr>
                      <m:deg/>
                      <m:e>
                        <m:sSup>
                          <m:sSupPr>
                            <m:ctrlPr>
                              <a:rPr lang="fr-FR" sz="2000" i="1">
                                <a:latin typeface="Cambria Math" panose="02040503050406030204" pitchFamily="18" charset="0"/>
                              </a:rPr>
                            </m:ctrlPr>
                          </m:sSupPr>
                          <m:e>
                            <m:d>
                              <m:dPr>
                                <m:ctrlPr>
                                  <a:rPr lang="fr-FR" sz="2000" i="1">
                                    <a:latin typeface="Cambria Math" panose="02040503050406030204" pitchFamily="18" charset="0"/>
                                  </a:rPr>
                                </m:ctrlPr>
                              </m:dPr>
                              <m:e>
                                <m:r>
                                  <a:rPr lang="fr-FR" sz="2000" i="1">
                                    <a:latin typeface="Cambria Math"/>
                                  </a:rPr>
                                  <m:t>𝜉</m:t>
                                </m:r>
                              </m:e>
                            </m:d>
                          </m:e>
                          <m:sup>
                            <m:r>
                              <a:rPr lang="fr-FR" sz="2000" i="1">
                                <a:latin typeface="Cambria Math"/>
                              </a:rPr>
                              <m:t>2</m:t>
                            </m:r>
                          </m:sup>
                        </m:sSup>
                        <m:r>
                          <a:rPr lang="fr-FR" sz="2000" i="1">
                            <a:latin typeface="Cambria Math"/>
                          </a:rPr>
                          <m:t>−</m:t>
                        </m:r>
                        <m:r>
                          <a:rPr lang="fr-FR" sz="2000" i="1">
                            <a:latin typeface="Cambria Math"/>
                          </a:rPr>
                          <m:t>1</m:t>
                        </m:r>
                      </m:e>
                    </m:rad>
                  </m:oMath>
                </a14:m>
                <a:r>
                  <a:rPr lang="fr-FR" sz="2000" dirty="0"/>
                  <a:t> 	and </a:t>
                </a:r>
                <a:r>
                  <a:rPr lang="fr-FR" sz="2000" dirty="0" err="1"/>
                  <a:t>we</a:t>
                </a:r>
                <a:r>
                  <a:rPr lang="fr-FR" sz="2000" dirty="0"/>
                  <a:t> </a:t>
                </a:r>
                <a:r>
                  <a:rPr lang="fr-FR" sz="2000" dirty="0" err="1"/>
                  <a:t>discuss</a:t>
                </a:r>
                <a:r>
                  <a:rPr lang="fr-FR" sz="2000" dirty="0"/>
                  <a:t> </a:t>
                </a:r>
                <a:r>
                  <a:rPr lang="fr-FR" sz="2000" dirty="0">
                    <a:sym typeface="Symbol"/>
                  </a:rPr>
                  <a:t></a:t>
                </a:r>
                <a:r>
                  <a:rPr lang="fr-FR" sz="2000" dirty="0"/>
                  <a:t> = 1 ; So :	</a:t>
                </a:r>
              </a:p>
              <a:p>
                <a:pPr>
                  <a:lnSpc>
                    <a:spcPct val="150000"/>
                  </a:lnSpc>
                </a:pPr>
                <a:r>
                  <a:rPr lang="fr-FR" sz="2000" b="1" dirty="0" err="1">
                    <a:solidFill>
                      <a:srgbClr val="FFC000"/>
                    </a:solidFill>
                  </a:rPr>
                  <a:t>ACritical</a:t>
                </a:r>
                <a:r>
                  <a:rPr lang="fr-FR" sz="2000" b="1" dirty="0">
                    <a:solidFill>
                      <a:srgbClr val="FFC000"/>
                    </a:solidFill>
                  </a:rPr>
                  <a:t> </a:t>
                </a:r>
                <a:r>
                  <a:rPr lang="fr-FR" sz="2000" b="1" dirty="0" err="1">
                    <a:solidFill>
                      <a:srgbClr val="FFC000"/>
                    </a:solidFill>
                  </a:rPr>
                  <a:t>Damping</a:t>
                </a:r>
                <a:r>
                  <a:rPr lang="fr-FR" sz="2000" b="1" u="sng" dirty="0">
                    <a:solidFill>
                      <a:srgbClr val="FFC000"/>
                    </a:solidFill>
                  </a:rPr>
                  <a:t> </a:t>
                </a:r>
                <a:r>
                  <a:rPr lang="fr-FR" sz="2000" b="1" dirty="0">
                    <a:solidFill>
                      <a:srgbClr val="FFC000"/>
                    </a:solidFill>
                  </a:rPr>
                  <a:t>: </a:t>
                </a:r>
                <a:r>
                  <a:rPr lang="fr-FR" sz="2000" dirty="0">
                    <a:sym typeface="Symbol"/>
                  </a:rPr>
                  <a:t></a:t>
                </a:r>
                <a:r>
                  <a:rPr lang="fr-FR" sz="2000" dirty="0"/>
                  <a:t>=1 or: </a:t>
                </a:r>
                <a14:m>
                  <m:oMath xmlns:m="http://schemas.openxmlformats.org/officeDocument/2006/math">
                    <m:sSup>
                      <m:sSupPr>
                        <m:ctrlPr>
                          <a:rPr lang="fr-FR" sz="2000" i="1">
                            <a:latin typeface="Cambria Math" panose="02040503050406030204" pitchFamily="18" charset="0"/>
                          </a:rPr>
                        </m:ctrlPr>
                      </m:sSupPr>
                      <m:e>
                        <m:d>
                          <m:dPr>
                            <m:ctrlPr>
                              <a:rPr lang="fr-FR" sz="2000" i="1">
                                <a:latin typeface="Cambria Math" panose="02040503050406030204" pitchFamily="18" charset="0"/>
                              </a:rPr>
                            </m:ctrlPr>
                          </m:dPr>
                          <m:e>
                            <m:f>
                              <m:fPr>
                                <m:ctrlPr>
                                  <a:rPr lang="fr-FR" sz="2000" i="1">
                                    <a:latin typeface="Cambria Math" panose="02040503050406030204" pitchFamily="18" charset="0"/>
                                  </a:rPr>
                                </m:ctrlPr>
                              </m:fPr>
                              <m:num>
                                <m:r>
                                  <a:rPr lang="fr-FR" sz="2000" i="1">
                                    <a:latin typeface="Cambria Math"/>
                                  </a:rPr>
                                  <m:t>𝑐</m:t>
                                </m:r>
                              </m:num>
                              <m:den>
                                <m:r>
                                  <a:rPr lang="fr-FR" sz="2000" i="1">
                                    <a:latin typeface="Cambria Math"/>
                                  </a:rPr>
                                  <m:t>2</m:t>
                                </m:r>
                                <m:r>
                                  <a:rPr lang="fr-FR" sz="2000" i="1">
                                    <a:latin typeface="Cambria Math"/>
                                  </a:rPr>
                                  <m:t>.</m:t>
                                </m:r>
                                <m:r>
                                  <a:rPr lang="fr-FR" sz="2000" i="1">
                                    <a:latin typeface="Cambria Math"/>
                                  </a:rPr>
                                  <m:t>𝑚</m:t>
                                </m:r>
                              </m:den>
                            </m:f>
                          </m:e>
                        </m:d>
                      </m:e>
                      <m:sup>
                        <m:r>
                          <a:rPr lang="fr-FR" sz="2000" i="1">
                            <a:latin typeface="Cambria Math"/>
                          </a:rPr>
                          <m:t>2</m:t>
                        </m:r>
                      </m:sup>
                    </m:sSup>
                    <m:r>
                      <a:rPr lang="fr-FR" sz="2000" i="1">
                        <a:latin typeface="Cambria Math"/>
                      </a:rPr>
                      <m:t>−</m:t>
                    </m:r>
                    <m:sSup>
                      <m:sSupPr>
                        <m:ctrlPr>
                          <a:rPr lang="fr-FR" sz="2000" i="1">
                            <a:latin typeface="Cambria Math" panose="02040503050406030204" pitchFamily="18" charset="0"/>
                          </a:rPr>
                        </m:ctrlPr>
                      </m:sSupPr>
                      <m:e>
                        <m:d>
                          <m:dPr>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e>
                        </m:d>
                      </m:e>
                      <m:sup>
                        <m:r>
                          <a:rPr lang="fr-FR" sz="2000" i="1">
                            <a:latin typeface="Cambria Math"/>
                          </a:rPr>
                          <m:t>2</m:t>
                        </m:r>
                      </m:sup>
                    </m:sSup>
                    <m:r>
                      <a:rPr lang="fr-FR" sz="2000" i="1">
                        <a:latin typeface="Cambria Math"/>
                      </a:rPr>
                      <m:t>=</m:t>
                    </m:r>
                    <m:r>
                      <a:rPr lang="fr-FR" sz="2000" i="1">
                        <a:latin typeface="Cambria Math"/>
                      </a:rPr>
                      <m:t>0</m:t>
                    </m:r>
                    <m:r>
                      <a:rPr lang="fr-FR" sz="2000" i="1">
                        <a:latin typeface="Cambria Math"/>
                      </a:rPr>
                      <m:t>==&gt; </m:t>
                    </m:r>
                    <m:sSup>
                      <m:sSupPr>
                        <m:ctrlPr>
                          <a:rPr lang="fr-FR" sz="2000" i="1">
                            <a:latin typeface="Cambria Math" panose="02040503050406030204" pitchFamily="18" charset="0"/>
                          </a:rPr>
                        </m:ctrlPr>
                      </m:sSupPr>
                      <m:e>
                        <m:d>
                          <m:dPr>
                            <m:ctrlPr>
                              <a:rPr lang="fr-FR" sz="2000" i="1">
                                <a:latin typeface="Cambria Math" panose="02040503050406030204" pitchFamily="18" charset="0"/>
                              </a:rPr>
                            </m:ctrlPr>
                          </m:dPr>
                          <m:e>
                            <m:f>
                              <m:fPr>
                                <m:ctrlPr>
                                  <a:rPr lang="fr-FR" sz="2000" i="1">
                                    <a:latin typeface="Cambria Math" panose="02040503050406030204" pitchFamily="18" charset="0"/>
                                  </a:rPr>
                                </m:ctrlPr>
                              </m:fPr>
                              <m:num>
                                <m:r>
                                  <a:rPr lang="fr-FR" sz="2000" i="1">
                                    <a:latin typeface="Cambria Math"/>
                                  </a:rPr>
                                  <m:t>𝑐</m:t>
                                </m:r>
                              </m:num>
                              <m:den>
                                <m:r>
                                  <a:rPr lang="fr-FR" sz="2000" i="1">
                                    <a:latin typeface="Cambria Math"/>
                                  </a:rPr>
                                  <m:t>2</m:t>
                                </m:r>
                                <m:r>
                                  <a:rPr lang="fr-FR" sz="2000" i="1">
                                    <a:latin typeface="Cambria Math"/>
                                  </a:rPr>
                                  <m:t>.</m:t>
                                </m:r>
                                <m:r>
                                  <a:rPr lang="fr-FR" sz="2000" i="1">
                                    <a:latin typeface="Cambria Math"/>
                                  </a:rPr>
                                  <m:t>𝑚</m:t>
                                </m:r>
                              </m:den>
                            </m:f>
                          </m:e>
                        </m:d>
                      </m:e>
                      <m:sup>
                        <m:r>
                          <a:rPr lang="fr-FR" sz="2000" i="1">
                            <a:latin typeface="Cambria Math"/>
                          </a:rPr>
                          <m:t>2</m:t>
                        </m:r>
                      </m:sup>
                    </m:sSup>
                    <m:r>
                      <a:rPr lang="fr-FR" sz="2000" i="1">
                        <a:latin typeface="Cambria Math"/>
                      </a:rPr>
                      <m:t>−</m:t>
                    </m:r>
                    <m:f>
                      <m:fPr>
                        <m:ctrlPr>
                          <a:rPr lang="fr-FR" sz="2000" i="1">
                            <a:latin typeface="Cambria Math" panose="02040503050406030204" pitchFamily="18" charset="0"/>
                          </a:rPr>
                        </m:ctrlPr>
                      </m:fPr>
                      <m:num>
                        <m:r>
                          <a:rPr lang="fr-FR" sz="2000" i="1">
                            <a:latin typeface="Cambria Math"/>
                          </a:rPr>
                          <m:t>𝑘</m:t>
                        </m:r>
                      </m:num>
                      <m:den>
                        <m:r>
                          <a:rPr lang="fr-FR" sz="2000" i="1">
                            <a:latin typeface="Cambria Math"/>
                          </a:rPr>
                          <m:t>𝑚</m:t>
                        </m:r>
                      </m:den>
                    </m:f>
                    <m:r>
                      <a:rPr lang="fr-FR" sz="2000" i="1">
                        <a:latin typeface="Cambria Math"/>
                      </a:rPr>
                      <m:t>=</m:t>
                    </m:r>
                    <m:r>
                      <a:rPr lang="fr-FR" sz="2000" i="1">
                        <a:latin typeface="Cambria Math"/>
                      </a:rPr>
                      <m:t>0</m:t>
                    </m:r>
                  </m:oMath>
                </a14:m>
                <a:r>
                  <a:rPr lang="fr-FR" sz="2000" dirty="0"/>
                  <a:t> </a:t>
                </a:r>
              </a:p>
              <a:p>
                <a:pPr>
                  <a:lnSpc>
                    <a:spcPct val="150000"/>
                  </a:lnSpc>
                </a:pPr>
                <a14:m>
                  <m:oMath xmlns:m="http://schemas.openxmlformats.org/officeDocument/2006/math">
                    <m:sSub>
                      <m:sSubPr>
                        <m:ctrlPr>
                          <a:rPr lang="fr-FR" sz="2000" i="1">
                            <a:latin typeface="Cambria Math" panose="02040503050406030204" pitchFamily="18" charset="0"/>
                          </a:rPr>
                        </m:ctrlPr>
                      </m:sSubPr>
                      <m:e>
                        <m:r>
                          <a:rPr lang="fr-FR" sz="2000" i="1">
                            <a:latin typeface="Cambria Math"/>
                          </a:rPr>
                          <m:t>𝐶</m:t>
                        </m:r>
                      </m:e>
                      <m:sub>
                        <m:r>
                          <a:rPr lang="fr-FR" sz="2000" i="1">
                            <a:latin typeface="Cambria Math"/>
                          </a:rPr>
                          <m:t>𝑐𝑟</m:t>
                        </m:r>
                      </m:sub>
                    </m:sSub>
                    <m:r>
                      <a:rPr lang="fr-FR" sz="2000" i="1">
                        <a:latin typeface="Cambria Math"/>
                      </a:rPr>
                      <m:t>=</m:t>
                    </m:r>
                    <m:r>
                      <a:rPr lang="fr-FR" sz="2000" i="1">
                        <a:latin typeface="Cambria Math"/>
                      </a:rPr>
                      <m:t>2</m:t>
                    </m:r>
                    <m:r>
                      <a:rPr lang="fr-FR" sz="2000" i="1">
                        <a:latin typeface="Cambria Math"/>
                      </a:rPr>
                      <m:t>.</m:t>
                    </m:r>
                    <m:rad>
                      <m:radPr>
                        <m:degHide m:val="on"/>
                        <m:ctrlPr>
                          <a:rPr lang="fr-FR" sz="2000" i="1">
                            <a:latin typeface="Cambria Math" panose="02040503050406030204" pitchFamily="18" charset="0"/>
                          </a:rPr>
                        </m:ctrlPr>
                      </m:radPr>
                      <m:deg/>
                      <m:e>
                        <m:r>
                          <a:rPr lang="fr-FR" sz="2000" i="1">
                            <a:latin typeface="Cambria Math"/>
                          </a:rPr>
                          <m:t>𝑘</m:t>
                        </m:r>
                        <m:r>
                          <a:rPr lang="fr-FR" sz="2000" i="1">
                            <a:latin typeface="Cambria Math"/>
                          </a:rPr>
                          <m:t>.</m:t>
                        </m:r>
                        <m:r>
                          <a:rPr lang="fr-FR" sz="2000" i="1">
                            <a:latin typeface="Cambria Math"/>
                          </a:rPr>
                          <m:t>𝑚</m:t>
                        </m:r>
                      </m:e>
                    </m:rad>
                  </m:oMath>
                </a14:m>
                <a:r>
                  <a:rPr lang="fr-FR" sz="2000" dirty="0"/>
                  <a:t>		</a:t>
                </a:r>
                <a:r>
                  <a:rPr lang="fr-FR" sz="2000" dirty="0">
                    <a:solidFill>
                      <a:srgbClr val="FF0000"/>
                    </a:solidFill>
                  </a:rPr>
                  <a:t>(2.20) </a:t>
                </a:r>
                <a14:m>
                  <m:oMath xmlns:m="http://schemas.openxmlformats.org/officeDocument/2006/math">
                    <m:r>
                      <a:rPr lang="fr-FR" sz="2000" b="0" i="0" smtClean="0">
                        <a:solidFill>
                          <a:srgbClr val="FF0000"/>
                        </a:solidFill>
                        <a:latin typeface="Cambria Math"/>
                      </a:rPr>
                      <m:t>   </m:t>
                    </m:r>
                    <m:r>
                      <m:rPr>
                        <m:sty m:val="p"/>
                      </m:rPr>
                      <a:rPr lang="fr-FR" sz="2000" b="0" i="0" smtClean="0">
                        <a:latin typeface="Cambria Math"/>
                      </a:rPr>
                      <m:t>et</m:t>
                    </m:r>
                    <m:r>
                      <a:rPr lang="fr-FR" sz="2000" b="0" i="0" smtClean="0">
                        <a:latin typeface="Cambria Math"/>
                      </a:rPr>
                      <m:t>    </m:t>
                    </m:r>
                    <m:sSub>
                      <m:sSubPr>
                        <m:ctrlPr>
                          <a:rPr lang="fr-FR" sz="2000" i="1">
                            <a:latin typeface="Cambria Math" panose="02040503050406030204" pitchFamily="18" charset="0"/>
                          </a:rPr>
                        </m:ctrlPr>
                      </m:sSubPr>
                      <m:e>
                        <m:r>
                          <a:rPr lang="fr-FR" sz="2000" i="1">
                            <a:latin typeface="Cambria Math"/>
                          </a:rPr>
                          <m:t>𝑞</m:t>
                        </m:r>
                      </m:e>
                      <m:sub>
                        <m:r>
                          <a:rPr lang="fr-FR" sz="2000" i="1">
                            <a:latin typeface="Cambria Math"/>
                          </a:rPr>
                          <m:t>1</m:t>
                        </m:r>
                        <m:r>
                          <a:rPr lang="fr-FR" sz="2000" i="1">
                            <a:latin typeface="Cambria Math"/>
                          </a:rPr>
                          <m:t>,</m:t>
                        </m:r>
                        <m:r>
                          <a:rPr lang="fr-FR" sz="2000" i="1">
                            <a:latin typeface="Cambria Math"/>
                          </a:rPr>
                          <m:t>2</m:t>
                        </m:r>
                      </m:sub>
                    </m:sSub>
                    <m:r>
                      <a:rPr lang="fr-FR" sz="2000" i="1">
                        <a:latin typeface="Cambria Math"/>
                      </a:rPr>
                      <m:t>=</m:t>
                    </m:r>
                    <m:r>
                      <a:rPr lang="fr-FR" sz="2000" i="1">
                        <a:latin typeface="Cambria Math"/>
                      </a:rPr>
                      <m:t>𝑞</m:t>
                    </m:r>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oMath>
                </a14:m>
                <a:r>
                  <a:rPr lang="fr-FR" sz="2000" dirty="0"/>
                  <a:t>                     	</a:t>
                </a:r>
                <a:r>
                  <a:rPr lang="fr-FR" sz="2000" dirty="0">
                    <a:solidFill>
                      <a:srgbClr val="FF0000"/>
                    </a:solidFill>
                  </a:rPr>
                  <a:t>(2.21)</a:t>
                </a:r>
              </a:p>
              <a:p>
                <a:pPr>
                  <a:lnSpc>
                    <a:spcPct val="150000"/>
                  </a:lnSpc>
                </a:pPr>
                <a:r>
                  <a:rPr lang="fr-FR" sz="2000" dirty="0"/>
                  <a:t>La solution sera :</a:t>
                </a:r>
              </a:p>
              <a:p>
                <a:r>
                  <a:rPr lang="fr-FR" sz="2000" dirty="0"/>
                  <a:t> 		</a:t>
                </a:r>
                <a14:m>
                  <m:oMath xmlns:m="http://schemas.openxmlformats.org/officeDocument/2006/math">
                    <m:r>
                      <a:rPr lang="fr-FR" sz="2000" i="1">
                        <a:latin typeface="Cambria Math"/>
                      </a:rPr>
                      <m:t>𝑥</m:t>
                    </m:r>
                    <m:d>
                      <m:dPr>
                        <m:ctrlPr>
                          <a:rPr lang="fr-FR" sz="2000" i="1">
                            <a:latin typeface="Cambria Math" panose="02040503050406030204" pitchFamily="18" charset="0"/>
                          </a:rPr>
                        </m:ctrlPr>
                      </m:dPr>
                      <m:e>
                        <m:r>
                          <a:rPr lang="fr-FR" sz="2000" i="1">
                            <a:latin typeface="Cambria Math"/>
                          </a:rPr>
                          <m:t>𝑡</m:t>
                        </m:r>
                      </m:e>
                    </m:d>
                    <m:r>
                      <a:rPr lang="fr-FR" sz="2000" i="1">
                        <a:latin typeface="Cambria Math"/>
                      </a:rPr>
                      <m:t>=</m:t>
                    </m:r>
                    <m:d>
                      <m:dPr>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a:rPr>
                              <m:t>𝐷</m:t>
                            </m:r>
                          </m:e>
                          <m:sub>
                            <m:r>
                              <a:rPr lang="fr-FR" sz="2000" i="1">
                                <a:latin typeface="Cambria Math"/>
                              </a:rPr>
                              <m:t>1</m:t>
                            </m:r>
                          </m:sub>
                        </m:sSub>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𝐷</m:t>
                            </m:r>
                          </m:e>
                          <m:sub>
                            <m:r>
                              <a:rPr lang="fr-FR" sz="2000" i="1">
                                <a:latin typeface="Cambria Math"/>
                              </a:rPr>
                              <m:t>2</m:t>
                            </m:r>
                          </m:sub>
                        </m:sSub>
                        <m:r>
                          <a:rPr lang="fr-FR" sz="2000" i="1">
                            <a:latin typeface="Cambria Math"/>
                          </a:rPr>
                          <m:t>.</m:t>
                        </m:r>
                        <m:r>
                          <a:rPr lang="fr-FR" sz="2000" i="1">
                            <a:latin typeface="Cambria Math"/>
                          </a:rPr>
                          <m:t>𝑡</m:t>
                        </m:r>
                      </m:e>
                    </m:d>
                    <m:sSup>
                      <m:sSupPr>
                        <m:ctrlPr>
                          <a:rPr lang="fr-FR" sz="2000" i="1">
                            <a:latin typeface="Cambria Math" panose="02040503050406030204" pitchFamily="18" charset="0"/>
                          </a:rPr>
                        </m:ctrlPr>
                      </m:sSupPr>
                      <m:e>
                        <m:r>
                          <a:rPr lang="fr-FR" sz="2000" i="1">
                            <a:latin typeface="Cambria Math"/>
                          </a:rPr>
                          <m:t>𝑒</m:t>
                        </m:r>
                      </m:e>
                      <m:sup>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r>
                          <a:rPr lang="fr-FR" sz="2000" i="1">
                            <a:latin typeface="Cambria Math"/>
                          </a:rPr>
                          <m:t>.</m:t>
                        </m:r>
                        <m:r>
                          <a:rPr lang="fr-FR" sz="2000" i="1">
                            <a:latin typeface="Cambria Math"/>
                          </a:rPr>
                          <m:t>𝑡</m:t>
                        </m:r>
                      </m:sup>
                    </m:sSup>
                  </m:oMath>
                </a14:m>
                <a:r>
                  <a:rPr lang="fr-FR" sz="2000" dirty="0"/>
                  <a:t>				</a:t>
                </a:r>
                <a:r>
                  <a:rPr lang="fr-FR" sz="2000" dirty="0">
                    <a:solidFill>
                      <a:srgbClr val="FF0000"/>
                    </a:solidFill>
                  </a:rPr>
                  <a:t>(2.22)</a:t>
                </a:r>
              </a:p>
              <a:p>
                <a:r>
                  <a:rPr lang="fr-FR" sz="2000" dirty="0"/>
                  <a:t>  </a:t>
                </a:r>
                <a14:m>
                  <m:oMath xmlns:m="http://schemas.openxmlformats.org/officeDocument/2006/math">
                    <m:d>
                      <m:dPr>
                        <m:begChr m:val="{"/>
                        <m:endChr m:val=""/>
                        <m:ctrlPr>
                          <a:rPr lang="fr-FR" sz="2000" i="1">
                            <a:latin typeface="Cambria Math" panose="02040503050406030204" pitchFamily="18" charset="0"/>
                          </a:rPr>
                        </m:ctrlPr>
                      </m:dPr>
                      <m:e>
                        <m:eqArr>
                          <m:eqArrPr>
                            <m:ctrlPr>
                              <a:rPr lang="fr-FR" sz="2000" i="1">
                                <a:latin typeface="Cambria Math" panose="02040503050406030204" pitchFamily="18" charset="0"/>
                              </a:rPr>
                            </m:ctrlPr>
                          </m:eqArrPr>
                          <m:e>
                            <m:r>
                              <a:rPr lang="fr-FR" sz="2000" i="1">
                                <a:latin typeface="Cambria Math"/>
                              </a:rPr>
                              <m:t>𝑥</m:t>
                            </m:r>
                            <m:d>
                              <m:dPr>
                                <m:ctrlPr>
                                  <a:rPr lang="fr-FR" sz="2000" i="1">
                                    <a:latin typeface="Cambria Math" panose="02040503050406030204" pitchFamily="18" charset="0"/>
                                  </a:rPr>
                                </m:ctrlPr>
                              </m:dPr>
                              <m:e>
                                <m:r>
                                  <a:rPr lang="fr-FR" sz="2000" i="1">
                                    <a:latin typeface="Cambria Math"/>
                                  </a:rPr>
                                  <m:t>𝑡</m:t>
                                </m:r>
                                <m:r>
                                  <a:rPr lang="fr-FR" sz="2000" i="1">
                                    <a:latin typeface="Cambria Math"/>
                                  </a:rPr>
                                  <m:t>=</m:t>
                                </m:r>
                                <m:r>
                                  <a:rPr lang="fr-FR" sz="2000" i="1">
                                    <a:latin typeface="Cambria Math"/>
                                  </a:rPr>
                                  <m:t>0</m:t>
                                </m:r>
                              </m:e>
                            </m:d>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𝑥</m:t>
                                </m:r>
                              </m:e>
                              <m:sub>
                                <m:r>
                                  <a:rPr lang="fr-FR" sz="2000" i="1">
                                    <a:latin typeface="Cambria Math"/>
                                  </a:rPr>
                                  <m:t>0</m:t>
                                </m:r>
                              </m:sub>
                            </m:sSub>
                          </m:e>
                          <m:e>
                            <m:acc>
                              <m:accPr>
                                <m:chr m:val="̇"/>
                                <m:ctrlPr>
                                  <a:rPr lang="fr-FR" sz="2000" i="1">
                                    <a:latin typeface="Cambria Math" panose="02040503050406030204" pitchFamily="18" charset="0"/>
                                  </a:rPr>
                                </m:ctrlPr>
                              </m:accPr>
                              <m:e>
                                <m:r>
                                  <a:rPr lang="fr-FR" sz="2000" i="1">
                                    <a:latin typeface="Cambria Math"/>
                                  </a:rPr>
                                  <m:t>𝑥</m:t>
                                </m:r>
                              </m:e>
                            </m:acc>
                            <m:d>
                              <m:dPr>
                                <m:ctrlPr>
                                  <a:rPr lang="fr-FR" sz="2000" i="1">
                                    <a:latin typeface="Cambria Math" panose="02040503050406030204" pitchFamily="18" charset="0"/>
                                  </a:rPr>
                                </m:ctrlPr>
                              </m:dPr>
                              <m:e>
                                <m:r>
                                  <a:rPr lang="fr-FR" sz="2000" i="1">
                                    <a:latin typeface="Cambria Math"/>
                                  </a:rPr>
                                  <m:t>𝑡</m:t>
                                </m:r>
                                <m:r>
                                  <a:rPr lang="fr-FR" sz="2000" i="1">
                                    <a:latin typeface="Cambria Math"/>
                                  </a:rPr>
                                  <m:t>=</m:t>
                                </m:r>
                                <m:r>
                                  <a:rPr lang="fr-FR" sz="2000" i="1">
                                    <a:latin typeface="Cambria Math"/>
                                  </a:rPr>
                                  <m:t>0</m:t>
                                </m:r>
                              </m:e>
                            </m:d>
                            <m:r>
                              <a:rPr lang="fr-FR" sz="2000" i="1">
                                <a:latin typeface="Cambria Math"/>
                              </a:rPr>
                              <m:t>=</m:t>
                            </m:r>
                            <m:sSub>
                              <m:sSubPr>
                                <m:ctrlPr>
                                  <a:rPr lang="fr-FR" sz="2000" i="1">
                                    <a:latin typeface="Cambria Math" panose="02040503050406030204" pitchFamily="18" charset="0"/>
                                  </a:rPr>
                                </m:ctrlPr>
                              </m:sSubPr>
                              <m:e>
                                <m:acc>
                                  <m:accPr>
                                    <m:chr m:val="̇"/>
                                    <m:ctrlPr>
                                      <a:rPr lang="fr-FR" sz="2000" i="1">
                                        <a:latin typeface="Cambria Math" panose="02040503050406030204" pitchFamily="18" charset="0"/>
                                      </a:rPr>
                                    </m:ctrlPr>
                                  </m:accPr>
                                  <m:e>
                                    <m:r>
                                      <a:rPr lang="fr-FR" sz="2000" i="1">
                                        <a:latin typeface="Cambria Math"/>
                                      </a:rPr>
                                      <m:t>𝑥</m:t>
                                    </m:r>
                                  </m:e>
                                </m:acc>
                              </m:e>
                              <m:sub>
                                <m:r>
                                  <a:rPr lang="fr-FR" sz="2000" i="1">
                                    <a:latin typeface="Cambria Math"/>
                                  </a:rPr>
                                  <m:t>0</m:t>
                                </m:r>
                              </m:sub>
                            </m:sSub>
                          </m:e>
                        </m:eqArr>
                      </m:e>
                    </m:d>
                    <m:r>
                      <a:rPr lang="fr-FR" sz="2000" i="1">
                        <a:latin typeface="Cambria Math"/>
                      </a:rPr>
                      <m:t>==&gt;</m:t>
                    </m:r>
                    <m:r>
                      <a:rPr lang="fr-FR" sz="2000" i="1">
                        <a:latin typeface="Cambria Math"/>
                      </a:rPr>
                      <m:t>𝑜𝑛</m:t>
                    </m:r>
                    <m:r>
                      <a:rPr lang="fr-FR" sz="2000" i="1">
                        <a:latin typeface="Cambria Math"/>
                      </a:rPr>
                      <m:t> </m:t>
                    </m:r>
                    <m:r>
                      <a:rPr lang="fr-FR" sz="2000" i="1">
                        <a:latin typeface="Cambria Math"/>
                      </a:rPr>
                      <m:t>𝑡𝑟𝑜𝑢𝑣𝑒</m:t>
                    </m:r>
                    <m:r>
                      <a:rPr lang="fr-FR" sz="2000" i="1">
                        <a:latin typeface="Cambria Math"/>
                      </a:rPr>
                      <m:t> :</m:t>
                    </m:r>
                    <m:r>
                      <a:rPr lang="fr-FR" sz="2000" b="1" i="1" smtClean="0">
                        <a:solidFill>
                          <a:srgbClr val="FFC000"/>
                        </a:solidFill>
                        <a:latin typeface="Cambria Math"/>
                      </a:rPr>
                      <m:t>𝒙</m:t>
                    </m:r>
                    <m:d>
                      <m:dPr>
                        <m:ctrlPr>
                          <a:rPr lang="fr-FR" sz="2000" b="1" i="1">
                            <a:solidFill>
                              <a:srgbClr val="FFC000"/>
                            </a:solidFill>
                            <a:latin typeface="Cambria Math" panose="02040503050406030204" pitchFamily="18" charset="0"/>
                          </a:rPr>
                        </m:ctrlPr>
                      </m:dPr>
                      <m:e>
                        <m:r>
                          <a:rPr lang="fr-FR" sz="2000" b="1" i="1">
                            <a:solidFill>
                              <a:srgbClr val="FFC000"/>
                            </a:solidFill>
                            <a:latin typeface="Cambria Math"/>
                          </a:rPr>
                          <m:t>𝒕</m:t>
                        </m:r>
                      </m:e>
                    </m:d>
                    <m:r>
                      <a:rPr lang="fr-FR" sz="2000" b="1" i="1">
                        <a:solidFill>
                          <a:srgbClr val="FFC000"/>
                        </a:solidFill>
                        <a:latin typeface="Cambria Math"/>
                      </a:rPr>
                      <m:t>=</m:t>
                    </m:r>
                    <m:d>
                      <m:dPr>
                        <m:begChr m:val="["/>
                        <m:endChr m:val="]"/>
                        <m:ctrlPr>
                          <a:rPr lang="fr-FR" sz="2000" b="1" i="1">
                            <a:solidFill>
                              <a:srgbClr val="FFC000"/>
                            </a:solidFill>
                            <a:latin typeface="Cambria Math" panose="02040503050406030204" pitchFamily="18" charset="0"/>
                          </a:rPr>
                        </m:ctrlPr>
                      </m:dPr>
                      <m:e>
                        <m:sSub>
                          <m:sSubPr>
                            <m:ctrlPr>
                              <a:rPr lang="fr-FR" sz="2000" b="1" i="1">
                                <a:solidFill>
                                  <a:srgbClr val="FFC000"/>
                                </a:solidFill>
                                <a:latin typeface="Cambria Math" panose="02040503050406030204" pitchFamily="18" charset="0"/>
                              </a:rPr>
                            </m:ctrlPr>
                          </m:sSubPr>
                          <m:e>
                            <m:r>
                              <a:rPr lang="fr-FR" sz="2000" b="1" i="1">
                                <a:solidFill>
                                  <a:srgbClr val="FFC000"/>
                                </a:solidFill>
                                <a:latin typeface="Cambria Math"/>
                              </a:rPr>
                              <m:t>𝒙</m:t>
                            </m:r>
                          </m:e>
                          <m:sub>
                            <m:r>
                              <a:rPr lang="fr-FR" sz="2000" b="1" i="1">
                                <a:solidFill>
                                  <a:srgbClr val="FFC000"/>
                                </a:solidFill>
                                <a:latin typeface="Cambria Math"/>
                              </a:rPr>
                              <m:t>𝟎</m:t>
                            </m:r>
                          </m:sub>
                        </m:sSub>
                        <m:d>
                          <m:dPr>
                            <m:ctrlPr>
                              <a:rPr lang="fr-FR" sz="2000" b="1" i="1">
                                <a:solidFill>
                                  <a:srgbClr val="FFC000"/>
                                </a:solidFill>
                                <a:latin typeface="Cambria Math" panose="02040503050406030204" pitchFamily="18" charset="0"/>
                              </a:rPr>
                            </m:ctrlPr>
                          </m:dPr>
                          <m:e>
                            <m:r>
                              <a:rPr lang="fr-FR" sz="2000" b="1" i="1">
                                <a:solidFill>
                                  <a:srgbClr val="FFC000"/>
                                </a:solidFill>
                                <a:latin typeface="Cambria Math"/>
                              </a:rPr>
                              <m:t>𝟏</m:t>
                            </m:r>
                            <m:r>
                              <a:rPr lang="fr-FR" sz="2000" b="1" i="1">
                                <a:solidFill>
                                  <a:srgbClr val="FFC000"/>
                                </a:solidFill>
                                <a:latin typeface="Cambria Math"/>
                              </a:rPr>
                              <m:t>+</m:t>
                            </m:r>
                            <m:sSub>
                              <m:sSubPr>
                                <m:ctrlPr>
                                  <a:rPr lang="fr-FR" sz="2000" b="1" i="1">
                                    <a:solidFill>
                                      <a:srgbClr val="FFC000"/>
                                    </a:solidFill>
                                    <a:latin typeface="Cambria Math" panose="02040503050406030204" pitchFamily="18" charset="0"/>
                                  </a:rPr>
                                </m:ctrlPr>
                              </m:sSubPr>
                              <m:e>
                                <m:r>
                                  <a:rPr lang="fr-FR" sz="2000" b="1" i="1">
                                    <a:solidFill>
                                      <a:srgbClr val="FFC000"/>
                                    </a:solidFill>
                                    <a:latin typeface="Cambria Math"/>
                                  </a:rPr>
                                  <m:t>𝝎</m:t>
                                </m:r>
                              </m:e>
                              <m:sub>
                                <m:r>
                                  <a:rPr lang="fr-FR" sz="2000" b="1" i="1">
                                    <a:solidFill>
                                      <a:srgbClr val="FFC000"/>
                                    </a:solidFill>
                                    <a:latin typeface="Cambria Math"/>
                                  </a:rPr>
                                  <m:t>𝟎</m:t>
                                </m:r>
                              </m:sub>
                            </m:sSub>
                            <m:r>
                              <a:rPr lang="fr-FR" sz="2000" b="1" i="1">
                                <a:solidFill>
                                  <a:srgbClr val="FFC000"/>
                                </a:solidFill>
                                <a:latin typeface="Cambria Math"/>
                              </a:rPr>
                              <m:t>.</m:t>
                            </m:r>
                            <m:r>
                              <a:rPr lang="fr-FR" sz="2000" b="1" i="1">
                                <a:solidFill>
                                  <a:srgbClr val="FFC000"/>
                                </a:solidFill>
                                <a:latin typeface="Cambria Math"/>
                              </a:rPr>
                              <m:t>𝒕</m:t>
                            </m:r>
                          </m:e>
                        </m:d>
                        <m:r>
                          <a:rPr lang="fr-FR" sz="2000" b="1" i="1">
                            <a:solidFill>
                              <a:srgbClr val="FFC000"/>
                            </a:solidFill>
                            <a:latin typeface="Cambria Math"/>
                          </a:rPr>
                          <m:t>+</m:t>
                        </m:r>
                        <m:sSub>
                          <m:sSubPr>
                            <m:ctrlPr>
                              <a:rPr lang="fr-FR" sz="2000" b="1" i="1">
                                <a:solidFill>
                                  <a:srgbClr val="FFC000"/>
                                </a:solidFill>
                                <a:latin typeface="Cambria Math" panose="02040503050406030204" pitchFamily="18" charset="0"/>
                              </a:rPr>
                            </m:ctrlPr>
                          </m:sSubPr>
                          <m:e>
                            <m:acc>
                              <m:accPr>
                                <m:chr m:val="̇"/>
                                <m:ctrlPr>
                                  <a:rPr lang="fr-FR" sz="2000" b="1" i="1">
                                    <a:solidFill>
                                      <a:srgbClr val="FFC000"/>
                                    </a:solidFill>
                                    <a:latin typeface="Cambria Math" panose="02040503050406030204" pitchFamily="18" charset="0"/>
                                  </a:rPr>
                                </m:ctrlPr>
                              </m:accPr>
                              <m:e>
                                <m:r>
                                  <a:rPr lang="fr-FR" sz="2000" b="1" i="1">
                                    <a:solidFill>
                                      <a:srgbClr val="FFC000"/>
                                    </a:solidFill>
                                    <a:latin typeface="Cambria Math"/>
                                  </a:rPr>
                                  <m:t>𝒙</m:t>
                                </m:r>
                              </m:e>
                            </m:acc>
                          </m:e>
                          <m:sub>
                            <m:r>
                              <a:rPr lang="fr-FR" sz="2000" b="1" i="1">
                                <a:solidFill>
                                  <a:srgbClr val="FFC000"/>
                                </a:solidFill>
                                <a:latin typeface="Cambria Math"/>
                              </a:rPr>
                              <m:t>𝟎</m:t>
                            </m:r>
                          </m:sub>
                        </m:sSub>
                        <m:r>
                          <a:rPr lang="fr-FR" sz="2000" b="1" i="1">
                            <a:solidFill>
                              <a:srgbClr val="FFC000"/>
                            </a:solidFill>
                            <a:latin typeface="Cambria Math"/>
                          </a:rPr>
                          <m:t>.</m:t>
                        </m:r>
                        <m:r>
                          <a:rPr lang="fr-FR" sz="2000" b="1" i="1">
                            <a:solidFill>
                              <a:srgbClr val="FFC000"/>
                            </a:solidFill>
                            <a:latin typeface="Cambria Math"/>
                          </a:rPr>
                          <m:t>𝒕</m:t>
                        </m:r>
                      </m:e>
                    </m:d>
                    <m:r>
                      <a:rPr lang="fr-FR" sz="2000" b="1" i="1">
                        <a:solidFill>
                          <a:srgbClr val="FFC000"/>
                        </a:solidFill>
                        <a:latin typeface="Cambria Math"/>
                      </a:rPr>
                      <m:t>.</m:t>
                    </m:r>
                    <m:sSup>
                      <m:sSupPr>
                        <m:ctrlPr>
                          <a:rPr lang="fr-FR" sz="2000" b="1" i="1">
                            <a:solidFill>
                              <a:srgbClr val="FFC000"/>
                            </a:solidFill>
                            <a:latin typeface="Cambria Math" panose="02040503050406030204" pitchFamily="18" charset="0"/>
                          </a:rPr>
                        </m:ctrlPr>
                      </m:sSupPr>
                      <m:e>
                        <m:r>
                          <a:rPr lang="fr-FR" sz="2000" b="1" i="1">
                            <a:solidFill>
                              <a:srgbClr val="FFC000"/>
                            </a:solidFill>
                            <a:latin typeface="Cambria Math"/>
                          </a:rPr>
                          <m:t>𝒆</m:t>
                        </m:r>
                      </m:e>
                      <m:sup>
                        <m:r>
                          <a:rPr lang="fr-FR" sz="2000" b="1" i="1">
                            <a:solidFill>
                              <a:srgbClr val="FFC000"/>
                            </a:solidFill>
                            <a:latin typeface="Cambria Math"/>
                          </a:rPr>
                          <m:t>−</m:t>
                        </m:r>
                        <m:sSub>
                          <m:sSubPr>
                            <m:ctrlPr>
                              <a:rPr lang="fr-FR" sz="2000" b="1" i="1">
                                <a:solidFill>
                                  <a:srgbClr val="FFC000"/>
                                </a:solidFill>
                                <a:latin typeface="Cambria Math" panose="02040503050406030204" pitchFamily="18" charset="0"/>
                              </a:rPr>
                            </m:ctrlPr>
                          </m:sSubPr>
                          <m:e>
                            <m:r>
                              <a:rPr lang="fr-FR" sz="2000" b="1" i="1">
                                <a:solidFill>
                                  <a:srgbClr val="FFC000"/>
                                </a:solidFill>
                                <a:latin typeface="Cambria Math"/>
                              </a:rPr>
                              <m:t>𝝎</m:t>
                            </m:r>
                          </m:e>
                          <m:sub>
                            <m:r>
                              <a:rPr lang="fr-FR" sz="2000" b="1" i="1">
                                <a:solidFill>
                                  <a:srgbClr val="FFC000"/>
                                </a:solidFill>
                                <a:latin typeface="Cambria Math"/>
                              </a:rPr>
                              <m:t>𝟎</m:t>
                            </m:r>
                          </m:sub>
                        </m:sSub>
                        <m:r>
                          <a:rPr lang="fr-FR" sz="2000" b="1" i="1">
                            <a:solidFill>
                              <a:srgbClr val="FFC000"/>
                            </a:solidFill>
                            <a:latin typeface="Cambria Math"/>
                          </a:rPr>
                          <m:t>.</m:t>
                        </m:r>
                        <m:r>
                          <a:rPr lang="fr-FR" sz="2000" b="1" i="1">
                            <a:solidFill>
                              <a:srgbClr val="FFC000"/>
                            </a:solidFill>
                            <a:latin typeface="Cambria Math"/>
                          </a:rPr>
                          <m:t>𝒕</m:t>
                        </m:r>
                      </m:sup>
                    </m:sSup>
                  </m:oMath>
                </a14:m>
                <a:r>
                  <a:rPr lang="fr-FR" sz="2000" dirty="0">
                    <a:solidFill>
                      <a:srgbClr val="FFC000"/>
                    </a:solidFill>
                  </a:rPr>
                  <a:t>   </a:t>
                </a:r>
                <a:r>
                  <a:rPr lang="fr-FR" sz="2000" dirty="0">
                    <a:solidFill>
                      <a:srgbClr val="FF0000"/>
                    </a:solidFill>
                  </a:rPr>
                  <a:t>(2.23)</a:t>
                </a:r>
              </a:p>
              <a:p>
                <a:pPr algn="just">
                  <a:lnSpc>
                    <a:spcPct val="150000"/>
                  </a:lnSpc>
                </a:pPr>
                <a:r>
                  <a:rPr lang="fr-FR" sz="2000" b="1" dirty="0">
                    <a:solidFill>
                      <a:srgbClr val="FFC000"/>
                    </a:solidFill>
                  </a:rPr>
                  <a:t> B/ Over-</a:t>
                </a:r>
                <a:r>
                  <a:rPr lang="fr-FR" sz="2000" b="1" dirty="0" err="1">
                    <a:solidFill>
                      <a:srgbClr val="FFC000"/>
                    </a:solidFill>
                  </a:rPr>
                  <a:t>damped</a:t>
                </a:r>
                <a:r>
                  <a:rPr lang="fr-FR" sz="2000" b="1" dirty="0">
                    <a:solidFill>
                      <a:srgbClr val="FFC000"/>
                    </a:solidFill>
                  </a:rPr>
                  <a:t> System : </a:t>
                </a:r>
                <a:r>
                  <a:rPr lang="en-US" sz="2000" dirty="0"/>
                  <a:t>The response of an over-damped system is similar to the motion of a critically damped system, but the return to equilibrium position occurs more slowly since the damping is increased </a:t>
                </a:r>
                <a:r>
                  <a:rPr lang="fr-FR" sz="2000" dirty="0"/>
                  <a:t> (C &gt; </a:t>
                </a:r>
                <a:r>
                  <a:rPr lang="fr-FR" sz="2000" dirty="0" err="1"/>
                  <a:t>C</a:t>
                </a:r>
                <a:r>
                  <a:rPr lang="fr-FR" sz="2000" baseline="-25000" dirty="0" err="1"/>
                  <a:t>cr</a:t>
                </a:r>
                <a:r>
                  <a:rPr lang="fr-FR" sz="2000" dirty="0"/>
                  <a:t>). </a:t>
                </a:r>
                <a:r>
                  <a:rPr lang="en-US" sz="2000" dirty="0"/>
                  <a:t>We define the damping ratio:</a:t>
                </a:r>
              </a:p>
              <a:p>
                <a:pPr algn="just"/>
                <a14:m>
                  <m:oMath xmlns:m="http://schemas.openxmlformats.org/officeDocument/2006/math">
                    <m:r>
                      <a:rPr lang="fr-FR" sz="2000" i="1">
                        <a:latin typeface="Cambria Math"/>
                      </a:rPr>
                      <m:t>𝜉</m:t>
                    </m:r>
                    <m:r>
                      <a:rPr lang="fr-FR" sz="2000" i="1">
                        <a:latin typeface="Cambria Math"/>
                      </a:rPr>
                      <m:t>=</m:t>
                    </m:r>
                    <m:f>
                      <m:fPr>
                        <m:ctrlPr>
                          <a:rPr lang="fr-FR" sz="2000" i="1">
                            <a:latin typeface="Cambria Math" panose="02040503050406030204" pitchFamily="18" charset="0"/>
                          </a:rPr>
                        </m:ctrlPr>
                      </m:fPr>
                      <m:num>
                        <m:r>
                          <a:rPr lang="fr-FR" sz="2000" i="1">
                            <a:latin typeface="Cambria Math"/>
                          </a:rPr>
                          <m:t>𝐶</m:t>
                        </m:r>
                      </m:num>
                      <m:den>
                        <m:sSub>
                          <m:sSubPr>
                            <m:ctrlPr>
                              <a:rPr lang="fr-FR" sz="2000" i="1">
                                <a:latin typeface="Cambria Math" panose="02040503050406030204" pitchFamily="18" charset="0"/>
                              </a:rPr>
                            </m:ctrlPr>
                          </m:sSubPr>
                          <m:e>
                            <m:r>
                              <a:rPr lang="fr-FR" sz="2000" i="1">
                                <a:latin typeface="Cambria Math"/>
                              </a:rPr>
                              <m:t>𝐶</m:t>
                            </m:r>
                          </m:e>
                          <m:sub>
                            <m:r>
                              <a:rPr lang="fr-FR" sz="2000" i="1">
                                <a:latin typeface="Cambria Math"/>
                              </a:rPr>
                              <m:t>𝑐𝑟</m:t>
                            </m:r>
                          </m:sub>
                        </m:sSub>
                      </m:den>
                    </m:f>
                  </m:oMath>
                </a14:m>
                <a:r>
                  <a:rPr lang="fr-FR" sz="2000" dirty="0"/>
                  <a:t>	 </a:t>
                </a:r>
                <a:r>
                  <a:rPr lang="fr-FR" sz="2000" dirty="0">
                    <a:solidFill>
                      <a:srgbClr val="FF0000"/>
                    </a:solidFill>
                  </a:rPr>
                  <a:t>(2.24)  </a:t>
                </a:r>
                <a:r>
                  <a:rPr lang="fr-FR" sz="2000" dirty="0"/>
                  <a:t>et </a:t>
                </a:r>
                <a:r>
                  <a:rPr lang="fr-FR" sz="2000" dirty="0">
                    <a:solidFill>
                      <a:srgbClr val="FF0000"/>
                    </a:solidFill>
                  </a:rPr>
                  <a:t> </a:t>
                </a:r>
                <a14:m>
                  <m:oMath xmlns:m="http://schemas.openxmlformats.org/officeDocument/2006/math">
                    <m:sSub>
                      <m:sSubPr>
                        <m:ctrlPr>
                          <a:rPr lang="fr-FR" sz="2000" i="1">
                            <a:latin typeface="Cambria Math" panose="02040503050406030204" pitchFamily="18" charset="0"/>
                          </a:rPr>
                        </m:ctrlPr>
                      </m:sSubPr>
                      <m:e>
                        <m:r>
                          <a:rPr lang="fr-FR" sz="2000" i="1">
                            <a:latin typeface="Cambria Math"/>
                          </a:rPr>
                          <m:t>𝑞</m:t>
                        </m:r>
                      </m:e>
                      <m:sub>
                        <m:r>
                          <a:rPr lang="fr-FR" sz="2000" i="1">
                            <a:latin typeface="Cambria Math"/>
                          </a:rPr>
                          <m:t>1</m:t>
                        </m:r>
                        <m:r>
                          <a:rPr lang="fr-FR" sz="2000" i="1">
                            <a:latin typeface="Cambria Math"/>
                          </a:rPr>
                          <m:t>,</m:t>
                        </m:r>
                        <m:r>
                          <a:rPr lang="fr-FR" sz="2000" i="1">
                            <a:latin typeface="Cambria Math"/>
                          </a:rPr>
                          <m:t>2</m:t>
                        </m:r>
                      </m:sub>
                    </m:sSub>
                    <m:r>
                      <a:rPr lang="fr-FR" sz="2000" i="1">
                        <a:latin typeface="Cambria Math"/>
                      </a:rPr>
                      <m:t>=−</m:t>
                    </m:r>
                    <m:r>
                      <a:rPr lang="fr-FR" sz="2000" i="1">
                        <a:latin typeface="Cambria Math"/>
                      </a:rPr>
                      <m:t>𝜉</m:t>
                    </m:r>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rad>
                      <m:radPr>
                        <m:degHide m:val="on"/>
                        <m:ctrlPr>
                          <a:rPr lang="fr-FR" sz="2000" i="1">
                            <a:latin typeface="Cambria Math" panose="02040503050406030204" pitchFamily="18" charset="0"/>
                          </a:rPr>
                        </m:ctrlPr>
                      </m:radPr>
                      <m:deg/>
                      <m:e>
                        <m:sSup>
                          <m:sSupPr>
                            <m:ctrlPr>
                              <a:rPr lang="fr-FR" sz="2000" i="1">
                                <a:latin typeface="Cambria Math" panose="02040503050406030204" pitchFamily="18" charset="0"/>
                              </a:rPr>
                            </m:ctrlPr>
                          </m:sSupPr>
                          <m:e>
                            <m:d>
                              <m:dPr>
                                <m:ctrlPr>
                                  <a:rPr lang="fr-FR" sz="2000" i="1">
                                    <a:latin typeface="Cambria Math" panose="02040503050406030204" pitchFamily="18" charset="0"/>
                                  </a:rPr>
                                </m:ctrlPr>
                              </m:dPr>
                              <m:e>
                                <m:r>
                                  <a:rPr lang="fr-FR" sz="2000" i="1">
                                    <a:latin typeface="Cambria Math"/>
                                  </a:rPr>
                                  <m:t>𝜉</m:t>
                                </m:r>
                              </m:e>
                            </m:d>
                          </m:e>
                          <m:sup>
                            <m:r>
                              <a:rPr lang="fr-FR" sz="2000" i="1">
                                <a:latin typeface="Cambria Math"/>
                              </a:rPr>
                              <m:t>2</m:t>
                            </m:r>
                          </m:sup>
                        </m:sSup>
                        <m:r>
                          <a:rPr lang="fr-FR" sz="2000" i="1">
                            <a:latin typeface="Cambria Math"/>
                          </a:rPr>
                          <m:t>−</m:t>
                        </m:r>
                        <m:r>
                          <a:rPr lang="fr-FR" sz="2000" i="1">
                            <a:latin typeface="Cambria Math"/>
                          </a:rPr>
                          <m:t>1</m:t>
                        </m:r>
                      </m:e>
                    </m:rad>
                  </m:oMath>
                </a14:m>
                <a:endParaRPr lang="fr-FR" sz="2000" dirty="0"/>
              </a:p>
              <a:p>
                <a:r>
                  <a:rPr lang="fr-FR" sz="2000" dirty="0"/>
                  <a:t>And </a:t>
                </a:r>
                <a:r>
                  <a:rPr lang="fr-FR" sz="2000" dirty="0" err="1"/>
                  <a:t>we</a:t>
                </a:r>
                <a:r>
                  <a:rPr lang="fr-FR" sz="2000" dirty="0"/>
                  <a:t> </a:t>
                </a:r>
                <a:r>
                  <a:rPr lang="fr-FR" sz="2000" dirty="0" err="1"/>
                  <a:t>define</a:t>
                </a:r>
                <a:r>
                  <a:rPr lang="fr-FR" sz="2000" dirty="0"/>
                  <a:t> :  </a:t>
                </a:r>
                <a14:m>
                  <m:oMath xmlns:m="http://schemas.openxmlformats.org/officeDocument/2006/math">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𝐷</m:t>
                        </m:r>
                      </m:sub>
                    </m:sSub>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rad>
                      <m:radPr>
                        <m:degHide m:val="on"/>
                        <m:ctrlPr>
                          <a:rPr lang="fr-FR" sz="2000" i="1">
                            <a:latin typeface="Cambria Math" panose="02040503050406030204" pitchFamily="18" charset="0"/>
                          </a:rPr>
                        </m:ctrlPr>
                      </m:radPr>
                      <m:deg/>
                      <m:e>
                        <m:sSup>
                          <m:sSupPr>
                            <m:ctrlPr>
                              <a:rPr lang="fr-FR" sz="2000" i="1">
                                <a:latin typeface="Cambria Math" panose="02040503050406030204" pitchFamily="18" charset="0"/>
                              </a:rPr>
                            </m:ctrlPr>
                          </m:sSupPr>
                          <m:e>
                            <m:d>
                              <m:dPr>
                                <m:ctrlPr>
                                  <a:rPr lang="fr-FR" sz="2000" i="1">
                                    <a:latin typeface="Cambria Math" panose="02040503050406030204" pitchFamily="18" charset="0"/>
                                  </a:rPr>
                                </m:ctrlPr>
                              </m:dPr>
                              <m:e>
                                <m:r>
                                  <a:rPr lang="fr-FR" sz="2000" i="1">
                                    <a:latin typeface="Cambria Math"/>
                                  </a:rPr>
                                  <m:t>𝜉</m:t>
                                </m:r>
                              </m:e>
                            </m:d>
                          </m:e>
                          <m:sup>
                            <m:r>
                              <a:rPr lang="fr-FR" sz="2000" i="1">
                                <a:latin typeface="Cambria Math"/>
                              </a:rPr>
                              <m:t>2</m:t>
                            </m:r>
                          </m:sup>
                        </m:sSup>
                        <m:r>
                          <a:rPr lang="fr-FR" sz="2000" i="1">
                            <a:latin typeface="Cambria Math"/>
                          </a:rPr>
                          <m:t>−</m:t>
                        </m:r>
                        <m:r>
                          <a:rPr lang="fr-FR" sz="2000" i="1">
                            <a:latin typeface="Cambria Math"/>
                          </a:rPr>
                          <m:t>1</m:t>
                        </m:r>
                      </m:e>
                    </m:rad>
                  </m:oMath>
                </a14:m>
                <a:r>
                  <a:rPr lang="fr-FR" sz="2000" dirty="0"/>
                  <a:t>    </a:t>
                </a:r>
                <a:r>
                  <a:rPr lang="fr-FR" sz="2000" dirty="0">
                    <a:solidFill>
                      <a:srgbClr val="FF0000"/>
                    </a:solidFill>
                  </a:rPr>
                  <a:t>(2.25)</a:t>
                </a:r>
                <a:r>
                  <a:rPr lang="fr-FR" sz="2000" dirty="0"/>
                  <a:t> </a:t>
                </a:r>
                <a14:m>
                  <m:oMath xmlns:m="http://schemas.openxmlformats.org/officeDocument/2006/math">
                    <m:r>
                      <a:rPr lang="fr-FR" sz="2000" b="0" i="0" smtClean="0">
                        <a:latin typeface="Cambria Math"/>
                      </a:rPr>
                      <m:t>  </m:t>
                    </m:r>
                    <m:r>
                      <m:rPr>
                        <m:sty m:val="p"/>
                      </m:rPr>
                      <a:rPr lang="fr-FR" sz="2000" b="0" i="0" smtClean="0">
                        <a:latin typeface="Cambria Math" panose="02040503050406030204" pitchFamily="18" charset="0"/>
                      </a:rPr>
                      <m:t>so</m:t>
                    </m:r>
                    <m:r>
                      <a:rPr lang="fr-FR" sz="2000" b="0" i="0" smtClean="0">
                        <a:latin typeface="Cambria Math" panose="02040503050406030204" pitchFamily="18" charset="0"/>
                      </a:rPr>
                      <m:t>, </m:t>
                    </m:r>
                    <m:sSub>
                      <m:sSubPr>
                        <m:ctrlPr>
                          <a:rPr lang="fr-FR" sz="2000" i="1">
                            <a:latin typeface="Cambria Math" panose="02040503050406030204" pitchFamily="18" charset="0"/>
                          </a:rPr>
                        </m:ctrlPr>
                      </m:sSubPr>
                      <m:e>
                        <m:r>
                          <a:rPr lang="fr-FR" sz="2000" i="1">
                            <a:latin typeface="Cambria Math"/>
                          </a:rPr>
                          <m:t>𝑞</m:t>
                        </m:r>
                      </m:e>
                      <m:sub>
                        <m:r>
                          <a:rPr lang="fr-FR" sz="2000" i="1">
                            <a:latin typeface="Cambria Math"/>
                          </a:rPr>
                          <m:t>1</m:t>
                        </m:r>
                        <m:r>
                          <a:rPr lang="fr-FR" sz="2000" i="1">
                            <a:latin typeface="Cambria Math"/>
                          </a:rPr>
                          <m:t>,</m:t>
                        </m:r>
                        <m:r>
                          <a:rPr lang="fr-FR" sz="2000" i="1">
                            <a:latin typeface="Cambria Math"/>
                          </a:rPr>
                          <m:t>2</m:t>
                        </m:r>
                      </m:sub>
                    </m:sSub>
                    <m:r>
                      <a:rPr lang="fr-FR" sz="2000" i="1">
                        <a:latin typeface="Cambria Math"/>
                      </a:rPr>
                      <m:t>=−</m:t>
                    </m:r>
                    <m:r>
                      <a:rPr lang="fr-FR" sz="2000" i="1">
                        <a:latin typeface="Cambria Math"/>
                      </a:rPr>
                      <m:t>𝜉</m:t>
                    </m:r>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𝐷</m:t>
                        </m:r>
                      </m:sub>
                    </m:sSub>
                  </m:oMath>
                </a14:m>
                <a:r>
                  <a:rPr lang="fr-FR" sz="2000" dirty="0"/>
                  <a:t>    </a:t>
                </a:r>
                <a:r>
                  <a:rPr lang="fr-FR" sz="2000" dirty="0">
                    <a:solidFill>
                      <a:srgbClr val="FF0000"/>
                    </a:solidFill>
                  </a:rPr>
                  <a:t> (2.26)</a:t>
                </a:r>
              </a:p>
              <a:p>
                <a:r>
                  <a:rPr lang="fr-FR" sz="2000" dirty="0"/>
                  <a:t>The </a:t>
                </a:r>
                <a:r>
                  <a:rPr lang="fr-FR" sz="2000" dirty="0" err="1"/>
                  <a:t>general</a:t>
                </a:r>
                <a:r>
                  <a:rPr lang="fr-FR" sz="2000" dirty="0"/>
                  <a:t> solution </a:t>
                </a:r>
                <a:r>
                  <a:rPr lang="fr-FR" sz="2000" dirty="0" err="1"/>
                  <a:t>is</a:t>
                </a:r>
                <a:r>
                  <a:rPr lang="fr-FR" sz="2000" dirty="0"/>
                  <a:t>:</a:t>
                </a:r>
              </a:p>
              <a:p>
                <a:r>
                  <a:rPr lang="fr-FR" sz="2000" dirty="0"/>
                  <a:t> 		</a:t>
                </a:r>
                <a14:m>
                  <m:oMath xmlns:m="http://schemas.openxmlformats.org/officeDocument/2006/math">
                    <m:r>
                      <a:rPr lang="fr-FR" sz="2000" i="1">
                        <a:latin typeface="Cambria Math"/>
                      </a:rPr>
                      <m:t>𝑥</m:t>
                    </m:r>
                    <m:d>
                      <m:dPr>
                        <m:ctrlPr>
                          <a:rPr lang="fr-FR" sz="2000" i="1">
                            <a:latin typeface="Cambria Math" panose="02040503050406030204" pitchFamily="18" charset="0"/>
                          </a:rPr>
                        </m:ctrlPr>
                      </m:dPr>
                      <m:e>
                        <m:r>
                          <a:rPr lang="fr-FR" sz="2000" i="1">
                            <a:latin typeface="Cambria Math"/>
                          </a:rPr>
                          <m:t>𝑡</m:t>
                        </m:r>
                      </m:e>
                    </m:d>
                    <m:r>
                      <a:rPr lang="fr-FR" sz="2000" i="1">
                        <a:latin typeface="Cambria Math"/>
                      </a:rPr>
                      <m:t>=</m:t>
                    </m:r>
                    <m:sSup>
                      <m:sSupPr>
                        <m:ctrlPr>
                          <a:rPr lang="fr-FR" sz="2000" i="1">
                            <a:latin typeface="Cambria Math" panose="02040503050406030204" pitchFamily="18" charset="0"/>
                          </a:rPr>
                        </m:ctrlPr>
                      </m:sSupPr>
                      <m:e>
                        <m:sSub>
                          <m:sSubPr>
                            <m:ctrlPr>
                              <a:rPr lang="fr-FR" sz="2000" i="1">
                                <a:latin typeface="Cambria Math" panose="02040503050406030204" pitchFamily="18" charset="0"/>
                              </a:rPr>
                            </m:ctrlPr>
                          </m:sSubPr>
                          <m:e>
                            <m:r>
                              <a:rPr lang="fr-FR" sz="2000" i="1">
                                <a:latin typeface="Cambria Math"/>
                              </a:rPr>
                              <m:t>𝐷</m:t>
                            </m:r>
                          </m:e>
                          <m:sub>
                            <m:r>
                              <a:rPr lang="fr-FR" sz="2000" i="1">
                                <a:latin typeface="Cambria Math"/>
                              </a:rPr>
                              <m:t>1</m:t>
                            </m:r>
                          </m:sub>
                        </m:sSub>
                        <m:r>
                          <a:rPr lang="fr-FR" sz="2000" i="1">
                            <a:latin typeface="Cambria Math"/>
                          </a:rPr>
                          <m:t>𝑒</m:t>
                        </m:r>
                      </m:e>
                      <m:sup>
                        <m:sSub>
                          <m:sSubPr>
                            <m:ctrlPr>
                              <a:rPr lang="fr-FR" sz="2000" i="1">
                                <a:latin typeface="Cambria Math" panose="02040503050406030204" pitchFamily="18" charset="0"/>
                              </a:rPr>
                            </m:ctrlPr>
                          </m:sSubPr>
                          <m:e>
                            <m:r>
                              <a:rPr lang="fr-FR" sz="2000" i="1">
                                <a:latin typeface="Cambria Math"/>
                              </a:rPr>
                              <m:t>𝑞</m:t>
                            </m:r>
                          </m:e>
                          <m:sub>
                            <m:r>
                              <a:rPr lang="fr-FR" sz="2000" i="1">
                                <a:latin typeface="Cambria Math"/>
                              </a:rPr>
                              <m:t>1</m:t>
                            </m:r>
                          </m:sub>
                        </m:sSub>
                        <m:r>
                          <a:rPr lang="fr-FR" sz="2000" i="1">
                            <a:latin typeface="Cambria Math"/>
                          </a:rPr>
                          <m:t>.</m:t>
                        </m:r>
                        <m:r>
                          <a:rPr lang="fr-FR" sz="2000" i="1">
                            <a:latin typeface="Cambria Math"/>
                          </a:rPr>
                          <m:t>𝑡</m:t>
                        </m:r>
                      </m:sup>
                    </m:sSup>
                    <m:r>
                      <a:rPr lang="fr-FR" sz="2000" i="1">
                        <a:latin typeface="Cambria Math"/>
                      </a:rPr>
                      <m:t>+</m:t>
                    </m:r>
                    <m:sSup>
                      <m:sSupPr>
                        <m:ctrlPr>
                          <a:rPr lang="fr-FR" sz="2000" i="1">
                            <a:latin typeface="Cambria Math" panose="02040503050406030204" pitchFamily="18" charset="0"/>
                          </a:rPr>
                        </m:ctrlPr>
                      </m:sSupPr>
                      <m:e>
                        <m:sSub>
                          <m:sSubPr>
                            <m:ctrlPr>
                              <a:rPr lang="fr-FR" sz="2000" i="1">
                                <a:latin typeface="Cambria Math" panose="02040503050406030204" pitchFamily="18" charset="0"/>
                              </a:rPr>
                            </m:ctrlPr>
                          </m:sSubPr>
                          <m:e>
                            <m:r>
                              <a:rPr lang="fr-FR" sz="2000" i="1">
                                <a:latin typeface="Cambria Math"/>
                              </a:rPr>
                              <m:t>𝐷</m:t>
                            </m:r>
                          </m:e>
                          <m:sub>
                            <m:r>
                              <a:rPr lang="fr-FR" sz="2000" i="1">
                                <a:latin typeface="Cambria Math"/>
                              </a:rPr>
                              <m:t>2</m:t>
                            </m:r>
                          </m:sub>
                        </m:sSub>
                        <m:r>
                          <a:rPr lang="fr-FR" sz="2000" i="1">
                            <a:latin typeface="Cambria Math"/>
                          </a:rPr>
                          <m:t>𝑒</m:t>
                        </m:r>
                      </m:e>
                      <m:sup>
                        <m:sSub>
                          <m:sSubPr>
                            <m:ctrlPr>
                              <a:rPr lang="fr-FR" sz="2000" i="1">
                                <a:latin typeface="Cambria Math" panose="02040503050406030204" pitchFamily="18" charset="0"/>
                              </a:rPr>
                            </m:ctrlPr>
                          </m:sSubPr>
                          <m:e>
                            <m:r>
                              <a:rPr lang="fr-FR" sz="2000" i="1">
                                <a:latin typeface="Cambria Math"/>
                              </a:rPr>
                              <m:t>𝑞</m:t>
                            </m:r>
                          </m:e>
                          <m:sub>
                            <m:r>
                              <a:rPr lang="fr-FR" sz="2000" i="1">
                                <a:latin typeface="Cambria Math"/>
                              </a:rPr>
                              <m:t>2</m:t>
                            </m:r>
                          </m:sub>
                        </m:sSub>
                        <m:r>
                          <a:rPr lang="fr-FR" sz="2000" i="1">
                            <a:latin typeface="Cambria Math"/>
                          </a:rPr>
                          <m:t>.</m:t>
                        </m:r>
                        <m:r>
                          <a:rPr lang="fr-FR" sz="2000" i="1">
                            <a:latin typeface="Cambria Math"/>
                          </a:rPr>
                          <m:t>𝑡</m:t>
                        </m:r>
                      </m:sup>
                    </m:sSup>
                  </m:oMath>
                </a14:m>
                <a:endParaRPr lang="fr-FR" sz="2000" dirty="0"/>
              </a:p>
              <a:p>
                <a14:m>
                  <m:oMath xmlns:m="http://schemas.openxmlformats.org/officeDocument/2006/math">
                    <m:r>
                      <a:rPr lang="fr-FR" sz="2000" b="1" i="1" smtClean="0">
                        <a:latin typeface="Cambria Math"/>
                      </a:rPr>
                      <m:t>                               </m:t>
                    </m:r>
                    <m:r>
                      <a:rPr lang="fr-FR" sz="2000" b="1" i="1">
                        <a:latin typeface="Cambria Math"/>
                      </a:rPr>
                      <m:t>𝒙</m:t>
                    </m:r>
                    <m:d>
                      <m:dPr>
                        <m:ctrlPr>
                          <a:rPr lang="fr-FR" sz="2000" b="1" i="1">
                            <a:latin typeface="Cambria Math" panose="02040503050406030204" pitchFamily="18" charset="0"/>
                          </a:rPr>
                        </m:ctrlPr>
                      </m:dPr>
                      <m:e>
                        <m:r>
                          <a:rPr lang="fr-FR" sz="2000" b="1" i="1">
                            <a:latin typeface="Cambria Math"/>
                          </a:rPr>
                          <m:t>𝒕</m:t>
                        </m:r>
                      </m:e>
                    </m:d>
                    <m:r>
                      <a:rPr lang="fr-FR" sz="2000" b="1" i="1">
                        <a:latin typeface="Cambria Math"/>
                      </a:rPr>
                      <m:t>=</m:t>
                    </m:r>
                    <m:sSup>
                      <m:sSupPr>
                        <m:ctrlPr>
                          <a:rPr lang="fr-FR" sz="2000" b="1" i="1">
                            <a:latin typeface="Cambria Math" panose="02040503050406030204" pitchFamily="18" charset="0"/>
                          </a:rPr>
                        </m:ctrlPr>
                      </m:sSupPr>
                      <m:e>
                        <m:r>
                          <a:rPr lang="fr-FR" sz="2000" b="1" i="1">
                            <a:latin typeface="Cambria Math"/>
                          </a:rPr>
                          <m:t>𝒆</m:t>
                        </m:r>
                      </m:e>
                      <m:sup>
                        <m:r>
                          <a:rPr lang="fr-FR" sz="2000" b="1" i="1">
                            <a:latin typeface="Cambria Math"/>
                          </a:rPr>
                          <m:t>−</m:t>
                        </m:r>
                        <m:r>
                          <a:rPr lang="fr-FR" sz="2000" b="1" i="1">
                            <a:latin typeface="Cambria Math"/>
                          </a:rPr>
                          <m:t>𝝃</m:t>
                        </m:r>
                        <m:r>
                          <a:rPr lang="fr-FR" sz="2000" b="1" i="1">
                            <a:latin typeface="Cambria Math"/>
                          </a:rPr>
                          <m:t>.</m:t>
                        </m:r>
                        <m:sSub>
                          <m:sSubPr>
                            <m:ctrlPr>
                              <a:rPr lang="fr-FR" sz="2000" b="1" i="1">
                                <a:latin typeface="Cambria Math" panose="02040503050406030204" pitchFamily="18" charset="0"/>
                              </a:rPr>
                            </m:ctrlPr>
                          </m:sSubPr>
                          <m:e>
                            <m:r>
                              <a:rPr lang="fr-FR" sz="2000" b="1" i="1">
                                <a:latin typeface="Cambria Math"/>
                              </a:rPr>
                              <m:t>𝝎</m:t>
                            </m:r>
                          </m:e>
                          <m:sub>
                            <m:r>
                              <a:rPr lang="fr-FR" sz="2000" b="1" i="1">
                                <a:latin typeface="Cambria Math"/>
                              </a:rPr>
                              <m:t>𝟎</m:t>
                            </m:r>
                          </m:sub>
                        </m:sSub>
                        <m:r>
                          <a:rPr lang="fr-FR" sz="2000" b="1" i="1">
                            <a:latin typeface="Cambria Math"/>
                          </a:rPr>
                          <m:t>.</m:t>
                        </m:r>
                        <m:r>
                          <a:rPr lang="fr-FR" sz="2000" b="1" i="1">
                            <a:latin typeface="Cambria Math"/>
                          </a:rPr>
                          <m:t>𝒕</m:t>
                        </m:r>
                      </m:sup>
                    </m:sSup>
                    <m:r>
                      <a:rPr lang="fr-FR" sz="2000" b="1" i="1">
                        <a:latin typeface="Cambria Math"/>
                      </a:rPr>
                      <m:t>.</m:t>
                    </m:r>
                    <m:d>
                      <m:dPr>
                        <m:begChr m:val="["/>
                        <m:endChr m:val="]"/>
                        <m:ctrlPr>
                          <a:rPr lang="fr-FR" sz="2000" b="1" i="1">
                            <a:latin typeface="Cambria Math" panose="02040503050406030204" pitchFamily="18" charset="0"/>
                          </a:rPr>
                        </m:ctrlPr>
                      </m:dPr>
                      <m:e>
                        <m:sSup>
                          <m:sSupPr>
                            <m:ctrlPr>
                              <a:rPr lang="fr-FR" sz="2000" b="1" i="1">
                                <a:latin typeface="Cambria Math" panose="02040503050406030204" pitchFamily="18" charset="0"/>
                              </a:rPr>
                            </m:ctrlPr>
                          </m:sSupPr>
                          <m:e>
                            <m:sSub>
                              <m:sSubPr>
                                <m:ctrlPr>
                                  <a:rPr lang="fr-FR" sz="2000" b="1" i="1">
                                    <a:latin typeface="Cambria Math" panose="02040503050406030204" pitchFamily="18" charset="0"/>
                                  </a:rPr>
                                </m:ctrlPr>
                              </m:sSubPr>
                              <m:e>
                                <m:r>
                                  <a:rPr lang="fr-FR" sz="2000" b="1" i="1">
                                    <a:latin typeface="Cambria Math"/>
                                  </a:rPr>
                                  <m:t>𝑫</m:t>
                                </m:r>
                              </m:e>
                              <m:sub>
                                <m:r>
                                  <a:rPr lang="fr-FR" sz="2000" b="1" i="1">
                                    <a:latin typeface="Cambria Math"/>
                                  </a:rPr>
                                  <m:t>𝟏</m:t>
                                </m:r>
                              </m:sub>
                            </m:sSub>
                            <m:r>
                              <a:rPr lang="fr-FR" sz="2000" b="1" i="1">
                                <a:latin typeface="Cambria Math"/>
                              </a:rPr>
                              <m:t>𝒆</m:t>
                            </m:r>
                          </m:e>
                          <m:sup>
                            <m:sSub>
                              <m:sSubPr>
                                <m:ctrlPr>
                                  <a:rPr lang="fr-FR" sz="2000" b="1" i="1">
                                    <a:latin typeface="Cambria Math" panose="02040503050406030204" pitchFamily="18" charset="0"/>
                                  </a:rPr>
                                </m:ctrlPr>
                              </m:sSubPr>
                              <m:e>
                                <m:r>
                                  <a:rPr lang="fr-FR" sz="2000" b="1" i="1">
                                    <a:latin typeface="Cambria Math"/>
                                  </a:rPr>
                                  <m:t>𝝎</m:t>
                                </m:r>
                              </m:e>
                              <m:sub>
                                <m:r>
                                  <a:rPr lang="fr-FR" sz="2000" b="1" i="1">
                                    <a:latin typeface="Cambria Math"/>
                                  </a:rPr>
                                  <m:t>𝑫</m:t>
                                </m:r>
                              </m:sub>
                            </m:sSub>
                            <m:r>
                              <a:rPr lang="fr-FR" sz="2000" b="1" i="1">
                                <a:latin typeface="Cambria Math"/>
                              </a:rPr>
                              <m:t>.</m:t>
                            </m:r>
                            <m:r>
                              <a:rPr lang="fr-FR" sz="2000" b="1" i="1">
                                <a:latin typeface="Cambria Math"/>
                              </a:rPr>
                              <m:t>𝒕</m:t>
                            </m:r>
                          </m:sup>
                        </m:sSup>
                        <m:r>
                          <a:rPr lang="fr-FR" sz="2000" b="1" i="1">
                            <a:latin typeface="Cambria Math"/>
                          </a:rPr>
                          <m:t>+</m:t>
                        </m:r>
                        <m:sSup>
                          <m:sSupPr>
                            <m:ctrlPr>
                              <a:rPr lang="fr-FR" sz="2000" b="1" i="1">
                                <a:latin typeface="Cambria Math" panose="02040503050406030204" pitchFamily="18" charset="0"/>
                              </a:rPr>
                            </m:ctrlPr>
                          </m:sSupPr>
                          <m:e>
                            <m:sSub>
                              <m:sSubPr>
                                <m:ctrlPr>
                                  <a:rPr lang="fr-FR" sz="2000" b="1" i="1">
                                    <a:latin typeface="Cambria Math" panose="02040503050406030204" pitchFamily="18" charset="0"/>
                                  </a:rPr>
                                </m:ctrlPr>
                              </m:sSubPr>
                              <m:e>
                                <m:r>
                                  <a:rPr lang="fr-FR" sz="2000" b="1" i="1">
                                    <a:latin typeface="Cambria Math"/>
                                  </a:rPr>
                                  <m:t>𝑫</m:t>
                                </m:r>
                              </m:e>
                              <m:sub>
                                <m:r>
                                  <a:rPr lang="fr-FR" sz="2000" b="1" i="1">
                                    <a:latin typeface="Cambria Math"/>
                                  </a:rPr>
                                  <m:t>𝟐</m:t>
                                </m:r>
                              </m:sub>
                            </m:sSub>
                            <m:r>
                              <a:rPr lang="fr-FR" sz="2000" b="1" i="1">
                                <a:latin typeface="Cambria Math"/>
                              </a:rPr>
                              <m:t>𝒆</m:t>
                            </m:r>
                          </m:e>
                          <m:sup>
                            <m:sSub>
                              <m:sSubPr>
                                <m:ctrlPr>
                                  <a:rPr lang="fr-FR" sz="2000" b="1" i="1">
                                    <a:latin typeface="Cambria Math" panose="02040503050406030204" pitchFamily="18" charset="0"/>
                                  </a:rPr>
                                </m:ctrlPr>
                              </m:sSubPr>
                              <m:e>
                                <m:r>
                                  <a:rPr lang="fr-FR" sz="2000" b="1" i="1">
                                    <a:latin typeface="Cambria Math"/>
                                  </a:rPr>
                                  <m:t>−</m:t>
                                </m:r>
                                <m:r>
                                  <a:rPr lang="fr-FR" sz="2000" b="1" i="1">
                                    <a:latin typeface="Cambria Math"/>
                                  </a:rPr>
                                  <m:t>𝝎</m:t>
                                </m:r>
                              </m:e>
                              <m:sub>
                                <m:r>
                                  <a:rPr lang="fr-FR" sz="2000" b="1" i="1">
                                    <a:latin typeface="Cambria Math"/>
                                  </a:rPr>
                                  <m:t>𝑫</m:t>
                                </m:r>
                              </m:sub>
                            </m:sSub>
                            <m:r>
                              <a:rPr lang="fr-FR" sz="2000" b="1" i="1">
                                <a:latin typeface="Cambria Math"/>
                              </a:rPr>
                              <m:t>.</m:t>
                            </m:r>
                            <m:r>
                              <a:rPr lang="fr-FR" sz="2000" b="1" i="1">
                                <a:latin typeface="Cambria Math"/>
                              </a:rPr>
                              <m:t>𝒕</m:t>
                            </m:r>
                          </m:sup>
                        </m:sSup>
                      </m:e>
                    </m:d>
                  </m:oMath>
                </a14:m>
                <a:r>
                  <a:rPr lang="fr-FR" sz="2000" b="1" dirty="0"/>
                  <a:t>	      </a:t>
                </a:r>
                <a:r>
                  <a:rPr lang="fr-FR" sz="2000" dirty="0">
                    <a:solidFill>
                      <a:srgbClr val="FF0000"/>
                    </a:solidFill>
                  </a:rPr>
                  <a:t>(2.27)</a:t>
                </a:r>
                <a:r>
                  <a:rPr lang="fr-FR" sz="2000" b="1" dirty="0">
                    <a:solidFill>
                      <a:srgbClr val="FF0000"/>
                    </a:solidFill>
                  </a:rPr>
                  <a:t>	</a:t>
                </a:r>
                <a:r>
                  <a:rPr lang="fr-FR" sz="2000" b="1" dirty="0"/>
                  <a:t>			</a:t>
                </a:r>
                <a:endParaRPr lang="fr-FR" sz="2000" dirty="0"/>
              </a:p>
              <a:p>
                <a:endParaRPr lang="fr-FR" sz="2000" dirty="0"/>
              </a:p>
              <a:p>
                <a:endParaRPr lang="fr-FR" sz="2000" dirty="0"/>
              </a:p>
              <a:p>
                <a:r>
                  <a:rPr lang="fr-FR" sz="2000" dirty="0"/>
                  <a:t> 		</a:t>
                </a:r>
              </a:p>
              <a:p>
                <a:r>
                  <a:rPr lang="fr-FR" sz="2000" dirty="0"/>
                  <a:t>				</a:t>
                </a:r>
              </a:p>
              <a:p>
                <a:endParaRPr lang="fr-FR" sz="2000" dirty="0"/>
              </a:p>
              <a:p>
                <a:endParaRPr lang="fr-FR" sz="2000" dirty="0"/>
              </a:p>
            </p:txBody>
          </p:sp>
        </mc:Choice>
        <mc:Fallback xmlns="">
          <p:sp>
            <p:nvSpPr>
              <p:cNvPr id="4" name="Rectangle 2"/>
              <p:cNvSpPr txBox="1">
                <a:spLocks noRot="1" noChangeAspect="1" noMove="1" noResize="1" noEditPoints="1" noAdjustHandles="1" noChangeArrowheads="1" noChangeShapeType="1" noTextEdit="1"/>
              </p:cNvSpPr>
              <p:nvPr/>
            </p:nvSpPr>
            <p:spPr>
              <a:xfrm>
                <a:off x="35496" y="22858"/>
                <a:ext cx="9001000" cy="6885384"/>
              </a:xfrm>
              <a:prstGeom prst="rect">
                <a:avLst/>
              </a:prstGeom>
              <a:blipFill>
                <a:blip r:embed="rId3"/>
                <a:stretch>
                  <a:fillRect l="-677" r="-609"/>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8</a:t>
            </a:fld>
            <a:endParaRPr lang="fr-BE" dirty="0">
              <a:solidFill>
                <a:srgbClr val="FFFFFF"/>
              </a:solidFill>
            </a:endParaRPr>
          </a:p>
        </p:txBody>
      </p:sp>
    </p:spTree>
    <p:extLst>
      <p:ext uri="{BB962C8B-B14F-4D97-AF65-F5344CB8AC3E}">
        <p14:creationId xmlns:p14="http://schemas.microsoft.com/office/powerpoint/2010/main" val="4240216277"/>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0" y="44624"/>
                <a:ext cx="9144000" cy="6885384"/>
              </a:xfrm>
              <a:prstGeom prst="rect">
                <a:avLst/>
              </a:prstGeom>
              <a:solidFill>
                <a:schemeClr val="accent2"/>
              </a:solidFill>
              <a:ln>
                <a:solidFill>
                  <a:schemeClr val="accent1"/>
                </a:solidFill>
              </a:ln>
            </p:spPr>
            <p:txBody>
              <a:bodyPr/>
              <a:lstStyle/>
              <a:p>
                <a:pPr>
                  <a:lnSpc>
                    <a:spcPct val="150000"/>
                  </a:lnSpc>
                </a:pPr>
                <a:r>
                  <a:rPr lang="en-US" sz="2000" dirty="0"/>
                  <a:t>The solution can also be expressed as:</a:t>
                </a:r>
              </a:p>
              <a:p>
                <a:pPr>
                  <a:lnSpc>
                    <a:spcPct val="150000"/>
                  </a:lnSpc>
                </a:pPr>
                <a:r>
                  <a:rPr lang="fr-FR" sz="2000" b="1" dirty="0"/>
                  <a:t> </a:t>
                </a:r>
                <a14:m>
                  <m:oMath xmlns:m="http://schemas.openxmlformats.org/officeDocument/2006/math">
                    <m:r>
                      <a:rPr lang="fr-FR" sz="2000" i="1">
                        <a:latin typeface="Cambria Math"/>
                      </a:rPr>
                      <m:t>𝑥</m:t>
                    </m:r>
                    <m:d>
                      <m:dPr>
                        <m:ctrlPr>
                          <a:rPr lang="fr-FR" sz="2000" i="1">
                            <a:latin typeface="Cambria Math" panose="02040503050406030204" pitchFamily="18" charset="0"/>
                          </a:rPr>
                        </m:ctrlPr>
                      </m:dPr>
                      <m:e>
                        <m:r>
                          <a:rPr lang="fr-FR" sz="2000" i="1">
                            <a:latin typeface="Cambria Math"/>
                          </a:rPr>
                          <m:t>𝑡</m:t>
                        </m:r>
                      </m:e>
                    </m:d>
                    <m:r>
                      <a:rPr lang="fr-FR" sz="2000" i="1">
                        <a:latin typeface="Cambria Math"/>
                      </a:rPr>
                      <m:t>=</m:t>
                    </m:r>
                    <m:sSup>
                      <m:sSupPr>
                        <m:ctrlPr>
                          <a:rPr lang="fr-FR" sz="2000" i="1">
                            <a:latin typeface="Cambria Math" panose="02040503050406030204" pitchFamily="18" charset="0"/>
                          </a:rPr>
                        </m:ctrlPr>
                      </m:sSupPr>
                      <m:e>
                        <m:r>
                          <a:rPr lang="fr-FR" sz="2000" i="1">
                            <a:latin typeface="Cambria Math"/>
                          </a:rPr>
                          <m:t>𝑒</m:t>
                        </m:r>
                      </m:e>
                      <m:sup>
                        <m:r>
                          <a:rPr lang="fr-FR" sz="2000" i="1">
                            <a:latin typeface="Cambria Math"/>
                          </a:rPr>
                          <m:t>−</m:t>
                        </m:r>
                        <m:r>
                          <a:rPr lang="fr-FR" sz="2000" i="1">
                            <a:latin typeface="Cambria Math"/>
                          </a:rPr>
                          <m:t>𝜉</m:t>
                        </m:r>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r>
                          <a:rPr lang="fr-FR" sz="2000" i="1">
                            <a:latin typeface="Cambria Math"/>
                          </a:rPr>
                          <m:t>.</m:t>
                        </m:r>
                        <m:r>
                          <a:rPr lang="fr-FR" sz="2000" i="1">
                            <a:latin typeface="Cambria Math"/>
                          </a:rPr>
                          <m:t>𝑡</m:t>
                        </m:r>
                      </m:sup>
                    </m:sSup>
                    <m:r>
                      <a:rPr lang="fr-FR" sz="2000" i="1">
                        <a:latin typeface="Cambria Math"/>
                      </a:rPr>
                      <m:t>.</m:t>
                    </m:r>
                    <m:d>
                      <m:dPr>
                        <m:begChr m:val="["/>
                        <m:endChr m:val="]"/>
                        <m:ctrlPr>
                          <a:rPr lang="fr-FR" sz="2000" i="1">
                            <a:latin typeface="Cambria Math" panose="02040503050406030204" pitchFamily="18" charset="0"/>
                          </a:rPr>
                        </m:ctrlPr>
                      </m:dPr>
                      <m:e>
                        <m:r>
                          <a:rPr lang="fr-FR" sz="2000" i="1">
                            <a:latin typeface="Cambria Math"/>
                          </a:rPr>
                          <m:t>𝐴</m:t>
                        </m:r>
                        <m:r>
                          <a:rPr lang="fr-FR" sz="2000" i="1">
                            <a:latin typeface="Cambria Math"/>
                          </a:rPr>
                          <m:t>.</m:t>
                        </m:r>
                        <m:r>
                          <a:rPr lang="fr-FR" sz="2000" i="1">
                            <a:latin typeface="Cambria Math"/>
                          </a:rPr>
                          <m:t>𝑠𝑖𝑛</m:t>
                        </m:r>
                        <m:r>
                          <a:rPr lang="fr-FR" sz="2000" i="1">
                            <a:latin typeface="Cambria Math"/>
                          </a:rPr>
                          <m:t>h</m:t>
                        </m:r>
                        <m:d>
                          <m:dPr>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𝐷</m:t>
                                </m:r>
                              </m:sub>
                            </m:sSub>
                            <m:r>
                              <a:rPr lang="fr-FR" sz="2000" i="1">
                                <a:latin typeface="Cambria Math"/>
                              </a:rPr>
                              <m:t>.</m:t>
                            </m:r>
                            <m:r>
                              <a:rPr lang="fr-FR" sz="2000" i="1">
                                <a:latin typeface="Cambria Math"/>
                              </a:rPr>
                              <m:t>𝑡</m:t>
                            </m:r>
                          </m:e>
                        </m:d>
                        <m:r>
                          <a:rPr lang="fr-FR" sz="2000" i="1">
                            <a:latin typeface="Cambria Math"/>
                          </a:rPr>
                          <m:t>+</m:t>
                        </m:r>
                        <m:r>
                          <a:rPr lang="fr-FR" sz="2000" i="1">
                            <a:latin typeface="Cambria Math"/>
                          </a:rPr>
                          <m:t>𝐴</m:t>
                        </m:r>
                        <m:r>
                          <a:rPr lang="fr-FR" sz="2000" i="1">
                            <a:latin typeface="Cambria Math"/>
                          </a:rPr>
                          <m:t>.</m:t>
                        </m:r>
                        <m:r>
                          <a:rPr lang="fr-FR" sz="2000" i="1">
                            <a:latin typeface="Cambria Math"/>
                          </a:rPr>
                          <m:t>𝑐𝑜𝑠</m:t>
                        </m:r>
                        <m:r>
                          <a:rPr lang="fr-FR" sz="2000" i="1">
                            <a:latin typeface="Cambria Math"/>
                          </a:rPr>
                          <m:t>h</m:t>
                        </m:r>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𝐷</m:t>
                            </m:r>
                          </m:sub>
                        </m:sSub>
                        <m:r>
                          <a:rPr lang="fr-FR" sz="2000" i="1">
                            <a:latin typeface="Cambria Math"/>
                          </a:rPr>
                          <m:t>.</m:t>
                        </m:r>
                        <m:r>
                          <a:rPr lang="fr-FR" sz="2000" i="1">
                            <a:latin typeface="Cambria Math"/>
                          </a:rPr>
                          <m:t>𝑡</m:t>
                        </m:r>
                        <m:r>
                          <a:rPr lang="fr-FR" sz="2000" i="1">
                            <a:latin typeface="Cambria Math"/>
                          </a:rPr>
                          <m:t>)</m:t>
                        </m:r>
                      </m:e>
                    </m:d>
                  </m:oMath>
                </a14:m>
                <a:r>
                  <a:rPr lang="fr-FR" sz="2000" b="1" dirty="0"/>
                  <a:t>		</a:t>
                </a:r>
                <a:r>
                  <a:rPr lang="fr-FR" sz="2000" b="1" dirty="0">
                    <a:solidFill>
                      <a:srgbClr val="FF0000"/>
                    </a:solidFill>
                  </a:rPr>
                  <a:t>               </a:t>
                </a:r>
                <a:r>
                  <a:rPr lang="fr-FR" sz="2000" dirty="0">
                    <a:solidFill>
                      <a:srgbClr val="FF0000"/>
                    </a:solidFill>
                  </a:rPr>
                  <a:t>(2.28)</a:t>
                </a:r>
              </a:p>
              <a:p>
                <a:r>
                  <a:rPr lang="fr-FR" sz="2000" b="1" dirty="0"/>
                  <a:t> </a:t>
                </a:r>
                <a14:m>
                  <m:oMath xmlns:m="http://schemas.openxmlformats.org/officeDocument/2006/math">
                    <m:r>
                      <a:rPr lang="fr-FR" sz="2000" b="1" i="1" smtClean="0">
                        <a:solidFill>
                          <a:srgbClr val="FFC000"/>
                        </a:solidFill>
                        <a:latin typeface="Cambria Math"/>
                      </a:rPr>
                      <m:t>𝒙</m:t>
                    </m:r>
                    <m:d>
                      <m:dPr>
                        <m:ctrlPr>
                          <a:rPr lang="fr-FR" sz="2000" b="1" i="1" smtClean="0">
                            <a:solidFill>
                              <a:srgbClr val="FFC000"/>
                            </a:solidFill>
                            <a:latin typeface="Cambria Math" panose="02040503050406030204" pitchFamily="18" charset="0"/>
                          </a:rPr>
                        </m:ctrlPr>
                      </m:dPr>
                      <m:e>
                        <m:r>
                          <a:rPr lang="fr-FR" sz="2000" b="1" i="1">
                            <a:solidFill>
                              <a:srgbClr val="FFC000"/>
                            </a:solidFill>
                            <a:latin typeface="Cambria Math"/>
                          </a:rPr>
                          <m:t>𝒕</m:t>
                        </m:r>
                      </m:e>
                    </m:d>
                    <m:r>
                      <a:rPr lang="fr-FR" sz="2000" b="1" i="1">
                        <a:solidFill>
                          <a:srgbClr val="FFC000"/>
                        </a:solidFill>
                        <a:latin typeface="Cambria Math"/>
                      </a:rPr>
                      <m:t>=</m:t>
                    </m:r>
                    <m:sSup>
                      <m:sSupPr>
                        <m:ctrlPr>
                          <a:rPr lang="fr-FR" sz="2000" b="1" i="1">
                            <a:solidFill>
                              <a:srgbClr val="FFC000"/>
                            </a:solidFill>
                            <a:latin typeface="Cambria Math" panose="02040503050406030204" pitchFamily="18" charset="0"/>
                          </a:rPr>
                        </m:ctrlPr>
                      </m:sSupPr>
                      <m:e>
                        <m:r>
                          <a:rPr lang="fr-FR" sz="2000" b="1" i="1">
                            <a:solidFill>
                              <a:srgbClr val="FFC000"/>
                            </a:solidFill>
                            <a:latin typeface="Cambria Math"/>
                          </a:rPr>
                          <m:t>𝒆</m:t>
                        </m:r>
                      </m:e>
                      <m:sup>
                        <m:r>
                          <a:rPr lang="fr-FR" sz="2000" b="1" i="1">
                            <a:solidFill>
                              <a:srgbClr val="FFC000"/>
                            </a:solidFill>
                            <a:latin typeface="Cambria Math"/>
                          </a:rPr>
                          <m:t>−</m:t>
                        </m:r>
                        <m:r>
                          <a:rPr lang="fr-FR" sz="2000" b="1" i="1">
                            <a:solidFill>
                              <a:srgbClr val="FFC000"/>
                            </a:solidFill>
                            <a:latin typeface="Cambria Math"/>
                          </a:rPr>
                          <m:t>𝝃</m:t>
                        </m:r>
                        <m:r>
                          <a:rPr lang="fr-FR" sz="2000" b="1" i="1">
                            <a:solidFill>
                              <a:srgbClr val="FFC000"/>
                            </a:solidFill>
                            <a:latin typeface="Cambria Math"/>
                          </a:rPr>
                          <m:t>.</m:t>
                        </m:r>
                        <m:sSub>
                          <m:sSubPr>
                            <m:ctrlPr>
                              <a:rPr lang="fr-FR" sz="2000" b="1" i="1">
                                <a:solidFill>
                                  <a:srgbClr val="FFC000"/>
                                </a:solidFill>
                                <a:latin typeface="Cambria Math" panose="02040503050406030204" pitchFamily="18" charset="0"/>
                              </a:rPr>
                            </m:ctrlPr>
                          </m:sSubPr>
                          <m:e>
                            <m:r>
                              <a:rPr lang="fr-FR" sz="2000" b="1" i="1">
                                <a:solidFill>
                                  <a:srgbClr val="FFC000"/>
                                </a:solidFill>
                                <a:latin typeface="Cambria Math"/>
                              </a:rPr>
                              <m:t>𝝎</m:t>
                            </m:r>
                          </m:e>
                          <m:sub>
                            <m:r>
                              <a:rPr lang="fr-FR" sz="2000" b="1" i="1">
                                <a:solidFill>
                                  <a:srgbClr val="FFC000"/>
                                </a:solidFill>
                                <a:latin typeface="Cambria Math"/>
                              </a:rPr>
                              <m:t>𝟎</m:t>
                            </m:r>
                          </m:sub>
                        </m:sSub>
                        <m:r>
                          <a:rPr lang="fr-FR" sz="2000" b="1" i="1">
                            <a:solidFill>
                              <a:srgbClr val="FFC000"/>
                            </a:solidFill>
                            <a:latin typeface="Cambria Math"/>
                          </a:rPr>
                          <m:t>.</m:t>
                        </m:r>
                        <m:r>
                          <a:rPr lang="fr-FR" sz="2000" b="1" i="1">
                            <a:solidFill>
                              <a:srgbClr val="FFC000"/>
                            </a:solidFill>
                            <a:latin typeface="Cambria Math"/>
                          </a:rPr>
                          <m:t>𝒕</m:t>
                        </m:r>
                      </m:sup>
                    </m:sSup>
                    <m:r>
                      <a:rPr lang="fr-FR" sz="2000" b="1" i="1">
                        <a:solidFill>
                          <a:srgbClr val="FFC000"/>
                        </a:solidFill>
                        <a:latin typeface="Cambria Math"/>
                      </a:rPr>
                      <m:t>.</m:t>
                    </m:r>
                    <m:d>
                      <m:dPr>
                        <m:begChr m:val="["/>
                        <m:endChr m:val="]"/>
                        <m:ctrlPr>
                          <a:rPr lang="fr-FR" sz="2000" b="1" i="1">
                            <a:solidFill>
                              <a:srgbClr val="FFC000"/>
                            </a:solidFill>
                            <a:latin typeface="Cambria Math" panose="02040503050406030204" pitchFamily="18" charset="0"/>
                          </a:rPr>
                        </m:ctrlPr>
                      </m:dPr>
                      <m:e>
                        <m:f>
                          <m:fPr>
                            <m:ctrlPr>
                              <a:rPr lang="fr-FR" sz="2000" b="1" i="1">
                                <a:solidFill>
                                  <a:srgbClr val="FFC000"/>
                                </a:solidFill>
                                <a:latin typeface="Cambria Math" panose="02040503050406030204" pitchFamily="18" charset="0"/>
                              </a:rPr>
                            </m:ctrlPr>
                          </m:fPr>
                          <m:num>
                            <m:sSub>
                              <m:sSubPr>
                                <m:ctrlPr>
                                  <a:rPr lang="fr-FR" sz="2000" b="1" i="1">
                                    <a:solidFill>
                                      <a:srgbClr val="FFC000"/>
                                    </a:solidFill>
                                    <a:latin typeface="Cambria Math" panose="02040503050406030204" pitchFamily="18" charset="0"/>
                                  </a:rPr>
                                </m:ctrlPr>
                              </m:sSubPr>
                              <m:e>
                                <m:acc>
                                  <m:accPr>
                                    <m:chr m:val="̇"/>
                                    <m:ctrlPr>
                                      <a:rPr lang="fr-FR" sz="2000" b="1" i="1">
                                        <a:solidFill>
                                          <a:srgbClr val="FFC000"/>
                                        </a:solidFill>
                                        <a:latin typeface="Cambria Math" panose="02040503050406030204" pitchFamily="18" charset="0"/>
                                      </a:rPr>
                                    </m:ctrlPr>
                                  </m:accPr>
                                  <m:e>
                                    <m:r>
                                      <a:rPr lang="fr-FR" sz="2000" b="1" i="1">
                                        <a:solidFill>
                                          <a:srgbClr val="FFC000"/>
                                        </a:solidFill>
                                        <a:latin typeface="Cambria Math"/>
                                      </a:rPr>
                                      <m:t>𝒙</m:t>
                                    </m:r>
                                  </m:e>
                                </m:acc>
                              </m:e>
                              <m:sub>
                                <m:r>
                                  <a:rPr lang="fr-FR" sz="2000" b="1" i="1">
                                    <a:solidFill>
                                      <a:srgbClr val="FFC000"/>
                                    </a:solidFill>
                                    <a:latin typeface="Cambria Math"/>
                                  </a:rPr>
                                  <m:t>𝟎</m:t>
                                </m:r>
                              </m:sub>
                            </m:sSub>
                            <m:r>
                              <a:rPr lang="fr-FR" sz="2000" b="1" i="1">
                                <a:solidFill>
                                  <a:srgbClr val="FFC000"/>
                                </a:solidFill>
                                <a:latin typeface="Cambria Math"/>
                              </a:rPr>
                              <m:t>+</m:t>
                            </m:r>
                            <m:sSub>
                              <m:sSubPr>
                                <m:ctrlPr>
                                  <a:rPr lang="fr-FR" sz="2000" b="1" i="1">
                                    <a:solidFill>
                                      <a:srgbClr val="FFC000"/>
                                    </a:solidFill>
                                    <a:latin typeface="Cambria Math" panose="02040503050406030204" pitchFamily="18" charset="0"/>
                                  </a:rPr>
                                </m:ctrlPr>
                              </m:sSubPr>
                              <m:e>
                                <m:r>
                                  <a:rPr lang="fr-FR" sz="2000" b="1" i="1">
                                    <a:solidFill>
                                      <a:srgbClr val="FFC000"/>
                                    </a:solidFill>
                                    <a:latin typeface="Cambria Math"/>
                                  </a:rPr>
                                  <m:t>𝒙</m:t>
                                </m:r>
                              </m:e>
                              <m:sub>
                                <m:r>
                                  <a:rPr lang="fr-FR" sz="2000" b="1" i="1">
                                    <a:solidFill>
                                      <a:srgbClr val="FFC000"/>
                                    </a:solidFill>
                                    <a:latin typeface="Cambria Math"/>
                                  </a:rPr>
                                  <m:t>𝟎</m:t>
                                </m:r>
                              </m:sub>
                            </m:sSub>
                            <m:r>
                              <a:rPr lang="fr-FR" sz="2000" b="1" i="1">
                                <a:solidFill>
                                  <a:srgbClr val="FFC000"/>
                                </a:solidFill>
                                <a:latin typeface="Cambria Math"/>
                              </a:rPr>
                              <m:t>.</m:t>
                            </m:r>
                            <m:r>
                              <a:rPr lang="fr-FR" sz="2000" b="1" i="1">
                                <a:solidFill>
                                  <a:srgbClr val="FFC000"/>
                                </a:solidFill>
                                <a:latin typeface="Cambria Math"/>
                              </a:rPr>
                              <m:t>𝝃</m:t>
                            </m:r>
                            <m:sSub>
                              <m:sSubPr>
                                <m:ctrlPr>
                                  <a:rPr lang="fr-FR" sz="2000" b="1" i="1">
                                    <a:solidFill>
                                      <a:srgbClr val="FFC000"/>
                                    </a:solidFill>
                                    <a:latin typeface="Cambria Math" panose="02040503050406030204" pitchFamily="18" charset="0"/>
                                  </a:rPr>
                                </m:ctrlPr>
                              </m:sSubPr>
                              <m:e>
                                <m:r>
                                  <a:rPr lang="fr-FR" sz="2000" b="1" i="1">
                                    <a:solidFill>
                                      <a:srgbClr val="FFC000"/>
                                    </a:solidFill>
                                    <a:latin typeface="Cambria Math"/>
                                  </a:rPr>
                                  <m:t>𝝎</m:t>
                                </m:r>
                              </m:e>
                              <m:sub>
                                <m:r>
                                  <a:rPr lang="fr-FR" sz="2000" b="1" i="1">
                                    <a:solidFill>
                                      <a:srgbClr val="FFC000"/>
                                    </a:solidFill>
                                    <a:latin typeface="Cambria Math"/>
                                  </a:rPr>
                                  <m:t>𝟎</m:t>
                                </m:r>
                              </m:sub>
                            </m:sSub>
                          </m:num>
                          <m:den>
                            <m:sSub>
                              <m:sSubPr>
                                <m:ctrlPr>
                                  <a:rPr lang="fr-FR" sz="2000" b="1" i="1">
                                    <a:solidFill>
                                      <a:srgbClr val="FFC000"/>
                                    </a:solidFill>
                                    <a:latin typeface="Cambria Math" panose="02040503050406030204" pitchFamily="18" charset="0"/>
                                  </a:rPr>
                                </m:ctrlPr>
                              </m:sSubPr>
                              <m:e>
                                <m:r>
                                  <a:rPr lang="fr-FR" sz="2000" b="1" i="1">
                                    <a:solidFill>
                                      <a:srgbClr val="FFC000"/>
                                    </a:solidFill>
                                    <a:latin typeface="Cambria Math"/>
                                  </a:rPr>
                                  <m:t>𝝎</m:t>
                                </m:r>
                              </m:e>
                              <m:sub>
                                <m:r>
                                  <a:rPr lang="fr-FR" sz="2000" b="1" i="1">
                                    <a:solidFill>
                                      <a:srgbClr val="FFC000"/>
                                    </a:solidFill>
                                    <a:latin typeface="Cambria Math"/>
                                  </a:rPr>
                                  <m:t>𝑫</m:t>
                                </m:r>
                              </m:sub>
                            </m:sSub>
                          </m:den>
                        </m:f>
                        <m:r>
                          <a:rPr lang="fr-FR" sz="2000" b="1" i="1">
                            <a:solidFill>
                              <a:srgbClr val="FFC000"/>
                            </a:solidFill>
                            <a:latin typeface="Cambria Math"/>
                          </a:rPr>
                          <m:t>.</m:t>
                        </m:r>
                        <m:r>
                          <a:rPr lang="fr-FR" sz="2000" b="1" i="1">
                            <a:solidFill>
                              <a:srgbClr val="FFC000"/>
                            </a:solidFill>
                            <a:latin typeface="Cambria Math"/>
                          </a:rPr>
                          <m:t>𝒔𝒊𝒏𝒉</m:t>
                        </m:r>
                        <m:d>
                          <m:dPr>
                            <m:ctrlPr>
                              <a:rPr lang="fr-FR" sz="2000" b="1" i="1">
                                <a:solidFill>
                                  <a:srgbClr val="FFC000"/>
                                </a:solidFill>
                                <a:latin typeface="Cambria Math" panose="02040503050406030204" pitchFamily="18" charset="0"/>
                              </a:rPr>
                            </m:ctrlPr>
                          </m:dPr>
                          <m:e>
                            <m:sSub>
                              <m:sSubPr>
                                <m:ctrlPr>
                                  <a:rPr lang="fr-FR" sz="2000" b="1" i="1">
                                    <a:solidFill>
                                      <a:srgbClr val="FFC000"/>
                                    </a:solidFill>
                                    <a:latin typeface="Cambria Math" panose="02040503050406030204" pitchFamily="18" charset="0"/>
                                  </a:rPr>
                                </m:ctrlPr>
                              </m:sSubPr>
                              <m:e>
                                <m:r>
                                  <a:rPr lang="fr-FR" sz="2000" b="1" i="1">
                                    <a:solidFill>
                                      <a:srgbClr val="FFC000"/>
                                    </a:solidFill>
                                    <a:latin typeface="Cambria Math"/>
                                  </a:rPr>
                                  <m:t>𝝎</m:t>
                                </m:r>
                              </m:e>
                              <m:sub>
                                <m:r>
                                  <a:rPr lang="fr-FR" sz="2000" b="1" i="1">
                                    <a:solidFill>
                                      <a:srgbClr val="FFC000"/>
                                    </a:solidFill>
                                    <a:latin typeface="Cambria Math"/>
                                  </a:rPr>
                                  <m:t>𝑫</m:t>
                                </m:r>
                              </m:sub>
                            </m:sSub>
                            <m:r>
                              <a:rPr lang="fr-FR" sz="2000" b="1" i="1">
                                <a:solidFill>
                                  <a:srgbClr val="FFC000"/>
                                </a:solidFill>
                                <a:latin typeface="Cambria Math"/>
                              </a:rPr>
                              <m:t>.</m:t>
                            </m:r>
                            <m:r>
                              <a:rPr lang="fr-FR" sz="2000" b="1" i="1">
                                <a:solidFill>
                                  <a:srgbClr val="FFC000"/>
                                </a:solidFill>
                                <a:latin typeface="Cambria Math"/>
                              </a:rPr>
                              <m:t>𝒕</m:t>
                            </m:r>
                          </m:e>
                        </m:d>
                        <m:r>
                          <a:rPr lang="fr-FR" sz="2000" b="1" i="1">
                            <a:solidFill>
                              <a:srgbClr val="FFC000"/>
                            </a:solidFill>
                            <a:latin typeface="Cambria Math"/>
                          </a:rPr>
                          <m:t>+</m:t>
                        </m:r>
                        <m:sSub>
                          <m:sSubPr>
                            <m:ctrlPr>
                              <a:rPr lang="fr-FR" sz="2000" b="1" i="1">
                                <a:solidFill>
                                  <a:srgbClr val="FFC000"/>
                                </a:solidFill>
                                <a:latin typeface="Cambria Math" panose="02040503050406030204" pitchFamily="18" charset="0"/>
                              </a:rPr>
                            </m:ctrlPr>
                          </m:sSubPr>
                          <m:e>
                            <m:r>
                              <a:rPr lang="fr-FR" sz="2000" b="1" i="1">
                                <a:solidFill>
                                  <a:srgbClr val="FFC000"/>
                                </a:solidFill>
                                <a:latin typeface="Cambria Math"/>
                              </a:rPr>
                              <m:t>𝒙</m:t>
                            </m:r>
                          </m:e>
                          <m:sub>
                            <m:r>
                              <a:rPr lang="fr-FR" sz="2000" b="1" i="1">
                                <a:solidFill>
                                  <a:srgbClr val="FFC000"/>
                                </a:solidFill>
                                <a:latin typeface="Cambria Math"/>
                              </a:rPr>
                              <m:t>𝟎</m:t>
                            </m:r>
                          </m:sub>
                        </m:sSub>
                        <m:r>
                          <a:rPr lang="fr-FR" sz="2000" b="1" i="1">
                            <a:solidFill>
                              <a:srgbClr val="FFC000"/>
                            </a:solidFill>
                            <a:latin typeface="Cambria Math"/>
                          </a:rPr>
                          <m:t>.</m:t>
                        </m:r>
                        <m:r>
                          <a:rPr lang="fr-FR" sz="2000" b="1" i="1">
                            <a:solidFill>
                              <a:srgbClr val="FFC000"/>
                            </a:solidFill>
                            <a:latin typeface="Cambria Math"/>
                          </a:rPr>
                          <m:t>𝒄𝒐𝒔𝒉</m:t>
                        </m:r>
                        <m:r>
                          <a:rPr lang="fr-FR" sz="2000" b="1" i="1">
                            <a:solidFill>
                              <a:srgbClr val="FFC000"/>
                            </a:solidFill>
                            <a:latin typeface="Cambria Math"/>
                          </a:rPr>
                          <m:t>(</m:t>
                        </m:r>
                        <m:sSub>
                          <m:sSubPr>
                            <m:ctrlPr>
                              <a:rPr lang="fr-FR" sz="2000" b="1" i="1">
                                <a:solidFill>
                                  <a:srgbClr val="FFC000"/>
                                </a:solidFill>
                                <a:latin typeface="Cambria Math" panose="02040503050406030204" pitchFamily="18" charset="0"/>
                              </a:rPr>
                            </m:ctrlPr>
                          </m:sSubPr>
                          <m:e>
                            <m:r>
                              <a:rPr lang="fr-FR" sz="2000" b="1" i="1">
                                <a:solidFill>
                                  <a:srgbClr val="FFC000"/>
                                </a:solidFill>
                                <a:latin typeface="Cambria Math"/>
                              </a:rPr>
                              <m:t>𝝎</m:t>
                            </m:r>
                          </m:e>
                          <m:sub>
                            <m:r>
                              <a:rPr lang="fr-FR" sz="2000" b="1" i="1">
                                <a:solidFill>
                                  <a:srgbClr val="FFC000"/>
                                </a:solidFill>
                                <a:latin typeface="Cambria Math"/>
                              </a:rPr>
                              <m:t>𝑫</m:t>
                            </m:r>
                          </m:sub>
                        </m:sSub>
                        <m:r>
                          <a:rPr lang="fr-FR" sz="2000" b="1" i="1">
                            <a:solidFill>
                              <a:srgbClr val="FFC000"/>
                            </a:solidFill>
                            <a:latin typeface="Cambria Math"/>
                          </a:rPr>
                          <m:t>.</m:t>
                        </m:r>
                        <m:r>
                          <a:rPr lang="fr-FR" sz="2000" b="1" i="1">
                            <a:solidFill>
                              <a:srgbClr val="FFC000"/>
                            </a:solidFill>
                            <a:latin typeface="Cambria Math"/>
                          </a:rPr>
                          <m:t>𝒕</m:t>
                        </m:r>
                        <m:r>
                          <a:rPr lang="fr-FR" sz="2000" b="1" i="1">
                            <a:solidFill>
                              <a:srgbClr val="FFC000"/>
                            </a:solidFill>
                            <a:latin typeface="Cambria Math"/>
                          </a:rPr>
                          <m:t>)</m:t>
                        </m:r>
                      </m:e>
                    </m:d>
                  </m:oMath>
                </a14:m>
                <a:r>
                  <a:rPr lang="fr-FR" sz="2000" b="1" dirty="0"/>
                  <a:t>		</a:t>
                </a:r>
                <a:r>
                  <a:rPr lang="fr-FR" sz="2000" dirty="0">
                    <a:solidFill>
                      <a:srgbClr val="FF0000"/>
                    </a:solidFill>
                  </a:rPr>
                  <a:t>(2.29)</a:t>
                </a:r>
              </a:p>
              <a:p>
                <a:r>
                  <a:rPr lang="fr-FR" sz="2000" dirty="0"/>
                  <a:t>Or</a:t>
                </a:r>
                <a:r>
                  <a:rPr lang="fr-FR" sz="2000" dirty="0">
                    <a:solidFill>
                      <a:srgbClr val="FF0000"/>
                    </a:solidFill>
                  </a:rPr>
                  <a:t> </a:t>
                </a:r>
                <a:r>
                  <a:rPr lang="fr-FR" sz="2000" dirty="0"/>
                  <a:t>:</a:t>
                </a:r>
                <a14:m>
                  <m:oMath xmlns:m="http://schemas.openxmlformats.org/officeDocument/2006/math">
                    <m:r>
                      <a:rPr lang="fr-FR" sz="2000" b="1" i="1">
                        <a:solidFill>
                          <a:srgbClr val="FFC000"/>
                        </a:solidFill>
                        <a:latin typeface="Cambria Math"/>
                      </a:rPr>
                      <m:t>𝒙</m:t>
                    </m:r>
                    <m:d>
                      <m:dPr>
                        <m:ctrlPr>
                          <a:rPr lang="fr-FR" sz="2000" b="1" i="1">
                            <a:solidFill>
                              <a:srgbClr val="FFC000"/>
                            </a:solidFill>
                            <a:latin typeface="Cambria Math" panose="02040503050406030204" pitchFamily="18" charset="0"/>
                          </a:rPr>
                        </m:ctrlPr>
                      </m:dPr>
                      <m:e>
                        <m:r>
                          <a:rPr lang="fr-FR" sz="2000" b="1" i="1">
                            <a:solidFill>
                              <a:srgbClr val="FFC000"/>
                            </a:solidFill>
                            <a:latin typeface="Cambria Math"/>
                          </a:rPr>
                          <m:t>𝒕</m:t>
                        </m:r>
                      </m:e>
                    </m:d>
                    <m:r>
                      <a:rPr lang="fr-FR" sz="2000" b="1" i="1">
                        <a:solidFill>
                          <a:srgbClr val="FFC000"/>
                        </a:solidFill>
                        <a:latin typeface="Cambria Math"/>
                      </a:rPr>
                      <m:t>=</m:t>
                    </m:r>
                    <m:d>
                      <m:dPr>
                        <m:begChr m:val="["/>
                        <m:endChr m:val="]"/>
                        <m:ctrlPr>
                          <a:rPr lang="fr-FR" sz="2000" b="1" i="1">
                            <a:solidFill>
                              <a:srgbClr val="FFC000"/>
                            </a:solidFill>
                            <a:latin typeface="Cambria Math" panose="02040503050406030204" pitchFamily="18" charset="0"/>
                          </a:rPr>
                        </m:ctrlPr>
                      </m:dPr>
                      <m:e>
                        <m:f>
                          <m:fPr>
                            <m:ctrlPr>
                              <a:rPr lang="fr-FR" sz="2000" b="1" i="1">
                                <a:solidFill>
                                  <a:srgbClr val="FFC000"/>
                                </a:solidFill>
                                <a:latin typeface="Cambria Math" panose="02040503050406030204" pitchFamily="18" charset="0"/>
                              </a:rPr>
                            </m:ctrlPr>
                          </m:fPr>
                          <m:num>
                            <m:sSub>
                              <m:sSubPr>
                                <m:ctrlPr>
                                  <a:rPr lang="fr-FR" sz="2000" b="1" i="1">
                                    <a:solidFill>
                                      <a:srgbClr val="FFC000"/>
                                    </a:solidFill>
                                    <a:latin typeface="Cambria Math" panose="02040503050406030204" pitchFamily="18" charset="0"/>
                                  </a:rPr>
                                </m:ctrlPr>
                              </m:sSubPr>
                              <m:e>
                                <m:acc>
                                  <m:accPr>
                                    <m:chr m:val="̇"/>
                                    <m:ctrlPr>
                                      <a:rPr lang="fr-FR" sz="2000" b="1" i="1">
                                        <a:solidFill>
                                          <a:srgbClr val="FFC000"/>
                                        </a:solidFill>
                                        <a:latin typeface="Cambria Math" panose="02040503050406030204" pitchFamily="18" charset="0"/>
                                      </a:rPr>
                                    </m:ctrlPr>
                                  </m:accPr>
                                  <m:e>
                                    <m:r>
                                      <a:rPr lang="fr-FR" sz="2000" b="1" i="1">
                                        <a:solidFill>
                                          <a:srgbClr val="FFC000"/>
                                        </a:solidFill>
                                        <a:latin typeface="Cambria Math"/>
                                      </a:rPr>
                                      <m:t>𝒙</m:t>
                                    </m:r>
                                  </m:e>
                                </m:acc>
                              </m:e>
                              <m:sub>
                                <m:r>
                                  <a:rPr lang="fr-FR" sz="2000" b="1" i="1">
                                    <a:solidFill>
                                      <a:srgbClr val="FFC000"/>
                                    </a:solidFill>
                                    <a:latin typeface="Cambria Math"/>
                                  </a:rPr>
                                  <m:t>𝟎</m:t>
                                </m:r>
                              </m:sub>
                            </m:sSub>
                            <m:r>
                              <a:rPr lang="fr-FR" sz="2000" b="1" i="1">
                                <a:solidFill>
                                  <a:srgbClr val="FFC000"/>
                                </a:solidFill>
                                <a:latin typeface="Cambria Math"/>
                              </a:rPr>
                              <m:t>+</m:t>
                            </m:r>
                            <m:sSub>
                              <m:sSubPr>
                                <m:ctrlPr>
                                  <a:rPr lang="fr-FR" sz="2000" b="1" i="1">
                                    <a:solidFill>
                                      <a:srgbClr val="FFC000"/>
                                    </a:solidFill>
                                    <a:latin typeface="Cambria Math" panose="02040503050406030204" pitchFamily="18" charset="0"/>
                                  </a:rPr>
                                </m:ctrlPr>
                              </m:sSubPr>
                              <m:e>
                                <m:r>
                                  <a:rPr lang="fr-FR" sz="2000" b="1" i="1">
                                    <a:solidFill>
                                      <a:srgbClr val="FFC000"/>
                                    </a:solidFill>
                                    <a:latin typeface="Cambria Math"/>
                                  </a:rPr>
                                  <m:t>𝒙</m:t>
                                </m:r>
                              </m:e>
                              <m:sub>
                                <m:r>
                                  <a:rPr lang="fr-FR" sz="2000" b="1" i="1">
                                    <a:solidFill>
                                      <a:srgbClr val="FFC000"/>
                                    </a:solidFill>
                                    <a:latin typeface="Cambria Math"/>
                                  </a:rPr>
                                  <m:t>𝟎</m:t>
                                </m:r>
                              </m:sub>
                            </m:sSub>
                            <m:r>
                              <a:rPr lang="fr-FR" sz="2000" b="1" i="1">
                                <a:solidFill>
                                  <a:srgbClr val="FFC000"/>
                                </a:solidFill>
                                <a:latin typeface="Cambria Math" panose="02040503050406030204" pitchFamily="18" charset="0"/>
                              </a:rPr>
                              <m:t>(</m:t>
                            </m:r>
                            <m:r>
                              <a:rPr lang="fr-FR" sz="2000" b="1" i="1">
                                <a:solidFill>
                                  <a:srgbClr val="FFC000"/>
                                </a:solidFill>
                                <a:latin typeface="Cambria Math"/>
                              </a:rPr>
                              <m:t>𝝃</m:t>
                            </m:r>
                            <m:sSub>
                              <m:sSubPr>
                                <m:ctrlPr>
                                  <a:rPr lang="fr-FR" sz="2000" b="1" i="1">
                                    <a:solidFill>
                                      <a:srgbClr val="FFC000"/>
                                    </a:solidFill>
                                    <a:latin typeface="Cambria Math" panose="02040503050406030204" pitchFamily="18" charset="0"/>
                                  </a:rPr>
                                </m:ctrlPr>
                              </m:sSubPr>
                              <m:e>
                                <m:r>
                                  <a:rPr lang="fr-FR" sz="2000" b="1" i="1">
                                    <a:solidFill>
                                      <a:srgbClr val="FFC000"/>
                                    </a:solidFill>
                                    <a:latin typeface="Cambria Math"/>
                                  </a:rPr>
                                  <m:t>𝝎</m:t>
                                </m:r>
                              </m:e>
                              <m:sub>
                                <m:r>
                                  <a:rPr lang="fr-FR" sz="2000" b="1" i="1">
                                    <a:solidFill>
                                      <a:srgbClr val="FFC000"/>
                                    </a:solidFill>
                                    <a:latin typeface="Cambria Math"/>
                                  </a:rPr>
                                  <m:t>𝟎</m:t>
                                </m:r>
                              </m:sub>
                            </m:sSub>
                            <m:r>
                              <a:rPr lang="fr-FR" sz="2000" b="1" i="1">
                                <a:solidFill>
                                  <a:srgbClr val="FFC000"/>
                                </a:solidFill>
                                <a:latin typeface="Cambria Math" panose="02040503050406030204" pitchFamily="18" charset="0"/>
                              </a:rPr>
                              <m:t>+</m:t>
                            </m:r>
                            <m:sSub>
                              <m:sSubPr>
                                <m:ctrlPr>
                                  <a:rPr lang="fr-FR" sz="2000" b="1" i="1">
                                    <a:solidFill>
                                      <a:srgbClr val="FFC000"/>
                                    </a:solidFill>
                                    <a:latin typeface="Cambria Math" panose="02040503050406030204" pitchFamily="18" charset="0"/>
                                  </a:rPr>
                                </m:ctrlPr>
                              </m:sSubPr>
                              <m:e>
                                <m:r>
                                  <a:rPr lang="fr-FR" sz="2000" b="1" i="1">
                                    <a:solidFill>
                                      <a:srgbClr val="FFC000"/>
                                    </a:solidFill>
                                    <a:latin typeface="Cambria Math"/>
                                  </a:rPr>
                                  <m:t>𝝎</m:t>
                                </m:r>
                              </m:e>
                              <m:sub>
                                <m:r>
                                  <a:rPr lang="fr-FR" sz="2000" b="1" i="1">
                                    <a:solidFill>
                                      <a:srgbClr val="FFC000"/>
                                    </a:solidFill>
                                    <a:latin typeface="Cambria Math"/>
                                  </a:rPr>
                                  <m:t>𝑫</m:t>
                                </m:r>
                              </m:sub>
                            </m:sSub>
                            <m:r>
                              <a:rPr lang="fr-FR" sz="2000" b="1" i="1">
                                <a:solidFill>
                                  <a:srgbClr val="FFC000"/>
                                </a:solidFill>
                                <a:latin typeface="Cambria Math" panose="02040503050406030204" pitchFamily="18" charset="0"/>
                              </a:rPr>
                              <m:t>)</m:t>
                            </m:r>
                          </m:num>
                          <m:den>
                            <m:sSub>
                              <m:sSubPr>
                                <m:ctrlPr>
                                  <a:rPr lang="fr-FR" sz="2000" b="1" i="1">
                                    <a:solidFill>
                                      <a:srgbClr val="FFC000"/>
                                    </a:solidFill>
                                    <a:latin typeface="Cambria Math" panose="02040503050406030204" pitchFamily="18" charset="0"/>
                                  </a:rPr>
                                </m:ctrlPr>
                              </m:sSubPr>
                              <m:e>
                                <m:r>
                                  <a:rPr lang="fr-FR" sz="2000" b="1" i="1">
                                    <a:solidFill>
                                      <a:srgbClr val="FFC000"/>
                                    </a:solidFill>
                                    <a:latin typeface="Cambria Math" panose="02040503050406030204" pitchFamily="18" charset="0"/>
                                  </a:rPr>
                                  <m:t>𝟐</m:t>
                                </m:r>
                                <m:r>
                                  <a:rPr lang="fr-FR" sz="2000" b="1" i="1">
                                    <a:solidFill>
                                      <a:srgbClr val="FFC000"/>
                                    </a:solidFill>
                                    <a:latin typeface="Cambria Math"/>
                                  </a:rPr>
                                  <m:t>𝝎</m:t>
                                </m:r>
                              </m:e>
                              <m:sub>
                                <m:r>
                                  <a:rPr lang="fr-FR" sz="2000" b="1" i="1">
                                    <a:solidFill>
                                      <a:srgbClr val="FFC000"/>
                                    </a:solidFill>
                                    <a:latin typeface="Cambria Math"/>
                                  </a:rPr>
                                  <m:t>𝑫</m:t>
                                </m:r>
                              </m:sub>
                            </m:sSub>
                          </m:den>
                        </m:f>
                        <m:sSup>
                          <m:sSupPr>
                            <m:ctrlPr>
                              <a:rPr lang="fr-FR" sz="2000" b="1" i="1">
                                <a:solidFill>
                                  <a:srgbClr val="FFC000"/>
                                </a:solidFill>
                                <a:latin typeface="Cambria Math" panose="02040503050406030204" pitchFamily="18" charset="0"/>
                              </a:rPr>
                            </m:ctrlPr>
                          </m:sSupPr>
                          <m:e>
                            <m:r>
                              <a:rPr lang="fr-FR" sz="2000" b="1" i="1">
                                <a:solidFill>
                                  <a:srgbClr val="FFC000"/>
                                </a:solidFill>
                                <a:latin typeface="Cambria Math"/>
                              </a:rPr>
                              <m:t>𝒆</m:t>
                            </m:r>
                          </m:e>
                          <m:sup>
                            <m:sSub>
                              <m:sSubPr>
                                <m:ctrlPr>
                                  <a:rPr lang="fr-FR" sz="2000" b="1" i="1">
                                    <a:solidFill>
                                      <a:srgbClr val="FFC000"/>
                                    </a:solidFill>
                                    <a:latin typeface="Cambria Math" panose="02040503050406030204" pitchFamily="18" charset="0"/>
                                  </a:rPr>
                                </m:ctrlPr>
                              </m:sSubPr>
                              <m:e>
                                <m:r>
                                  <a:rPr lang="fr-FR" sz="2000" b="1" i="1">
                                    <a:solidFill>
                                      <a:srgbClr val="FFC000"/>
                                    </a:solidFill>
                                    <a:latin typeface="Cambria Math"/>
                                  </a:rPr>
                                  <m:t>𝝎</m:t>
                                </m:r>
                              </m:e>
                              <m:sub>
                                <m:r>
                                  <a:rPr lang="fr-FR" sz="2000" b="1" i="1">
                                    <a:solidFill>
                                      <a:srgbClr val="FFC000"/>
                                    </a:solidFill>
                                    <a:latin typeface="Cambria Math" panose="02040503050406030204" pitchFamily="18" charset="0"/>
                                  </a:rPr>
                                  <m:t>𝑫</m:t>
                                </m:r>
                              </m:sub>
                            </m:sSub>
                            <m:r>
                              <a:rPr lang="fr-FR" sz="2000" b="1" i="1">
                                <a:solidFill>
                                  <a:srgbClr val="FFC000"/>
                                </a:solidFill>
                                <a:latin typeface="Cambria Math"/>
                              </a:rPr>
                              <m:t>𝒕</m:t>
                            </m:r>
                          </m:sup>
                        </m:sSup>
                        <m:r>
                          <a:rPr lang="fr-FR" sz="2000" b="1" i="1">
                            <a:solidFill>
                              <a:srgbClr val="FFC000"/>
                            </a:solidFill>
                            <a:latin typeface="Cambria Math" panose="02040503050406030204" pitchFamily="18" charset="0"/>
                          </a:rPr>
                          <m:t>+</m:t>
                        </m:r>
                        <m:sSub>
                          <m:sSubPr>
                            <m:ctrlPr>
                              <a:rPr lang="fr-FR" sz="2000" b="1" i="1">
                                <a:solidFill>
                                  <a:srgbClr val="FFC000"/>
                                </a:solidFill>
                                <a:latin typeface="Cambria Math" panose="02040503050406030204" pitchFamily="18" charset="0"/>
                              </a:rPr>
                            </m:ctrlPr>
                          </m:sSubPr>
                          <m:e>
                            <m:f>
                              <m:fPr>
                                <m:ctrlPr>
                                  <a:rPr lang="fr-FR" sz="2000" b="1" i="1">
                                    <a:solidFill>
                                      <a:srgbClr val="FFC000"/>
                                    </a:solidFill>
                                    <a:latin typeface="Cambria Math" panose="02040503050406030204" pitchFamily="18" charset="0"/>
                                  </a:rPr>
                                </m:ctrlPr>
                              </m:fPr>
                              <m:num>
                                <m:sSub>
                                  <m:sSubPr>
                                    <m:ctrlPr>
                                      <a:rPr lang="fr-FR" sz="2000" b="1" i="1">
                                        <a:solidFill>
                                          <a:srgbClr val="FFC000"/>
                                        </a:solidFill>
                                        <a:latin typeface="Cambria Math" panose="02040503050406030204" pitchFamily="18" charset="0"/>
                                      </a:rPr>
                                    </m:ctrlPr>
                                  </m:sSubPr>
                                  <m:e>
                                    <m:acc>
                                      <m:accPr>
                                        <m:chr m:val="̇"/>
                                        <m:ctrlPr>
                                          <a:rPr lang="fr-FR" sz="2000" b="1" i="1">
                                            <a:solidFill>
                                              <a:srgbClr val="FFC000"/>
                                            </a:solidFill>
                                            <a:latin typeface="Cambria Math" panose="02040503050406030204" pitchFamily="18" charset="0"/>
                                          </a:rPr>
                                        </m:ctrlPr>
                                      </m:accPr>
                                      <m:e>
                                        <m:r>
                                          <a:rPr lang="fr-FR" sz="2000" b="1" i="1">
                                            <a:solidFill>
                                              <a:srgbClr val="FFC000"/>
                                            </a:solidFill>
                                            <a:latin typeface="Cambria Math" panose="02040503050406030204" pitchFamily="18" charset="0"/>
                                          </a:rPr>
                                          <m:t>−</m:t>
                                        </m:r>
                                        <m:r>
                                          <a:rPr lang="fr-FR" sz="2000" b="1" i="1">
                                            <a:solidFill>
                                              <a:srgbClr val="FFC000"/>
                                            </a:solidFill>
                                            <a:latin typeface="Cambria Math"/>
                                          </a:rPr>
                                          <m:t>𝒙</m:t>
                                        </m:r>
                                      </m:e>
                                    </m:acc>
                                  </m:e>
                                  <m:sub>
                                    <m:r>
                                      <a:rPr lang="fr-FR" sz="2000" b="1" i="1">
                                        <a:solidFill>
                                          <a:srgbClr val="FFC000"/>
                                        </a:solidFill>
                                        <a:latin typeface="Cambria Math"/>
                                      </a:rPr>
                                      <m:t>𝟎</m:t>
                                    </m:r>
                                  </m:sub>
                                </m:sSub>
                                <m:r>
                                  <a:rPr lang="fr-FR" sz="2000" b="1" i="1">
                                    <a:solidFill>
                                      <a:srgbClr val="FFC000"/>
                                    </a:solidFill>
                                    <a:latin typeface="Cambria Math"/>
                                  </a:rPr>
                                  <m:t>+</m:t>
                                </m:r>
                                <m:sSub>
                                  <m:sSubPr>
                                    <m:ctrlPr>
                                      <a:rPr lang="fr-FR" sz="2000" b="1" i="1">
                                        <a:solidFill>
                                          <a:srgbClr val="FFC000"/>
                                        </a:solidFill>
                                        <a:latin typeface="Cambria Math" panose="02040503050406030204" pitchFamily="18" charset="0"/>
                                      </a:rPr>
                                    </m:ctrlPr>
                                  </m:sSubPr>
                                  <m:e>
                                    <m:r>
                                      <a:rPr lang="fr-FR" sz="2000" b="1" i="1">
                                        <a:solidFill>
                                          <a:srgbClr val="FFC000"/>
                                        </a:solidFill>
                                        <a:latin typeface="Cambria Math"/>
                                      </a:rPr>
                                      <m:t>𝒙</m:t>
                                    </m:r>
                                  </m:e>
                                  <m:sub>
                                    <m:r>
                                      <a:rPr lang="fr-FR" sz="2000" b="1" i="1">
                                        <a:solidFill>
                                          <a:srgbClr val="FFC000"/>
                                        </a:solidFill>
                                        <a:latin typeface="Cambria Math"/>
                                      </a:rPr>
                                      <m:t>𝟎</m:t>
                                    </m:r>
                                  </m:sub>
                                </m:sSub>
                                <m:r>
                                  <a:rPr lang="fr-FR" sz="2000" b="1" i="1">
                                    <a:solidFill>
                                      <a:srgbClr val="FFC000"/>
                                    </a:solidFill>
                                    <a:latin typeface="Cambria Math" panose="02040503050406030204" pitchFamily="18" charset="0"/>
                                  </a:rPr>
                                  <m:t>(</m:t>
                                </m:r>
                                <m:sSub>
                                  <m:sSubPr>
                                    <m:ctrlPr>
                                      <a:rPr lang="fr-FR" sz="2000" b="1" i="1">
                                        <a:solidFill>
                                          <a:srgbClr val="FFC000"/>
                                        </a:solidFill>
                                        <a:latin typeface="Cambria Math" panose="02040503050406030204" pitchFamily="18" charset="0"/>
                                      </a:rPr>
                                    </m:ctrlPr>
                                  </m:sSubPr>
                                  <m:e>
                                    <m:r>
                                      <a:rPr lang="fr-FR" sz="2000" b="1" i="1">
                                        <a:solidFill>
                                          <a:srgbClr val="FFC000"/>
                                        </a:solidFill>
                                        <a:latin typeface="Cambria Math"/>
                                      </a:rPr>
                                      <m:t>𝝎</m:t>
                                    </m:r>
                                  </m:e>
                                  <m:sub>
                                    <m:r>
                                      <a:rPr lang="fr-FR" sz="2000" b="1" i="1">
                                        <a:solidFill>
                                          <a:srgbClr val="FFC000"/>
                                        </a:solidFill>
                                        <a:latin typeface="Cambria Math"/>
                                      </a:rPr>
                                      <m:t>𝑫</m:t>
                                    </m:r>
                                  </m:sub>
                                </m:sSub>
                                <m:r>
                                  <a:rPr lang="fr-FR" sz="2000" b="1" i="1">
                                    <a:solidFill>
                                      <a:srgbClr val="FFC000"/>
                                    </a:solidFill>
                                    <a:latin typeface="Cambria Math" panose="02040503050406030204" pitchFamily="18" charset="0"/>
                                  </a:rPr>
                                  <m:t>−</m:t>
                                </m:r>
                                <m:r>
                                  <a:rPr lang="fr-FR" sz="2000" b="1" i="1">
                                    <a:solidFill>
                                      <a:srgbClr val="FFC000"/>
                                    </a:solidFill>
                                    <a:latin typeface="Cambria Math"/>
                                  </a:rPr>
                                  <m:t>𝝃</m:t>
                                </m:r>
                                <m:sSub>
                                  <m:sSubPr>
                                    <m:ctrlPr>
                                      <a:rPr lang="fr-FR" sz="2000" b="1" i="1">
                                        <a:solidFill>
                                          <a:srgbClr val="FFC000"/>
                                        </a:solidFill>
                                        <a:latin typeface="Cambria Math" panose="02040503050406030204" pitchFamily="18" charset="0"/>
                                      </a:rPr>
                                    </m:ctrlPr>
                                  </m:sSubPr>
                                  <m:e>
                                    <m:r>
                                      <a:rPr lang="fr-FR" sz="2000" b="1" i="1">
                                        <a:solidFill>
                                          <a:srgbClr val="FFC000"/>
                                        </a:solidFill>
                                        <a:latin typeface="Cambria Math"/>
                                      </a:rPr>
                                      <m:t>𝝎</m:t>
                                    </m:r>
                                  </m:e>
                                  <m:sub>
                                    <m:r>
                                      <a:rPr lang="fr-FR" sz="2000" b="1" i="1">
                                        <a:solidFill>
                                          <a:srgbClr val="FFC000"/>
                                        </a:solidFill>
                                        <a:latin typeface="Cambria Math"/>
                                      </a:rPr>
                                      <m:t>𝟎</m:t>
                                    </m:r>
                                  </m:sub>
                                </m:sSub>
                                <m:r>
                                  <a:rPr lang="fr-FR" sz="2000" b="1" i="1">
                                    <a:solidFill>
                                      <a:srgbClr val="FFC000"/>
                                    </a:solidFill>
                                    <a:latin typeface="Cambria Math" panose="02040503050406030204" pitchFamily="18" charset="0"/>
                                  </a:rPr>
                                  <m:t>)</m:t>
                                </m:r>
                              </m:num>
                              <m:den>
                                <m:sSub>
                                  <m:sSubPr>
                                    <m:ctrlPr>
                                      <a:rPr lang="fr-FR" sz="2000" b="1" i="1">
                                        <a:solidFill>
                                          <a:srgbClr val="FFC000"/>
                                        </a:solidFill>
                                        <a:latin typeface="Cambria Math" panose="02040503050406030204" pitchFamily="18" charset="0"/>
                                      </a:rPr>
                                    </m:ctrlPr>
                                  </m:sSubPr>
                                  <m:e>
                                    <m:r>
                                      <a:rPr lang="fr-FR" sz="2000" b="1" i="1">
                                        <a:solidFill>
                                          <a:srgbClr val="FFC000"/>
                                        </a:solidFill>
                                        <a:latin typeface="Cambria Math" panose="02040503050406030204" pitchFamily="18" charset="0"/>
                                      </a:rPr>
                                      <m:t>𝟐</m:t>
                                    </m:r>
                                    <m:r>
                                      <a:rPr lang="fr-FR" sz="2000" b="1" i="1">
                                        <a:solidFill>
                                          <a:srgbClr val="FFC000"/>
                                        </a:solidFill>
                                        <a:latin typeface="Cambria Math"/>
                                      </a:rPr>
                                      <m:t>𝝎</m:t>
                                    </m:r>
                                  </m:e>
                                  <m:sub>
                                    <m:r>
                                      <a:rPr lang="fr-FR" sz="2000" b="1" i="1">
                                        <a:solidFill>
                                          <a:srgbClr val="FFC000"/>
                                        </a:solidFill>
                                        <a:latin typeface="Cambria Math"/>
                                      </a:rPr>
                                      <m:t>𝑫</m:t>
                                    </m:r>
                                  </m:sub>
                                </m:sSub>
                              </m:den>
                            </m:f>
                            <m:sSup>
                              <m:sSupPr>
                                <m:ctrlPr>
                                  <a:rPr lang="fr-FR" sz="2000" b="1" i="1">
                                    <a:solidFill>
                                      <a:srgbClr val="FFC000"/>
                                    </a:solidFill>
                                    <a:latin typeface="Cambria Math" panose="02040503050406030204" pitchFamily="18" charset="0"/>
                                  </a:rPr>
                                </m:ctrlPr>
                              </m:sSupPr>
                              <m:e>
                                <m:r>
                                  <a:rPr lang="fr-FR" sz="2000" b="1" i="1">
                                    <a:solidFill>
                                      <a:srgbClr val="FFC000"/>
                                    </a:solidFill>
                                    <a:latin typeface="Cambria Math"/>
                                  </a:rPr>
                                  <m:t>𝒆</m:t>
                                </m:r>
                              </m:e>
                              <m:sup>
                                <m:r>
                                  <a:rPr lang="fr-FR" sz="2000" b="1" i="1">
                                    <a:solidFill>
                                      <a:srgbClr val="FFC000"/>
                                    </a:solidFill>
                                    <a:latin typeface="Cambria Math"/>
                                  </a:rPr>
                                  <m:t>−</m:t>
                                </m:r>
                                <m:sSub>
                                  <m:sSubPr>
                                    <m:ctrlPr>
                                      <a:rPr lang="fr-FR" sz="2000" b="1" i="1">
                                        <a:solidFill>
                                          <a:srgbClr val="FFC000"/>
                                        </a:solidFill>
                                        <a:latin typeface="Cambria Math" panose="02040503050406030204" pitchFamily="18" charset="0"/>
                                      </a:rPr>
                                    </m:ctrlPr>
                                  </m:sSubPr>
                                  <m:e>
                                    <m:r>
                                      <a:rPr lang="fr-FR" sz="2000" b="1" i="1">
                                        <a:solidFill>
                                          <a:srgbClr val="FFC000"/>
                                        </a:solidFill>
                                        <a:latin typeface="Cambria Math"/>
                                      </a:rPr>
                                      <m:t>𝝎</m:t>
                                    </m:r>
                                  </m:e>
                                  <m:sub>
                                    <m:r>
                                      <a:rPr lang="fr-FR" sz="2000" b="1" i="1">
                                        <a:solidFill>
                                          <a:srgbClr val="FFC000"/>
                                        </a:solidFill>
                                        <a:latin typeface="Cambria Math"/>
                                      </a:rPr>
                                      <m:t>𝑫</m:t>
                                    </m:r>
                                  </m:sub>
                                </m:sSub>
                                <m:r>
                                  <a:rPr lang="fr-FR" sz="2000" b="1" i="1">
                                    <a:solidFill>
                                      <a:srgbClr val="FFC000"/>
                                    </a:solidFill>
                                    <a:latin typeface="Cambria Math"/>
                                  </a:rPr>
                                  <m:t>𝒕</m:t>
                                </m:r>
                              </m:sup>
                            </m:sSup>
                          </m:e>
                          <m:sub/>
                        </m:sSub>
                        <m:r>
                          <a:rPr lang="fr-FR" sz="2000" b="1" i="1">
                            <a:solidFill>
                              <a:srgbClr val="FFC000"/>
                            </a:solidFill>
                            <a:latin typeface="Cambria Math"/>
                          </a:rPr>
                          <m:t>)</m:t>
                        </m:r>
                      </m:e>
                    </m:d>
                  </m:oMath>
                </a14:m>
                <a:endParaRPr lang="fr-FR" sz="2000" dirty="0">
                  <a:solidFill>
                    <a:srgbClr val="FF0000"/>
                  </a:solidFill>
                </a:endParaRPr>
              </a:p>
              <a:p>
                <a:endParaRPr lang="fr-FR" sz="2000" dirty="0"/>
              </a:p>
              <a:p>
                <a:pPr algn="just"/>
                <a:r>
                  <a:rPr lang="fr-FR" sz="2000" b="1" dirty="0">
                    <a:solidFill>
                      <a:srgbClr val="FFC000"/>
                    </a:solidFill>
                  </a:rPr>
                  <a:t> C/ Système </a:t>
                </a:r>
                <a:r>
                  <a:rPr lang="fr-FR" sz="2000" b="1" dirty="0" err="1">
                    <a:solidFill>
                      <a:srgbClr val="FFC000"/>
                    </a:solidFill>
                  </a:rPr>
                  <a:t>under-damped</a:t>
                </a:r>
                <a:r>
                  <a:rPr lang="fr-FR" sz="2000" b="1" dirty="0">
                    <a:solidFill>
                      <a:srgbClr val="FFC000"/>
                    </a:solidFill>
                  </a:rPr>
                  <a:t> : </a:t>
                </a:r>
                <a:r>
                  <a:rPr lang="fr-FR" sz="2000" dirty="0"/>
                  <a:t>for (</a:t>
                </a:r>
                <a:r>
                  <a:rPr lang="fr-FR" sz="2000" dirty="0">
                    <a:sym typeface="Symbol"/>
                  </a:rPr>
                  <a:t></a:t>
                </a:r>
                <a:r>
                  <a:rPr lang="fr-FR" sz="2000" dirty="0"/>
                  <a:t>&lt;1) and (C&lt; </a:t>
                </a:r>
                <a:r>
                  <a:rPr lang="fr-FR" sz="2000" dirty="0" err="1"/>
                  <a:t>C</a:t>
                </a:r>
                <a:r>
                  <a:rPr lang="fr-FR" sz="2000" baseline="-25000" dirty="0" err="1"/>
                  <a:t>cr</a:t>
                </a:r>
                <a:r>
                  <a:rPr lang="fr-FR" sz="2000" dirty="0"/>
                  <a:t>), </a:t>
                </a:r>
                <a:r>
                  <a:rPr lang="en-US" sz="2000" dirty="0"/>
                  <a:t>this is the case of interest for structural dynamics calculations.</a:t>
                </a:r>
                <a:endParaRPr lang="fr-FR" sz="2000" dirty="0"/>
              </a:p>
              <a:p>
                <a:pPr>
                  <a:lnSpc>
                    <a:spcPct val="150000"/>
                  </a:lnSpc>
                </a:pPr>
                <a:r>
                  <a:rPr lang="fr-FR" sz="2000" dirty="0"/>
                  <a:t>L’</a:t>
                </a:r>
                <a:r>
                  <a:rPr lang="fr-FR" sz="2000" dirty="0" err="1"/>
                  <a:t>éq</a:t>
                </a:r>
                <a:r>
                  <a:rPr lang="fr-FR" sz="2000" dirty="0"/>
                  <a:t> : </a:t>
                </a:r>
                <a14:m>
                  <m:oMath xmlns:m="http://schemas.openxmlformats.org/officeDocument/2006/math">
                    <m:sSub>
                      <m:sSubPr>
                        <m:ctrlPr>
                          <a:rPr lang="fr-FR" sz="2000" i="1">
                            <a:latin typeface="Cambria Math" panose="02040503050406030204" pitchFamily="18" charset="0"/>
                          </a:rPr>
                        </m:ctrlPr>
                      </m:sSubPr>
                      <m:e>
                        <m:r>
                          <a:rPr lang="fr-FR" sz="2000" i="1">
                            <a:latin typeface="Cambria Math"/>
                          </a:rPr>
                          <m:t>𝑞</m:t>
                        </m:r>
                      </m:e>
                      <m:sub>
                        <m:r>
                          <a:rPr lang="fr-FR" sz="2000" i="1">
                            <a:latin typeface="Cambria Math"/>
                          </a:rPr>
                          <m:t>1</m:t>
                        </m:r>
                        <m:r>
                          <a:rPr lang="fr-FR" sz="2000" i="1">
                            <a:latin typeface="Cambria Math"/>
                          </a:rPr>
                          <m:t>,</m:t>
                        </m:r>
                        <m:r>
                          <a:rPr lang="fr-FR" sz="2000" i="1">
                            <a:latin typeface="Cambria Math"/>
                          </a:rPr>
                          <m:t>2</m:t>
                        </m:r>
                      </m:sub>
                    </m:sSub>
                    <m:r>
                      <a:rPr lang="fr-FR" sz="2000" i="1">
                        <a:latin typeface="Cambria Math"/>
                      </a:rPr>
                      <m:t>=−</m:t>
                    </m:r>
                    <m:r>
                      <a:rPr lang="fr-FR" sz="2000" i="1">
                        <a:latin typeface="Cambria Math"/>
                      </a:rPr>
                      <m:t>𝜉</m:t>
                    </m:r>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rad>
                      <m:radPr>
                        <m:degHide m:val="on"/>
                        <m:ctrlPr>
                          <a:rPr lang="fr-FR" sz="2000" i="1">
                            <a:latin typeface="Cambria Math" panose="02040503050406030204" pitchFamily="18" charset="0"/>
                          </a:rPr>
                        </m:ctrlPr>
                      </m:radPr>
                      <m:deg/>
                      <m:e>
                        <m:sSup>
                          <m:sSupPr>
                            <m:ctrlPr>
                              <a:rPr lang="fr-FR" sz="2000" i="1">
                                <a:latin typeface="Cambria Math" panose="02040503050406030204" pitchFamily="18" charset="0"/>
                              </a:rPr>
                            </m:ctrlPr>
                          </m:sSupPr>
                          <m:e>
                            <m:d>
                              <m:dPr>
                                <m:ctrlPr>
                                  <a:rPr lang="fr-FR" sz="2000" i="1">
                                    <a:latin typeface="Cambria Math" panose="02040503050406030204" pitchFamily="18" charset="0"/>
                                  </a:rPr>
                                </m:ctrlPr>
                              </m:dPr>
                              <m:e>
                                <m:r>
                                  <a:rPr lang="fr-FR" sz="2000" i="1">
                                    <a:latin typeface="Cambria Math"/>
                                  </a:rPr>
                                  <m:t>𝜉</m:t>
                                </m:r>
                              </m:e>
                            </m:d>
                          </m:e>
                          <m:sup>
                            <m:r>
                              <a:rPr lang="fr-FR" sz="2000" i="1">
                                <a:latin typeface="Cambria Math"/>
                              </a:rPr>
                              <m:t>2</m:t>
                            </m:r>
                          </m:sup>
                        </m:sSup>
                        <m:r>
                          <a:rPr lang="fr-FR" sz="2000" i="1">
                            <a:latin typeface="Cambria Math"/>
                          </a:rPr>
                          <m:t>−</m:t>
                        </m:r>
                        <m:r>
                          <a:rPr lang="fr-FR" sz="2000" i="1">
                            <a:latin typeface="Cambria Math"/>
                          </a:rPr>
                          <m:t>1</m:t>
                        </m:r>
                      </m:e>
                    </m:rad>
                  </m:oMath>
                </a14:m>
                <a:r>
                  <a:rPr lang="fr-FR" sz="2000" dirty="0"/>
                  <a:t> devient </a:t>
                </a:r>
                <a14:m>
                  <m:oMath xmlns:m="http://schemas.openxmlformats.org/officeDocument/2006/math">
                    <m:sSub>
                      <m:sSubPr>
                        <m:ctrlPr>
                          <a:rPr lang="fr-FR" sz="2000" i="1">
                            <a:latin typeface="Cambria Math" panose="02040503050406030204" pitchFamily="18" charset="0"/>
                          </a:rPr>
                        </m:ctrlPr>
                      </m:sSubPr>
                      <m:e>
                        <m:r>
                          <a:rPr lang="fr-FR" sz="2000" i="1">
                            <a:latin typeface="Cambria Math"/>
                          </a:rPr>
                          <m:t>𝑞</m:t>
                        </m:r>
                      </m:e>
                      <m:sub>
                        <m:r>
                          <a:rPr lang="fr-FR" sz="2000" i="1">
                            <a:latin typeface="Cambria Math"/>
                          </a:rPr>
                          <m:t>1</m:t>
                        </m:r>
                        <m:r>
                          <a:rPr lang="fr-FR" sz="2000" i="1">
                            <a:latin typeface="Cambria Math"/>
                          </a:rPr>
                          <m:t>,</m:t>
                        </m:r>
                        <m:r>
                          <a:rPr lang="fr-FR" sz="2000" i="1">
                            <a:latin typeface="Cambria Math"/>
                          </a:rPr>
                          <m:t>2</m:t>
                        </m:r>
                      </m:sub>
                    </m:sSub>
                    <m:r>
                      <a:rPr lang="fr-FR" sz="2000" i="1">
                        <a:latin typeface="Cambria Math"/>
                      </a:rPr>
                      <m:t>=−</m:t>
                    </m:r>
                    <m:r>
                      <a:rPr lang="fr-FR" sz="2000" i="1">
                        <a:latin typeface="Cambria Math"/>
                      </a:rPr>
                      <m:t>𝜉</m:t>
                    </m:r>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𝜔</m:t>
                        </m:r>
                      </m:e>
                      <m:sub>
                        <m:r>
                          <a:rPr lang="fr-FR" sz="2000" i="1">
                            <a:latin typeface="Cambria Math"/>
                          </a:rPr>
                          <m:t>0</m:t>
                        </m:r>
                      </m:sub>
                    </m:sSub>
                    <m:r>
                      <a:rPr lang="fr-FR" sz="2000" i="1">
                        <a:latin typeface="Cambria Math"/>
                      </a:rPr>
                      <m:t>±</m:t>
                    </m:r>
                    <m:sSub>
                      <m:sSubPr>
                        <m:ctrlPr>
                          <a:rPr lang="fr-FR" sz="2000" i="1">
                            <a:latin typeface="Cambria Math" panose="02040503050406030204" pitchFamily="18" charset="0"/>
                          </a:rPr>
                        </m:ctrlPr>
                      </m:sSubPr>
                      <m:e>
                        <m:r>
                          <a:rPr lang="fr-FR" sz="2000" i="1">
                            <a:latin typeface="Cambria Math"/>
                          </a:rPr>
                          <m:t>𝑖</m:t>
                        </m:r>
                        <m:r>
                          <a:rPr lang="fr-FR" sz="2000" i="1">
                            <a:latin typeface="Cambria Math"/>
                          </a:rPr>
                          <m:t>.</m:t>
                        </m:r>
                        <m:r>
                          <a:rPr lang="fr-FR" sz="2000" i="1">
                            <a:latin typeface="Cambria Math"/>
                          </a:rPr>
                          <m:t>𝜔</m:t>
                        </m:r>
                      </m:e>
                      <m:sub>
                        <m:r>
                          <a:rPr lang="fr-FR" sz="2000" i="1">
                            <a:latin typeface="Cambria Math"/>
                          </a:rPr>
                          <m:t>0</m:t>
                        </m:r>
                      </m:sub>
                    </m:sSub>
                    <m:rad>
                      <m:radPr>
                        <m:degHide m:val="on"/>
                        <m:ctrlPr>
                          <a:rPr lang="fr-FR" sz="2000" i="1">
                            <a:latin typeface="Cambria Math" panose="02040503050406030204" pitchFamily="18" charset="0"/>
                          </a:rPr>
                        </m:ctrlPr>
                      </m:radPr>
                      <m:deg/>
                      <m:e>
                        <m:sSup>
                          <m:sSupPr>
                            <m:ctrlPr>
                              <a:rPr lang="fr-FR" sz="2000" i="1">
                                <a:latin typeface="Cambria Math" panose="02040503050406030204" pitchFamily="18" charset="0"/>
                              </a:rPr>
                            </m:ctrlPr>
                          </m:sSupPr>
                          <m:e>
                            <m:r>
                              <a:rPr lang="fr-FR" sz="2000" i="1">
                                <a:latin typeface="Cambria Math"/>
                              </a:rPr>
                              <m:t>1</m:t>
                            </m:r>
                            <m:r>
                              <a:rPr lang="fr-FR" sz="2000" i="1">
                                <a:latin typeface="Cambria Math"/>
                              </a:rPr>
                              <m:t>−</m:t>
                            </m:r>
                            <m:d>
                              <m:dPr>
                                <m:ctrlPr>
                                  <a:rPr lang="fr-FR" sz="2000" i="1">
                                    <a:latin typeface="Cambria Math" panose="02040503050406030204" pitchFamily="18" charset="0"/>
                                  </a:rPr>
                                </m:ctrlPr>
                              </m:dPr>
                              <m:e>
                                <m:r>
                                  <a:rPr lang="fr-FR" sz="2000" i="1">
                                    <a:latin typeface="Cambria Math"/>
                                  </a:rPr>
                                  <m:t>𝜉</m:t>
                                </m:r>
                              </m:e>
                            </m:d>
                          </m:e>
                          <m:sup>
                            <m:r>
                              <a:rPr lang="fr-FR" sz="2000" i="1">
                                <a:latin typeface="Cambria Math"/>
                              </a:rPr>
                              <m:t>2</m:t>
                            </m:r>
                          </m:sup>
                        </m:sSup>
                      </m:e>
                    </m:rad>
                  </m:oMath>
                </a14:m>
                <a:endParaRPr lang="fr-FR" sz="2000" dirty="0"/>
              </a:p>
              <a:p>
                <a:r>
                  <a:rPr lang="fr-FR" sz="2000" dirty="0"/>
                  <a:t>The solution </a:t>
                </a:r>
                <a:r>
                  <a:rPr lang="fr-FR" sz="2000" dirty="0" err="1"/>
                  <a:t>becomes</a:t>
                </a:r>
                <a:r>
                  <a:rPr lang="fr-FR" sz="2000" dirty="0"/>
                  <a:t>: </a:t>
                </a:r>
                <a:r>
                  <a:rPr lang="fr-FR" sz="2000" b="1" dirty="0"/>
                  <a:t> </a:t>
                </a:r>
                <a14:m>
                  <m:oMath xmlns:m="http://schemas.openxmlformats.org/officeDocument/2006/math">
                    <m:r>
                      <a:rPr lang="fr-FR" sz="2000" b="1" i="1">
                        <a:latin typeface="Cambria Math"/>
                      </a:rPr>
                      <m:t>𝒙</m:t>
                    </m:r>
                    <m:d>
                      <m:dPr>
                        <m:ctrlPr>
                          <a:rPr lang="fr-FR" sz="2000" b="1" i="1">
                            <a:latin typeface="Cambria Math" panose="02040503050406030204" pitchFamily="18" charset="0"/>
                          </a:rPr>
                        </m:ctrlPr>
                      </m:dPr>
                      <m:e>
                        <m:r>
                          <a:rPr lang="fr-FR" sz="2000" b="1" i="1">
                            <a:latin typeface="Cambria Math"/>
                          </a:rPr>
                          <m:t>𝒕</m:t>
                        </m:r>
                      </m:e>
                    </m:d>
                    <m:r>
                      <a:rPr lang="fr-FR" sz="2000" b="1" i="1">
                        <a:latin typeface="Cambria Math"/>
                      </a:rPr>
                      <m:t>=</m:t>
                    </m:r>
                    <m:sSup>
                      <m:sSupPr>
                        <m:ctrlPr>
                          <a:rPr lang="fr-FR" sz="2000" b="1" i="1">
                            <a:latin typeface="Cambria Math" panose="02040503050406030204" pitchFamily="18" charset="0"/>
                          </a:rPr>
                        </m:ctrlPr>
                      </m:sSupPr>
                      <m:e>
                        <m:r>
                          <a:rPr lang="fr-FR" sz="2000" b="1" i="1">
                            <a:latin typeface="Cambria Math"/>
                          </a:rPr>
                          <m:t>𝒆</m:t>
                        </m:r>
                      </m:e>
                      <m:sup>
                        <m:r>
                          <a:rPr lang="fr-FR" sz="2000" b="1" i="1">
                            <a:latin typeface="Cambria Math"/>
                          </a:rPr>
                          <m:t>−</m:t>
                        </m:r>
                        <m:r>
                          <a:rPr lang="fr-FR" sz="2000" b="1" i="1">
                            <a:latin typeface="Cambria Math"/>
                          </a:rPr>
                          <m:t>𝝃</m:t>
                        </m:r>
                        <m:r>
                          <a:rPr lang="fr-FR" sz="2000" b="1" i="1">
                            <a:latin typeface="Cambria Math"/>
                          </a:rPr>
                          <m:t>.</m:t>
                        </m:r>
                        <m:sSub>
                          <m:sSubPr>
                            <m:ctrlPr>
                              <a:rPr lang="fr-FR" sz="2000" b="1" i="1">
                                <a:latin typeface="Cambria Math" panose="02040503050406030204" pitchFamily="18" charset="0"/>
                              </a:rPr>
                            </m:ctrlPr>
                          </m:sSubPr>
                          <m:e>
                            <m:r>
                              <a:rPr lang="fr-FR" sz="2000" b="1" i="1">
                                <a:latin typeface="Cambria Math"/>
                              </a:rPr>
                              <m:t>𝝎</m:t>
                            </m:r>
                          </m:e>
                          <m:sub>
                            <m:r>
                              <a:rPr lang="fr-FR" sz="2000" b="1" i="1">
                                <a:latin typeface="Cambria Math"/>
                              </a:rPr>
                              <m:t>𝟎</m:t>
                            </m:r>
                          </m:sub>
                        </m:sSub>
                        <m:r>
                          <a:rPr lang="fr-FR" sz="2000" b="1" i="1">
                            <a:latin typeface="Cambria Math"/>
                          </a:rPr>
                          <m:t>.</m:t>
                        </m:r>
                        <m:r>
                          <a:rPr lang="fr-FR" sz="2000" b="1" i="1">
                            <a:latin typeface="Cambria Math"/>
                          </a:rPr>
                          <m:t>𝒕</m:t>
                        </m:r>
                      </m:sup>
                    </m:sSup>
                    <m:r>
                      <a:rPr lang="fr-FR" sz="2000" b="1" i="1">
                        <a:latin typeface="Cambria Math"/>
                      </a:rPr>
                      <m:t>.</m:t>
                    </m:r>
                    <m:d>
                      <m:dPr>
                        <m:begChr m:val="["/>
                        <m:endChr m:val="]"/>
                        <m:ctrlPr>
                          <a:rPr lang="fr-FR" sz="2000" b="1" i="1">
                            <a:latin typeface="Cambria Math" panose="02040503050406030204" pitchFamily="18" charset="0"/>
                          </a:rPr>
                        </m:ctrlPr>
                      </m:dPr>
                      <m:e>
                        <m:sSup>
                          <m:sSupPr>
                            <m:ctrlPr>
                              <a:rPr lang="fr-FR" sz="2000" b="1" i="1">
                                <a:latin typeface="Cambria Math" panose="02040503050406030204" pitchFamily="18" charset="0"/>
                              </a:rPr>
                            </m:ctrlPr>
                          </m:sSupPr>
                          <m:e>
                            <m:sSub>
                              <m:sSubPr>
                                <m:ctrlPr>
                                  <a:rPr lang="fr-FR" sz="2000" b="1" i="1">
                                    <a:latin typeface="Cambria Math" panose="02040503050406030204" pitchFamily="18" charset="0"/>
                                  </a:rPr>
                                </m:ctrlPr>
                              </m:sSubPr>
                              <m:e>
                                <m:r>
                                  <a:rPr lang="fr-FR" sz="2000" b="1" i="1">
                                    <a:latin typeface="Cambria Math"/>
                                  </a:rPr>
                                  <m:t>𝑫</m:t>
                                </m:r>
                              </m:e>
                              <m:sub>
                                <m:r>
                                  <a:rPr lang="fr-FR" sz="2000" b="1" i="1">
                                    <a:latin typeface="Cambria Math"/>
                                  </a:rPr>
                                  <m:t>𝟏</m:t>
                                </m:r>
                              </m:sub>
                            </m:sSub>
                            <m:r>
                              <a:rPr lang="fr-FR" sz="2000" b="1" i="1">
                                <a:latin typeface="Cambria Math"/>
                              </a:rPr>
                              <m:t>𝒆</m:t>
                            </m:r>
                          </m:e>
                          <m:sup>
                            <m:sSub>
                              <m:sSubPr>
                                <m:ctrlPr>
                                  <a:rPr lang="fr-FR" sz="2000" b="1" i="1">
                                    <a:latin typeface="Cambria Math" panose="02040503050406030204" pitchFamily="18" charset="0"/>
                                  </a:rPr>
                                </m:ctrlPr>
                              </m:sSubPr>
                              <m:e>
                                <m:r>
                                  <a:rPr lang="fr-FR" sz="2000" b="1" i="1">
                                    <a:latin typeface="Cambria Math"/>
                                  </a:rPr>
                                  <m:t>𝒊</m:t>
                                </m:r>
                                <m:r>
                                  <a:rPr lang="fr-FR" sz="2000" b="1" i="1">
                                    <a:latin typeface="Cambria Math"/>
                                  </a:rPr>
                                  <m:t>.</m:t>
                                </m:r>
                                <m:r>
                                  <a:rPr lang="fr-FR" sz="2000" b="1" i="1">
                                    <a:latin typeface="Cambria Math"/>
                                  </a:rPr>
                                  <m:t>𝝎</m:t>
                                </m:r>
                              </m:e>
                              <m:sub>
                                <m:r>
                                  <a:rPr lang="fr-FR" sz="2000" b="1" i="1">
                                    <a:latin typeface="Cambria Math"/>
                                  </a:rPr>
                                  <m:t>𝑫</m:t>
                                </m:r>
                              </m:sub>
                            </m:sSub>
                            <m:r>
                              <a:rPr lang="fr-FR" sz="2000" b="1" i="1">
                                <a:latin typeface="Cambria Math"/>
                              </a:rPr>
                              <m:t>.</m:t>
                            </m:r>
                            <m:r>
                              <a:rPr lang="fr-FR" sz="2000" b="1" i="1">
                                <a:latin typeface="Cambria Math"/>
                              </a:rPr>
                              <m:t>𝒕</m:t>
                            </m:r>
                          </m:sup>
                        </m:sSup>
                        <m:r>
                          <a:rPr lang="fr-FR" sz="2000" b="1" i="1">
                            <a:latin typeface="Cambria Math"/>
                          </a:rPr>
                          <m:t>+</m:t>
                        </m:r>
                        <m:sSup>
                          <m:sSupPr>
                            <m:ctrlPr>
                              <a:rPr lang="fr-FR" sz="2000" b="1" i="1">
                                <a:latin typeface="Cambria Math" panose="02040503050406030204" pitchFamily="18" charset="0"/>
                              </a:rPr>
                            </m:ctrlPr>
                          </m:sSupPr>
                          <m:e>
                            <m:sSub>
                              <m:sSubPr>
                                <m:ctrlPr>
                                  <a:rPr lang="fr-FR" sz="2000" b="1" i="1">
                                    <a:latin typeface="Cambria Math" panose="02040503050406030204" pitchFamily="18" charset="0"/>
                                  </a:rPr>
                                </m:ctrlPr>
                              </m:sSubPr>
                              <m:e>
                                <m:r>
                                  <a:rPr lang="fr-FR" sz="2000" b="1" i="1">
                                    <a:latin typeface="Cambria Math"/>
                                  </a:rPr>
                                  <m:t>𝑫</m:t>
                                </m:r>
                              </m:e>
                              <m:sub>
                                <m:r>
                                  <a:rPr lang="fr-FR" sz="2000" b="1" i="1">
                                    <a:latin typeface="Cambria Math"/>
                                  </a:rPr>
                                  <m:t>𝟐</m:t>
                                </m:r>
                              </m:sub>
                            </m:sSub>
                            <m:r>
                              <a:rPr lang="fr-FR" sz="2000" b="1" i="1">
                                <a:latin typeface="Cambria Math"/>
                              </a:rPr>
                              <m:t>𝒆</m:t>
                            </m:r>
                          </m:e>
                          <m:sup>
                            <m:sSub>
                              <m:sSubPr>
                                <m:ctrlPr>
                                  <a:rPr lang="fr-FR" sz="2000" b="1" i="1">
                                    <a:latin typeface="Cambria Math" panose="02040503050406030204" pitchFamily="18" charset="0"/>
                                  </a:rPr>
                                </m:ctrlPr>
                              </m:sSubPr>
                              <m:e>
                                <m:r>
                                  <a:rPr lang="fr-FR" sz="2000" b="1" i="1">
                                    <a:latin typeface="Cambria Math"/>
                                  </a:rPr>
                                  <m:t>−</m:t>
                                </m:r>
                                <m:r>
                                  <a:rPr lang="fr-FR" sz="2000" b="1" i="1">
                                    <a:latin typeface="Cambria Math"/>
                                  </a:rPr>
                                  <m:t>𝒊</m:t>
                                </m:r>
                                <m:r>
                                  <a:rPr lang="fr-FR" sz="2000" b="1" i="1">
                                    <a:latin typeface="Cambria Math"/>
                                  </a:rPr>
                                  <m:t>.</m:t>
                                </m:r>
                                <m:r>
                                  <a:rPr lang="fr-FR" sz="2000" b="1" i="1">
                                    <a:latin typeface="Cambria Math"/>
                                  </a:rPr>
                                  <m:t>𝝎</m:t>
                                </m:r>
                              </m:e>
                              <m:sub>
                                <m:r>
                                  <a:rPr lang="fr-FR" sz="2000" b="1" i="1">
                                    <a:latin typeface="Cambria Math"/>
                                  </a:rPr>
                                  <m:t>𝑫</m:t>
                                </m:r>
                              </m:sub>
                            </m:sSub>
                            <m:r>
                              <a:rPr lang="fr-FR" sz="2000" b="1" i="1">
                                <a:latin typeface="Cambria Math"/>
                              </a:rPr>
                              <m:t>.</m:t>
                            </m:r>
                            <m:r>
                              <a:rPr lang="fr-FR" sz="2000" b="1" i="1">
                                <a:latin typeface="Cambria Math"/>
                              </a:rPr>
                              <m:t>𝒕</m:t>
                            </m:r>
                          </m:sup>
                        </m:sSup>
                      </m:e>
                    </m:d>
                  </m:oMath>
                </a14:m>
                <a:r>
                  <a:rPr lang="fr-FR" sz="2000" b="1" dirty="0"/>
                  <a:t>	</a:t>
                </a:r>
                <a:r>
                  <a:rPr lang="fr-FR" sz="2000" dirty="0">
                    <a:solidFill>
                      <a:srgbClr val="FF0000"/>
                    </a:solidFill>
                  </a:rPr>
                  <a:t>(2.30)</a:t>
                </a:r>
              </a:p>
              <a:p>
                <a:pPr>
                  <a:spcAft>
                    <a:spcPts val="0"/>
                  </a:spcAft>
                </a:pPr>
                <a:r>
                  <a:rPr lang="fr-FR" sz="2000" dirty="0" err="1">
                    <a:latin typeface="Times New Roman"/>
                    <a:ea typeface="Times New Roman"/>
                    <a:cs typeface="Arial"/>
                  </a:rPr>
                  <a:t>Applying</a:t>
                </a:r>
                <a:r>
                  <a:rPr lang="fr-FR" sz="2000" dirty="0">
                    <a:latin typeface="Times New Roman"/>
                    <a:ea typeface="Times New Roman"/>
                    <a:cs typeface="Arial"/>
                  </a:rPr>
                  <a:t> </a:t>
                </a:r>
                <a:r>
                  <a:rPr lang="fr-FR" sz="2000" dirty="0" err="1">
                    <a:latin typeface="Times New Roman"/>
                    <a:ea typeface="Times New Roman"/>
                    <a:cs typeface="Arial"/>
                  </a:rPr>
                  <a:t>Euler's</a:t>
                </a:r>
                <a:r>
                  <a:rPr lang="fr-FR" sz="2000" dirty="0">
                    <a:latin typeface="Times New Roman"/>
                    <a:ea typeface="Times New Roman"/>
                    <a:cs typeface="Arial"/>
                  </a:rPr>
                  <a:t> relation : </a:t>
                </a:r>
                <a14:m>
                  <m:oMath xmlns:m="http://schemas.openxmlformats.org/officeDocument/2006/math">
                    <m:d>
                      <m:dPr>
                        <m:begChr m:val="{"/>
                        <m:endChr m:val=""/>
                        <m:ctrlPr>
                          <a:rPr lang="fr-FR" sz="2000" i="1">
                            <a:effectLst/>
                            <a:latin typeface="Cambria Math" panose="02040503050406030204" pitchFamily="18" charset="0"/>
                            <a:ea typeface="Times New Roman"/>
                            <a:cs typeface="Times New Roman"/>
                          </a:rPr>
                        </m:ctrlPr>
                      </m:dPr>
                      <m:e>
                        <m:eqArr>
                          <m:eqArrPr>
                            <m:ctrlPr>
                              <a:rPr lang="fr-FR" sz="2000" i="1">
                                <a:effectLst/>
                                <a:latin typeface="Cambria Math" panose="02040503050406030204" pitchFamily="18" charset="0"/>
                                <a:ea typeface="Times New Roman"/>
                                <a:cs typeface="Times New Roman"/>
                              </a:rPr>
                            </m:ctrlPr>
                          </m:eqArrPr>
                          <m:e>
                            <m:sSup>
                              <m:sSupPr>
                                <m:ctrlPr>
                                  <a:rPr lang="fr-FR" sz="2000" i="1">
                                    <a:effectLst/>
                                    <a:latin typeface="Cambria Math" panose="02040503050406030204" pitchFamily="18" charset="0"/>
                                    <a:ea typeface="Times New Roman"/>
                                    <a:cs typeface="Times New Roman"/>
                                  </a:rPr>
                                </m:ctrlPr>
                              </m:sSupPr>
                              <m:e>
                                <m:r>
                                  <a:rPr lang="fr-FR" sz="2000" i="1">
                                    <a:effectLst/>
                                    <a:latin typeface="Cambria Math"/>
                                    <a:ea typeface="Times New Roman"/>
                                    <a:cs typeface="Times New Roman"/>
                                  </a:rPr>
                                  <m:t>𝑒</m:t>
                                </m:r>
                              </m:e>
                              <m:sup>
                                <m:r>
                                  <a:rPr lang="fr-FR" sz="2000" i="1">
                                    <a:effectLst/>
                                    <a:latin typeface="Cambria Math"/>
                                    <a:ea typeface="Times New Roman"/>
                                    <a:cs typeface="Times New Roman"/>
                                  </a:rPr>
                                  <m:t>𝑖</m:t>
                                </m:r>
                                <m:r>
                                  <a:rPr lang="fr-FR" sz="2000" i="1">
                                    <a:effectLst/>
                                    <a:latin typeface="Cambria Math"/>
                                    <a:ea typeface="Times New Roman"/>
                                    <a:cs typeface="Times New Roman"/>
                                  </a:rPr>
                                  <m:t>.</m:t>
                                </m:r>
                                <m:r>
                                  <a:rPr lang="fr-FR" sz="2000" i="1">
                                    <a:effectLst/>
                                    <a:latin typeface="Cambria Math"/>
                                    <a:ea typeface="Times New Roman"/>
                                    <a:cs typeface="Times New Roman"/>
                                  </a:rPr>
                                  <m:t>𝑥</m:t>
                                </m:r>
                              </m:sup>
                            </m:sSup>
                            <m:r>
                              <a:rPr lang="fr-FR" sz="2000" i="1">
                                <a:effectLst/>
                                <a:latin typeface="Cambria Math"/>
                                <a:ea typeface="Times New Roman"/>
                                <a:cs typeface="Times New Roman"/>
                              </a:rPr>
                              <m:t>=</m:t>
                            </m:r>
                            <m:func>
                              <m:funcPr>
                                <m:ctrlPr>
                                  <a:rPr lang="fr-FR" sz="2000" i="1">
                                    <a:effectLst/>
                                    <a:latin typeface="Cambria Math" panose="02040503050406030204" pitchFamily="18" charset="0"/>
                                    <a:ea typeface="Times New Roman"/>
                                    <a:cs typeface="Times New Roman"/>
                                  </a:rPr>
                                </m:ctrlPr>
                              </m:funcPr>
                              <m:fName>
                                <m:r>
                                  <m:rPr>
                                    <m:sty m:val="p"/>
                                  </m:rPr>
                                  <a:rPr lang="fr-FR" sz="2000">
                                    <a:effectLst/>
                                    <a:latin typeface="Cambria Math"/>
                                    <a:ea typeface="Times New Roman"/>
                                    <a:cs typeface="Times New Roman"/>
                                  </a:rPr>
                                  <m:t>cos</m:t>
                                </m:r>
                              </m:fName>
                              <m:e>
                                <m:d>
                                  <m:dPr>
                                    <m:ctrlPr>
                                      <a:rPr lang="fr-FR" sz="2000" i="1">
                                        <a:effectLst/>
                                        <a:latin typeface="Cambria Math" panose="02040503050406030204" pitchFamily="18" charset="0"/>
                                        <a:ea typeface="Times New Roman"/>
                                        <a:cs typeface="Times New Roman"/>
                                      </a:rPr>
                                    </m:ctrlPr>
                                  </m:dPr>
                                  <m:e>
                                    <m:r>
                                      <a:rPr lang="fr-FR" sz="2000" i="1">
                                        <a:effectLst/>
                                        <a:latin typeface="Cambria Math"/>
                                        <a:ea typeface="Times New Roman"/>
                                        <a:cs typeface="Times New Roman"/>
                                      </a:rPr>
                                      <m:t>𝑥</m:t>
                                    </m:r>
                                  </m:e>
                                </m:d>
                              </m:e>
                            </m:func>
                            <m:r>
                              <a:rPr lang="fr-FR" sz="2000" i="1">
                                <a:effectLst/>
                                <a:latin typeface="Cambria Math"/>
                                <a:ea typeface="Times New Roman"/>
                                <a:cs typeface="Times New Roman"/>
                              </a:rPr>
                              <m:t>+</m:t>
                            </m:r>
                            <m:r>
                              <a:rPr lang="fr-FR" sz="2000" i="1">
                                <a:effectLst/>
                                <a:latin typeface="Cambria Math"/>
                                <a:ea typeface="Times New Roman"/>
                                <a:cs typeface="Times New Roman"/>
                              </a:rPr>
                              <m:t>𝑖</m:t>
                            </m:r>
                            <m:r>
                              <a:rPr lang="fr-FR" sz="2000" i="1">
                                <a:effectLst/>
                                <a:latin typeface="Cambria Math"/>
                                <a:ea typeface="Times New Roman"/>
                                <a:cs typeface="Times New Roman"/>
                              </a:rPr>
                              <m:t>.</m:t>
                            </m:r>
                            <m:r>
                              <m:rPr>
                                <m:sty m:val="p"/>
                              </m:rPr>
                              <a:rPr lang="fr-FR" sz="2000">
                                <a:effectLst/>
                                <a:latin typeface="Cambria Math"/>
                                <a:ea typeface="Times New Roman"/>
                                <a:cs typeface="Times New Roman"/>
                              </a:rPr>
                              <m:t>sin</m:t>
                            </m:r>
                            <m:r>
                              <a:rPr lang="fr-FR" sz="2000">
                                <a:effectLst/>
                                <a:latin typeface="Cambria Math"/>
                                <a:ea typeface="Times New Roman"/>
                                <a:cs typeface="Times New Roman"/>
                              </a:rPr>
                              <m:t>⁡</m:t>
                            </m:r>
                            <m:r>
                              <a:rPr lang="fr-FR" sz="2000" i="1">
                                <a:effectLst/>
                                <a:latin typeface="Cambria Math"/>
                                <a:ea typeface="Times New Roman"/>
                                <a:cs typeface="Times New Roman"/>
                              </a:rPr>
                              <m:t>(</m:t>
                            </m:r>
                            <m:r>
                              <a:rPr lang="fr-FR" sz="2000" i="1">
                                <a:effectLst/>
                                <a:latin typeface="Cambria Math"/>
                                <a:ea typeface="Times New Roman"/>
                                <a:cs typeface="Times New Roman"/>
                              </a:rPr>
                              <m:t>𝑥</m:t>
                            </m:r>
                            <m:r>
                              <a:rPr lang="fr-FR" sz="2000" i="1">
                                <a:effectLst/>
                                <a:latin typeface="Cambria Math"/>
                                <a:ea typeface="Times New Roman"/>
                                <a:cs typeface="Times New Roman"/>
                              </a:rPr>
                              <m:t>)</m:t>
                            </m:r>
                          </m:e>
                          <m:e>
                            <m:sSup>
                              <m:sSupPr>
                                <m:ctrlPr>
                                  <a:rPr lang="fr-FR" sz="2000" i="1">
                                    <a:effectLst/>
                                    <a:latin typeface="Cambria Math" panose="02040503050406030204" pitchFamily="18" charset="0"/>
                                    <a:ea typeface="Times New Roman"/>
                                    <a:cs typeface="Times New Roman"/>
                                  </a:rPr>
                                </m:ctrlPr>
                              </m:sSupPr>
                              <m:e>
                                <m:r>
                                  <a:rPr lang="fr-FR" sz="2000" i="1">
                                    <a:effectLst/>
                                    <a:latin typeface="Cambria Math"/>
                                    <a:ea typeface="Times New Roman"/>
                                    <a:cs typeface="Times New Roman"/>
                                  </a:rPr>
                                  <m:t>𝑒</m:t>
                                </m:r>
                              </m:e>
                              <m:sup>
                                <m:r>
                                  <a:rPr lang="fr-FR" sz="2000" b="0" i="1" smtClean="0">
                                    <a:effectLst/>
                                    <a:latin typeface="Cambria Math"/>
                                    <a:ea typeface="Times New Roman"/>
                                    <a:cs typeface="Times New Roman"/>
                                  </a:rPr>
                                  <m:t>−</m:t>
                                </m:r>
                                <m:r>
                                  <a:rPr lang="fr-FR" sz="2000" i="1">
                                    <a:effectLst/>
                                    <a:latin typeface="Cambria Math"/>
                                    <a:ea typeface="Times New Roman"/>
                                    <a:cs typeface="Times New Roman"/>
                                  </a:rPr>
                                  <m:t>𝑖</m:t>
                                </m:r>
                                <m:r>
                                  <a:rPr lang="fr-FR" sz="2000" i="1">
                                    <a:effectLst/>
                                    <a:latin typeface="Cambria Math"/>
                                    <a:ea typeface="Times New Roman"/>
                                    <a:cs typeface="Times New Roman"/>
                                  </a:rPr>
                                  <m:t>.</m:t>
                                </m:r>
                                <m:r>
                                  <a:rPr lang="fr-FR" sz="2000" i="1">
                                    <a:effectLst/>
                                    <a:latin typeface="Cambria Math"/>
                                    <a:ea typeface="Times New Roman"/>
                                    <a:cs typeface="Times New Roman"/>
                                  </a:rPr>
                                  <m:t>𝑥</m:t>
                                </m:r>
                              </m:sup>
                            </m:sSup>
                            <m:r>
                              <a:rPr lang="fr-FR" sz="2000" i="1">
                                <a:effectLst/>
                                <a:latin typeface="Cambria Math"/>
                                <a:ea typeface="Times New Roman"/>
                                <a:cs typeface="Times New Roman"/>
                              </a:rPr>
                              <m:t>=</m:t>
                            </m:r>
                            <m:func>
                              <m:funcPr>
                                <m:ctrlPr>
                                  <a:rPr lang="fr-FR" sz="2000" i="1">
                                    <a:effectLst/>
                                    <a:latin typeface="Cambria Math" panose="02040503050406030204" pitchFamily="18" charset="0"/>
                                    <a:ea typeface="Times New Roman"/>
                                    <a:cs typeface="Times New Roman"/>
                                  </a:rPr>
                                </m:ctrlPr>
                              </m:funcPr>
                              <m:fName>
                                <m:r>
                                  <m:rPr>
                                    <m:sty m:val="p"/>
                                  </m:rPr>
                                  <a:rPr lang="fr-FR" sz="2000">
                                    <a:effectLst/>
                                    <a:latin typeface="Cambria Math"/>
                                    <a:ea typeface="Times New Roman"/>
                                    <a:cs typeface="Times New Roman"/>
                                  </a:rPr>
                                  <m:t>cos</m:t>
                                </m:r>
                              </m:fName>
                              <m:e>
                                <m:d>
                                  <m:dPr>
                                    <m:ctrlPr>
                                      <a:rPr lang="fr-FR" sz="2000" i="1">
                                        <a:effectLst/>
                                        <a:latin typeface="Cambria Math" panose="02040503050406030204" pitchFamily="18" charset="0"/>
                                        <a:ea typeface="Times New Roman"/>
                                        <a:cs typeface="Times New Roman"/>
                                      </a:rPr>
                                    </m:ctrlPr>
                                  </m:dPr>
                                  <m:e>
                                    <m:r>
                                      <a:rPr lang="fr-FR" sz="2000" i="1">
                                        <a:effectLst/>
                                        <a:latin typeface="Cambria Math"/>
                                        <a:ea typeface="Times New Roman"/>
                                        <a:cs typeface="Times New Roman"/>
                                      </a:rPr>
                                      <m:t>𝑥</m:t>
                                    </m:r>
                                  </m:e>
                                </m:d>
                              </m:e>
                            </m:func>
                            <m:r>
                              <a:rPr lang="fr-FR" sz="2000" i="1">
                                <a:effectLst/>
                                <a:latin typeface="Cambria Math"/>
                                <a:ea typeface="Times New Roman"/>
                                <a:cs typeface="Arial"/>
                              </a:rPr>
                              <m:t>−</m:t>
                            </m:r>
                            <m:r>
                              <a:rPr lang="fr-FR" sz="2000" i="1">
                                <a:effectLst/>
                                <a:latin typeface="Cambria Math"/>
                                <a:ea typeface="Times New Roman"/>
                                <a:cs typeface="Times New Roman"/>
                              </a:rPr>
                              <m:t>𝑖</m:t>
                            </m:r>
                            <m:r>
                              <a:rPr lang="fr-FR" sz="2000" i="1">
                                <a:effectLst/>
                                <a:latin typeface="Cambria Math"/>
                                <a:ea typeface="Times New Roman"/>
                                <a:cs typeface="Times New Roman"/>
                              </a:rPr>
                              <m:t>.</m:t>
                            </m:r>
                            <m:r>
                              <m:rPr>
                                <m:sty m:val="p"/>
                              </m:rPr>
                              <a:rPr lang="fr-FR" sz="2000">
                                <a:effectLst/>
                                <a:latin typeface="Cambria Math"/>
                                <a:ea typeface="Times New Roman"/>
                                <a:cs typeface="Times New Roman"/>
                              </a:rPr>
                              <m:t>sin</m:t>
                            </m:r>
                            <m:r>
                              <a:rPr lang="fr-FR" sz="2000">
                                <a:effectLst/>
                                <a:latin typeface="Cambria Math"/>
                                <a:ea typeface="Times New Roman"/>
                                <a:cs typeface="Times New Roman"/>
                              </a:rPr>
                              <m:t>⁡</m:t>
                            </m:r>
                            <m:r>
                              <a:rPr lang="fr-FR" sz="2000" i="1">
                                <a:effectLst/>
                                <a:latin typeface="Cambria Math"/>
                                <a:ea typeface="Times New Roman"/>
                                <a:cs typeface="Times New Roman"/>
                              </a:rPr>
                              <m:t>(</m:t>
                            </m:r>
                            <m:r>
                              <a:rPr lang="fr-FR" sz="2000" i="1">
                                <a:effectLst/>
                                <a:latin typeface="Cambria Math"/>
                                <a:ea typeface="Times New Roman"/>
                                <a:cs typeface="Times New Roman"/>
                              </a:rPr>
                              <m:t>𝑥</m:t>
                            </m:r>
                            <m:r>
                              <a:rPr lang="fr-FR" sz="2000" i="1">
                                <a:effectLst/>
                                <a:latin typeface="Cambria Math"/>
                                <a:ea typeface="Times New Roman"/>
                                <a:cs typeface="Times New Roman"/>
                              </a:rPr>
                              <m:t>)</m:t>
                            </m:r>
                          </m:e>
                        </m:eqArr>
                      </m:e>
                    </m:d>
                  </m:oMath>
                </a14:m>
                <a:endParaRPr lang="fr-FR" sz="1800" dirty="0">
                  <a:effectLst/>
                  <a:latin typeface="Calibri"/>
                  <a:ea typeface="Calibri"/>
                  <a:cs typeface="Arial"/>
                </a:endParaRPr>
              </a:p>
              <a:p>
                <a:pPr>
                  <a:spcAft>
                    <a:spcPts val="0"/>
                  </a:spcAft>
                </a:pPr>
                <a:r>
                  <a:rPr lang="fr-FR" sz="2000" dirty="0" err="1">
                    <a:latin typeface="Times New Roman"/>
                    <a:ea typeface="Times New Roman"/>
                    <a:cs typeface="Arial"/>
                  </a:rPr>
                  <a:t>Therefore</a:t>
                </a:r>
                <a:r>
                  <a:rPr lang="fr-FR" sz="2000" dirty="0">
                    <a:latin typeface="Times New Roman"/>
                    <a:ea typeface="Times New Roman"/>
                    <a:cs typeface="Arial"/>
                  </a:rPr>
                  <a:t>, the solution </a:t>
                </a:r>
                <a:r>
                  <a:rPr lang="fr-FR" sz="2000" dirty="0" err="1">
                    <a:latin typeface="Times New Roman"/>
                    <a:ea typeface="Times New Roman"/>
                    <a:cs typeface="Arial"/>
                  </a:rPr>
                  <a:t>is</a:t>
                </a:r>
                <a:r>
                  <a:rPr lang="fr-FR" sz="2000" dirty="0">
                    <a:latin typeface="Times New Roman"/>
                    <a:ea typeface="Times New Roman"/>
                    <a:cs typeface="Arial"/>
                  </a:rPr>
                  <a:t> :</a:t>
                </a:r>
                <a:r>
                  <a:rPr lang="fr-FR" sz="1800" b="1" dirty="0">
                    <a:latin typeface="Times New Roman"/>
                    <a:ea typeface="Times New Roman"/>
                    <a:cs typeface="Arial"/>
                  </a:rPr>
                  <a:t> </a:t>
                </a:r>
                <a14:m>
                  <m:oMath xmlns:m="http://schemas.openxmlformats.org/officeDocument/2006/math">
                    <m:r>
                      <a:rPr lang="fr-FR" sz="1800" b="1" i="1" smtClean="0">
                        <a:solidFill>
                          <a:srgbClr val="FFC000"/>
                        </a:solidFill>
                        <a:latin typeface="Cambria Math"/>
                        <a:ea typeface="Times New Roman"/>
                        <a:cs typeface="Times New Roman"/>
                      </a:rPr>
                      <m:t>𝒙</m:t>
                    </m:r>
                    <m:d>
                      <m:dPr>
                        <m:ctrlPr>
                          <a:rPr lang="fr-FR" sz="1800" b="1" i="1">
                            <a:solidFill>
                              <a:srgbClr val="FFC000"/>
                            </a:solidFill>
                            <a:latin typeface="Cambria Math" panose="02040503050406030204" pitchFamily="18" charset="0"/>
                            <a:ea typeface="Times New Roman"/>
                            <a:cs typeface="Times New Roman"/>
                          </a:rPr>
                        </m:ctrlPr>
                      </m:dPr>
                      <m:e>
                        <m:r>
                          <a:rPr lang="fr-FR" sz="1800" b="1" i="1">
                            <a:solidFill>
                              <a:srgbClr val="FFC000"/>
                            </a:solidFill>
                            <a:latin typeface="Cambria Math"/>
                            <a:ea typeface="Times New Roman"/>
                            <a:cs typeface="Times New Roman"/>
                          </a:rPr>
                          <m:t>𝒕</m:t>
                        </m:r>
                      </m:e>
                    </m:d>
                    <m:r>
                      <a:rPr lang="fr-FR" sz="1800" b="1" i="1">
                        <a:solidFill>
                          <a:srgbClr val="FFC000"/>
                        </a:solidFill>
                        <a:latin typeface="Cambria Math"/>
                        <a:ea typeface="Times New Roman"/>
                        <a:cs typeface="Times New Roman"/>
                      </a:rPr>
                      <m:t>=</m:t>
                    </m:r>
                    <m:sSup>
                      <m:sSupPr>
                        <m:ctrlPr>
                          <a:rPr lang="fr-FR" sz="1800" b="1" i="1">
                            <a:solidFill>
                              <a:srgbClr val="FFC000"/>
                            </a:solidFill>
                            <a:latin typeface="Cambria Math" panose="02040503050406030204" pitchFamily="18" charset="0"/>
                            <a:ea typeface="Times New Roman"/>
                            <a:cs typeface="Times New Roman"/>
                          </a:rPr>
                        </m:ctrlPr>
                      </m:sSupPr>
                      <m:e>
                        <m:r>
                          <a:rPr lang="fr-FR" sz="1800" b="1" i="1">
                            <a:solidFill>
                              <a:srgbClr val="FFC000"/>
                            </a:solidFill>
                            <a:latin typeface="Cambria Math"/>
                            <a:ea typeface="Times New Roman"/>
                            <a:cs typeface="Times New Roman"/>
                          </a:rPr>
                          <m:t>𝒆</m:t>
                        </m:r>
                      </m:e>
                      <m:sup>
                        <m:r>
                          <a:rPr lang="fr-FR" sz="1800" b="1" i="1">
                            <a:solidFill>
                              <a:srgbClr val="FFC000"/>
                            </a:solidFill>
                            <a:latin typeface="Cambria Math"/>
                            <a:ea typeface="Times New Roman"/>
                            <a:cs typeface="Arial"/>
                          </a:rPr>
                          <m:t>−</m:t>
                        </m:r>
                        <m:r>
                          <a:rPr lang="fr-FR" sz="1800" b="1" i="1">
                            <a:solidFill>
                              <a:srgbClr val="FFC000"/>
                            </a:solidFill>
                            <a:latin typeface="Cambria Math"/>
                            <a:ea typeface="Times New Roman"/>
                            <a:cs typeface="Times New Roman"/>
                          </a:rPr>
                          <m:t>𝝃</m:t>
                        </m:r>
                        <m:r>
                          <a:rPr lang="fr-FR" sz="1800" b="1" i="1">
                            <a:solidFill>
                              <a:srgbClr val="FFC000"/>
                            </a:solidFill>
                            <a:latin typeface="Cambria Math"/>
                            <a:ea typeface="Times New Roman"/>
                            <a:cs typeface="Times New Roman"/>
                          </a:rPr>
                          <m:t>.</m:t>
                        </m:r>
                        <m:sSub>
                          <m:sSubPr>
                            <m:ctrlPr>
                              <a:rPr lang="fr-FR" sz="1800" b="1" i="1">
                                <a:solidFill>
                                  <a:srgbClr val="FFC000"/>
                                </a:solidFill>
                                <a:latin typeface="Cambria Math" panose="02040503050406030204" pitchFamily="18" charset="0"/>
                                <a:ea typeface="Times New Roman"/>
                                <a:cs typeface="Times New Roman"/>
                              </a:rPr>
                            </m:ctrlPr>
                          </m:sSubPr>
                          <m:e>
                            <m:r>
                              <a:rPr lang="fr-FR" sz="1800" b="1" i="1">
                                <a:solidFill>
                                  <a:srgbClr val="FFC000"/>
                                </a:solidFill>
                                <a:latin typeface="Cambria Math"/>
                                <a:ea typeface="Times New Roman"/>
                                <a:cs typeface="Times New Roman"/>
                              </a:rPr>
                              <m:t>𝝎</m:t>
                            </m:r>
                          </m:e>
                          <m:sub>
                            <m:r>
                              <a:rPr lang="fr-FR" sz="1800" b="1" i="1">
                                <a:solidFill>
                                  <a:srgbClr val="FFC000"/>
                                </a:solidFill>
                                <a:latin typeface="Cambria Math"/>
                                <a:ea typeface="Times New Roman"/>
                                <a:cs typeface="Times New Roman"/>
                              </a:rPr>
                              <m:t>𝟎</m:t>
                            </m:r>
                          </m:sub>
                        </m:sSub>
                        <m:r>
                          <a:rPr lang="fr-FR" sz="1800" b="1" i="1">
                            <a:solidFill>
                              <a:srgbClr val="FFC000"/>
                            </a:solidFill>
                            <a:latin typeface="Cambria Math"/>
                            <a:ea typeface="Times New Roman"/>
                            <a:cs typeface="Times New Roman"/>
                          </a:rPr>
                          <m:t>.</m:t>
                        </m:r>
                        <m:r>
                          <a:rPr lang="fr-FR" sz="1800" b="1" i="1">
                            <a:solidFill>
                              <a:srgbClr val="FFC000"/>
                            </a:solidFill>
                            <a:latin typeface="Cambria Math"/>
                            <a:ea typeface="Times New Roman"/>
                            <a:cs typeface="Times New Roman"/>
                          </a:rPr>
                          <m:t>𝒕</m:t>
                        </m:r>
                      </m:sup>
                    </m:sSup>
                    <m:r>
                      <a:rPr lang="fr-FR" sz="1800" b="1" i="1">
                        <a:solidFill>
                          <a:srgbClr val="FFC000"/>
                        </a:solidFill>
                        <a:latin typeface="Cambria Math"/>
                        <a:ea typeface="Times New Roman"/>
                        <a:cs typeface="Times New Roman"/>
                      </a:rPr>
                      <m:t>.</m:t>
                    </m:r>
                    <m:d>
                      <m:dPr>
                        <m:begChr m:val="["/>
                        <m:endChr m:val="]"/>
                        <m:ctrlPr>
                          <a:rPr lang="fr-FR" sz="1800" b="1" i="1">
                            <a:solidFill>
                              <a:srgbClr val="FFC000"/>
                            </a:solidFill>
                            <a:latin typeface="Cambria Math" panose="02040503050406030204" pitchFamily="18" charset="0"/>
                            <a:ea typeface="Times New Roman"/>
                            <a:cs typeface="Times New Roman"/>
                          </a:rPr>
                        </m:ctrlPr>
                      </m:dPr>
                      <m:e>
                        <m:sSub>
                          <m:sSubPr>
                            <m:ctrlPr>
                              <a:rPr lang="fr-FR" sz="1800" b="1" i="1">
                                <a:solidFill>
                                  <a:srgbClr val="FFC000"/>
                                </a:solidFill>
                                <a:latin typeface="Cambria Math" panose="02040503050406030204" pitchFamily="18" charset="0"/>
                                <a:ea typeface="Times New Roman"/>
                                <a:cs typeface="Times New Roman"/>
                              </a:rPr>
                            </m:ctrlPr>
                          </m:sSubPr>
                          <m:e>
                            <m:r>
                              <a:rPr lang="fr-FR" sz="1800" b="1" i="1">
                                <a:solidFill>
                                  <a:srgbClr val="FFC000"/>
                                </a:solidFill>
                                <a:latin typeface="Cambria Math"/>
                                <a:ea typeface="Times New Roman"/>
                                <a:cs typeface="Times New Roman"/>
                              </a:rPr>
                              <m:t>𝒙</m:t>
                            </m:r>
                          </m:e>
                          <m:sub>
                            <m:r>
                              <a:rPr lang="fr-FR" sz="1800" b="1" i="1">
                                <a:solidFill>
                                  <a:srgbClr val="FFC000"/>
                                </a:solidFill>
                                <a:latin typeface="Cambria Math"/>
                                <a:ea typeface="Times New Roman"/>
                                <a:cs typeface="Times New Roman"/>
                              </a:rPr>
                              <m:t>𝟎</m:t>
                            </m:r>
                          </m:sub>
                        </m:sSub>
                        <m:r>
                          <a:rPr lang="fr-FR" sz="1800" b="1" i="1">
                            <a:solidFill>
                              <a:srgbClr val="FFC000"/>
                            </a:solidFill>
                            <a:latin typeface="Cambria Math"/>
                            <a:ea typeface="Times New Roman"/>
                            <a:cs typeface="Times New Roman"/>
                          </a:rPr>
                          <m:t>.</m:t>
                        </m:r>
                        <m:r>
                          <a:rPr lang="fr-FR" sz="1800" b="1" i="1">
                            <a:solidFill>
                              <a:srgbClr val="FFC000"/>
                            </a:solidFill>
                            <a:latin typeface="Cambria Math"/>
                            <a:ea typeface="Times New Roman"/>
                            <a:cs typeface="Times New Roman"/>
                          </a:rPr>
                          <m:t>𝒄𝒐𝒔</m:t>
                        </m:r>
                        <m:d>
                          <m:dPr>
                            <m:ctrlPr>
                              <a:rPr lang="fr-FR" sz="1800" b="1" i="1">
                                <a:solidFill>
                                  <a:srgbClr val="FFC000"/>
                                </a:solidFill>
                                <a:latin typeface="Cambria Math" panose="02040503050406030204" pitchFamily="18" charset="0"/>
                                <a:ea typeface="Times New Roman"/>
                                <a:cs typeface="Times New Roman"/>
                              </a:rPr>
                            </m:ctrlPr>
                          </m:dPr>
                          <m:e>
                            <m:sSub>
                              <m:sSubPr>
                                <m:ctrlPr>
                                  <a:rPr lang="fr-FR" sz="1800" b="1" i="1">
                                    <a:solidFill>
                                      <a:srgbClr val="FFC000"/>
                                    </a:solidFill>
                                    <a:latin typeface="Cambria Math" panose="02040503050406030204" pitchFamily="18" charset="0"/>
                                    <a:ea typeface="Times New Roman"/>
                                    <a:cs typeface="Times New Roman"/>
                                  </a:rPr>
                                </m:ctrlPr>
                              </m:sSubPr>
                              <m:e>
                                <m:r>
                                  <a:rPr lang="fr-FR" sz="1800" b="1" i="1">
                                    <a:solidFill>
                                      <a:srgbClr val="FFC000"/>
                                    </a:solidFill>
                                    <a:latin typeface="Cambria Math"/>
                                    <a:ea typeface="Times New Roman"/>
                                    <a:cs typeface="Times New Roman"/>
                                  </a:rPr>
                                  <m:t>𝝎</m:t>
                                </m:r>
                              </m:e>
                              <m:sub>
                                <m:r>
                                  <a:rPr lang="fr-FR" sz="1800" b="1" i="1">
                                    <a:solidFill>
                                      <a:srgbClr val="FFC000"/>
                                    </a:solidFill>
                                    <a:latin typeface="Cambria Math"/>
                                    <a:ea typeface="Times New Roman"/>
                                    <a:cs typeface="Times New Roman"/>
                                  </a:rPr>
                                  <m:t>𝑫</m:t>
                                </m:r>
                              </m:sub>
                            </m:sSub>
                            <m:r>
                              <a:rPr lang="fr-FR" sz="1800" b="1" i="1">
                                <a:solidFill>
                                  <a:srgbClr val="FFC000"/>
                                </a:solidFill>
                                <a:latin typeface="Cambria Math"/>
                                <a:ea typeface="Times New Roman"/>
                                <a:cs typeface="Times New Roman"/>
                              </a:rPr>
                              <m:t>𝒕</m:t>
                            </m:r>
                          </m:e>
                        </m:d>
                        <m:r>
                          <a:rPr lang="fr-FR" sz="1800" b="1" i="1" smtClean="0">
                            <a:solidFill>
                              <a:srgbClr val="FFC000"/>
                            </a:solidFill>
                            <a:latin typeface="Cambria Math"/>
                            <a:ea typeface="Times New Roman"/>
                            <a:cs typeface="Times New Roman"/>
                          </a:rPr>
                          <m:t>+</m:t>
                        </m:r>
                        <m:f>
                          <m:fPr>
                            <m:ctrlPr>
                              <a:rPr lang="fr-FR" sz="1800" b="1" i="1">
                                <a:solidFill>
                                  <a:srgbClr val="FFC000"/>
                                </a:solidFill>
                                <a:latin typeface="Cambria Math" panose="02040503050406030204" pitchFamily="18" charset="0"/>
                                <a:ea typeface="Calibri"/>
                                <a:cs typeface="Times New Roman"/>
                              </a:rPr>
                            </m:ctrlPr>
                          </m:fPr>
                          <m:num>
                            <m:sSub>
                              <m:sSubPr>
                                <m:ctrlPr>
                                  <a:rPr lang="fr-FR" sz="1800" b="1" i="1">
                                    <a:solidFill>
                                      <a:srgbClr val="FFC000"/>
                                    </a:solidFill>
                                    <a:latin typeface="Cambria Math" panose="02040503050406030204" pitchFamily="18" charset="0"/>
                                    <a:ea typeface="Calibri"/>
                                    <a:cs typeface="Times New Roman"/>
                                  </a:rPr>
                                </m:ctrlPr>
                              </m:sSubPr>
                              <m:e>
                                <m:acc>
                                  <m:accPr>
                                    <m:chr m:val="̇"/>
                                    <m:ctrlPr>
                                      <a:rPr lang="fr-FR" sz="1800" b="1" i="1">
                                        <a:solidFill>
                                          <a:srgbClr val="FFC000"/>
                                        </a:solidFill>
                                        <a:latin typeface="Cambria Math" panose="02040503050406030204" pitchFamily="18" charset="0"/>
                                        <a:ea typeface="Calibri"/>
                                        <a:cs typeface="Times New Roman"/>
                                      </a:rPr>
                                    </m:ctrlPr>
                                  </m:accPr>
                                  <m:e>
                                    <m:r>
                                      <a:rPr lang="fr-FR" sz="1800" b="1" i="1">
                                        <a:solidFill>
                                          <a:srgbClr val="FFC000"/>
                                        </a:solidFill>
                                        <a:latin typeface="Cambria Math"/>
                                        <a:ea typeface="Calibri"/>
                                        <a:cs typeface="Times New Roman"/>
                                      </a:rPr>
                                      <m:t>𝒙</m:t>
                                    </m:r>
                                  </m:e>
                                </m:acc>
                              </m:e>
                              <m:sub>
                                <m:r>
                                  <a:rPr lang="fr-FR" sz="1800" b="1" i="1">
                                    <a:solidFill>
                                      <a:srgbClr val="FFC000"/>
                                    </a:solidFill>
                                    <a:latin typeface="Cambria Math"/>
                                    <a:ea typeface="Calibri"/>
                                    <a:cs typeface="Times New Roman"/>
                                  </a:rPr>
                                  <m:t>𝟎</m:t>
                                </m:r>
                              </m:sub>
                            </m:sSub>
                            <m:r>
                              <a:rPr lang="fr-FR" sz="1800" b="1" i="1">
                                <a:solidFill>
                                  <a:srgbClr val="FFC000"/>
                                </a:solidFill>
                                <a:latin typeface="Cambria Math"/>
                                <a:ea typeface="Calibri"/>
                                <a:cs typeface="Times New Roman"/>
                              </a:rPr>
                              <m:t>+</m:t>
                            </m:r>
                            <m:sSub>
                              <m:sSubPr>
                                <m:ctrlPr>
                                  <a:rPr lang="fr-FR" sz="1800" b="1" i="1">
                                    <a:solidFill>
                                      <a:srgbClr val="FFC000"/>
                                    </a:solidFill>
                                    <a:latin typeface="Cambria Math" panose="02040503050406030204" pitchFamily="18" charset="0"/>
                                    <a:ea typeface="Calibri"/>
                                    <a:cs typeface="Times New Roman"/>
                                  </a:rPr>
                                </m:ctrlPr>
                              </m:sSubPr>
                              <m:e>
                                <m:r>
                                  <a:rPr lang="fr-FR" sz="1800" b="1" i="1">
                                    <a:solidFill>
                                      <a:srgbClr val="FFC000"/>
                                    </a:solidFill>
                                    <a:latin typeface="Cambria Math"/>
                                    <a:ea typeface="Calibri"/>
                                    <a:cs typeface="Times New Roman"/>
                                  </a:rPr>
                                  <m:t>𝝃</m:t>
                                </m:r>
                                <m:sSub>
                                  <m:sSubPr>
                                    <m:ctrlPr>
                                      <a:rPr lang="fr-FR" sz="1800" b="1" i="1">
                                        <a:solidFill>
                                          <a:srgbClr val="FFC000"/>
                                        </a:solidFill>
                                        <a:latin typeface="Cambria Math" panose="02040503050406030204" pitchFamily="18" charset="0"/>
                                        <a:ea typeface="Calibri"/>
                                        <a:cs typeface="Times New Roman"/>
                                      </a:rPr>
                                    </m:ctrlPr>
                                  </m:sSubPr>
                                  <m:e>
                                    <m:r>
                                      <a:rPr lang="fr-FR" sz="1800" b="1" i="1">
                                        <a:solidFill>
                                          <a:srgbClr val="FFC000"/>
                                        </a:solidFill>
                                        <a:latin typeface="Cambria Math"/>
                                        <a:ea typeface="Calibri"/>
                                        <a:cs typeface="Times New Roman"/>
                                      </a:rPr>
                                      <m:t>.</m:t>
                                    </m:r>
                                    <m:r>
                                      <a:rPr lang="fr-FR" sz="1800" b="1" i="1">
                                        <a:solidFill>
                                          <a:srgbClr val="FFC000"/>
                                        </a:solidFill>
                                        <a:latin typeface="Cambria Math"/>
                                        <a:ea typeface="Calibri"/>
                                        <a:cs typeface="Times New Roman"/>
                                      </a:rPr>
                                      <m:t>𝝎</m:t>
                                    </m:r>
                                  </m:e>
                                  <m:sub>
                                    <m:r>
                                      <a:rPr lang="fr-FR" sz="1800" b="1" i="1">
                                        <a:solidFill>
                                          <a:srgbClr val="FFC000"/>
                                        </a:solidFill>
                                        <a:latin typeface="Cambria Math"/>
                                        <a:ea typeface="Calibri"/>
                                        <a:cs typeface="Times New Roman"/>
                                      </a:rPr>
                                      <m:t>𝟎</m:t>
                                    </m:r>
                                    <m:r>
                                      <a:rPr lang="fr-FR" sz="1800" b="1" i="1">
                                        <a:solidFill>
                                          <a:srgbClr val="FFC000"/>
                                        </a:solidFill>
                                        <a:latin typeface="Cambria Math"/>
                                        <a:ea typeface="Calibri"/>
                                        <a:cs typeface="Times New Roman"/>
                                      </a:rPr>
                                      <m:t>.</m:t>
                                    </m:r>
                                  </m:sub>
                                </m:sSub>
                                <m:r>
                                  <a:rPr lang="fr-FR" sz="1800" b="1" i="1">
                                    <a:solidFill>
                                      <a:srgbClr val="FFC000"/>
                                    </a:solidFill>
                                    <a:latin typeface="Cambria Math"/>
                                    <a:ea typeface="Calibri"/>
                                    <a:cs typeface="Times New Roman"/>
                                  </a:rPr>
                                  <m:t>𝒙</m:t>
                                </m:r>
                              </m:e>
                              <m:sub>
                                <m:r>
                                  <a:rPr lang="fr-FR" sz="1800" b="1" i="1">
                                    <a:solidFill>
                                      <a:srgbClr val="FFC000"/>
                                    </a:solidFill>
                                    <a:latin typeface="Cambria Math"/>
                                    <a:ea typeface="Calibri"/>
                                    <a:cs typeface="Times New Roman"/>
                                  </a:rPr>
                                  <m:t>𝟎</m:t>
                                </m:r>
                              </m:sub>
                            </m:sSub>
                          </m:num>
                          <m:den>
                            <m:sSub>
                              <m:sSubPr>
                                <m:ctrlPr>
                                  <a:rPr lang="fr-FR" sz="1800" b="1" i="1">
                                    <a:solidFill>
                                      <a:srgbClr val="FFC000"/>
                                    </a:solidFill>
                                    <a:latin typeface="Cambria Math" panose="02040503050406030204" pitchFamily="18" charset="0"/>
                                    <a:ea typeface="Calibri"/>
                                    <a:cs typeface="Times New Roman"/>
                                  </a:rPr>
                                </m:ctrlPr>
                              </m:sSubPr>
                              <m:e>
                                <m:r>
                                  <a:rPr lang="fr-FR" sz="1800" b="1" i="1">
                                    <a:solidFill>
                                      <a:srgbClr val="FFC000"/>
                                    </a:solidFill>
                                    <a:latin typeface="Cambria Math"/>
                                    <a:ea typeface="Calibri"/>
                                    <a:cs typeface="Times New Roman"/>
                                  </a:rPr>
                                  <m:t>𝝎</m:t>
                                </m:r>
                              </m:e>
                              <m:sub>
                                <m:r>
                                  <a:rPr lang="fr-FR" sz="1800" b="1" i="1">
                                    <a:solidFill>
                                      <a:srgbClr val="FFC000"/>
                                    </a:solidFill>
                                    <a:latin typeface="Cambria Math"/>
                                    <a:ea typeface="Calibri"/>
                                    <a:cs typeface="Times New Roman"/>
                                  </a:rPr>
                                  <m:t>𝑫</m:t>
                                </m:r>
                              </m:sub>
                            </m:sSub>
                          </m:den>
                        </m:f>
                        <m:r>
                          <a:rPr lang="fr-FR" sz="1800" b="1" i="1">
                            <a:solidFill>
                              <a:srgbClr val="FFC000"/>
                            </a:solidFill>
                            <a:latin typeface="Cambria Math"/>
                            <a:ea typeface="Times New Roman"/>
                            <a:cs typeface="Times New Roman"/>
                          </a:rPr>
                          <m:t>.</m:t>
                        </m:r>
                        <m:r>
                          <a:rPr lang="fr-FR" sz="1800" b="1" i="1">
                            <a:solidFill>
                              <a:srgbClr val="FFC000"/>
                            </a:solidFill>
                            <a:latin typeface="Cambria Math"/>
                            <a:ea typeface="Times New Roman"/>
                            <a:cs typeface="Times New Roman"/>
                          </a:rPr>
                          <m:t>𝒔𝒊𝒏</m:t>
                        </m:r>
                        <m:d>
                          <m:dPr>
                            <m:ctrlPr>
                              <a:rPr lang="fr-FR" sz="1800" b="1" i="1">
                                <a:solidFill>
                                  <a:srgbClr val="FFC000"/>
                                </a:solidFill>
                                <a:latin typeface="Cambria Math" panose="02040503050406030204" pitchFamily="18" charset="0"/>
                                <a:ea typeface="Times New Roman"/>
                                <a:cs typeface="Times New Roman"/>
                              </a:rPr>
                            </m:ctrlPr>
                          </m:dPr>
                          <m:e>
                            <m:sSub>
                              <m:sSubPr>
                                <m:ctrlPr>
                                  <a:rPr lang="fr-FR" sz="1800" b="1" i="1">
                                    <a:solidFill>
                                      <a:srgbClr val="FFC000"/>
                                    </a:solidFill>
                                    <a:latin typeface="Cambria Math" panose="02040503050406030204" pitchFamily="18" charset="0"/>
                                    <a:ea typeface="Times New Roman"/>
                                    <a:cs typeface="Times New Roman"/>
                                  </a:rPr>
                                </m:ctrlPr>
                              </m:sSubPr>
                              <m:e>
                                <m:r>
                                  <a:rPr lang="fr-FR" sz="1800" b="1" i="1">
                                    <a:solidFill>
                                      <a:srgbClr val="FFC000"/>
                                    </a:solidFill>
                                    <a:latin typeface="Cambria Math"/>
                                    <a:ea typeface="Times New Roman"/>
                                    <a:cs typeface="Times New Roman"/>
                                  </a:rPr>
                                  <m:t>𝝎</m:t>
                                </m:r>
                              </m:e>
                              <m:sub>
                                <m:r>
                                  <a:rPr lang="fr-FR" sz="1800" b="1" i="1">
                                    <a:solidFill>
                                      <a:srgbClr val="FFC000"/>
                                    </a:solidFill>
                                    <a:latin typeface="Cambria Math"/>
                                    <a:ea typeface="Times New Roman"/>
                                    <a:cs typeface="Times New Roman"/>
                                  </a:rPr>
                                  <m:t>𝑫</m:t>
                                </m:r>
                              </m:sub>
                            </m:sSub>
                            <m:r>
                              <a:rPr lang="fr-FR" sz="1800" b="1" i="1">
                                <a:solidFill>
                                  <a:srgbClr val="FFC000"/>
                                </a:solidFill>
                                <a:latin typeface="Cambria Math"/>
                                <a:ea typeface="Times New Roman"/>
                                <a:cs typeface="Times New Roman"/>
                              </a:rPr>
                              <m:t>.</m:t>
                            </m:r>
                            <m:r>
                              <a:rPr lang="fr-FR" sz="1800" b="1" i="1">
                                <a:solidFill>
                                  <a:srgbClr val="FFC000"/>
                                </a:solidFill>
                                <a:latin typeface="Cambria Math"/>
                                <a:ea typeface="Times New Roman"/>
                                <a:cs typeface="Times New Roman"/>
                              </a:rPr>
                              <m:t>𝒕</m:t>
                            </m:r>
                          </m:e>
                        </m:d>
                      </m:e>
                    </m:d>
                  </m:oMath>
                </a14:m>
                <a:r>
                  <a:rPr lang="fr-FR" sz="1800" b="1" dirty="0">
                    <a:solidFill>
                      <a:srgbClr val="FFC000"/>
                    </a:solidFill>
                    <a:latin typeface="Times New Roman"/>
                    <a:ea typeface="Times New Roman"/>
                    <a:cs typeface="Arial"/>
                  </a:rPr>
                  <a:t> </a:t>
                </a:r>
                <a:r>
                  <a:rPr lang="fr-FR" sz="1800" dirty="0">
                    <a:solidFill>
                      <a:srgbClr val="FF0000"/>
                    </a:solidFill>
                    <a:latin typeface="Times New Roman"/>
                    <a:ea typeface="Times New Roman"/>
                    <a:cs typeface="Arial"/>
                  </a:rPr>
                  <a:t>(2.31)</a:t>
                </a:r>
                <a:endParaRPr lang="fr-FR" sz="1800" dirty="0">
                  <a:latin typeface="Calibri"/>
                  <a:ea typeface="Calibri"/>
                  <a:cs typeface="Arial"/>
                </a:endParaRPr>
              </a:p>
              <a:p>
                <a:pPr>
                  <a:spcAft>
                    <a:spcPts val="0"/>
                  </a:spcAft>
                </a:pPr>
                <a:r>
                  <a:rPr lang="en-US" sz="2000" dirty="0">
                    <a:latin typeface="Times New Roman"/>
                    <a:ea typeface="Times New Roman"/>
                    <a:cs typeface="Arial"/>
                  </a:rPr>
                  <a:t>The previous equation can be expressed in the form:</a:t>
                </a:r>
              </a:p>
              <a:p>
                <a:pPr>
                  <a:spcAft>
                    <a:spcPts val="0"/>
                  </a:spcAft>
                </a:pPr>
                <a:r>
                  <a:rPr lang="fr-FR" sz="1800" b="1" dirty="0">
                    <a:latin typeface="Calibri"/>
                    <a:ea typeface="Times New Roman"/>
                    <a:cs typeface="Arial"/>
                  </a:rPr>
                  <a:t>  </a:t>
                </a:r>
                <a14:m>
                  <m:oMath xmlns:m="http://schemas.openxmlformats.org/officeDocument/2006/math">
                    <m:r>
                      <a:rPr lang="fr-FR" sz="2000" b="1" i="1" smtClean="0">
                        <a:solidFill>
                          <a:srgbClr val="FFC000"/>
                        </a:solidFill>
                        <a:latin typeface="Cambria Math"/>
                        <a:ea typeface="Times New Roman"/>
                        <a:cs typeface="Times New Roman"/>
                      </a:rPr>
                      <m:t>𝒙</m:t>
                    </m:r>
                    <m:d>
                      <m:dPr>
                        <m:ctrlPr>
                          <a:rPr lang="fr-FR" sz="2000" b="1" i="1">
                            <a:solidFill>
                              <a:srgbClr val="FFC000"/>
                            </a:solidFill>
                            <a:latin typeface="Cambria Math" panose="02040503050406030204" pitchFamily="18" charset="0"/>
                            <a:ea typeface="Times New Roman"/>
                            <a:cs typeface="Times New Roman"/>
                          </a:rPr>
                        </m:ctrlPr>
                      </m:dPr>
                      <m:e>
                        <m:r>
                          <a:rPr lang="fr-FR" sz="2000" b="1" i="1">
                            <a:solidFill>
                              <a:srgbClr val="FFC000"/>
                            </a:solidFill>
                            <a:latin typeface="Cambria Math"/>
                            <a:ea typeface="Times New Roman"/>
                            <a:cs typeface="Times New Roman"/>
                          </a:rPr>
                          <m:t>𝒕</m:t>
                        </m:r>
                      </m:e>
                    </m:d>
                    <m:r>
                      <a:rPr lang="fr-FR" sz="2000" b="1" i="1">
                        <a:solidFill>
                          <a:srgbClr val="FFC000"/>
                        </a:solidFill>
                        <a:latin typeface="Cambria Math"/>
                        <a:ea typeface="Times New Roman"/>
                        <a:cs typeface="Times New Roman"/>
                      </a:rPr>
                      <m:t>=</m:t>
                    </m:r>
                    <m:r>
                      <a:rPr lang="fr-FR" sz="2000" b="1" i="1">
                        <a:solidFill>
                          <a:srgbClr val="FFC000"/>
                        </a:solidFill>
                        <a:latin typeface="Cambria Math"/>
                        <a:ea typeface="Times New Roman"/>
                        <a:cs typeface="Times New Roman"/>
                      </a:rPr>
                      <m:t>𝝆</m:t>
                    </m:r>
                    <m:sSup>
                      <m:sSupPr>
                        <m:ctrlPr>
                          <a:rPr lang="fr-FR" sz="2000" b="1" i="1">
                            <a:solidFill>
                              <a:srgbClr val="FFC000"/>
                            </a:solidFill>
                            <a:latin typeface="Cambria Math" panose="02040503050406030204" pitchFamily="18" charset="0"/>
                            <a:ea typeface="Times New Roman"/>
                            <a:cs typeface="Times New Roman"/>
                          </a:rPr>
                        </m:ctrlPr>
                      </m:sSupPr>
                      <m:e>
                        <m:r>
                          <a:rPr lang="fr-FR" sz="2000" b="1" i="1">
                            <a:solidFill>
                              <a:srgbClr val="FFC000"/>
                            </a:solidFill>
                            <a:latin typeface="Cambria Math"/>
                            <a:ea typeface="Times New Roman"/>
                            <a:cs typeface="Times New Roman"/>
                          </a:rPr>
                          <m:t>𝒆</m:t>
                        </m:r>
                      </m:e>
                      <m:sup>
                        <m:r>
                          <a:rPr lang="fr-FR" sz="2000" b="1" i="1">
                            <a:solidFill>
                              <a:srgbClr val="FFC000"/>
                            </a:solidFill>
                            <a:latin typeface="Cambria Math"/>
                            <a:ea typeface="Times New Roman"/>
                            <a:cs typeface="Arial"/>
                          </a:rPr>
                          <m:t>−</m:t>
                        </m:r>
                        <m:r>
                          <a:rPr lang="fr-FR" sz="2000" b="1" i="1">
                            <a:solidFill>
                              <a:srgbClr val="FFC000"/>
                            </a:solidFill>
                            <a:latin typeface="Cambria Math"/>
                            <a:ea typeface="Times New Roman"/>
                            <a:cs typeface="Times New Roman"/>
                          </a:rPr>
                          <m:t>𝝃</m:t>
                        </m:r>
                        <m:r>
                          <a:rPr lang="fr-FR" sz="2000" b="1" i="1">
                            <a:solidFill>
                              <a:srgbClr val="FFC000"/>
                            </a:solidFill>
                            <a:latin typeface="Cambria Math"/>
                            <a:ea typeface="Times New Roman"/>
                            <a:cs typeface="Times New Roman"/>
                          </a:rPr>
                          <m:t>.</m:t>
                        </m:r>
                        <m:sSub>
                          <m:sSubPr>
                            <m:ctrlPr>
                              <a:rPr lang="fr-FR" sz="2000" b="1" i="1">
                                <a:solidFill>
                                  <a:srgbClr val="FFC000"/>
                                </a:solidFill>
                                <a:latin typeface="Cambria Math" panose="02040503050406030204" pitchFamily="18" charset="0"/>
                                <a:ea typeface="Times New Roman"/>
                                <a:cs typeface="Times New Roman"/>
                              </a:rPr>
                            </m:ctrlPr>
                          </m:sSubPr>
                          <m:e>
                            <m:r>
                              <a:rPr lang="fr-FR" sz="2000" b="1" i="1">
                                <a:solidFill>
                                  <a:srgbClr val="FFC000"/>
                                </a:solidFill>
                                <a:latin typeface="Cambria Math"/>
                                <a:ea typeface="Times New Roman"/>
                                <a:cs typeface="Times New Roman"/>
                              </a:rPr>
                              <m:t>𝝎</m:t>
                            </m:r>
                          </m:e>
                          <m:sub>
                            <m:r>
                              <a:rPr lang="fr-FR" sz="2000" b="1" i="1">
                                <a:solidFill>
                                  <a:srgbClr val="FFC000"/>
                                </a:solidFill>
                                <a:latin typeface="Cambria Math"/>
                                <a:ea typeface="Times New Roman"/>
                                <a:cs typeface="Times New Roman"/>
                              </a:rPr>
                              <m:t>𝟎</m:t>
                            </m:r>
                          </m:sub>
                        </m:sSub>
                        <m:r>
                          <a:rPr lang="fr-FR" sz="2000" b="1" i="1">
                            <a:solidFill>
                              <a:srgbClr val="FFC000"/>
                            </a:solidFill>
                            <a:latin typeface="Cambria Math"/>
                            <a:ea typeface="Times New Roman"/>
                            <a:cs typeface="Times New Roman"/>
                          </a:rPr>
                          <m:t>.</m:t>
                        </m:r>
                        <m:r>
                          <a:rPr lang="fr-FR" sz="2000" b="1" i="1">
                            <a:solidFill>
                              <a:srgbClr val="FFC000"/>
                            </a:solidFill>
                            <a:latin typeface="Cambria Math"/>
                            <a:ea typeface="Times New Roman"/>
                            <a:cs typeface="Times New Roman"/>
                          </a:rPr>
                          <m:t>𝒕</m:t>
                        </m:r>
                      </m:sup>
                    </m:sSup>
                    <m:r>
                      <a:rPr lang="fr-FR" sz="2000" b="1" i="1">
                        <a:solidFill>
                          <a:srgbClr val="FFC000"/>
                        </a:solidFill>
                        <a:latin typeface="Cambria Math"/>
                        <a:ea typeface="Times New Roman"/>
                        <a:cs typeface="Times New Roman"/>
                      </a:rPr>
                      <m:t>.</m:t>
                    </m:r>
                    <m:r>
                      <a:rPr lang="fr-FR" sz="2000" b="1" i="1" smtClean="0">
                        <a:solidFill>
                          <a:srgbClr val="FFC000"/>
                        </a:solidFill>
                        <a:latin typeface="Cambria Math"/>
                        <a:ea typeface="Times New Roman"/>
                        <a:cs typeface="Times New Roman"/>
                      </a:rPr>
                      <m:t> </m:t>
                    </m:r>
                    <m:r>
                      <a:rPr lang="fr-FR" sz="2000" b="1" i="1">
                        <a:solidFill>
                          <a:srgbClr val="FFC000"/>
                        </a:solidFill>
                        <a:latin typeface="Cambria Math"/>
                        <a:ea typeface="Times New Roman"/>
                        <a:cs typeface="Times New Roman"/>
                      </a:rPr>
                      <m:t>𝒄𝒐𝒔</m:t>
                    </m:r>
                    <m:r>
                      <a:rPr lang="fr-FR" sz="2000" b="1" i="1">
                        <a:solidFill>
                          <a:srgbClr val="FFC000"/>
                        </a:solidFill>
                        <a:latin typeface="Cambria Math"/>
                        <a:ea typeface="Times New Roman"/>
                        <a:cs typeface="Times New Roman"/>
                      </a:rPr>
                      <m:t>(</m:t>
                    </m:r>
                    <m:sSub>
                      <m:sSubPr>
                        <m:ctrlPr>
                          <a:rPr lang="fr-FR" sz="2000" b="1" i="1">
                            <a:solidFill>
                              <a:srgbClr val="FFC000"/>
                            </a:solidFill>
                            <a:latin typeface="Cambria Math" panose="02040503050406030204" pitchFamily="18" charset="0"/>
                            <a:ea typeface="Times New Roman"/>
                            <a:cs typeface="Times New Roman"/>
                          </a:rPr>
                        </m:ctrlPr>
                      </m:sSubPr>
                      <m:e>
                        <m:r>
                          <a:rPr lang="fr-FR" sz="2000" b="1" i="1">
                            <a:solidFill>
                              <a:srgbClr val="FFC000"/>
                            </a:solidFill>
                            <a:latin typeface="Cambria Math"/>
                            <a:ea typeface="Times New Roman"/>
                            <a:cs typeface="Times New Roman"/>
                          </a:rPr>
                          <m:t>𝝎</m:t>
                        </m:r>
                      </m:e>
                      <m:sub>
                        <m:r>
                          <a:rPr lang="fr-FR" sz="2000" b="1" i="1">
                            <a:solidFill>
                              <a:srgbClr val="FFC000"/>
                            </a:solidFill>
                            <a:latin typeface="Cambria Math"/>
                            <a:ea typeface="Times New Roman"/>
                            <a:cs typeface="Times New Roman"/>
                          </a:rPr>
                          <m:t>𝑫</m:t>
                        </m:r>
                      </m:sub>
                    </m:sSub>
                    <m:r>
                      <a:rPr lang="fr-FR" sz="2000" b="1" i="1">
                        <a:solidFill>
                          <a:srgbClr val="FFC000"/>
                        </a:solidFill>
                        <a:latin typeface="Cambria Math"/>
                        <a:ea typeface="Times New Roman"/>
                        <a:cs typeface="Times New Roman"/>
                      </a:rPr>
                      <m:t>.</m:t>
                    </m:r>
                    <m:r>
                      <a:rPr lang="fr-FR" sz="2000" b="1" i="1">
                        <a:solidFill>
                          <a:srgbClr val="FFC000"/>
                        </a:solidFill>
                        <a:latin typeface="Cambria Math"/>
                        <a:ea typeface="Times New Roman"/>
                        <a:cs typeface="Times New Roman"/>
                      </a:rPr>
                      <m:t>𝒕</m:t>
                    </m:r>
                    <m:r>
                      <a:rPr lang="fr-FR" sz="2000" b="1" i="1">
                        <a:solidFill>
                          <a:srgbClr val="FFC000"/>
                        </a:solidFill>
                        <a:latin typeface="Cambria Math"/>
                        <a:ea typeface="Times New Roman"/>
                        <a:cs typeface="Arial"/>
                      </a:rPr>
                      <m:t>−</m:t>
                    </m:r>
                    <m:r>
                      <a:rPr lang="fr-FR" sz="2000" b="1" i="1">
                        <a:solidFill>
                          <a:srgbClr val="FFC000"/>
                        </a:solidFill>
                        <a:latin typeface="Cambria Math"/>
                        <a:ea typeface="Times New Roman"/>
                        <a:cs typeface="Times New Roman"/>
                      </a:rPr>
                      <m:t>𝜶</m:t>
                    </m:r>
                    <m:r>
                      <a:rPr lang="fr-FR" sz="2000" b="1" i="1">
                        <a:solidFill>
                          <a:srgbClr val="FFC000"/>
                        </a:solidFill>
                        <a:latin typeface="Cambria Math"/>
                        <a:ea typeface="Times New Roman"/>
                        <a:cs typeface="Times New Roman"/>
                      </a:rPr>
                      <m:t>)</m:t>
                    </m:r>
                  </m:oMath>
                </a14:m>
                <a:r>
                  <a:rPr lang="fr-FR" sz="2000" b="1" dirty="0">
                    <a:latin typeface="Times New Roman"/>
                    <a:ea typeface="Times New Roman"/>
                    <a:cs typeface="Arial"/>
                  </a:rPr>
                  <a:t>				             </a:t>
                </a:r>
                <a:r>
                  <a:rPr lang="fr-FR" sz="1400" dirty="0">
                    <a:solidFill>
                      <a:srgbClr val="FF0000"/>
                    </a:solidFill>
                    <a:latin typeface="Times New Roman"/>
                    <a:ea typeface="Times New Roman"/>
                    <a:cs typeface="Arial"/>
                  </a:rPr>
                  <a:t>(2.32)</a:t>
                </a:r>
                <a:endParaRPr lang="fr-FR" sz="1800" dirty="0">
                  <a:latin typeface="Calibri"/>
                  <a:ea typeface="Calibri"/>
                  <a:cs typeface="Arial"/>
                </a:endParaRPr>
              </a:p>
              <a:p>
                <a:pPr>
                  <a:spcAft>
                    <a:spcPts val="0"/>
                  </a:spcAft>
                </a:pPr>
                <a:r>
                  <a:rPr lang="fr-FR" sz="2000" dirty="0">
                    <a:latin typeface="Times New Roman"/>
                    <a:ea typeface="Times New Roman"/>
                    <a:cs typeface="Arial"/>
                  </a:rPr>
                  <a:t>Avec :</a:t>
                </a:r>
                <a14:m>
                  <m:oMath xmlns:m="http://schemas.openxmlformats.org/officeDocument/2006/math">
                    <m:d>
                      <m:dPr>
                        <m:begChr m:val="{"/>
                        <m:endChr m:val=""/>
                        <m:ctrlPr>
                          <a:rPr lang="fr-FR" sz="1800" i="1">
                            <a:latin typeface="Cambria Math" panose="02040503050406030204" pitchFamily="18" charset="0"/>
                            <a:ea typeface="Times New Roman"/>
                            <a:cs typeface="Times New Roman"/>
                          </a:rPr>
                        </m:ctrlPr>
                      </m:dPr>
                      <m:e>
                        <m:eqArr>
                          <m:eqArrPr>
                            <m:ctrlPr>
                              <a:rPr lang="fr-FR" sz="1800" i="1">
                                <a:latin typeface="Cambria Math" panose="02040503050406030204" pitchFamily="18" charset="0"/>
                                <a:ea typeface="Times New Roman"/>
                                <a:cs typeface="Times New Roman"/>
                              </a:rPr>
                            </m:ctrlPr>
                          </m:eqArrPr>
                          <m:e>
                            <m:r>
                              <a:rPr lang="fr-FR" sz="1800" i="1">
                                <a:latin typeface="Cambria Math"/>
                                <a:ea typeface="Times New Roman"/>
                                <a:cs typeface="Times New Roman"/>
                              </a:rPr>
                              <m:t>𝜌</m:t>
                            </m:r>
                            <m:r>
                              <a:rPr lang="fr-FR" sz="1800" i="1">
                                <a:latin typeface="Cambria Math"/>
                                <a:ea typeface="Times New Roman"/>
                                <a:cs typeface="Times New Roman"/>
                              </a:rPr>
                              <m:t>=</m:t>
                            </m:r>
                            <m:rad>
                              <m:radPr>
                                <m:degHide m:val="on"/>
                                <m:ctrlPr>
                                  <a:rPr lang="fr-FR" sz="1800" i="1">
                                    <a:latin typeface="Cambria Math" panose="02040503050406030204" pitchFamily="18" charset="0"/>
                                    <a:ea typeface="Times New Roman"/>
                                    <a:cs typeface="Times New Roman"/>
                                  </a:rPr>
                                </m:ctrlPr>
                              </m:radPr>
                              <m:deg/>
                              <m:e>
                                <m:sSup>
                                  <m:sSupPr>
                                    <m:ctrlPr>
                                      <a:rPr lang="fr-FR" sz="1800" i="1">
                                        <a:latin typeface="Cambria Math" panose="02040503050406030204" pitchFamily="18" charset="0"/>
                                        <a:ea typeface="Times New Roman"/>
                                        <a:cs typeface="Times New Roman"/>
                                      </a:rPr>
                                    </m:ctrlPr>
                                  </m:sSupPr>
                                  <m:e>
                                    <m:d>
                                      <m:dPr>
                                        <m:ctrlPr>
                                          <a:rPr lang="fr-FR" sz="1800" i="1">
                                            <a:latin typeface="Cambria Math" panose="02040503050406030204" pitchFamily="18" charset="0"/>
                                            <a:ea typeface="Times New Roman"/>
                                            <a:cs typeface="Times New Roman"/>
                                          </a:rPr>
                                        </m:ctrlPr>
                                      </m:dPr>
                                      <m:e>
                                        <m:sSub>
                                          <m:sSubPr>
                                            <m:ctrlPr>
                                              <a:rPr lang="fr-FR" sz="1800" i="1">
                                                <a:latin typeface="Cambria Math" panose="02040503050406030204" pitchFamily="18" charset="0"/>
                                                <a:ea typeface="Times New Roman"/>
                                                <a:cs typeface="Times New Roman"/>
                                              </a:rPr>
                                            </m:ctrlPr>
                                          </m:sSubPr>
                                          <m:e>
                                            <m:r>
                                              <a:rPr lang="fr-FR" sz="1800" i="1">
                                                <a:latin typeface="Cambria Math"/>
                                                <a:ea typeface="Times New Roman"/>
                                                <a:cs typeface="Times New Roman"/>
                                              </a:rPr>
                                              <m:t>𝑥</m:t>
                                            </m:r>
                                          </m:e>
                                          <m:sub>
                                            <m:r>
                                              <a:rPr lang="fr-FR" sz="1800" i="1">
                                                <a:latin typeface="Cambria Math"/>
                                                <a:ea typeface="Times New Roman"/>
                                                <a:cs typeface="Times New Roman"/>
                                              </a:rPr>
                                              <m:t>0</m:t>
                                            </m:r>
                                          </m:sub>
                                        </m:sSub>
                                      </m:e>
                                    </m:d>
                                  </m:e>
                                  <m:sup>
                                    <m:r>
                                      <a:rPr lang="fr-FR" sz="1800" i="1">
                                        <a:latin typeface="Cambria Math"/>
                                        <a:ea typeface="Times New Roman"/>
                                        <a:cs typeface="Times New Roman"/>
                                      </a:rPr>
                                      <m:t>2</m:t>
                                    </m:r>
                                  </m:sup>
                                </m:sSup>
                                <m:r>
                                  <a:rPr lang="fr-FR" sz="1800" i="1">
                                    <a:latin typeface="Cambria Math"/>
                                    <a:ea typeface="Times New Roman"/>
                                    <a:cs typeface="Times New Roman"/>
                                  </a:rPr>
                                  <m:t>+</m:t>
                                </m:r>
                                <m:sSup>
                                  <m:sSupPr>
                                    <m:ctrlPr>
                                      <a:rPr lang="fr-FR" sz="1800" i="1">
                                        <a:latin typeface="Cambria Math" panose="02040503050406030204" pitchFamily="18" charset="0"/>
                                        <a:ea typeface="Times New Roman"/>
                                        <a:cs typeface="Times New Roman"/>
                                      </a:rPr>
                                    </m:ctrlPr>
                                  </m:sSupPr>
                                  <m:e>
                                    <m:d>
                                      <m:dPr>
                                        <m:ctrlPr>
                                          <a:rPr lang="fr-FR" sz="1800" i="1">
                                            <a:latin typeface="Cambria Math" panose="02040503050406030204" pitchFamily="18" charset="0"/>
                                            <a:ea typeface="Times New Roman"/>
                                            <a:cs typeface="Times New Roman"/>
                                          </a:rPr>
                                        </m:ctrlPr>
                                      </m:dPr>
                                      <m:e>
                                        <m:f>
                                          <m:fPr>
                                            <m:ctrlPr>
                                              <a:rPr lang="fr-FR" sz="1800" i="1">
                                                <a:latin typeface="Cambria Math" panose="02040503050406030204" pitchFamily="18" charset="0"/>
                                                <a:ea typeface="Calibri"/>
                                                <a:cs typeface="Times New Roman"/>
                                              </a:rPr>
                                            </m:ctrlPr>
                                          </m:fPr>
                                          <m:num>
                                            <m:sSub>
                                              <m:sSubPr>
                                                <m:ctrlPr>
                                                  <a:rPr lang="fr-FR" sz="1800" i="1">
                                                    <a:latin typeface="Cambria Math" panose="02040503050406030204" pitchFamily="18" charset="0"/>
                                                    <a:ea typeface="Calibri"/>
                                                    <a:cs typeface="Times New Roman"/>
                                                  </a:rPr>
                                                </m:ctrlPr>
                                              </m:sSubPr>
                                              <m:e>
                                                <m:acc>
                                                  <m:accPr>
                                                    <m:chr m:val="̇"/>
                                                    <m:ctrlPr>
                                                      <a:rPr lang="fr-FR" sz="1800" i="1">
                                                        <a:latin typeface="Cambria Math" panose="02040503050406030204" pitchFamily="18" charset="0"/>
                                                        <a:ea typeface="Calibri"/>
                                                        <a:cs typeface="Times New Roman"/>
                                                      </a:rPr>
                                                    </m:ctrlPr>
                                                  </m:accPr>
                                                  <m:e>
                                                    <m:r>
                                                      <a:rPr lang="fr-FR" sz="1800" i="1">
                                                        <a:latin typeface="Cambria Math"/>
                                                        <a:ea typeface="Calibri"/>
                                                        <a:cs typeface="Times New Roman"/>
                                                      </a:rPr>
                                                      <m:t>𝑥</m:t>
                                                    </m:r>
                                                  </m:e>
                                                </m:acc>
                                              </m:e>
                                              <m:sub>
                                                <m:r>
                                                  <a:rPr lang="fr-FR" sz="1800" i="1">
                                                    <a:latin typeface="Cambria Math"/>
                                                    <a:ea typeface="Calibri"/>
                                                    <a:cs typeface="Times New Roman"/>
                                                  </a:rPr>
                                                  <m:t>0</m:t>
                                                </m:r>
                                              </m:sub>
                                            </m:sSub>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𝜉</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m:t>
                                                    </m:r>
                                                    <m:r>
                                                      <a:rPr lang="fr-FR" sz="1800" i="1">
                                                        <a:latin typeface="Cambria Math"/>
                                                        <a:ea typeface="Calibri"/>
                                                        <a:cs typeface="Times New Roman"/>
                                                      </a:rPr>
                                                      <m:t>𝜔</m:t>
                                                    </m:r>
                                                  </m:e>
                                                  <m:sub>
                                                    <m:r>
                                                      <a:rPr lang="fr-FR" sz="1800" i="1">
                                                        <a:latin typeface="Cambria Math"/>
                                                        <a:ea typeface="Calibri"/>
                                                        <a:cs typeface="Times New Roman"/>
                                                      </a:rPr>
                                                      <m:t>0</m:t>
                                                    </m:r>
                                                    <m:r>
                                                      <a:rPr lang="fr-FR" sz="1800" i="1">
                                                        <a:latin typeface="Cambria Math"/>
                                                        <a:ea typeface="Calibri"/>
                                                        <a:cs typeface="Times New Roman"/>
                                                      </a:rPr>
                                                      <m:t>.</m:t>
                                                    </m:r>
                                                  </m:sub>
                                                </m:sSub>
                                                <m:r>
                                                  <a:rPr lang="fr-FR" sz="1800" i="1">
                                                    <a:latin typeface="Cambria Math"/>
                                                    <a:ea typeface="Calibri"/>
                                                    <a:cs typeface="Times New Roman"/>
                                                  </a:rPr>
                                                  <m:t>𝑥</m:t>
                                                </m:r>
                                              </m:e>
                                              <m:sub>
                                                <m:r>
                                                  <a:rPr lang="fr-FR" sz="1800" i="1">
                                                    <a:latin typeface="Cambria Math"/>
                                                    <a:ea typeface="Calibri"/>
                                                    <a:cs typeface="Times New Roman"/>
                                                  </a:rPr>
                                                  <m:t>0</m:t>
                                                </m:r>
                                              </m:sub>
                                            </m:sSub>
                                          </m:num>
                                          <m:den>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𝜔</m:t>
                                                </m:r>
                                              </m:e>
                                              <m:sub>
                                                <m:r>
                                                  <a:rPr lang="fr-FR" sz="1800" i="1">
                                                    <a:latin typeface="Cambria Math"/>
                                                    <a:ea typeface="Calibri"/>
                                                    <a:cs typeface="Times New Roman"/>
                                                  </a:rPr>
                                                  <m:t>𝐷</m:t>
                                                </m:r>
                                              </m:sub>
                                            </m:sSub>
                                          </m:den>
                                        </m:f>
                                      </m:e>
                                    </m:d>
                                  </m:e>
                                  <m:sup>
                                    <m:r>
                                      <a:rPr lang="fr-FR" sz="1800" i="1">
                                        <a:latin typeface="Cambria Math"/>
                                        <a:ea typeface="Times New Roman"/>
                                        <a:cs typeface="Times New Roman"/>
                                      </a:rPr>
                                      <m:t>2</m:t>
                                    </m:r>
                                  </m:sup>
                                </m:sSup>
                              </m:e>
                            </m:rad>
                          </m:e>
                          <m:e>
                            <m:r>
                              <a:rPr lang="fr-FR" sz="1800" i="1">
                                <a:latin typeface="Cambria Math"/>
                                <a:ea typeface="Times New Roman"/>
                                <a:cs typeface="Times New Roman"/>
                              </a:rPr>
                              <m:t>𝑡𝑔</m:t>
                            </m:r>
                            <m:d>
                              <m:dPr>
                                <m:ctrlPr>
                                  <a:rPr lang="fr-FR" sz="1800" i="1">
                                    <a:latin typeface="Cambria Math" panose="02040503050406030204" pitchFamily="18" charset="0"/>
                                    <a:ea typeface="Times New Roman"/>
                                    <a:cs typeface="Times New Roman"/>
                                  </a:rPr>
                                </m:ctrlPr>
                              </m:dPr>
                              <m:e>
                                <m:r>
                                  <a:rPr lang="fr-FR" sz="1800" i="1">
                                    <a:latin typeface="Cambria Math"/>
                                    <a:ea typeface="Times New Roman"/>
                                    <a:cs typeface="Times New Roman"/>
                                  </a:rPr>
                                  <m:t>𝛼</m:t>
                                </m:r>
                              </m:e>
                            </m:d>
                            <m:r>
                              <a:rPr lang="fr-FR" sz="1800" i="1">
                                <a:latin typeface="Cambria Math"/>
                                <a:ea typeface="Times New Roman"/>
                                <a:cs typeface="Times New Roman"/>
                              </a:rPr>
                              <m:t>=</m:t>
                            </m:r>
                            <m:f>
                              <m:fPr>
                                <m:ctrlPr>
                                  <a:rPr lang="fr-FR" sz="1800" i="1">
                                    <a:latin typeface="Cambria Math" panose="02040503050406030204" pitchFamily="18" charset="0"/>
                                    <a:ea typeface="Calibri"/>
                                    <a:cs typeface="Times New Roman"/>
                                  </a:rPr>
                                </m:ctrlPr>
                              </m:fPr>
                              <m:num>
                                <m:sSub>
                                  <m:sSubPr>
                                    <m:ctrlPr>
                                      <a:rPr lang="fr-FR" sz="1800" i="1">
                                        <a:latin typeface="Cambria Math" panose="02040503050406030204" pitchFamily="18" charset="0"/>
                                        <a:ea typeface="Calibri"/>
                                        <a:cs typeface="Times New Roman"/>
                                      </a:rPr>
                                    </m:ctrlPr>
                                  </m:sSubPr>
                                  <m:e>
                                    <m:acc>
                                      <m:accPr>
                                        <m:chr m:val="̇"/>
                                        <m:ctrlPr>
                                          <a:rPr lang="fr-FR" sz="1800" i="1">
                                            <a:latin typeface="Cambria Math" panose="02040503050406030204" pitchFamily="18" charset="0"/>
                                            <a:ea typeface="Calibri"/>
                                            <a:cs typeface="Times New Roman"/>
                                          </a:rPr>
                                        </m:ctrlPr>
                                      </m:accPr>
                                      <m:e>
                                        <m:r>
                                          <a:rPr lang="fr-FR" sz="1800" i="1">
                                            <a:latin typeface="Cambria Math"/>
                                            <a:ea typeface="Calibri"/>
                                            <a:cs typeface="Times New Roman"/>
                                          </a:rPr>
                                          <m:t>𝑥</m:t>
                                        </m:r>
                                      </m:e>
                                    </m:acc>
                                  </m:e>
                                  <m:sub>
                                    <m:r>
                                      <a:rPr lang="fr-FR" sz="1800" i="1">
                                        <a:latin typeface="Cambria Math"/>
                                        <a:ea typeface="Calibri"/>
                                        <a:cs typeface="Times New Roman"/>
                                      </a:rPr>
                                      <m:t>0</m:t>
                                    </m:r>
                                  </m:sub>
                                </m:sSub>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𝜉</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m:t>
                                        </m:r>
                                        <m:r>
                                          <a:rPr lang="fr-FR" sz="1800" i="1">
                                            <a:latin typeface="Cambria Math"/>
                                            <a:ea typeface="Calibri"/>
                                            <a:cs typeface="Times New Roman"/>
                                          </a:rPr>
                                          <m:t>𝜔</m:t>
                                        </m:r>
                                      </m:e>
                                      <m:sub>
                                        <m:r>
                                          <a:rPr lang="fr-FR" sz="1800" i="1">
                                            <a:latin typeface="Cambria Math"/>
                                            <a:ea typeface="Calibri"/>
                                            <a:cs typeface="Times New Roman"/>
                                          </a:rPr>
                                          <m:t>0</m:t>
                                        </m:r>
                                        <m:r>
                                          <a:rPr lang="fr-FR" sz="1800" i="1">
                                            <a:latin typeface="Cambria Math"/>
                                            <a:ea typeface="Calibri"/>
                                            <a:cs typeface="Times New Roman"/>
                                          </a:rPr>
                                          <m:t>.</m:t>
                                        </m:r>
                                      </m:sub>
                                    </m:sSub>
                                    <m:r>
                                      <a:rPr lang="fr-FR" sz="1800" i="1">
                                        <a:latin typeface="Cambria Math"/>
                                        <a:ea typeface="Calibri"/>
                                        <a:cs typeface="Times New Roman"/>
                                      </a:rPr>
                                      <m:t>𝑥</m:t>
                                    </m:r>
                                  </m:e>
                                  <m:sub>
                                    <m:r>
                                      <a:rPr lang="fr-FR" sz="1800" i="1">
                                        <a:latin typeface="Cambria Math"/>
                                        <a:ea typeface="Calibri"/>
                                        <a:cs typeface="Times New Roman"/>
                                      </a:rPr>
                                      <m:t>0</m:t>
                                    </m:r>
                                  </m:sub>
                                </m:sSub>
                              </m:num>
                              <m:den>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𝜔</m:t>
                                    </m:r>
                                  </m:e>
                                  <m:sub>
                                    <m:r>
                                      <a:rPr lang="fr-FR" sz="1800" i="1">
                                        <a:latin typeface="Cambria Math"/>
                                        <a:ea typeface="Calibri"/>
                                        <a:cs typeface="Times New Roman"/>
                                      </a:rPr>
                                      <m:t>𝐷</m:t>
                                    </m:r>
                                  </m:sub>
                                </m:sSub>
                                <m:r>
                                  <a:rPr lang="fr-FR" sz="1800" i="1">
                                    <a:latin typeface="Cambria Math"/>
                                    <a:ea typeface="Calibri"/>
                                    <a:cs typeface="Times New Roman"/>
                                  </a:rPr>
                                  <m:t>.</m:t>
                                </m:r>
                                <m:sSub>
                                  <m:sSubPr>
                                    <m:ctrlPr>
                                      <a:rPr lang="fr-FR" sz="1800" i="1">
                                        <a:latin typeface="Cambria Math" panose="02040503050406030204" pitchFamily="18" charset="0"/>
                                        <a:ea typeface="Calibri"/>
                                        <a:cs typeface="Times New Roman"/>
                                      </a:rPr>
                                    </m:ctrlPr>
                                  </m:sSubPr>
                                  <m:e>
                                    <m:r>
                                      <a:rPr lang="fr-FR" sz="1800" i="1">
                                        <a:latin typeface="Cambria Math"/>
                                        <a:ea typeface="Calibri"/>
                                        <a:cs typeface="Times New Roman"/>
                                      </a:rPr>
                                      <m:t>𝑥</m:t>
                                    </m:r>
                                  </m:e>
                                  <m:sub>
                                    <m:r>
                                      <a:rPr lang="fr-FR" sz="1800" i="1">
                                        <a:latin typeface="Cambria Math"/>
                                        <a:ea typeface="Calibri"/>
                                        <a:cs typeface="Times New Roman"/>
                                      </a:rPr>
                                      <m:t>0</m:t>
                                    </m:r>
                                  </m:sub>
                                </m:sSub>
                              </m:den>
                            </m:f>
                          </m:e>
                        </m:eqArr>
                      </m:e>
                    </m:d>
                  </m:oMath>
                </a14:m>
                <a:r>
                  <a:rPr lang="fr-FR" sz="1800" dirty="0">
                    <a:latin typeface="Times New Roman"/>
                    <a:ea typeface="Times New Roman"/>
                    <a:cs typeface="Arial"/>
                  </a:rPr>
                  <a:t>			                                         </a:t>
                </a:r>
                <a:r>
                  <a:rPr lang="fr-FR" sz="1200" dirty="0">
                    <a:solidFill>
                      <a:srgbClr val="FF0000"/>
                    </a:solidFill>
                    <a:latin typeface="Times New Roman"/>
                    <a:ea typeface="Times New Roman"/>
                    <a:cs typeface="Arial"/>
                  </a:rPr>
                  <a:t>(2.33) &amp; (2.34)</a:t>
                </a:r>
                <a:endParaRPr lang="fr-FR" sz="1600" dirty="0">
                  <a:latin typeface="Calibri"/>
                  <a:ea typeface="Calibri"/>
                  <a:cs typeface="Arial"/>
                </a:endParaRPr>
              </a:p>
              <a:p>
                <a:pPr>
                  <a:lnSpc>
                    <a:spcPct val="150000"/>
                  </a:lnSpc>
                </a:pPr>
                <a:endParaRPr lang="fr-FR" sz="2000" dirty="0"/>
              </a:p>
              <a:p>
                <a:pPr>
                  <a:lnSpc>
                    <a:spcPct val="115000"/>
                  </a:lnSpc>
                  <a:spcAft>
                    <a:spcPts val="0"/>
                  </a:spcAft>
                </a:pPr>
                <a:endParaRPr lang="fr-FR" sz="2000" b="1" dirty="0">
                  <a:solidFill>
                    <a:srgbClr val="FFC000"/>
                  </a:solidFill>
                </a:endParaRPr>
              </a:p>
            </p:txBody>
          </p:sp>
        </mc:Choice>
        <mc:Fallback xmlns="">
          <p:sp>
            <p:nvSpPr>
              <p:cNvPr id="4" name="Rectangle 2"/>
              <p:cNvSpPr txBox="1">
                <a:spLocks noRot="1" noChangeAspect="1" noMove="1" noResize="1" noEditPoints="1" noAdjustHandles="1" noChangeArrowheads="1" noChangeShapeType="1" noTextEdit="1"/>
              </p:cNvSpPr>
              <p:nvPr/>
            </p:nvSpPr>
            <p:spPr>
              <a:xfrm>
                <a:off x="0" y="44624"/>
                <a:ext cx="9144000" cy="6885384"/>
              </a:xfrm>
              <a:prstGeom prst="rect">
                <a:avLst/>
              </a:prstGeom>
              <a:blipFill>
                <a:blip r:embed="rId3"/>
                <a:stretch>
                  <a:fillRect l="-599" r="-599" b="-707"/>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04448" y="6400800"/>
            <a:ext cx="432048" cy="457200"/>
          </a:xfrm>
        </p:spPr>
        <p:txBody>
          <a:bodyPr/>
          <a:lstStyle/>
          <a:p>
            <a:fld id="{CF4668DC-857F-487D-BFFA-8C0CA5037977}" type="slidenum">
              <a:rPr lang="fr-BE" smtClean="0">
                <a:solidFill>
                  <a:srgbClr val="FFFFFF"/>
                </a:solidFill>
              </a:rPr>
              <a:pPr/>
              <a:t>9</a:t>
            </a:fld>
            <a:endParaRPr lang="fr-BE" dirty="0">
              <a:solidFill>
                <a:srgbClr val="FFFFFF"/>
              </a:solidFill>
            </a:endParaRPr>
          </a:p>
        </p:txBody>
      </p:sp>
    </p:spTree>
    <p:extLst>
      <p:ext uri="{BB962C8B-B14F-4D97-AF65-F5344CB8AC3E}">
        <p14:creationId xmlns:p14="http://schemas.microsoft.com/office/powerpoint/2010/main" val="2402480860"/>
      </p:ext>
    </p:extLst>
  </p:cSld>
  <p:clrMapOvr>
    <a:masterClrMapping/>
  </p:clrMapOvr>
  <p:transition>
    <p:zoom/>
  </p:transition>
</p:sld>
</file>

<file path=ppt/theme/theme1.xml><?xml version="1.0" encoding="utf-8"?>
<a:theme xmlns:a="http://schemas.openxmlformats.org/drawingml/2006/main" name="1_Labyrint">
  <a:themeElements>
    <a:clrScheme name="Labyrin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Labyri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dash"/>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dash"/>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abyrint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Labyrin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Labyrint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Labyrint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Labyrint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Labyrint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Designs\Spirale.pot</Template>
  <TotalTime>21327</TotalTime>
  <Words>6207</Words>
  <Application>Microsoft Office PowerPoint</Application>
  <PresentationFormat>On-screen Show (4:3)</PresentationFormat>
  <Paragraphs>560</Paragraphs>
  <Slides>36</Slides>
  <Notes>36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Arial</vt:lpstr>
      <vt:lpstr>Calibri</vt:lpstr>
      <vt:lpstr>Cambria Math</vt:lpstr>
      <vt:lpstr>Symath</vt:lpstr>
      <vt:lpstr>Symbol</vt:lpstr>
      <vt:lpstr>Times New Roman</vt:lpstr>
      <vt:lpstr>Wingdings</vt:lpstr>
      <vt:lpstr>1_Labyrint</vt:lpstr>
      <vt:lpstr>Image bitmap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ehtp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khaled</dc:creator>
  <cp:lastModifiedBy>guettiche abdelheq</cp:lastModifiedBy>
  <cp:revision>839</cp:revision>
  <cp:lastPrinted>2014-10-18T18:00:57Z</cp:lastPrinted>
  <dcterms:created xsi:type="dcterms:W3CDTF">2002-03-26T08:44:42Z</dcterms:created>
  <dcterms:modified xsi:type="dcterms:W3CDTF">2023-11-18T19:32:57Z</dcterms:modified>
</cp:coreProperties>
</file>