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7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376D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476438" y="2657475"/>
            <a:ext cx="7248343" cy="761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300"/>
              </a:spcAft>
            </a:pPr>
            <a:r>
              <a:rPr sz="3827" b="1">
                <a:solidFill>
                  <a:srgbClr val="FFFFFF"/>
                </a:solidFill>
              </a:rPr>
              <a:t>Literacy vs. Digital Literacy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319" y="3609975"/>
            <a:ext cx="5800579" cy="5905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E0E0E0"/>
                </a:solidFill>
              </a:rPr>
              <a:t>Understanding the Evolution of Reading and Writing in the Digital Age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142874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 dirty="0">
                <a:solidFill>
                  <a:srgbClr val="19376D"/>
                </a:solidFill>
              </a:rPr>
              <a:t>Suggested Readings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6733" y="567417"/>
            <a:ext cx="977240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950"/>
              </a:spcAft>
            </a:pPr>
            <a:r>
              <a:rPr sz="1315" b="0" dirty="0">
                <a:solidFill>
                  <a:srgbClr val="555555"/>
                </a:solidFill>
              </a:rPr>
              <a:t>Explore these </a:t>
            </a:r>
            <a:r>
              <a:rPr sz="1315" b="1" dirty="0">
                <a:solidFill>
                  <a:srgbClr val="19376D"/>
                </a:solidFill>
              </a:rPr>
              <a:t>foundational works</a:t>
            </a:r>
            <a:r>
              <a:rPr sz="1315" b="0" dirty="0">
                <a:solidFill>
                  <a:srgbClr val="555555"/>
                </a:solidFill>
              </a:rPr>
              <a:t> to deepen your understanding of digital literacy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EB23075-69A1-C58E-35C4-306206905517}"/>
              </a:ext>
            </a:extLst>
          </p:cNvPr>
          <p:cNvGrpSpPr/>
          <p:nvPr/>
        </p:nvGrpSpPr>
        <p:grpSpPr>
          <a:xfrm>
            <a:off x="666733" y="908456"/>
            <a:ext cx="10858228" cy="5895974"/>
            <a:chOff x="666733" y="1695449"/>
            <a:chExt cx="10858228" cy="5895974"/>
          </a:xfrm>
        </p:grpSpPr>
        <p:sp>
          <p:nvSpPr>
            <p:cNvPr id="5" name="Rounded Rectangle 4"/>
            <p:cNvSpPr/>
            <p:nvPr/>
          </p:nvSpPr>
          <p:spPr>
            <a:xfrm>
              <a:off x="666733" y="1695449"/>
              <a:ext cx="10858228" cy="1295399"/>
            </a:xfrm>
            <a:prstGeom prst="roundRect">
              <a:avLst>
                <a:gd name="adj" fmla="val 17647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52476" y="2057400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7" name="Picture 6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95347" y="2236722"/>
              <a:ext cx="285742" cy="21285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762080" y="1933574"/>
              <a:ext cx="9477138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325"/>
                </a:spcAft>
              </a:pPr>
              <a:r>
                <a:rPr sz="1315" b="1">
                  <a:solidFill>
                    <a:srgbClr val="19376D"/>
                  </a:solidFill>
                </a:rPr>
                <a:t>Gilster, P.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62080" y="2247899"/>
              <a:ext cx="9477138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333333"/>
                  </a:solidFill>
                </a:rPr>
                <a:t>"Digital Literacy"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62080" y="2533649"/>
              <a:ext cx="9477138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325"/>
                </a:spcBef>
                <a:spcAft>
                  <a:spcPts val="0"/>
                </a:spcAft>
              </a:pPr>
              <a:r>
                <a:rPr sz="1076" b="0">
                  <a:solidFill>
                    <a:srgbClr val="666666"/>
                  </a:solidFill>
                </a:rPr>
                <a:t>1997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66733" y="3228975"/>
              <a:ext cx="10858228" cy="1295399"/>
            </a:xfrm>
            <a:prstGeom prst="roundRect">
              <a:avLst>
                <a:gd name="adj" fmla="val 17647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952476" y="3590924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3" name="Picture 12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95347" y="3774621"/>
              <a:ext cx="285742" cy="20410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762080" y="3467100"/>
              <a:ext cx="9477138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325"/>
                </a:spcAft>
              </a:pPr>
              <a:r>
                <a:rPr sz="1315" b="1">
                  <a:solidFill>
                    <a:srgbClr val="19376D"/>
                  </a:solidFill>
                </a:rPr>
                <a:t>Lanham, R.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62080" y="3781424"/>
              <a:ext cx="9477138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333333"/>
                  </a:solidFill>
                </a:rPr>
                <a:t>"Digital literacy." </a:t>
              </a:r>
              <a:r>
                <a:rPr sz="1104"/>
                <a:t>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762080" y="4067174"/>
              <a:ext cx="9477138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325"/>
                </a:spcBef>
                <a:spcAft>
                  <a:spcPts val="0"/>
                </a:spcAft>
              </a:pPr>
              <a:r>
                <a:rPr sz="1076" b="0">
                  <a:solidFill>
                    <a:srgbClr val="666666"/>
                  </a:solidFill>
                </a:rPr>
                <a:t>1995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66733" y="4762500"/>
              <a:ext cx="10858228" cy="1295399"/>
            </a:xfrm>
            <a:prstGeom prst="roundRect">
              <a:avLst>
                <a:gd name="adj" fmla="val 17647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952476" y="5124449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9" name="Picture 18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95347" y="5287735"/>
              <a:ext cx="285742" cy="244928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762080" y="5000625"/>
              <a:ext cx="9477138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325"/>
                </a:spcAft>
              </a:pPr>
              <a:r>
                <a:rPr sz="1315" b="1">
                  <a:solidFill>
                    <a:srgbClr val="19376D"/>
                  </a:solidFill>
                </a:rPr>
                <a:t>European Commission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762080" y="5314950"/>
              <a:ext cx="9477138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333333"/>
                  </a:solidFill>
                </a:rPr>
                <a:t>"DigComp 2.2: The Digital Competence Framework"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762080" y="5600700"/>
              <a:ext cx="9477138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325"/>
                </a:spcBef>
                <a:spcAft>
                  <a:spcPts val="0"/>
                </a:spcAft>
              </a:pPr>
              <a:r>
                <a:rPr sz="1076" b="0">
                  <a:solidFill>
                    <a:srgbClr val="666666"/>
                  </a:solidFill>
                </a:rPr>
                <a:t>2022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666733" y="6296024"/>
              <a:ext cx="10858228" cy="1295399"/>
            </a:xfrm>
            <a:prstGeom prst="roundRect">
              <a:avLst>
                <a:gd name="adj" fmla="val 17647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952476" y="6657975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5" name="Picture 24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95347" y="6832923"/>
              <a:ext cx="285742" cy="221602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762080" y="6534150"/>
              <a:ext cx="9477138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325"/>
                </a:spcAft>
              </a:pPr>
              <a:r>
                <a:rPr sz="1315" b="1">
                  <a:solidFill>
                    <a:srgbClr val="19376D"/>
                  </a:solidFill>
                </a:rPr>
                <a:t>Eshet-Alkalai, Y.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762080" y="6848475"/>
              <a:ext cx="9477138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333333"/>
                  </a:solidFill>
                </a:rPr>
                <a:t>"Digital literacy: A conceptual framework for survival skills in the digital era."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762080" y="7134225"/>
              <a:ext cx="9477138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325"/>
                </a:spcBef>
                <a:spcAft>
                  <a:spcPts val="0"/>
                </a:spcAft>
              </a:pPr>
              <a:r>
                <a:rPr sz="1076" b="0">
                  <a:solidFill>
                    <a:srgbClr val="666666"/>
                  </a:solidFill>
                </a:rPr>
                <a:t>2004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19376D"/>
                </a:solidFill>
              </a:rPr>
              <a:t>What is Classical Literacy?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5133846" cy="1190625"/>
          </a:xfrm>
          <a:prstGeom prst="roundRect">
            <a:avLst>
              <a:gd name="adj" fmla="val 128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57228" y="1333500"/>
            <a:ext cx="4752856" cy="4762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196" b="1">
                <a:solidFill>
                  <a:srgbClr val="FFFFFF"/>
                </a:solidFill>
              </a:rPr>
              <a:t>"The ability to read and write to understand and produce meaning from printed language"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7228" y="1952624"/>
            <a:ext cx="4752856" cy="1904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FFFFFF"/>
                </a:solidFill>
              </a:rPr>
              <a:t>— UNESCO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733" y="2619374"/>
            <a:ext cx="5133846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435" b="1">
                <a:solidFill>
                  <a:srgbClr val="19376D"/>
                </a:solidFill>
              </a:rPr>
              <a:t>Three Cognitive Processes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6733" y="3057525"/>
            <a:ext cx="513384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Decoding graphic symbols (letters, words) 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6733" y="3094672"/>
            <a:ext cx="228594" cy="1543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6733" y="3438525"/>
            <a:ext cx="513384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Comprehending ideas in context 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733" y="3464242"/>
            <a:ext cx="228594" cy="1771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733" y="3819524"/>
            <a:ext cx="513384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Encoding and expressing ideas in written form 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733" y="3845242"/>
            <a:ext cx="228594" cy="17716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91115" y="1143000"/>
            <a:ext cx="5133846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435" b="1">
                <a:solidFill>
                  <a:srgbClr val="19376D"/>
                </a:solidFill>
              </a:rPr>
              <a:t>Key Attributes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91115" y="1581149"/>
            <a:ext cx="513384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Linear, page-by-page navigation 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1115" y="1609724"/>
            <a:ext cx="228594" cy="1714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91115" y="1962149"/>
            <a:ext cx="513384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Fixed, stable texts (ink on paper) 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91115" y="1979295"/>
            <a:ext cx="228594" cy="19430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391115" y="2343150"/>
            <a:ext cx="5133846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Authority anchored in authorship and print publication 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91115" y="2348864"/>
            <a:ext cx="228594" cy="2171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19376D"/>
                </a:solidFill>
              </a:rPr>
              <a:t>What is Digital Literacy?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5133846" cy="1000125"/>
          </a:xfrm>
          <a:prstGeom prst="roundRect">
            <a:avLst>
              <a:gd name="adj" fmla="val 15238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57228" y="1333500"/>
            <a:ext cx="4752856" cy="4762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196" b="1">
                <a:solidFill>
                  <a:srgbClr val="FFFFFF"/>
                </a:solidFill>
              </a:rPr>
              <a:t>Digital literacy emerged when reading and writing shifted onto networked screens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2428875"/>
            <a:ext cx="5133846" cy="1552574"/>
          </a:xfrm>
          <a:prstGeom prst="roundRect">
            <a:avLst>
              <a:gd name="adj" fmla="val 9815"/>
            </a:avLst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 Same Side Corner Rectangle 5"/>
          <p:cNvSpPr/>
          <p:nvPr/>
        </p:nvSpPr>
        <p:spPr>
          <a:xfrm rot="16200000">
            <a:off x="-43514" y="3139122"/>
            <a:ext cx="155257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95327" y="2619374"/>
            <a:ext cx="471475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315" b="1">
                <a:solidFill>
                  <a:srgbClr val="19376D"/>
                </a:solidFill>
              </a:rPr>
              <a:t> Gilster (1997) 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95327" y="2669857"/>
            <a:ext cx="228594" cy="1657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5327" y="2981325"/>
            <a:ext cx="4714757" cy="7143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196" b="0">
                <a:solidFill>
                  <a:srgbClr val="333333"/>
                </a:solidFill>
              </a:rPr>
              <a:t>"The ability to understand and use information in multiple formats from a wide range of sources when it is presented via computers."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6733" y="4171950"/>
            <a:ext cx="5133846" cy="1314450"/>
          </a:xfrm>
          <a:prstGeom prst="roundRect">
            <a:avLst>
              <a:gd name="adj" fmla="val 11594"/>
            </a:avLst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 Same Side Corner Rectangle 10"/>
          <p:cNvSpPr/>
          <p:nvPr/>
        </p:nvSpPr>
        <p:spPr>
          <a:xfrm rot="16200000">
            <a:off x="75548" y="4763135"/>
            <a:ext cx="13144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95327" y="4362450"/>
            <a:ext cx="471475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315" b="1">
                <a:solidFill>
                  <a:srgbClr val="19376D"/>
                </a:solidFill>
              </a:rPr>
              <a:t> Lanham (1995) 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95327" y="4412932"/>
            <a:ext cx="228594" cy="1657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95327" y="4724399"/>
            <a:ext cx="4714757" cy="4762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196" b="0">
                <a:solidFill>
                  <a:srgbClr val="333333"/>
                </a:solidFill>
              </a:rPr>
              <a:t>Extends literacy "from words alone to images, sounds and multimedia."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91115" y="1143000"/>
            <a:ext cx="5133846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315" b="1">
                <a:solidFill>
                  <a:srgbClr val="19376D"/>
                </a:solidFill>
              </a:rPr>
              <a:t> Key Shifts 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1115" y="1179195"/>
            <a:ext cx="228594" cy="194309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1115" y="1631632"/>
            <a:ext cx="228594" cy="16573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714957" y="1600200"/>
            <a:ext cx="1685882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From print to screens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1115" y="2038349"/>
            <a:ext cx="228594" cy="1143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714957" y="1981199"/>
            <a:ext cx="2847903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From linear to non-linear navigation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91115" y="2399347"/>
            <a:ext cx="228594" cy="15430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714957" y="2362199"/>
            <a:ext cx="2314517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From text-only to multimedia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91115" y="2760345"/>
            <a:ext cx="228594" cy="19430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714957" y="2743200"/>
            <a:ext cx="3171745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From isolated to networked information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91115" y="3175635"/>
            <a:ext cx="228594" cy="12572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714957" y="3124200"/>
            <a:ext cx="3914677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From passive consumption to active participation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19376D"/>
                </a:solidFill>
              </a:rPr>
              <a:t>Modern Definitions of Digital Literacy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5286242" cy="533400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952476" y="142875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95347" y="1603698"/>
            <a:ext cx="285742" cy="2216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66833" y="1466849"/>
            <a:ext cx="2857428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American Library Association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6833" y="1771650"/>
            <a:ext cx="2857428" cy="1904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Literacy Task Force (2013)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2476" y="2190749"/>
            <a:ext cx="4714757" cy="34671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 "Digital literacy is the ability to use information and communication technologies to </a:t>
            </a:r>
            <a:r>
              <a:rPr sz="1196" b="1">
                <a:solidFill>
                  <a:srgbClr val="19376D"/>
                </a:solidFill>
              </a:rPr>
              <a:t>find, evaluate, create and communicate information</a:t>
            </a:r>
            <a:r>
              <a:rPr sz="1196" b="0">
                <a:solidFill>
                  <a:srgbClr val="333333"/>
                </a:solidFill>
              </a:rPr>
              <a:t>, requiring both </a:t>
            </a:r>
            <a:r>
              <a:rPr sz="1196" b="1">
                <a:solidFill>
                  <a:srgbClr val="19376D"/>
                </a:solidFill>
              </a:rPr>
              <a:t>cognitive and technical skills</a:t>
            </a:r>
            <a:r>
              <a:rPr sz="1196" b="0">
                <a:solidFill>
                  <a:srgbClr val="333333"/>
                </a:solidFill>
              </a:rPr>
              <a:t>."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52476" y="5848350"/>
            <a:ext cx="819129" cy="342900"/>
          </a:xfrm>
          <a:prstGeom prst="roundRect">
            <a:avLst>
              <a:gd name="adj" fmla="val 111111"/>
            </a:avLst>
          </a:prstGeom>
          <a:solidFill>
            <a:srgbClr val="E8EE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07379" y="5856647"/>
            <a:ext cx="819129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4" dirty="0"/>
              <a:t>  </a:t>
            </a:r>
            <a:r>
              <a:rPr sz="956" b="1" dirty="0">
                <a:solidFill>
                  <a:srgbClr val="19376D"/>
                </a:solidFill>
              </a:rPr>
              <a:t>Find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9150" y="5960444"/>
            <a:ext cx="171445" cy="1355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866853" y="5848350"/>
            <a:ext cx="1095347" cy="342900"/>
          </a:xfrm>
          <a:prstGeom prst="roundRect">
            <a:avLst>
              <a:gd name="adj" fmla="val 111111"/>
            </a:avLst>
          </a:prstGeom>
          <a:solidFill>
            <a:srgbClr val="E8EE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071635" y="5847275"/>
            <a:ext cx="1095347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4" dirty="0"/>
              <a:t>  </a:t>
            </a:r>
            <a:r>
              <a:rPr sz="956" b="1" dirty="0">
                <a:solidFill>
                  <a:srgbClr val="19376D"/>
                </a:solidFill>
              </a:rPr>
              <a:t>Evaluate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19249" y="5950666"/>
            <a:ext cx="171445" cy="138266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066973" y="5848350"/>
            <a:ext cx="962000" cy="342900"/>
          </a:xfrm>
          <a:prstGeom prst="roundRect">
            <a:avLst>
              <a:gd name="adj" fmla="val 111111"/>
            </a:avLst>
          </a:prstGeom>
          <a:solidFill>
            <a:srgbClr val="E8EE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271755" y="5848350"/>
            <a:ext cx="962000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4" dirty="0"/>
              <a:t>  </a:t>
            </a:r>
            <a:r>
              <a:rPr sz="956" b="1" dirty="0">
                <a:solidFill>
                  <a:srgbClr val="19376D"/>
                </a:solidFill>
              </a:rPr>
              <a:t>Create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9369" y="5950666"/>
            <a:ext cx="171445" cy="138266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4114697" y="5848350"/>
            <a:ext cx="1447763" cy="342900"/>
          </a:xfrm>
          <a:prstGeom prst="roundRect">
            <a:avLst>
              <a:gd name="adj" fmla="val 111111"/>
            </a:avLst>
          </a:prstGeom>
          <a:solidFill>
            <a:srgbClr val="E8EE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343292" y="5847086"/>
            <a:ext cx="1447763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4" dirty="0"/>
              <a:t>  </a:t>
            </a:r>
            <a:r>
              <a:rPr sz="956" b="1" dirty="0">
                <a:solidFill>
                  <a:srgbClr val="19376D"/>
                </a:solidFill>
              </a:rPr>
              <a:t>Communicate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7093" y="5945136"/>
            <a:ext cx="171445" cy="149327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6238719" y="1143000"/>
            <a:ext cx="5286242" cy="533400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6524461" y="142875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67333" y="1592035"/>
            <a:ext cx="285742" cy="24492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238819" y="1466849"/>
            <a:ext cx="828654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UNESCO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38819" y="1771650"/>
            <a:ext cx="828654" cy="1904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(2022)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24461" y="2190749"/>
            <a:ext cx="4714757" cy="30289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 "Digital literacy is the </a:t>
            </a:r>
            <a:r>
              <a:rPr sz="1196" b="1">
                <a:solidFill>
                  <a:srgbClr val="19376D"/>
                </a:solidFill>
              </a:rPr>
              <a:t>confident and critical use</a:t>
            </a:r>
            <a:r>
              <a:rPr sz="1196" b="0">
                <a:solidFill>
                  <a:srgbClr val="333333"/>
                </a:solidFill>
              </a:rPr>
              <a:t> of digital technologies for </a:t>
            </a:r>
            <a:r>
              <a:rPr sz="1196" b="1">
                <a:solidFill>
                  <a:srgbClr val="19376D"/>
                </a:solidFill>
              </a:rPr>
              <a:t>information, communication and problem-solving</a:t>
            </a:r>
            <a:r>
              <a:rPr sz="1196" b="0">
                <a:solidFill>
                  <a:srgbClr val="333333"/>
                </a:solidFill>
              </a:rPr>
              <a:t>." 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524461" y="5410199"/>
            <a:ext cx="1457288" cy="342900"/>
          </a:xfrm>
          <a:prstGeom prst="roundRect">
            <a:avLst>
              <a:gd name="adj" fmla="val 111111"/>
            </a:avLst>
          </a:prstGeom>
          <a:solidFill>
            <a:srgbClr val="E8EE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772106" y="5410199"/>
            <a:ext cx="1457288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4" dirty="0"/>
              <a:t>  </a:t>
            </a:r>
            <a:r>
              <a:rPr sz="956" b="1" dirty="0">
                <a:solidFill>
                  <a:srgbClr val="19376D"/>
                </a:solidFill>
              </a:rPr>
              <a:t>Confident Use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76858" y="5512516"/>
            <a:ext cx="171445" cy="138266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8076998" y="5410199"/>
            <a:ext cx="1609684" cy="342900"/>
          </a:xfrm>
          <a:prstGeom prst="roundRect">
            <a:avLst>
              <a:gd name="adj" fmla="val 111111"/>
            </a:avLst>
          </a:prstGeom>
          <a:solidFill>
            <a:srgbClr val="E8EE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315116" y="5410199"/>
            <a:ext cx="1609684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4" dirty="0"/>
              <a:t>  </a:t>
            </a:r>
            <a:r>
              <a:rPr sz="956" b="1" dirty="0">
                <a:solidFill>
                  <a:srgbClr val="19376D"/>
                </a:solidFill>
              </a:rPr>
              <a:t>Critical Thinking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229394" y="5512516"/>
            <a:ext cx="171445" cy="138266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6524461" y="5848350"/>
            <a:ext cx="1628734" cy="342900"/>
          </a:xfrm>
          <a:prstGeom prst="roundRect">
            <a:avLst>
              <a:gd name="adj" fmla="val 111111"/>
            </a:avLst>
          </a:prstGeom>
          <a:solidFill>
            <a:srgbClr val="E8EE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772106" y="5848350"/>
            <a:ext cx="1628734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4" dirty="0"/>
              <a:t>  </a:t>
            </a:r>
            <a:r>
              <a:rPr sz="956" b="1" dirty="0">
                <a:solidFill>
                  <a:srgbClr val="19376D"/>
                </a:solidFill>
              </a:rPr>
              <a:t>Problem-Solving</a:t>
            </a:r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676858" y="5945136"/>
            <a:ext cx="171445" cy="1493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 dirty="0">
                <a:solidFill>
                  <a:srgbClr val="19376D"/>
                </a:solidFill>
              </a:rPr>
              <a:t>Key Differences Between Classical and Digital Literacy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32187A9-CEA1-CCF2-BC61-876669EA4C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833674"/>
              </p:ext>
            </p:extLst>
          </p:nvPr>
        </p:nvGraphicFramePr>
        <p:xfrm>
          <a:off x="666733" y="1145406"/>
          <a:ext cx="9216190" cy="4757531"/>
        </p:xfrm>
        <a:graphic>
          <a:graphicData uri="http://schemas.openxmlformats.org/drawingml/2006/table">
            <a:tbl>
              <a:tblPr/>
              <a:tblGrid>
                <a:gridCol w="1843238">
                  <a:extLst>
                    <a:ext uri="{9D8B030D-6E8A-4147-A177-3AD203B41FA5}">
                      <a16:colId xmlns:a16="http://schemas.microsoft.com/office/drawing/2014/main" val="2159405832"/>
                    </a:ext>
                  </a:extLst>
                </a:gridCol>
                <a:gridCol w="3686476">
                  <a:extLst>
                    <a:ext uri="{9D8B030D-6E8A-4147-A177-3AD203B41FA5}">
                      <a16:colId xmlns:a16="http://schemas.microsoft.com/office/drawing/2014/main" val="4125375144"/>
                    </a:ext>
                  </a:extLst>
                </a:gridCol>
                <a:gridCol w="3686476">
                  <a:extLst>
                    <a:ext uri="{9D8B030D-6E8A-4147-A177-3AD203B41FA5}">
                      <a16:colId xmlns:a16="http://schemas.microsoft.com/office/drawing/2014/main" val="2700089203"/>
                    </a:ext>
                  </a:extLst>
                </a:gridCol>
              </a:tblGrid>
              <a:tr h="58557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Dimension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9376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</a:rPr>
                        <a:t>Classical Literacy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9376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Digital Literacy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937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486566"/>
                  </a:ext>
                </a:extLst>
              </a:tr>
              <a:tr h="834392"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 b="1" dirty="0">
                          <a:solidFill>
                            <a:srgbClr val="19376D"/>
                          </a:solidFill>
                          <a:effectLst/>
                        </a:rPr>
                        <a:t>Medium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>
                          <a:solidFill>
                            <a:srgbClr val="555555"/>
                          </a:solidFill>
                          <a:effectLst/>
                        </a:rPr>
                        <a:t>Print (paper)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 b="1">
                          <a:solidFill>
                            <a:srgbClr val="19376D"/>
                          </a:solidFill>
                          <a:effectLst/>
                        </a:rPr>
                        <a:t>Screens, hypertext, multimodal media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005060"/>
                  </a:ext>
                </a:extLst>
              </a:tr>
              <a:tr h="834392"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 b="1" dirty="0">
                          <a:solidFill>
                            <a:srgbClr val="19376D"/>
                          </a:solidFill>
                          <a:effectLst/>
                        </a:rPr>
                        <a:t>Navigation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>
                          <a:solidFill>
                            <a:srgbClr val="555555"/>
                          </a:solidFill>
                          <a:effectLst/>
                        </a:rPr>
                        <a:t>Linear (page order)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 b="1">
                          <a:solidFill>
                            <a:srgbClr val="19376D"/>
                          </a:solidFill>
                          <a:effectLst/>
                        </a:rPr>
                        <a:t>Non-linear (links, tabs, embeds)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77092"/>
                  </a:ext>
                </a:extLst>
              </a:tr>
              <a:tr h="834392"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 b="1" dirty="0">
                          <a:solidFill>
                            <a:srgbClr val="19376D"/>
                          </a:solidFill>
                          <a:effectLst/>
                        </a:rPr>
                        <a:t>Skills set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>
                          <a:solidFill>
                            <a:srgbClr val="555555"/>
                          </a:solidFill>
                          <a:effectLst/>
                        </a:rPr>
                        <a:t>Decoding text, composition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 b="1" dirty="0">
                          <a:solidFill>
                            <a:srgbClr val="19376D"/>
                          </a:solidFill>
                          <a:effectLst/>
                        </a:rPr>
                        <a:t>Technical (device use), critical search &amp; evaluation, content creation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842763"/>
                  </a:ext>
                </a:extLst>
              </a:tr>
              <a:tr h="834392"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 b="1" dirty="0">
                          <a:solidFill>
                            <a:srgbClr val="19376D"/>
                          </a:solidFill>
                          <a:effectLst/>
                        </a:rPr>
                        <a:t>Authority check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>
                          <a:solidFill>
                            <a:srgbClr val="555555"/>
                          </a:solidFill>
                          <a:effectLst/>
                        </a:rPr>
                        <a:t>Publisher reputation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 b="1">
                          <a:solidFill>
                            <a:srgbClr val="19376D"/>
                          </a:solidFill>
                          <a:effectLst/>
                        </a:rPr>
                        <a:t>Domain analysis, peer-review signals, metadata, social validation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617237"/>
                  </a:ext>
                </a:extLst>
              </a:tr>
              <a:tr h="834392"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 b="1" dirty="0">
                          <a:solidFill>
                            <a:srgbClr val="19376D"/>
                          </a:solidFill>
                          <a:effectLst/>
                        </a:rPr>
                        <a:t>Participation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>
                          <a:solidFill>
                            <a:srgbClr val="555555"/>
                          </a:solidFill>
                          <a:effectLst/>
                        </a:rPr>
                        <a:t>Primarily consumption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 sz="1400" b="1" dirty="0">
                          <a:solidFill>
                            <a:srgbClr val="19376D"/>
                          </a:solidFill>
                          <a:effectLst/>
                        </a:rPr>
                        <a:t>Read/Write/Share culture; user-generated content</a:t>
                      </a:r>
                    </a:p>
                  </a:txBody>
                  <a:tcPr marL="144379" marR="144379" marT="144379" marB="1443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1457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19376D"/>
                </a:solidFill>
              </a:rPr>
              <a:t>Digital Literacy Frameworks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3495587" cy="5334000"/>
          </a:xfrm>
          <a:prstGeom prst="roundRect">
            <a:avLst>
              <a:gd name="adj" fmla="val 6539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904852" y="13811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9624" y="1500394"/>
            <a:ext cx="266693" cy="2377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3961" y="1390650"/>
            <a:ext cx="217164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9376D"/>
                </a:solidFill>
              </a:rPr>
              <a:t>Gilster's Four Core Skills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3961" y="1657350"/>
            <a:ext cx="2171645" cy="1904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(1997)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51" y="1885853"/>
            <a:ext cx="3019349" cy="714375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Knowledge assembly</a:t>
            </a:r>
            <a:r>
              <a:rPr sz="1196" b="0" dirty="0">
                <a:solidFill>
                  <a:srgbClr val="333333"/>
                </a:solidFill>
              </a:rPr>
              <a:t> - Connecting information from multiple sources 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2061882"/>
            <a:ext cx="190495" cy="16248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4852" y="2828732"/>
            <a:ext cx="3019349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Content evaluation</a:t>
            </a:r>
            <a:r>
              <a:rPr sz="1196" b="0" dirty="0">
                <a:solidFill>
                  <a:srgbClr val="333333"/>
                </a:solidFill>
              </a:rPr>
              <a:t> - Assessing credibility and relevance 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4852" y="2896160"/>
            <a:ext cx="190495" cy="15127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04850" y="3440184"/>
            <a:ext cx="3019349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Web searching</a:t>
            </a:r>
            <a:r>
              <a:rPr sz="1196" b="0" dirty="0">
                <a:solidFill>
                  <a:srgbClr val="333333"/>
                </a:solidFill>
              </a:rPr>
              <a:t> - Finding information efficiently 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4852" y="3488111"/>
            <a:ext cx="190495" cy="14847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04852" y="3999939"/>
            <a:ext cx="3019349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Hypertext navigation</a:t>
            </a:r>
            <a:r>
              <a:rPr sz="1196" b="0" dirty="0">
                <a:solidFill>
                  <a:srgbClr val="333333"/>
                </a:solidFill>
              </a:rPr>
              <a:t> - Moving through digital spaces 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4852" y="4105274"/>
            <a:ext cx="190495" cy="95249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4352816" y="1143000"/>
            <a:ext cx="3495587" cy="5334000"/>
          </a:xfrm>
          <a:prstGeom prst="roundRect">
            <a:avLst>
              <a:gd name="adj" fmla="val 6539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4590935" y="13811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95707" y="1514889"/>
            <a:ext cx="266693" cy="20872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210044" y="1390650"/>
            <a:ext cx="1142971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9376D"/>
                </a:solidFill>
              </a:rPr>
              <a:t>DigComp 2.2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10044" y="1657350"/>
            <a:ext cx="1142971" cy="1904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(EU, 2022)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90935" y="2047874"/>
            <a:ext cx="3019349" cy="3809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956" b="0" dirty="0">
                <a:solidFill>
                  <a:srgbClr val="555555"/>
                </a:solidFill>
              </a:rPr>
              <a:t>A comprehensive framework for citizens' digital competence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86172" y="2414586"/>
            <a:ext cx="3019349" cy="714375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076" b="1" dirty="0">
                <a:solidFill>
                  <a:srgbClr val="19376D"/>
                </a:solidFill>
              </a:rPr>
              <a:t>1)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Information &amp; data literacy</a:t>
            </a:r>
            <a:r>
              <a:rPr sz="1196" b="0" dirty="0">
                <a:solidFill>
                  <a:srgbClr val="333333"/>
                </a:solidFill>
              </a:rPr>
              <a:t> - Finding, evaluating and managing information 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90935" y="2585757"/>
            <a:ext cx="190495" cy="16248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590935" y="3216243"/>
            <a:ext cx="3019349" cy="714375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076" b="1" dirty="0">
                <a:solidFill>
                  <a:srgbClr val="19376D"/>
                </a:solidFill>
              </a:rPr>
              <a:t>2)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Communication &amp; collaboration</a:t>
            </a:r>
            <a:r>
              <a:rPr sz="1196" b="0" dirty="0">
                <a:solidFill>
                  <a:srgbClr val="333333"/>
                </a:solidFill>
              </a:rPr>
              <a:t> - Interacting through digital technologies 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90935" y="3442447"/>
            <a:ext cx="190495" cy="10645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590935" y="4086785"/>
            <a:ext cx="3019349" cy="714375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076" b="1" dirty="0">
                <a:solidFill>
                  <a:srgbClr val="19376D"/>
                </a:solidFill>
              </a:rPr>
              <a:t>3)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Digital content creation</a:t>
            </a:r>
            <a:r>
              <a:rPr sz="1196" b="0" dirty="0">
                <a:solidFill>
                  <a:srgbClr val="333333"/>
                </a:solidFill>
              </a:rPr>
              <a:t> - Creating and editing digital content 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590935" y="4248710"/>
            <a:ext cx="190495" cy="15127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590935" y="4986618"/>
            <a:ext cx="3019349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076" b="1" dirty="0">
                <a:solidFill>
                  <a:srgbClr val="19376D"/>
                </a:solidFill>
              </a:rPr>
              <a:t>4)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Safety</a:t>
            </a:r>
            <a:r>
              <a:rPr sz="1196" b="0" dirty="0">
                <a:solidFill>
                  <a:srgbClr val="333333"/>
                </a:solidFill>
              </a:rPr>
              <a:t> - Protecting devices, content and personal data 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590935" y="5063377"/>
            <a:ext cx="190495" cy="17929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586171" y="5581089"/>
            <a:ext cx="3019349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076" b="1" dirty="0">
                <a:solidFill>
                  <a:srgbClr val="19376D"/>
                </a:solidFill>
              </a:rPr>
              <a:t>5)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Problem-solving</a:t>
            </a:r>
            <a:r>
              <a:rPr sz="1196" b="0" dirty="0">
                <a:solidFill>
                  <a:srgbClr val="333333"/>
                </a:solidFill>
              </a:rPr>
              <a:t> - Identifying and solving technical problems </a:t>
            </a:r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590935" y="5667935"/>
            <a:ext cx="190495" cy="151279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8029374" y="1143000"/>
            <a:ext cx="3495587" cy="5334000"/>
          </a:xfrm>
          <a:prstGeom prst="roundRect">
            <a:avLst>
              <a:gd name="adj" fmla="val 6539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8267493" y="1504950"/>
            <a:ext cx="438139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353216" y="1638714"/>
            <a:ext cx="266693" cy="20872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848503" y="1381124"/>
            <a:ext cx="2438339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9376D"/>
                </a:solidFill>
              </a:rPr>
              <a:t>Eshet-Alkalai's Six-Skill Model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848503" y="1743925"/>
            <a:ext cx="2438339" cy="1904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 dirty="0">
                <a:solidFill>
                  <a:srgbClr val="666666"/>
                </a:solidFill>
              </a:rPr>
              <a:t>(2004)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67493" y="2243844"/>
            <a:ext cx="3019349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Photo-visual</a:t>
            </a:r>
            <a:r>
              <a:rPr sz="1196" b="0" dirty="0">
                <a:solidFill>
                  <a:srgbClr val="333333"/>
                </a:solidFill>
              </a:rPr>
              <a:t> - Understanding visual information </a:t>
            </a:r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267493" y="2315135"/>
            <a:ext cx="190495" cy="15127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67493" y="2739994"/>
            <a:ext cx="3019349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Reproduction</a:t>
            </a:r>
            <a:r>
              <a:rPr sz="1196" b="0" dirty="0">
                <a:solidFill>
                  <a:srgbClr val="333333"/>
                </a:solidFill>
              </a:rPr>
              <a:t> - Digital content creation </a:t>
            </a:r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67493" y="2891677"/>
            <a:ext cx="190495" cy="17929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8267493" y="3342995"/>
            <a:ext cx="3019349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Information</a:t>
            </a:r>
            <a:r>
              <a:rPr sz="1196" b="0" dirty="0">
                <a:solidFill>
                  <a:srgbClr val="333333"/>
                </a:solidFill>
              </a:rPr>
              <a:t> - Evaluating digital content </a:t>
            </a:r>
          </a:p>
        </p:txBody>
      </p:sp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67493" y="3490632"/>
            <a:ext cx="190495" cy="162485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8267493" y="3930618"/>
            <a:ext cx="3019349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Branching</a:t>
            </a:r>
            <a:r>
              <a:rPr sz="1196" b="0" dirty="0">
                <a:solidFill>
                  <a:srgbClr val="333333"/>
                </a:solidFill>
              </a:rPr>
              <a:t> - Navigating non-linear spaces </a:t>
            </a:r>
          </a:p>
        </p:txBody>
      </p:sp>
      <p:pic>
        <p:nvPicPr>
          <p:cNvPr id="44" name="Picture 43" descr="image.png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67493" y="4086785"/>
            <a:ext cx="190495" cy="151279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8267492" y="4508627"/>
            <a:ext cx="3019349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Socio-emotional</a:t>
            </a:r>
            <a:r>
              <a:rPr sz="1196" b="0" dirty="0">
                <a:solidFill>
                  <a:srgbClr val="333333"/>
                </a:solidFill>
              </a:rPr>
              <a:t> - Digital communication </a:t>
            </a:r>
          </a:p>
        </p:txBody>
      </p:sp>
      <p:pic>
        <p:nvPicPr>
          <p:cNvPr id="46" name="Picture 45" descr="image.png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267493" y="4671732"/>
            <a:ext cx="190495" cy="162485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353216" y="5223008"/>
            <a:ext cx="3019349" cy="47624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19376D"/>
                </a:solidFill>
              </a:rPr>
              <a:t>Real-time thinking</a:t>
            </a:r>
            <a:r>
              <a:rPr sz="1196" b="0" dirty="0">
                <a:solidFill>
                  <a:srgbClr val="333333"/>
                </a:solidFill>
              </a:rPr>
              <a:t> - Processing multiple inputs </a:t>
            </a:r>
          </a:p>
        </p:txBody>
      </p:sp>
      <p:pic>
        <p:nvPicPr>
          <p:cNvPr id="48" name="Picture 47" descr="image.png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267493" y="5258080"/>
            <a:ext cx="190495" cy="1708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19376D"/>
                </a:solidFill>
              </a:rPr>
              <a:t>Why Digital Literacy Matters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6733" y="1143000"/>
            <a:ext cx="977240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950"/>
              </a:spcAft>
            </a:pPr>
            <a:r>
              <a:rPr sz="1315" b="0">
                <a:solidFill>
                  <a:srgbClr val="555555"/>
                </a:solidFill>
              </a:rPr>
              <a:t>Digital literacy </a:t>
            </a:r>
            <a:r>
              <a:rPr sz="1315" b="1">
                <a:solidFill>
                  <a:srgbClr val="19376D"/>
                </a:solidFill>
              </a:rPr>
              <a:t>accelerates every phase</a:t>
            </a:r>
            <a:r>
              <a:rPr sz="1315" b="0">
                <a:solidFill>
                  <a:srgbClr val="555555"/>
                </a:solidFill>
              </a:rPr>
              <a:t> of research methodology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695449"/>
            <a:ext cx="5314817" cy="2276474"/>
          </a:xfrm>
          <a:prstGeom prst="roundRect">
            <a:avLst>
              <a:gd name="adj" fmla="val 10041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904852" y="1933574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47723" y="2111439"/>
            <a:ext cx="285742" cy="2157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6833" y="1933574"/>
            <a:ext cx="4076598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435" b="1">
                <a:solidFill>
                  <a:srgbClr val="19376D"/>
                </a:solidFill>
              </a:rPr>
              <a:t>Access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66833" y="2343150"/>
            <a:ext cx="4076598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Locate peer-reviewed sources hidden behind paywalls or scattered across databases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833" y="3004857"/>
            <a:ext cx="190495" cy="16248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33526" y="2971800"/>
            <a:ext cx="2028774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33333"/>
                </a:solidFill>
              </a:rPr>
              <a:t>Advanced search techniques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0144" y="1695449"/>
            <a:ext cx="5314817" cy="2276474"/>
          </a:xfrm>
          <a:prstGeom prst="roundRect">
            <a:avLst>
              <a:gd name="adj" fmla="val 10041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6457788" y="1933574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1135" y="2108523"/>
            <a:ext cx="285742" cy="2216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219769" y="1933574"/>
            <a:ext cx="4076598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435" b="1">
                <a:solidFill>
                  <a:srgbClr val="19376D"/>
                </a:solidFill>
              </a:rPr>
              <a:t>Evaluation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19769" y="2343150"/>
            <a:ext cx="4076598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Distinguish credible journals from predatory outlets in seconds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9769" y="3004857"/>
            <a:ext cx="190495" cy="16248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486462" y="2971800"/>
            <a:ext cx="1885902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33333"/>
                </a:solidFill>
              </a:rPr>
              <a:t>Critical source assessment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66733" y="4210049"/>
            <a:ext cx="5314817" cy="2276474"/>
          </a:xfrm>
          <a:prstGeom prst="roundRect">
            <a:avLst>
              <a:gd name="adj" fmla="val 10041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904852" y="4438649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7723" y="4628955"/>
            <a:ext cx="285742" cy="20993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66833" y="4438649"/>
            <a:ext cx="4076598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435" b="1">
                <a:solidFill>
                  <a:srgbClr val="19376D"/>
                </a:solidFill>
              </a:rPr>
              <a:t>Synthesis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6833" y="4857750"/>
            <a:ext cx="4076598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Integrate multimodal evidence into a coherent literature review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833" y="5509932"/>
            <a:ext cx="190495" cy="16248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933526" y="5486400"/>
            <a:ext cx="2171645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33333"/>
                </a:solidFill>
              </a:rPr>
              <a:t>Articles, datasets, infographics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0144" y="4210049"/>
            <a:ext cx="5314817" cy="2276474"/>
          </a:xfrm>
          <a:prstGeom prst="roundRect">
            <a:avLst>
              <a:gd name="adj" fmla="val 10041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6457788" y="4438649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1135" y="4611460"/>
            <a:ext cx="285742" cy="24492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219769" y="4438649"/>
            <a:ext cx="4076598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435" b="1">
                <a:solidFill>
                  <a:srgbClr val="19376D"/>
                </a:solidFill>
              </a:rPr>
              <a:t>Communication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19769" y="4857750"/>
            <a:ext cx="4076598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Present findings via multiple formats for different audiences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9769" y="5509932"/>
            <a:ext cx="190495" cy="16248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486462" y="5486400"/>
            <a:ext cx="2733606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33333"/>
                </a:solidFill>
              </a:rPr>
              <a:t>PDFs, infographics, blog posts, posters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19376D"/>
                </a:solidFill>
              </a:rPr>
              <a:t>Common Misconceptions vs. Reality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6733" y="1143000"/>
            <a:ext cx="977240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625"/>
              </a:spcAft>
            </a:pPr>
            <a:r>
              <a:rPr sz="1315" b="0">
                <a:solidFill>
                  <a:srgbClr val="555555"/>
                </a:solidFill>
              </a:rPr>
              <a:t>Let's clear up some </a:t>
            </a:r>
            <a:r>
              <a:rPr sz="1315" b="0">
                <a:solidFill>
                  <a:srgbClr val="19376D"/>
                </a:solidFill>
              </a:rPr>
              <a:t>common myths</a:t>
            </a:r>
            <a:r>
              <a:rPr sz="1315" b="0">
                <a:solidFill>
                  <a:srgbClr val="555555"/>
                </a:solidFill>
              </a:rPr>
              <a:t> about digital literacy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1647825"/>
            <a:ext cx="10858228" cy="152399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904852" y="2171700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9624" y="2296767"/>
            <a:ext cx="266693" cy="2261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71585" y="2276474"/>
            <a:ext cx="420994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E74C3C"/>
                </a:solidFill>
              </a:rPr>
              <a:t>"If I can use social media, I'm digitally literate."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43491" y="2171700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8263" y="2296767"/>
            <a:ext cx="266693" cy="2261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10224" y="2276474"/>
            <a:ext cx="377180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 dirty="0">
                <a:solidFill>
                  <a:srgbClr val="27AE60"/>
                </a:solidFill>
              </a:rPr>
              <a:t>Social familiarity ≠ </a:t>
            </a:r>
            <a:r>
              <a:rPr sz="1315" b="1" dirty="0">
                <a:solidFill>
                  <a:srgbClr val="19376D"/>
                </a:solidFill>
              </a:rPr>
              <a:t>critical research skills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66733" y="3409950"/>
            <a:ext cx="10858228" cy="152399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904852" y="39338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9624" y="4058892"/>
            <a:ext cx="266693" cy="22611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71585" y="4038599"/>
            <a:ext cx="403849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E74C3C"/>
                </a:solidFill>
              </a:rPr>
              <a:t>"Digital literacy replaces traditional literacy."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43491" y="39338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8263" y="4058892"/>
            <a:ext cx="266693" cy="22611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010224" y="3905249"/>
            <a:ext cx="4276618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27AE60"/>
                </a:solidFill>
              </a:rPr>
              <a:t>It </a:t>
            </a:r>
            <a:r>
              <a:rPr sz="1315" b="1">
                <a:solidFill>
                  <a:srgbClr val="19376D"/>
                </a:solidFill>
              </a:rPr>
              <a:t>builds on</a:t>
            </a:r>
            <a:r>
              <a:rPr sz="1315" b="1">
                <a:solidFill>
                  <a:srgbClr val="27AE60"/>
                </a:solidFill>
              </a:rPr>
              <a:t> classical reading/writing; both are needed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66733" y="5172075"/>
            <a:ext cx="10858228" cy="152399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904852" y="5695949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9624" y="5821017"/>
            <a:ext cx="266693" cy="22611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71585" y="5800725"/>
            <a:ext cx="362893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E74C3C"/>
                </a:solidFill>
              </a:rPr>
              <a:t>"Digital literacy is just 'computer skills.'"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343491" y="5695949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8263" y="5821017"/>
            <a:ext cx="266693" cy="22611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010224" y="5667374"/>
            <a:ext cx="4276618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27AE60"/>
                </a:solidFill>
              </a:rPr>
              <a:t>Technical use is </a:t>
            </a:r>
            <a:r>
              <a:rPr sz="1315" b="1">
                <a:solidFill>
                  <a:srgbClr val="19376D"/>
                </a:solidFill>
              </a:rPr>
              <a:t>foundational</a:t>
            </a:r>
            <a:r>
              <a:rPr sz="1315" b="1">
                <a:solidFill>
                  <a:srgbClr val="27AE60"/>
                </a:solidFill>
              </a:rPr>
              <a:t>; evaluation and ethical creation are equally central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19376D"/>
                </a:solidFill>
              </a:rPr>
              <a:t>Key Takeaways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6733" y="1143000"/>
            <a:ext cx="977240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950"/>
              </a:spcAft>
            </a:pPr>
            <a:r>
              <a:rPr sz="1315" b="0">
                <a:solidFill>
                  <a:srgbClr val="555555"/>
                </a:solidFill>
              </a:rPr>
              <a:t>The most important points to remember about literacy in the digital age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695449"/>
            <a:ext cx="10858228" cy="142875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952476" y="2076449"/>
            <a:ext cx="666733" cy="66675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14397" y="2260545"/>
            <a:ext cx="342891" cy="2985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4952" y="2066924"/>
            <a:ext cx="9334266" cy="6953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33333"/>
                </a:solidFill>
              </a:rPr>
              <a:t>Literacy today </a:t>
            </a:r>
            <a:r>
              <a:rPr sz="1674" b="1">
                <a:solidFill>
                  <a:srgbClr val="19376D"/>
                </a:solidFill>
              </a:rPr>
              <a:t>spans print and digital modalities</a:t>
            </a:r>
            <a:r>
              <a:rPr sz="1435" b="0">
                <a:solidFill>
                  <a:srgbClr val="333333"/>
                </a:solidFill>
              </a:rPr>
              <a:t>, requiring skills across both traditional and digital environments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66733" y="3409950"/>
            <a:ext cx="10858228" cy="142875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952476" y="3790949"/>
            <a:ext cx="666733" cy="66675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97" y="3978001"/>
            <a:ext cx="342891" cy="2926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04952" y="3781424"/>
            <a:ext cx="9334266" cy="6953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33333"/>
                </a:solidFill>
              </a:rPr>
              <a:t>Digital literacy integrates </a:t>
            </a:r>
            <a:r>
              <a:rPr sz="1674" b="1">
                <a:solidFill>
                  <a:srgbClr val="19376D"/>
                </a:solidFill>
              </a:rPr>
              <a:t>technical, cognitive, and ethical dimensions</a:t>
            </a:r>
            <a:r>
              <a:rPr sz="1435" b="0">
                <a:solidFill>
                  <a:srgbClr val="333333"/>
                </a:solidFill>
              </a:rPr>
              <a:t> for effective digital participation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6733" y="5124449"/>
            <a:ext cx="10858228" cy="142875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952476" y="5505450"/>
            <a:ext cx="666733" cy="66675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397" y="5705803"/>
            <a:ext cx="342891" cy="26604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904952" y="5495924"/>
            <a:ext cx="9334266" cy="6953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33333"/>
                </a:solidFill>
              </a:rPr>
              <a:t>For researchers, mastering digital literacy </a:t>
            </a:r>
            <a:r>
              <a:rPr sz="1674" b="1">
                <a:solidFill>
                  <a:srgbClr val="19376D"/>
                </a:solidFill>
              </a:rPr>
              <a:t>accelerates every phase</a:t>
            </a:r>
            <a:r>
              <a:rPr sz="1435" b="0">
                <a:solidFill>
                  <a:srgbClr val="333333"/>
                </a:solidFill>
              </a:rPr>
              <a:t> from literature search to dissemination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763</Words>
  <Application>Microsoft Office PowerPoint</Application>
  <PresentationFormat>Widescreen</PresentationFormat>
  <Paragraphs>122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venom t98</cp:lastModifiedBy>
  <cp:revision>7</cp:revision>
  <dcterms:created xsi:type="dcterms:W3CDTF">2013-01-27T09:14:16Z</dcterms:created>
  <dcterms:modified xsi:type="dcterms:W3CDTF">2025-10-05T18:09:37Z</dcterms:modified>
  <cp:category/>
</cp:coreProperties>
</file>