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75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3.png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png"/><Relationship Id="rId18" Type="http://schemas.openxmlformats.org/officeDocument/2006/relationships/image" Target="../media/image4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17" Type="http://schemas.openxmlformats.org/officeDocument/2006/relationships/image" Target="../media/image39.png"/><Relationship Id="rId2" Type="http://schemas.openxmlformats.org/officeDocument/2006/relationships/image" Target="../media/image24.png"/><Relationship Id="rId16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5" Type="http://schemas.openxmlformats.org/officeDocument/2006/relationships/image" Target="../media/image3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Relationship Id="rId14" Type="http://schemas.openxmlformats.org/officeDocument/2006/relationships/image" Target="../media/image3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9376D">
              <a:alpha val="8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476438" y="2657475"/>
            <a:ext cx="7248343" cy="761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300"/>
              </a:spcAft>
            </a:pPr>
            <a:r>
              <a:rPr sz="3827" b="1">
                <a:solidFill>
                  <a:srgbClr val="FFFFFF"/>
                </a:solidFill>
              </a:rPr>
              <a:t>Literacy vs. Digital Literacy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319" y="3609975"/>
            <a:ext cx="5800579" cy="5905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35" b="0">
                <a:solidFill>
                  <a:srgbClr val="E0E0E0"/>
                </a:solidFill>
              </a:rPr>
              <a:t>Understanding the Evolution of Reading and Writing in the Digital Age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142874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 dirty="0">
                <a:solidFill>
                  <a:srgbClr val="19376D"/>
                </a:solidFill>
              </a:rPr>
              <a:t>Suggested Readings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6733" y="567417"/>
            <a:ext cx="977240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950"/>
              </a:spcAft>
            </a:pPr>
            <a:r>
              <a:rPr sz="1315" b="0" dirty="0">
                <a:solidFill>
                  <a:srgbClr val="555555"/>
                </a:solidFill>
              </a:rPr>
              <a:t>Explore these </a:t>
            </a:r>
            <a:r>
              <a:rPr sz="1315" b="1" dirty="0">
                <a:solidFill>
                  <a:srgbClr val="19376D"/>
                </a:solidFill>
              </a:rPr>
              <a:t>foundational works</a:t>
            </a:r>
            <a:r>
              <a:rPr sz="1315" b="0" dirty="0">
                <a:solidFill>
                  <a:srgbClr val="555555"/>
                </a:solidFill>
              </a:rPr>
              <a:t> to deepen your understanding of digital literacy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EB23075-69A1-C58E-35C4-306206905517}"/>
              </a:ext>
            </a:extLst>
          </p:cNvPr>
          <p:cNvGrpSpPr/>
          <p:nvPr/>
        </p:nvGrpSpPr>
        <p:grpSpPr>
          <a:xfrm>
            <a:off x="666733" y="908456"/>
            <a:ext cx="10858228" cy="5895974"/>
            <a:chOff x="666733" y="1695449"/>
            <a:chExt cx="10858228" cy="5895974"/>
          </a:xfrm>
        </p:grpSpPr>
        <p:sp>
          <p:nvSpPr>
            <p:cNvPr id="5" name="Rounded Rectangle 4"/>
            <p:cNvSpPr/>
            <p:nvPr/>
          </p:nvSpPr>
          <p:spPr>
            <a:xfrm>
              <a:off x="666733" y="1695449"/>
              <a:ext cx="10858228" cy="1295399"/>
            </a:xfrm>
            <a:prstGeom prst="roundRect">
              <a:avLst>
                <a:gd name="adj" fmla="val 17647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952476" y="2057400"/>
              <a:ext cx="571485" cy="57150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7" name="Picture 6" descr="image.png"/>
            <p:cNvPicPr>
              <a:picLocks noChangeAspect="1"/>
            </p:cNvPicPr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1095347" y="2236722"/>
              <a:ext cx="285742" cy="212854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1762080" y="1933574"/>
              <a:ext cx="9477138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325"/>
                </a:spcAft>
              </a:pPr>
              <a:r>
                <a:rPr sz="1315" b="1">
                  <a:solidFill>
                    <a:srgbClr val="19376D"/>
                  </a:solidFill>
                </a:rPr>
                <a:t>Gilster, P.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762080" y="2247899"/>
              <a:ext cx="9477138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196" b="0">
                  <a:solidFill>
                    <a:srgbClr val="333333"/>
                  </a:solidFill>
                </a:rPr>
                <a:t>"Digital Literacy"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762080" y="2533649"/>
              <a:ext cx="9477138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325"/>
                </a:spcBef>
                <a:spcAft>
                  <a:spcPts val="0"/>
                </a:spcAft>
              </a:pPr>
              <a:r>
                <a:rPr sz="1076" b="0">
                  <a:solidFill>
                    <a:srgbClr val="666666"/>
                  </a:solidFill>
                </a:rPr>
                <a:t>1997</a:t>
              </a: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66733" y="3228975"/>
              <a:ext cx="10858228" cy="1295399"/>
            </a:xfrm>
            <a:prstGeom prst="roundRect">
              <a:avLst>
                <a:gd name="adj" fmla="val 17647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952476" y="3590924"/>
              <a:ext cx="571485" cy="57150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13" name="Picture 12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095347" y="3774621"/>
              <a:ext cx="285742" cy="204107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1762080" y="3467100"/>
              <a:ext cx="9477138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325"/>
                </a:spcAft>
              </a:pPr>
              <a:r>
                <a:rPr sz="1315" b="1">
                  <a:solidFill>
                    <a:srgbClr val="19376D"/>
                  </a:solidFill>
                </a:rPr>
                <a:t>Lanham, R.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762080" y="3781424"/>
              <a:ext cx="9477138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196" b="0">
                  <a:solidFill>
                    <a:srgbClr val="333333"/>
                  </a:solidFill>
                </a:rPr>
                <a:t>"Digital literacy." </a:t>
              </a:r>
              <a:r>
                <a:rPr sz="1104"/>
                <a:t>  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762080" y="4067174"/>
              <a:ext cx="9477138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325"/>
                </a:spcBef>
                <a:spcAft>
                  <a:spcPts val="0"/>
                </a:spcAft>
              </a:pPr>
              <a:r>
                <a:rPr sz="1076" b="0">
                  <a:solidFill>
                    <a:srgbClr val="666666"/>
                  </a:solidFill>
                </a:rPr>
                <a:t>1995</a:t>
              </a: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666733" y="4762500"/>
              <a:ext cx="10858228" cy="1295399"/>
            </a:xfrm>
            <a:prstGeom prst="roundRect">
              <a:avLst>
                <a:gd name="adj" fmla="val 17647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952476" y="5124449"/>
              <a:ext cx="571485" cy="57150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19" name="Picture 18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095347" y="5287735"/>
              <a:ext cx="285742" cy="244928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1762080" y="5000625"/>
              <a:ext cx="9477138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325"/>
                </a:spcAft>
              </a:pPr>
              <a:r>
                <a:rPr sz="1315" b="1">
                  <a:solidFill>
                    <a:srgbClr val="19376D"/>
                  </a:solidFill>
                </a:rPr>
                <a:t>European Commission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762080" y="5314950"/>
              <a:ext cx="9477138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196" b="0">
                  <a:solidFill>
                    <a:srgbClr val="333333"/>
                  </a:solidFill>
                </a:rPr>
                <a:t>"DigComp 2.2: The Digital Competence Framework"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762080" y="5600700"/>
              <a:ext cx="9477138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325"/>
                </a:spcBef>
                <a:spcAft>
                  <a:spcPts val="0"/>
                </a:spcAft>
              </a:pPr>
              <a:r>
                <a:rPr sz="1076" b="0">
                  <a:solidFill>
                    <a:srgbClr val="666666"/>
                  </a:solidFill>
                </a:rPr>
                <a:t>2022</a:t>
              </a: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666733" y="6296024"/>
              <a:ext cx="10858228" cy="1295399"/>
            </a:xfrm>
            <a:prstGeom prst="roundRect">
              <a:avLst>
                <a:gd name="adj" fmla="val 17647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952476" y="6657975"/>
              <a:ext cx="571485" cy="57150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25" name="Picture 24" descr="image.png"/>
            <p:cNvPicPr>
              <a:picLocks noChangeAspect="1"/>
            </p:cNvPicPr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1095347" y="6832923"/>
              <a:ext cx="285742" cy="221602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1762080" y="6534150"/>
              <a:ext cx="9477138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325"/>
                </a:spcAft>
              </a:pPr>
              <a:r>
                <a:rPr sz="1315" b="1">
                  <a:solidFill>
                    <a:srgbClr val="19376D"/>
                  </a:solidFill>
                </a:rPr>
                <a:t>Eshet-Alkalai, Y.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762080" y="6848475"/>
              <a:ext cx="9477138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196" b="0">
                  <a:solidFill>
                    <a:srgbClr val="333333"/>
                  </a:solidFill>
                </a:rPr>
                <a:t>"Digital literacy: A conceptual framework for survival skills in the digital era."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762080" y="7134225"/>
              <a:ext cx="9477138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325"/>
                </a:spcBef>
                <a:spcAft>
                  <a:spcPts val="0"/>
                </a:spcAft>
              </a:pPr>
              <a:r>
                <a:rPr sz="1076" b="0">
                  <a:solidFill>
                    <a:srgbClr val="666666"/>
                  </a:solidFill>
                </a:rPr>
                <a:t>2004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9376D"/>
                </a:solidFill>
              </a:rPr>
              <a:t>What is Classical Literacy?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143000"/>
            <a:ext cx="5133846" cy="1190625"/>
          </a:xfrm>
          <a:prstGeom prst="roundRect">
            <a:avLst>
              <a:gd name="adj" fmla="val 128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857228" y="1333500"/>
            <a:ext cx="4752856" cy="4762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196" b="1">
                <a:solidFill>
                  <a:srgbClr val="FFFFFF"/>
                </a:solidFill>
              </a:rPr>
              <a:t>"The ability to read and write to understand and produce meaning from printed language"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7228" y="1952624"/>
            <a:ext cx="4752856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FFFFFF"/>
                </a:solidFill>
              </a:rPr>
              <a:t>— UNESCO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6733" y="2619374"/>
            <a:ext cx="5133846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>
                <a:solidFill>
                  <a:srgbClr val="19376D"/>
                </a:solidFill>
              </a:rPr>
              <a:t>Three Cognitive Processes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6733" y="3057525"/>
            <a:ext cx="513384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Decoding graphic symbols (letters, words) 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6733" y="3094672"/>
            <a:ext cx="228594" cy="15430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66733" y="3438525"/>
            <a:ext cx="513384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Comprehending ideas in context 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33" y="3464242"/>
            <a:ext cx="228594" cy="17716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66733" y="3819524"/>
            <a:ext cx="513384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Encoding and expressing ideas in written form 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6733" y="3845242"/>
            <a:ext cx="228594" cy="17716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391115" y="1143000"/>
            <a:ext cx="5133846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>
                <a:solidFill>
                  <a:srgbClr val="19376D"/>
                </a:solidFill>
              </a:rPr>
              <a:t>Key Attributes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91115" y="1581149"/>
            <a:ext cx="513384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Linear, page-by-page navigation </a:t>
            </a:r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391115" y="1609724"/>
            <a:ext cx="228594" cy="17145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6391115" y="1962149"/>
            <a:ext cx="513384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Fixed, stable texts (ink on paper) </a:t>
            </a:r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391115" y="1979295"/>
            <a:ext cx="228594" cy="194309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391115" y="2343150"/>
            <a:ext cx="513384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333333"/>
                </a:solidFill>
              </a:rPr>
              <a:t> Authority anchored in authorship and print publication </a:t>
            </a:r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391115" y="2348864"/>
            <a:ext cx="228594" cy="2171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9376D"/>
                </a:solidFill>
              </a:rPr>
              <a:t>What is Digital Literacy?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143000"/>
            <a:ext cx="5133846" cy="1000125"/>
          </a:xfrm>
          <a:prstGeom prst="roundRect">
            <a:avLst>
              <a:gd name="adj" fmla="val 15238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857228" y="1333500"/>
            <a:ext cx="4752856" cy="4762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196" b="1">
                <a:solidFill>
                  <a:srgbClr val="FFFFFF"/>
                </a:solidFill>
              </a:rPr>
              <a:t>Digital literacy emerged when reading and writing shifted onto networked screens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66733" y="2428875"/>
            <a:ext cx="5133846" cy="1552574"/>
          </a:xfrm>
          <a:prstGeom prst="roundRect">
            <a:avLst>
              <a:gd name="adj" fmla="val 9815"/>
            </a:avLst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 Same Side Corner Rectangle 5"/>
          <p:cNvSpPr/>
          <p:nvPr/>
        </p:nvSpPr>
        <p:spPr>
          <a:xfrm rot="16200000">
            <a:off x="-43514" y="3139122"/>
            <a:ext cx="1552574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95327" y="2619374"/>
            <a:ext cx="4714757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19376D"/>
                </a:solidFill>
              </a:rPr>
              <a:t> </a:t>
            </a:r>
            <a:r>
              <a:rPr sz="1104"/>
              <a:t>  </a:t>
            </a:r>
            <a:r>
              <a:rPr sz="1315" b="1">
                <a:solidFill>
                  <a:srgbClr val="19376D"/>
                </a:solidFill>
              </a:rPr>
              <a:t> Gilster (1997) 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5327" y="2669857"/>
            <a:ext cx="228594" cy="16573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95327" y="2981325"/>
            <a:ext cx="4714757" cy="7143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1196" b="0">
                <a:solidFill>
                  <a:srgbClr val="333333"/>
                </a:solidFill>
              </a:rPr>
              <a:t>"The ability to understand and use information in multiple formats from a wide range of sources when it is presented via computers."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66733" y="4171950"/>
            <a:ext cx="5133846" cy="1314450"/>
          </a:xfrm>
          <a:prstGeom prst="roundRect">
            <a:avLst>
              <a:gd name="adj" fmla="val 11594"/>
            </a:avLst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ound Same Side Corner Rectangle 10"/>
          <p:cNvSpPr/>
          <p:nvPr/>
        </p:nvSpPr>
        <p:spPr>
          <a:xfrm rot="16200000">
            <a:off x="75548" y="4763135"/>
            <a:ext cx="1314450" cy="13208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895327" y="4362450"/>
            <a:ext cx="4714757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19376D"/>
                </a:solidFill>
              </a:rPr>
              <a:t> </a:t>
            </a:r>
            <a:r>
              <a:rPr sz="1104"/>
              <a:t>  </a:t>
            </a:r>
            <a:r>
              <a:rPr sz="1315" b="1">
                <a:solidFill>
                  <a:srgbClr val="19376D"/>
                </a:solidFill>
              </a:rPr>
              <a:t> Lanham (1995) </a:t>
            </a:r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5327" y="4412932"/>
            <a:ext cx="228594" cy="16573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95327" y="4724399"/>
            <a:ext cx="4714757" cy="4762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1196" b="0">
                <a:solidFill>
                  <a:srgbClr val="333333"/>
                </a:solidFill>
              </a:rPr>
              <a:t>Extends literacy "from words alone to images, sounds and multimedia."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91115" y="1143000"/>
            <a:ext cx="5133846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19376D"/>
                </a:solidFill>
              </a:rPr>
              <a:t> </a:t>
            </a:r>
            <a:r>
              <a:rPr sz="1104"/>
              <a:t>  </a:t>
            </a:r>
            <a:r>
              <a:rPr sz="1315" b="1">
                <a:solidFill>
                  <a:srgbClr val="19376D"/>
                </a:solidFill>
              </a:rPr>
              <a:t> Key Shifts </a:t>
            </a:r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91115" y="1179195"/>
            <a:ext cx="228594" cy="194309"/>
          </a:xfrm>
          <a:prstGeom prst="rect">
            <a:avLst/>
          </a:prstGeom>
        </p:spPr>
      </p:pic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391115" y="1631632"/>
            <a:ext cx="228594" cy="165734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714957" y="1600200"/>
            <a:ext cx="1685882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From print to screens</a:t>
            </a:r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391115" y="2038349"/>
            <a:ext cx="228594" cy="11430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6714957" y="1981199"/>
            <a:ext cx="284790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From linear to non-linear navigation</a:t>
            </a:r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391115" y="2399347"/>
            <a:ext cx="228594" cy="154304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6714957" y="2362199"/>
            <a:ext cx="2314517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From text-only to multimedia</a:t>
            </a:r>
          </a:p>
        </p:txBody>
      </p:sp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391115" y="2760345"/>
            <a:ext cx="228594" cy="194309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6714957" y="2743200"/>
            <a:ext cx="317174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From isolated to networked information</a:t>
            </a:r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391115" y="3175635"/>
            <a:ext cx="228594" cy="12572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6714957" y="3124200"/>
            <a:ext cx="3914677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From passive consumption to active participation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9376D"/>
                </a:solidFill>
              </a:rPr>
              <a:t>Modern Definitions of Digital Literacy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143000"/>
            <a:ext cx="5286242" cy="5334000"/>
          </a:xfrm>
          <a:prstGeom prst="roundRect">
            <a:avLst>
              <a:gd name="adj" fmla="val 4324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952476" y="142875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95347" y="1603698"/>
            <a:ext cx="285742" cy="22160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66833" y="1466849"/>
            <a:ext cx="2857428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19376D"/>
                </a:solidFill>
              </a:rPr>
              <a:t>American Library Association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66833" y="1771650"/>
            <a:ext cx="2857428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666666"/>
                </a:solidFill>
              </a:rPr>
              <a:t>Digital Literacy Task Force (2013)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52476" y="2190749"/>
            <a:ext cx="4714757" cy="34671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1300"/>
              </a:spcAft>
            </a:pPr>
            <a:r>
              <a:rPr sz="1196" b="0">
                <a:solidFill>
                  <a:srgbClr val="333333"/>
                </a:solidFill>
              </a:rPr>
              <a:t> "Digital literacy is the ability to use information and communication technologies to </a:t>
            </a:r>
            <a:r>
              <a:rPr sz="1196" b="1">
                <a:solidFill>
                  <a:srgbClr val="19376D"/>
                </a:solidFill>
              </a:rPr>
              <a:t>find, evaluate, create and communicate information</a:t>
            </a:r>
            <a:r>
              <a:rPr sz="1196" b="0">
                <a:solidFill>
                  <a:srgbClr val="333333"/>
                </a:solidFill>
              </a:rPr>
              <a:t>, requiring both </a:t>
            </a:r>
            <a:r>
              <a:rPr sz="1196" b="1">
                <a:solidFill>
                  <a:srgbClr val="19376D"/>
                </a:solidFill>
              </a:rPr>
              <a:t>cognitive and technical skills</a:t>
            </a:r>
            <a:r>
              <a:rPr sz="1196" b="0">
                <a:solidFill>
                  <a:srgbClr val="333333"/>
                </a:solidFill>
              </a:rPr>
              <a:t>." 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52476" y="5848350"/>
            <a:ext cx="819129" cy="342900"/>
          </a:xfrm>
          <a:prstGeom prst="roundRect">
            <a:avLst>
              <a:gd name="adj" fmla="val 111111"/>
            </a:avLst>
          </a:prstGeom>
          <a:solidFill>
            <a:srgbClr val="E8EE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107379" y="5856647"/>
            <a:ext cx="819129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4" dirty="0"/>
              <a:t>  </a:t>
            </a:r>
            <a:r>
              <a:rPr sz="956" b="1" dirty="0">
                <a:solidFill>
                  <a:srgbClr val="19376D"/>
                </a:solidFill>
              </a:rPr>
              <a:t>Find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9150" y="5960444"/>
            <a:ext cx="171445" cy="135500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1866853" y="5848350"/>
            <a:ext cx="1095347" cy="342900"/>
          </a:xfrm>
          <a:prstGeom prst="roundRect">
            <a:avLst>
              <a:gd name="adj" fmla="val 111111"/>
            </a:avLst>
          </a:prstGeom>
          <a:solidFill>
            <a:srgbClr val="E8EE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2071635" y="5847275"/>
            <a:ext cx="1095347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4" dirty="0"/>
              <a:t>  </a:t>
            </a:r>
            <a:r>
              <a:rPr sz="956" b="1" dirty="0">
                <a:solidFill>
                  <a:srgbClr val="19376D"/>
                </a:solidFill>
              </a:rPr>
              <a:t>Evaluate</a:t>
            </a:r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19249" y="5950666"/>
            <a:ext cx="171445" cy="138266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3066973" y="5848350"/>
            <a:ext cx="962000" cy="342900"/>
          </a:xfrm>
          <a:prstGeom prst="roundRect">
            <a:avLst>
              <a:gd name="adj" fmla="val 111111"/>
            </a:avLst>
          </a:prstGeom>
          <a:solidFill>
            <a:srgbClr val="E8EE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3271755" y="5848350"/>
            <a:ext cx="962000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4" dirty="0"/>
              <a:t>  </a:t>
            </a:r>
            <a:r>
              <a:rPr sz="956" b="1" dirty="0">
                <a:solidFill>
                  <a:srgbClr val="19376D"/>
                </a:solidFill>
              </a:rPr>
              <a:t>Create</a:t>
            </a:r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219369" y="5950666"/>
            <a:ext cx="171445" cy="138266"/>
          </a:xfrm>
          <a:prstGeom prst="rect">
            <a:avLst/>
          </a:prstGeom>
        </p:spPr>
      </p:pic>
      <p:sp>
        <p:nvSpPr>
          <p:cNvPr id="18" name="Rounded Rectangle 17"/>
          <p:cNvSpPr/>
          <p:nvPr/>
        </p:nvSpPr>
        <p:spPr>
          <a:xfrm>
            <a:off x="4114697" y="5848350"/>
            <a:ext cx="1447763" cy="342900"/>
          </a:xfrm>
          <a:prstGeom prst="roundRect">
            <a:avLst>
              <a:gd name="adj" fmla="val 111111"/>
            </a:avLst>
          </a:prstGeom>
          <a:solidFill>
            <a:srgbClr val="E8EE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4343292" y="5847086"/>
            <a:ext cx="1447763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4" dirty="0"/>
              <a:t>  </a:t>
            </a:r>
            <a:r>
              <a:rPr sz="956" b="1" dirty="0">
                <a:solidFill>
                  <a:srgbClr val="19376D"/>
                </a:solidFill>
              </a:rPr>
              <a:t>Communicate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267093" y="5945136"/>
            <a:ext cx="171445" cy="149327"/>
          </a:xfrm>
          <a:prstGeom prst="rect">
            <a:avLst/>
          </a:prstGeom>
        </p:spPr>
      </p:pic>
      <p:sp>
        <p:nvSpPr>
          <p:cNvPr id="21" name="Rounded Rectangle 20"/>
          <p:cNvSpPr/>
          <p:nvPr/>
        </p:nvSpPr>
        <p:spPr>
          <a:xfrm>
            <a:off x="6238719" y="1143000"/>
            <a:ext cx="5286242" cy="5334000"/>
          </a:xfrm>
          <a:prstGeom prst="roundRect">
            <a:avLst>
              <a:gd name="adj" fmla="val 4324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ounded Rectangle 21"/>
          <p:cNvSpPr/>
          <p:nvPr/>
        </p:nvSpPr>
        <p:spPr>
          <a:xfrm>
            <a:off x="6524461" y="142875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667333" y="1592035"/>
            <a:ext cx="285742" cy="244928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7238819" y="1466849"/>
            <a:ext cx="828654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19376D"/>
                </a:solidFill>
              </a:rPr>
              <a:t>UNESCO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238819" y="1771650"/>
            <a:ext cx="828654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666666"/>
                </a:solidFill>
              </a:rPr>
              <a:t>(2022)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24461" y="2190749"/>
            <a:ext cx="4714757" cy="30289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1300"/>
              </a:spcAft>
            </a:pPr>
            <a:r>
              <a:rPr sz="1196" b="0">
                <a:solidFill>
                  <a:srgbClr val="333333"/>
                </a:solidFill>
              </a:rPr>
              <a:t> "Digital literacy is the </a:t>
            </a:r>
            <a:r>
              <a:rPr sz="1196" b="1">
                <a:solidFill>
                  <a:srgbClr val="19376D"/>
                </a:solidFill>
              </a:rPr>
              <a:t>confident and critical use</a:t>
            </a:r>
            <a:r>
              <a:rPr sz="1196" b="0">
                <a:solidFill>
                  <a:srgbClr val="333333"/>
                </a:solidFill>
              </a:rPr>
              <a:t> of digital technologies for </a:t>
            </a:r>
            <a:r>
              <a:rPr sz="1196" b="1">
                <a:solidFill>
                  <a:srgbClr val="19376D"/>
                </a:solidFill>
              </a:rPr>
              <a:t>information, communication and problem-solving</a:t>
            </a:r>
            <a:r>
              <a:rPr sz="1196" b="0">
                <a:solidFill>
                  <a:srgbClr val="333333"/>
                </a:solidFill>
              </a:rPr>
              <a:t>." 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524461" y="5410199"/>
            <a:ext cx="1457288" cy="342900"/>
          </a:xfrm>
          <a:prstGeom prst="roundRect">
            <a:avLst>
              <a:gd name="adj" fmla="val 111111"/>
            </a:avLst>
          </a:prstGeom>
          <a:solidFill>
            <a:srgbClr val="E8EE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6772106" y="5410199"/>
            <a:ext cx="1457288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4" dirty="0"/>
              <a:t>  </a:t>
            </a:r>
            <a:r>
              <a:rPr sz="956" b="1" dirty="0">
                <a:solidFill>
                  <a:srgbClr val="19376D"/>
                </a:solidFill>
              </a:rPr>
              <a:t>Confident Use</a:t>
            </a:r>
          </a:p>
        </p:txBody>
      </p:sp>
      <p:pic>
        <p:nvPicPr>
          <p:cNvPr id="29" name="Picture 28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676858" y="5512516"/>
            <a:ext cx="171445" cy="138266"/>
          </a:xfrm>
          <a:prstGeom prst="rect">
            <a:avLst/>
          </a:prstGeom>
        </p:spPr>
      </p:pic>
      <p:sp>
        <p:nvSpPr>
          <p:cNvPr id="30" name="Rounded Rectangle 29"/>
          <p:cNvSpPr/>
          <p:nvPr/>
        </p:nvSpPr>
        <p:spPr>
          <a:xfrm>
            <a:off x="8076998" y="5410199"/>
            <a:ext cx="1609684" cy="342900"/>
          </a:xfrm>
          <a:prstGeom prst="roundRect">
            <a:avLst>
              <a:gd name="adj" fmla="val 111111"/>
            </a:avLst>
          </a:prstGeom>
          <a:solidFill>
            <a:srgbClr val="E8EE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8315116" y="5410199"/>
            <a:ext cx="1609684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4" dirty="0"/>
              <a:t>  </a:t>
            </a:r>
            <a:r>
              <a:rPr sz="956" b="1" dirty="0">
                <a:solidFill>
                  <a:srgbClr val="19376D"/>
                </a:solidFill>
              </a:rPr>
              <a:t>Critical Thinking</a:t>
            </a:r>
          </a:p>
        </p:txBody>
      </p:sp>
      <p:pic>
        <p:nvPicPr>
          <p:cNvPr id="32" name="Picture 31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8229394" y="5512516"/>
            <a:ext cx="171445" cy="138266"/>
          </a:xfrm>
          <a:prstGeom prst="rect">
            <a:avLst/>
          </a:prstGeom>
        </p:spPr>
      </p:pic>
      <p:sp>
        <p:nvSpPr>
          <p:cNvPr id="33" name="Rounded Rectangle 32"/>
          <p:cNvSpPr/>
          <p:nvPr/>
        </p:nvSpPr>
        <p:spPr>
          <a:xfrm>
            <a:off x="6524461" y="5848350"/>
            <a:ext cx="1628734" cy="342900"/>
          </a:xfrm>
          <a:prstGeom prst="roundRect">
            <a:avLst>
              <a:gd name="adj" fmla="val 111111"/>
            </a:avLst>
          </a:prstGeom>
          <a:solidFill>
            <a:srgbClr val="E8EE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6772106" y="5848350"/>
            <a:ext cx="1628734" cy="3429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4" dirty="0"/>
              <a:t>  </a:t>
            </a:r>
            <a:r>
              <a:rPr sz="956" b="1" dirty="0">
                <a:solidFill>
                  <a:srgbClr val="19376D"/>
                </a:solidFill>
              </a:rPr>
              <a:t>Problem-Solving</a:t>
            </a:r>
          </a:p>
        </p:txBody>
      </p:sp>
      <p:pic>
        <p:nvPicPr>
          <p:cNvPr id="35" name="Picture 34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6676858" y="5945136"/>
            <a:ext cx="171445" cy="14932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 dirty="0">
                <a:solidFill>
                  <a:srgbClr val="19376D"/>
                </a:solidFill>
              </a:rPr>
              <a:t>Key Differences Between Classical and Digital Literacy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32187A9-CEA1-CCF2-BC61-876669EA4C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833674"/>
              </p:ext>
            </p:extLst>
          </p:nvPr>
        </p:nvGraphicFramePr>
        <p:xfrm>
          <a:off x="666733" y="1145406"/>
          <a:ext cx="9216190" cy="4757531"/>
        </p:xfrm>
        <a:graphic>
          <a:graphicData uri="http://schemas.openxmlformats.org/drawingml/2006/table">
            <a:tbl>
              <a:tblPr/>
              <a:tblGrid>
                <a:gridCol w="1843238">
                  <a:extLst>
                    <a:ext uri="{9D8B030D-6E8A-4147-A177-3AD203B41FA5}">
                      <a16:colId xmlns:a16="http://schemas.microsoft.com/office/drawing/2014/main" val="2159405832"/>
                    </a:ext>
                  </a:extLst>
                </a:gridCol>
                <a:gridCol w="3686476">
                  <a:extLst>
                    <a:ext uri="{9D8B030D-6E8A-4147-A177-3AD203B41FA5}">
                      <a16:colId xmlns:a16="http://schemas.microsoft.com/office/drawing/2014/main" val="4125375144"/>
                    </a:ext>
                  </a:extLst>
                </a:gridCol>
                <a:gridCol w="3686476">
                  <a:extLst>
                    <a:ext uri="{9D8B030D-6E8A-4147-A177-3AD203B41FA5}">
                      <a16:colId xmlns:a16="http://schemas.microsoft.com/office/drawing/2014/main" val="2700089203"/>
                    </a:ext>
                  </a:extLst>
                </a:gridCol>
              </a:tblGrid>
              <a:tr h="585571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</a:rPr>
                        <a:t>Dimension</a:t>
                      </a:r>
                    </a:p>
                  </a:txBody>
                  <a:tcPr marL="144379" marR="144379" marT="144379" marB="1443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9376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</a:rPr>
                        <a:t>Classical Literacy</a:t>
                      </a:r>
                    </a:p>
                  </a:txBody>
                  <a:tcPr marL="144379" marR="144379" marT="144379" marB="1443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9376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b="1">
                          <a:solidFill>
                            <a:srgbClr val="FFFFFF"/>
                          </a:solidFill>
                          <a:effectLst/>
                        </a:rPr>
                        <a:t>Digital Literacy</a:t>
                      </a:r>
                    </a:p>
                  </a:txBody>
                  <a:tcPr marL="144379" marR="144379" marT="144379" marB="1443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937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0486566"/>
                  </a:ext>
                </a:extLst>
              </a:tr>
              <a:tr h="834392"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r>
                        <a:rPr lang="en-US" sz="1400" b="1" dirty="0">
                          <a:solidFill>
                            <a:srgbClr val="19376D"/>
                          </a:solidFill>
                          <a:effectLst/>
                        </a:rPr>
                        <a:t>Medium</a:t>
                      </a:r>
                    </a:p>
                  </a:txBody>
                  <a:tcPr marL="144379" marR="144379" marT="144379" marB="1443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r>
                        <a:rPr lang="en-US" sz="1400">
                          <a:solidFill>
                            <a:srgbClr val="555555"/>
                          </a:solidFill>
                          <a:effectLst/>
                        </a:rPr>
                        <a:t>Print (paper)</a:t>
                      </a:r>
                    </a:p>
                  </a:txBody>
                  <a:tcPr marL="144379" marR="144379" marT="144379" marB="1443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r>
                        <a:rPr lang="en-US" sz="1400" b="1">
                          <a:solidFill>
                            <a:srgbClr val="19376D"/>
                          </a:solidFill>
                          <a:effectLst/>
                        </a:rPr>
                        <a:t>Screens, hypertext, multimodal media</a:t>
                      </a:r>
                    </a:p>
                  </a:txBody>
                  <a:tcPr marL="144379" marR="144379" marT="144379" marB="1443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005060"/>
                  </a:ext>
                </a:extLst>
              </a:tr>
              <a:tr h="834392"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r>
                        <a:rPr lang="en-US" sz="1400" b="1" dirty="0">
                          <a:solidFill>
                            <a:srgbClr val="19376D"/>
                          </a:solidFill>
                          <a:effectLst/>
                        </a:rPr>
                        <a:t>Navigation</a:t>
                      </a:r>
                    </a:p>
                  </a:txBody>
                  <a:tcPr marL="144379" marR="144379" marT="144379" marB="14437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r>
                        <a:rPr lang="en-US" sz="1400">
                          <a:solidFill>
                            <a:srgbClr val="555555"/>
                          </a:solidFill>
                          <a:effectLst/>
                        </a:rPr>
                        <a:t>Linear (page order)</a:t>
                      </a:r>
                    </a:p>
                  </a:txBody>
                  <a:tcPr marL="144379" marR="144379" marT="144379" marB="14437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r>
                        <a:rPr lang="en-US" sz="1400" b="1">
                          <a:solidFill>
                            <a:srgbClr val="19376D"/>
                          </a:solidFill>
                          <a:effectLst/>
                        </a:rPr>
                        <a:t>Non-linear (links, tabs, embeds)</a:t>
                      </a:r>
                    </a:p>
                  </a:txBody>
                  <a:tcPr marL="144379" marR="144379" marT="144379" marB="14437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9877092"/>
                  </a:ext>
                </a:extLst>
              </a:tr>
              <a:tr h="834392"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r>
                        <a:rPr lang="en-US" sz="1400" b="1" dirty="0">
                          <a:solidFill>
                            <a:srgbClr val="19376D"/>
                          </a:solidFill>
                          <a:effectLst/>
                        </a:rPr>
                        <a:t>Skills set</a:t>
                      </a:r>
                    </a:p>
                  </a:txBody>
                  <a:tcPr marL="144379" marR="144379" marT="144379" marB="14437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r>
                        <a:rPr lang="en-US" sz="1400">
                          <a:solidFill>
                            <a:srgbClr val="555555"/>
                          </a:solidFill>
                          <a:effectLst/>
                        </a:rPr>
                        <a:t>Decoding text, composition</a:t>
                      </a:r>
                    </a:p>
                  </a:txBody>
                  <a:tcPr marL="144379" marR="144379" marT="144379" marB="14437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r>
                        <a:rPr lang="en-US" sz="1400" b="1" dirty="0">
                          <a:solidFill>
                            <a:srgbClr val="19376D"/>
                          </a:solidFill>
                          <a:effectLst/>
                        </a:rPr>
                        <a:t>Technical (device use), critical search &amp; evaluation, content creation</a:t>
                      </a:r>
                    </a:p>
                  </a:txBody>
                  <a:tcPr marL="144379" marR="144379" marT="144379" marB="14437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842763"/>
                  </a:ext>
                </a:extLst>
              </a:tr>
              <a:tr h="834392"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r>
                        <a:rPr lang="en-US" sz="1400" b="1" dirty="0">
                          <a:solidFill>
                            <a:srgbClr val="19376D"/>
                          </a:solidFill>
                          <a:effectLst/>
                        </a:rPr>
                        <a:t>Authority check</a:t>
                      </a:r>
                    </a:p>
                  </a:txBody>
                  <a:tcPr marL="144379" marR="144379" marT="144379" marB="14437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r>
                        <a:rPr lang="en-US" sz="1400">
                          <a:solidFill>
                            <a:srgbClr val="555555"/>
                          </a:solidFill>
                          <a:effectLst/>
                        </a:rPr>
                        <a:t>Publisher reputation</a:t>
                      </a:r>
                    </a:p>
                  </a:txBody>
                  <a:tcPr marL="144379" marR="144379" marT="144379" marB="14437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r>
                        <a:rPr lang="en-US" sz="1400" b="1">
                          <a:solidFill>
                            <a:srgbClr val="19376D"/>
                          </a:solidFill>
                          <a:effectLst/>
                        </a:rPr>
                        <a:t>Domain analysis, peer-review signals, metadata, social validation</a:t>
                      </a:r>
                    </a:p>
                  </a:txBody>
                  <a:tcPr marL="144379" marR="144379" marT="144379" marB="14437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4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617237"/>
                  </a:ext>
                </a:extLst>
              </a:tr>
              <a:tr h="834392"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r>
                        <a:rPr lang="en-US" sz="1400" b="1" dirty="0">
                          <a:solidFill>
                            <a:srgbClr val="19376D"/>
                          </a:solidFill>
                          <a:effectLst/>
                        </a:rPr>
                        <a:t>Participation</a:t>
                      </a:r>
                    </a:p>
                  </a:txBody>
                  <a:tcPr marL="144379" marR="144379" marT="144379" marB="14437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r>
                        <a:rPr lang="en-US" sz="1400">
                          <a:solidFill>
                            <a:srgbClr val="555555"/>
                          </a:solidFill>
                          <a:effectLst/>
                        </a:rPr>
                        <a:t>Primarily consumption</a:t>
                      </a:r>
                    </a:p>
                  </a:txBody>
                  <a:tcPr marL="144379" marR="144379" marT="144379" marB="14437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r>
                        <a:rPr lang="en-US" sz="1400" b="1" dirty="0">
                          <a:solidFill>
                            <a:srgbClr val="19376D"/>
                          </a:solidFill>
                          <a:effectLst/>
                        </a:rPr>
                        <a:t>Read/Write/Share culture; user-generated content</a:t>
                      </a:r>
                    </a:p>
                  </a:txBody>
                  <a:tcPr marL="144379" marR="144379" marT="144379" marB="144379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F7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51457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9376D"/>
                </a:solidFill>
              </a:rPr>
              <a:t>Digital Literacy Frameworks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143000"/>
            <a:ext cx="3495587" cy="5334000"/>
          </a:xfrm>
          <a:prstGeom prst="roundRect">
            <a:avLst>
              <a:gd name="adj" fmla="val 6539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904852" y="138112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09624" y="1500394"/>
            <a:ext cx="266693" cy="23771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23961" y="1390650"/>
            <a:ext cx="217164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19376D"/>
                </a:solidFill>
              </a:rPr>
              <a:t>Gilster's Four Core Skills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3961" y="1657350"/>
            <a:ext cx="2171645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666666"/>
                </a:solidFill>
              </a:rPr>
              <a:t>(1997)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04851" y="1885853"/>
            <a:ext cx="3019349" cy="714375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19376D"/>
                </a:solidFill>
              </a:rPr>
              <a:t>Knowledge assembly</a:t>
            </a:r>
            <a:r>
              <a:rPr sz="1196" b="0" dirty="0">
                <a:solidFill>
                  <a:srgbClr val="333333"/>
                </a:solidFill>
              </a:rPr>
              <a:t> - Connecting information from multiple sources </a:t>
            </a:r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2061882"/>
            <a:ext cx="190495" cy="16248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04852" y="2828732"/>
            <a:ext cx="3019349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19376D"/>
                </a:solidFill>
              </a:rPr>
              <a:t>Content evaluation</a:t>
            </a:r>
            <a:r>
              <a:rPr sz="1196" b="0" dirty="0">
                <a:solidFill>
                  <a:srgbClr val="333333"/>
                </a:solidFill>
              </a:rPr>
              <a:t> - Assessing credibility and relevance 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2896160"/>
            <a:ext cx="190495" cy="15127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04850" y="3440184"/>
            <a:ext cx="3019349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19376D"/>
                </a:solidFill>
              </a:rPr>
              <a:t>Web searching</a:t>
            </a:r>
            <a:r>
              <a:rPr sz="1196" b="0" dirty="0">
                <a:solidFill>
                  <a:srgbClr val="333333"/>
                </a:solidFill>
              </a:rPr>
              <a:t> - Finding information efficiently </a:t>
            </a:r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04852" y="3488111"/>
            <a:ext cx="190495" cy="148477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904852" y="3999939"/>
            <a:ext cx="3019349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19376D"/>
                </a:solidFill>
              </a:rPr>
              <a:t>Hypertext navigation</a:t>
            </a:r>
            <a:r>
              <a:rPr sz="1196" b="0" dirty="0">
                <a:solidFill>
                  <a:srgbClr val="333333"/>
                </a:solidFill>
              </a:rPr>
              <a:t> - Moving through digital spaces </a:t>
            </a:r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04852" y="4105274"/>
            <a:ext cx="190495" cy="95249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4352816" y="1143000"/>
            <a:ext cx="3495587" cy="5334000"/>
          </a:xfrm>
          <a:prstGeom prst="roundRect">
            <a:avLst>
              <a:gd name="adj" fmla="val 6539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ounded Rectangle 16"/>
          <p:cNvSpPr/>
          <p:nvPr/>
        </p:nvSpPr>
        <p:spPr>
          <a:xfrm>
            <a:off x="4590935" y="138112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695707" y="1514889"/>
            <a:ext cx="266693" cy="208721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210044" y="1390650"/>
            <a:ext cx="1142971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19376D"/>
                </a:solidFill>
              </a:rPr>
              <a:t>DigComp 2.2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10044" y="1657350"/>
            <a:ext cx="1142971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666666"/>
                </a:solidFill>
              </a:rPr>
              <a:t>(EU, 2022)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90935" y="2047874"/>
            <a:ext cx="3019349" cy="3809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956" b="0" dirty="0">
                <a:solidFill>
                  <a:srgbClr val="555555"/>
                </a:solidFill>
              </a:rPr>
              <a:t>A comprehensive framework for citizens' digital competence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86172" y="2414586"/>
            <a:ext cx="3019349" cy="714375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076" b="1" dirty="0">
                <a:solidFill>
                  <a:srgbClr val="19376D"/>
                </a:solidFill>
              </a:rPr>
              <a:t>1)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19376D"/>
                </a:solidFill>
              </a:rPr>
              <a:t>Information &amp; data literacy</a:t>
            </a:r>
            <a:r>
              <a:rPr sz="1196" b="0" dirty="0">
                <a:solidFill>
                  <a:srgbClr val="333333"/>
                </a:solidFill>
              </a:rPr>
              <a:t> - Finding, evaluating and managing information </a:t>
            </a:r>
          </a:p>
        </p:txBody>
      </p:sp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590935" y="2585757"/>
            <a:ext cx="190495" cy="162485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4590935" y="3216243"/>
            <a:ext cx="3019349" cy="714375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076" b="1" dirty="0">
                <a:solidFill>
                  <a:srgbClr val="19376D"/>
                </a:solidFill>
              </a:rPr>
              <a:t>2)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19376D"/>
                </a:solidFill>
              </a:rPr>
              <a:t>Communication &amp; collaboration</a:t>
            </a:r>
            <a:r>
              <a:rPr sz="1196" b="0" dirty="0">
                <a:solidFill>
                  <a:srgbClr val="333333"/>
                </a:solidFill>
              </a:rPr>
              <a:t> - Interacting through digital technologies </a:t>
            </a:r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590935" y="3442447"/>
            <a:ext cx="190495" cy="106455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4590935" y="4086785"/>
            <a:ext cx="3019349" cy="714375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076" b="1" dirty="0">
                <a:solidFill>
                  <a:srgbClr val="19376D"/>
                </a:solidFill>
              </a:rPr>
              <a:t>3)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19376D"/>
                </a:solidFill>
              </a:rPr>
              <a:t>Digital content creation</a:t>
            </a:r>
            <a:r>
              <a:rPr sz="1196" b="0" dirty="0">
                <a:solidFill>
                  <a:srgbClr val="333333"/>
                </a:solidFill>
              </a:rPr>
              <a:t> - Creating and editing digital content </a:t>
            </a:r>
          </a:p>
        </p:txBody>
      </p:sp>
      <p:pic>
        <p:nvPicPr>
          <p:cNvPr id="27" name="Picture 26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590935" y="4248710"/>
            <a:ext cx="190495" cy="151279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4590935" y="4986618"/>
            <a:ext cx="3019349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076" b="1" dirty="0">
                <a:solidFill>
                  <a:srgbClr val="19376D"/>
                </a:solidFill>
              </a:rPr>
              <a:t>4)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19376D"/>
                </a:solidFill>
              </a:rPr>
              <a:t>Safety</a:t>
            </a:r>
            <a:r>
              <a:rPr sz="1196" b="0" dirty="0">
                <a:solidFill>
                  <a:srgbClr val="333333"/>
                </a:solidFill>
              </a:rPr>
              <a:t> - Protecting devices, content and personal data </a:t>
            </a:r>
          </a:p>
        </p:txBody>
      </p:sp>
      <p:pic>
        <p:nvPicPr>
          <p:cNvPr id="29" name="Picture 28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4590935" y="5063377"/>
            <a:ext cx="190495" cy="179294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4586171" y="5581089"/>
            <a:ext cx="3019349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076" b="1" dirty="0">
                <a:solidFill>
                  <a:srgbClr val="19376D"/>
                </a:solidFill>
              </a:rPr>
              <a:t>5)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19376D"/>
                </a:solidFill>
              </a:rPr>
              <a:t>Problem-solving</a:t>
            </a:r>
            <a:r>
              <a:rPr sz="1196" b="0" dirty="0">
                <a:solidFill>
                  <a:srgbClr val="333333"/>
                </a:solidFill>
              </a:rPr>
              <a:t> - Identifying and solving technical problems </a:t>
            </a:r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4590935" y="5667935"/>
            <a:ext cx="190495" cy="151279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8029374" y="1143000"/>
            <a:ext cx="3495587" cy="5334000"/>
          </a:xfrm>
          <a:prstGeom prst="roundRect">
            <a:avLst>
              <a:gd name="adj" fmla="val 6539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Rounded Rectangle 32"/>
          <p:cNvSpPr/>
          <p:nvPr/>
        </p:nvSpPr>
        <p:spPr>
          <a:xfrm>
            <a:off x="8267493" y="1504950"/>
            <a:ext cx="438139" cy="476249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4" name="Picture 33" descr="image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8353216" y="1638714"/>
            <a:ext cx="266693" cy="208721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8848503" y="1381124"/>
            <a:ext cx="2438339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19376D"/>
                </a:solidFill>
              </a:rPr>
              <a:t>Eshet-Alkalai's Six-Skill Model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848503" y="1743925"/>
            <a:ext cx="2438339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 dirty="0">
                <a:solidFill>
                  <a:srgbClr val="666666"/>
                </a:solidFill>
              </a:rPr>
              <a:t>(2004)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267493" y="2243844"/>
            <a:ext cx="3019349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19376D"/>
                </a:solidFill>
              </a:rPr>
              <a:t>Photo-visual</a:t>
            </a:r>
            <a:r>
              <a:rPr sz="1196" b="0" dirty="0">
                <a:solidFill>
                  <a:srgbClr val="333333"/>
                </a:solidFill>
              </a:rPr>
              <a:t> - Understanding visual information </a:t>
            </a:r>
          </a:p>
        </p:txBody>
      </p:sp>
      <p:pic>
        <p:nvPicPr>
          <p:cNvPr id="38" name="Picture 37" descr="image.png"/>
          <p:cNvPicPr>
            <a:picLocks noChangeAspect="1"/>
          </p:cNvPicPr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8267493" y="2315135"/>
            <a:ext cx="190495" cy="151279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8267493" y="2739994"/>
            <a:ext cx="3019349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19376D"/>
                </a:solidFill>
              </a:rPr>
              <a:t>Reproduction</a:t>
            </a:r>
            <a:r>
              <a:rPr sz="1196" b="0" dirty="0">
                <a:solidFill>
                  <a:srgbClr val="333333"/>
                </a:solidFill>
              </a:rPr>
              <a:t> - Digital content creation </a:t>
            </a:r>
          </a:p>
        </p:txBody>
      </p:sp>
      <p:pic>
        <p:nvPicPr>
          <p:cNvPr id="40" name="Picture 39" descr="image.png"/>
          <p:cNvPicPr>
            <a:picLocks noChangeAspect="1"/>
          </p:cNvPicPr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8267493" y="2891677"/>
            <a:ext cx="190495" cy="179294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8267493" y="3342995"/>
            <a:ext cx="3019349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19376D"/>
                </a:solidFill>
              </a:rPr>
              <a:t>Information</a:t>
            </a:r>
            <a:r>
              <a:rPr sz="1196" b="0" dirty="0">
                <a:solidFill>
                  <a:srgbClr val="333333"/>
                </a:solidFill>
              </a:rPr>
              <a:t> - Evaluating digital content </a:t>
            </a:r>
          </a:p>
        </p:txBody>
      </p:sp>
      <p:pic>
        <p:nvPicPr>
          <p:cNvPr id="42" name="Picture 41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8267493" y="3490632"/>
            <a:ext cx="190495" cy="162485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8267493" y="3930618"/>
            <a:ext cx="3019349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19376D"/>
                </a:solidFill>
              </a:rPr>
              <a:t>Branching</a:t>
            </a:r>
            <a:r>
              <a:rPr sz="1196" b="0" dirty="0">
                <a:solidFill>
                  <a:srgbClr val="333333"/>
                </a:solidFill>
              </a:rPr>
              <a:t> - Navigating non-linear spaces </a:t>
            </a:r>
          </a:p>
        </p:txBody>
      </p:sp>
      <p:pic>
        <p:nvPicPr>
          <p:cNvPr id="44" name="Picture 43" descr="image.png"/>
          <p:cNvPicPr>
            <a:picLocks noChangeAspect="1"/>
          </p:cNvPicPr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8267493" y="4086785"/>
            <a:ext cx="190495" cy="151279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8267492" y="4508627"/>
            <a:ext cx="3019349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19376D"/>
                </a:solidFill>
              </a:rPr>
              <a:t>Socio-emotional</a:t>
            </a:r>
            <a:r>
              <a:rPr sz="1196" b="0" dirty="0">
                <a:solidFill>
                  <a:srgbClr val="333333"/>
                </a:solidFill>
              </a:rPr>
              <a:t> - Digital communication </a:t>
            </a:r>
          </a:p>
        </p:txBody>
      </p:sp>
      <p:pic>
        <p:nvPicPr>
          <p:cNvPr id="46" name="Picture 45" descr="image.png"/>
          <p:cNvPicPr>
            <a:picLocks noChangeAspect="1"/>
          </p:cNvPicPr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8267493" y="4671732"/>
            <a:ext cx="190495" cy="162485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8353216" y="5223008"/>
            <a:ext cx="3019349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04" dirty="0"/>
              <a:t>  </a:t>
            </a: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19376D"/>
                </a:solidFill>
              </a:rPr>
              <a:t>Real-time thinking</a:t>
            </a:r>
            <a:r>
              <a:rPr sz="1196" b="0" dirty="0">
                <a:solidFill>
                  <a:srgbClr val="333333"/>
                </a:solidFill>
              </a:rPr>
              <a:t> - Processing multiple inputs </a:t>
            </a:r>
          </a:p>
        </p:txBody>
      </p:sp>
      <p:pic>
        <p:nvPicPr>
          <p:cNvPr id="48" name="Picture 47" descr="image.png"/>
          <p:cNvPicPr>
            <a:picLocks noChangeAspect="1"/>
          </p:cNvPicPr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8267493" y="5258080"/>
            <a:ext cx="190495" cy="17088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9376D"/>
                </a:solidFill>
              </a:rPr>
              <a:t>Why Digital Literacy Matters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6733" y="1143000"/>
            <a:ext cx="977240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950"/>
              </a:spcAft>
            </a:pPr>
            <a:r>
              <a:rPr sz="1315" b="0">
                <a:solidFill>
                  <a:srgbClr val="555555"/>
                </a:solidFill>
              </a:rPr>
              <a:t>Digital literacy </a:t>
            </a:r>
            <a:r>
              <a:rPr sz="1315" b="1">
                <a:solidFill>
                  <a:srgbClr val="19376D"/>
                </a:solidFill>
              </a:rPr>
              <a:t>accelerates every phase</a:t>
            </a:r>
            <a:r>
              <a:rPr sz="1315" b="0">
                <a:solidFill>
                  <a:srgbClr val="555555"/>
                </a:solidFill>
              </a:rPr>
              <a:t> of research methodology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695449"/>
            <a:ext cx="5314817" cy="2276474"/>
          </a:xfrm>
          <a:prstGeom prst="roundRect">
            <a:avLst>
              <a:gd name="adj" fmla="val 10041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904852" y="1933574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47723" y="2111439"/>
            <a:ext cx="285742" cy="21577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66833" y="1933574"/>
            <a:ext cx="4076598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435" b="1">
                <a:solidFill>
                  <a:srgbClr val="19376D"/>
                </a:solidFill>
              </a:rPr>
              <a:t>Access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66833" y="2343150"/>
            <a:ext cx="4076598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Locate peer-reviewed sources hidden behind paywalls or scattered across databases</a:t>
            </a:r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6833" y="3004857"/>
            <a:ext cx="190495" cy="16248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933526" y="2971800"/>
            <a:ext cx="202877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Advanced search techniques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0144" y="1695449"/>
            <a:ext cx="5314817" cy="2276474"/>
          </a:xfrm>
          <a:prstGeom prst="roundRect">
            <a:avLst>
              <a:gd name="adj" fmla="val 10041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6457788" y="1933574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91135" y="2108523"/>
            <a:ext cx="285742" cy="22160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219769" y="1933574"/>
            <a:ext cx="4076598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435" b="1">
                <a:solidFill>
                  <a:srgbClr val="19376D"/>
                </a:solidFill>
              </a:rPr>
              <a:t>Evaluation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19769" y="2343150"/>
            <a:ext cx="4076598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Distinguish credible journals from predatory outlets in seconds</a:t>
            </a:r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19769" y="3004857"/>
            <a:ext cx="190495" cy="16248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7486462" y="2971800"/>
            <a:ext cx="1885902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Critical source assessment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66733" y="4210049"/>
            <a:ext cx="5314817" cy="2276474"/>
          </a:xfrm>
          <a:prstGeom prst="roundRect">
            <a:avLst>
              <a:gd name="adj" fmla="val 10041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904852" y="4438649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47723" y="4628955"/>
            <a:ext cx="285742" cy="209938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666833" y="4438649"/>
            <a:ext cx="4076598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435" b="1">
                <a:solidFill>
                  <a:srgbClr val="19376D"/>
                </a:solidFill>
              </a:rPr>
              <a:t>Synthesis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666833" y="4857750"/>
            <a:ext cx="4076598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Integrate multimodal evidence into a coherent literature review</a:t>
            </a:r>
          </a:p>
        </p:txBody>
      </p:sp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6833" y="5509932"/>
            <a:ext cx="190495" cy="162485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1933526" y="5486400"/>
            <a:ext cx="2171645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Articles, datasets, infographics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210144" y="4210049"/>
            <a:ext cx="5314817" cy="2276474"/>
          </a:xfrm>
          <a:prstGeom prst="roundRect">
            <a:avLst>
              <a:gd name="adj" fmla="val 10041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ounded Rectangle 25"/>
          <p:cNvSpPr/>
          <p:nvPr/>
        </p:nvSpPr>
        <p:spPr>
          <a:xfrm>
            <a:off x="6457788" y="4438649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7" name="Picture 26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591135" y="4611460"/>
            <a:ext cx="285742" cy="244928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7219769" y="4438649"/>
            <a:ext cx="4076598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435" b="1">
                <a:solidFill>
                  <a:srgbClr val="19376D"/>
                </a:solidFill>
              </a:rPr>
              <a:t>Communication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219769" y="4857750"/>
            <a:ext cx="4076598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Present findings via multiple formats for different audiences</a:t>
            </a:r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19769" y="5509932"/>
            <a:ext cx="190495" cy="162485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7486462" y="5486400"/>
            <a:ext cx="2733606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PDFs, infographics, blog posts, posters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9376D"/>
                </a:solidFill>
              </a:rPr>
              <a:t>Common Misconceptions vs. Reality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6733" y="1143000"/>
            <a:ext cx="977240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625"/>
              </a:spcAft>
            </a:pPr>
            <a:r>
              <a:rPr sz="1315" b="0">
                <a:solidFill>
                  <a:srgbClr val="555555"/>
                </a:solidFill>
              </a:rPr>
              <a:t>Let's clear up some </a:t>
            </a:r>
            <a:r>
              <a:rPr sz="1315" b="0">
                <a:solidFill>
                  <a:srgbClr val="19376D"/>
                </a:solidFill>
              </a:rPr>
              <a:t>common myths</a:t>
            </a:r>
            <a:r>
              <a:rPr sz="1315" b="0">
                <a:solidFill>
                  <a:srgbClr val="555555"/>
                </a:solidFill>
              </a:rPr>
              <a:t> about digital literacy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66733" y="1647825"/>
            <a:ext cx="10858228" cy="1523999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904852" y="21717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09624" y="2296767"/>
            <a:ext cx="266693" cy="22611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71585" y="2276474"/>
            <a:ext cx="4209944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E74C3C"/>
                </a:solidFill>
              </a:rPr>
              <a:t>"If I can use social media, I'm digitally literate."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43491" y="21717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48263" y="2296767"/>
            <a:ext cx="266693" cy="22611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010224" y="2276474"/>
            <a:ext cx="377180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 dirty="0">
                <a:solidFill>
                  <a:srgbClr val="27AE60"/>
                </a:solidFill>
              </a:rPr>
              <a:t>Social familiarity ≠ </a:t>
            </a:r>
            <a:r>
              <a:rPr sz="1315" b="1" dirty="0">
                <a:solidFill>
                  <a:srgbClr val="19376D"/>
                </a:solidFill>
              </a:rPr>
              <a:t>critical research skills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3409950"/>
            <a:ext cx="10858228" cy="1523999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904852" y="393382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09624" y="4058892"/>
            <a:ext cx="266693" cy="22611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571585" y="4038599"/>
            <a:ext cx="403849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E74C3C"/>
                </a:solidFill>
              </a:rPr>
              <a:t>"Digital literacy replaces traditional literacy."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343491" y="393382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48263" y="4058892"/>
            <a:ext cx="266693" cy="22611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010224" y="3905249"/>
            <a:ext cx="4276618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27AE60"/>
                </a:solidFill>
              </a:rPr>
              <a:t>It </a:t>
            </a:r>
            <a:r>
              <a:rPr sz="1315" b="1">
                <a:solidFill>
                  <a:srgbClr val="19376D"/>
                </a:solidFill>
              </a:rPr>
              <a:t>builds on</a:t>
            </a:r>
            <a:r>
              <a:rPr sz="1315" b="1">
                <a:solidFill>
                  <a:srgbClr val="27AE60"/>
                </a:solidFill>
              </a:rPr>
              <a:t> classical reading/writing; both are needed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66733" y="5172075"/>
            <a:ext cx="10858228" cy="1523999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ounded Rectangle 21"/>
          <p:cNvSpPr/>
          <p:nvPr/>
        </p:nvSpPr>
        <p:spPr>
          <a:xfrm>
            <a:off x="904852" y="569594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09624" y="5821017"/>
            <a:ext cx="266693" cy="226115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1571585" y="5800725"/>
            <a:ext cx="3628934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E74C3C"/>
                </a:solidFill>
              </a:rPr>
              <a:t>"Digital literacy is just 'computer skills.'"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343491" y="569594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48263" y="5821017"/>
            <a:ext cx="266693" cy="226115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7010224" y="5667374"/>
            <a:ext cx="4276618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27AE60"/>
                </a:solidFill>
              </a:rPr>
              <a:t>Technical use is </a:t>
            </a:r>
            <a:r>
              <a:rPr sz="1315" b="1">
                <a:solidFill>
                  <a:srgbClr val="19376D"/>
                </a:solidFill>
              </a:rPr>
              <a:t>foundational</a:t>
            </a:r>
            <a:r>
              <a:rPr sz="1315" b="1">
                <a:solidFill>
                  <a:srgbClr val="27AE60"/>
                </a:solidFill>
              </a:rPr>
              <a:t>; evaluation and ethical creation are equally central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9376D"/>
                </a:solidFill>
              </a:rPr>
              <a:t>Key Takeaways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6733" y="1143000"/>
            <a:ext cx="977240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950"/>
              </a:spcAft>
            </a:pPr>
            <a:r>
              <a:rPr sz="1315" b="0">
                <a:solidFill>
                  <a:srgbClr val="555555"/>
                </a:solidFill>
              </a:rPr>
              <a:t>The most important points to remember about literacy in the digital age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695449"/>
            <a:ext cx="10858228" cy="1428750"/>
          </a:xfrm>
          <a:prstGeom prst="roundRect">
            <a:avLst>
              <a:gd name="adj" fmla="val 16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952476" y="2076449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114397" y="2260545"/>
            <a:ext cx="342891" cy="29855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904952" y="2066924"/>
            <a:ext cx="9334266" cy="6953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2145"/>
              </a:lnSpc>
              <a:spcBef>
                <a:spcPts val="0"/>
              </a:spcBef>
              <a:spcAft>
                <a:spcPts val="0"/>
              </a:spcAft>
            </a:pPr>
            <a:r>
              <a:rPr sz="1435" b="0">
                <a:solidFill>
                  <a:srgbClr val="333333"/>
                </a:solidFill>
              </a:rPr>
              <a:t>Literacy today </a:t>
            </a:r>
            <a:r>
              <a:rPr sz="1674" b="1">
                <a:solidFill>
                  <a:srgbClr val="19376D"/>
                </a:solidFill>
              </a:rPr>
              <a:t>spans print and digital modalities</a:t>
            </a:r>
            <a:r>
              <a:rPr sz="1435" b="0">
                <a:solidFill>
                  <a:srgbClr val="333333"/>
                </a:solidFill>
              </a:rPr>
              <a:t>, requiring skills across both traditional and digital environments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66733" y="3409950"/>
            <a:ext cx="10858228" cy="1428750"/>
          </a:xfrm>
          <a:prstGeom prst="roundRect">
            <a:avLst>
              <a:gd name="adj" fmla="val 16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952476" y="3790949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4397" y="3978001"/>
            <a:ext cx="342891" cy="29264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904952" y="3781424"/>
            <a:ext cx="9334266" cy="6953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2145"/>
              </a:lnSpc>
              <a:spcBef>
                <a:spcPts val="0"/>
              </a:spcBef>
              <a:spcAft>
                <a:spcPts val="0"/>
              </a:spcAft>
            </a:pPr>
            <a:r>
              <a:rPr sz="1435" b="0">
                <a:solidFill>
                  <a:srgbClr val="333333"/>
                </a:solidFill>
              </a:rPr>
              <a:t>Digital literacy integrates </a:t>
            </a:r>
            <a:r>
              <a:rPr sz="1674" b="1">
                <a:solidFill>
                  <a:srgbClr val="19376D"/>
                </a:solidFill>
              </a:rPr>
              <a:t>technical, cognitive, and ethical dimensions</a:t>
            </a:r>
            <a:r>
              <a:rPr sz="1435" b="0">
                <a:solidFill>
                  <a:srgbClr val="333333"/>
                </a:solidFill>
              </a:rPr>
              <a:t> for effective digital participation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66733" y="5124449"/>
            <a:ext cx="10858228" cy="1428750"/>
          </a:xfrm>
          <a:prstGeom prst="roundRect">
            <a:avLst>
              <a:gd name="adj" fmla="val 16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ounded Rectangle 12"/>
          <p:cNvSpPr/>
          <p:nvPr/>
        </p:nvSpPr>
        <p:spPr>
          <a:xfrm>
            <a:off x="952476" y="5505450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14397" y="5705803"/>
            <a:ext cx="342891" cy="266043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904952" y="5495924"/>
            <a:ext cx="9334266" cy="6953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2145"/>
              </a:lnSpc>
              <a:spcBef>
                <a:spcPts val="0"/>
              </a:spcBef>
              <a:spcAft>
                <a:spcPts val="0"/>
              </a:spcAft>
            </a:pPr>
            <a:r>
              <a:rPr sz="1435" b="0">
                <a:solidFill>
                  <a:srgbClr val="333333"/>
                </a:solidFill>
              </a:rPr>
              <a:t>For researchers, mastering digital literacy </a:t>
            </a:r>
            <a:r>
              <a:rPr sz="1674" b="1">
                <a:solidFill>
                  <a:srgbClr val="19376D"/>
                </a:solidFill>
              </a:rPr>
              <a:t>accelerates every phase</a:t>
            </a:r>
            <a:r>
              <a:rPr sz="1435" b="0">
                <a:solidFill>
                  <a:srgbClr val="333333"/>
                </a:solidFill>
              </a:rPr>
              <a:t> from literature search to dissemination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763</Words>
  <Application>Microsoft Office PowerPoint</Application>
  <PresentationFormat>Widescreen</PresentationFormat>
  <Paragraphs>122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venom t98</cp:lastModifiedBy>
  <cp:revision>7</cp:revision>
  <dcterms:created xsi:type="dcterms:W3CDTF">2013-01-27T09:14:16Z</dcterms:created>
  <dcterms:modified xsi:type="dcterms:W3CDTF">2025-10-05T18:09:37Z</dcterms:modified>
  <cp:category/>
</cp:coreProperties>
</file>