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8288000" cy="10287000"/>
  <p:notesSz cx="6858000" cy="9144000"/>
  <p:embeddedFontLst>
    <p:embeddedFont>
      <p:font typeface="Calibri" panose="020F0502020204030204" pitchFamily="34" charset="0"/>
      <p:regular r:id="rId26"/>
      <p:bold r:id="rId27"/>
      <p:italic r:id="rId28"/>
      <p:boldItalic r:id="rId29"/>
    </p:embeddedFont>
    <p:embeddedFont>
      <p:font typeface="Lilita One" panose="020B0604020202020204" charset="0"/>
      <p:regular r:id="rId30"/>
    </p:embeddedFont>
    <p:embeddedFont>
      <p:font typeface="Josefin Slab Bold" panose="020B0604020202020204" charset="0"/>
      <p:regular r:id="rId31"/>
    </p:embeddedFont>
    <p:embeddedFont>
      <p:font typeface="Josefin Slab" panose="020B060402020202020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4" d="100"/>
          <a:sy n="44" d="100"/>
        </p:scale>
        <p:origin x="66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9.sv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4055712" y="1028700"/>
            <a:ext cx="10480176" cy="3336055"/>
            <a:chOff x="0" y="0"/>
            <a:chExt cx="2160849" cy="687843"/>
          </a:xfrm>
        </p:grpSpPr>
        <p:sp>
          <p:nvSpPr>
            <p:cNvPr id="4" name="Freeform 4"/>
            <p:cNvSpPr/>
            <p:nvPr/>
          </p:nvSpPr>
          <p:spPr>
            <a:xfrm>
              <a:off x="0" y="0"/>
              <a:ext cx="2160849" cy="687843"/>
            </a:xfrm>
            <a:custGeom>
              <a:avLst/>
              <a:gdLst/>
              <a:ahLst/>
              <a:cxnLst/>
              <a:rect l="l" t="t" r="r" b="b"/>
              <a:pathLst>
                <a:path w="2160849" h="687843">
                  <a:moveTo>
                    <a:pt x="37675" y="0"/>
                  </a:moveTo>
                  <a:lnTo>
                    <a:pt x="2123175" y="0"/>
                  </a:lnTo>
                  <a:cubicBezTo>
                    <a:pt x="2133167" y="0"/>
                    <a:pt x="2142749" y="3969"/>
                    <a:pt x="2149815" y="11035"/>
                  </a:cubicBezTo>
                  <a:cubicBezTo>
                    <a:pt x="2156880" y="18100"/>
                    <a:pt x="2160849" y="27683"/>
                    <a:pt x="2160849" y="37675"/>
                  </a:cubicBezTo>
                  <a:lnTo>
                    <a:pt x="2160849" y="650168"/>
                  </a:lnTo>
                  <a:cubicBezTo>
                    <a:pt x="2160849" y="660160"/>
                    <a:pt x="2156880" y="669743"/>
                    <a:pt x="2149815" y="676808"/>
                  </a:cubicBezTo>
                  <a:cubicBezTo>
                    <a:pt x="2142749" y="683873"/>
                    <a:pt x="2133167" y="687843"/>
                    <a:pt x="2123175" y="687843"/>
                  </a:cubicBezTo>
                  <a:lnTo>
                    <a:pt x="37675" y="687843"/>
                  </a:lnTo>
                  <a:cubicBezTo>
                    <a:pt x="27683" y="687843"/>
                    <a:pt x="18100" y="683873"/>
                    <a:pt x="11035" y="676808"/>
                  </a:cubicBezTo>
                  <a:cubicBezTo>
                    <a:pt x="3969" y="669743"/>
                    <a:pt x="0" y="660160"/>
                    <a:pt x="0" y="650168"/>
                  </a:cubicBezTo>
                  <a:lnTo>
                    <a:pt x="0" y="37675"/>
                  </a:lnTo>
                  <a:cubicBezTo>
                    <a:pt x="0" y="27683"/>
                    <a:pt x="3969" y="18100"/>
                    <a:pt x="11035" y="11035"/>
                  </a:cubicBezTo>
                  <a:cubicBezTo>
                    <a:pt x="18100" y="3969"/>
                    <a:pt x="27683" y="0"/>
                    <a:pt x="37675" y="0"/>
                  </a:cubicBezTo>
                  <a:close/>
                </a:path>
              </a:pathLst>
            </a:custGeom>
            <a:solidFill>
              <a:srgbClr val="FE6346"/>
            </a:solidFill>
            <a:ln cap="rnd">
              <a:noFill/>
              <a:prstDash val="solid"/>
              <a:round/>
            </a:ln>
          </p:spPr>
        </p:sp>
        <p:sp>
          <p:nvSpPr>
            <p:cNvPr id="5" name="TextBox 5"/>
            <p:cNvSpPr txBox="1"/>
            <p:nvPr/>
          </p:nvSpPr>
          <p:spPr>
            <a:xfrm>
              <a:off x="0" y="-47625"/>
              <a:ext cx="2160849" cy="735468"/>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4024843" y="1456709"/>
            <a:ext cx="9883809" cy="2400833"/>
          </a:xfrm>
          <a:prstGeom prst="rect">
            <a:avLst/>
          </a:prstGeom>
        </p:spPr>
        <p:txBody>
          <a:bodyPr lIns="0" tIns="0" rIns="0" bIns="0" rtlCol="0" anchor="t">
            <a:spAutoFit/>
          </a:bodyPr>
          <a:lstStyle/>
          <a:p>
            <a:pPr algn="ctr">
              <a:lnSpc>
                <a:spcPts val="9424"/>
              </a:lnSpc>
            </a:pPr>
            <a:r>
              <a:rPr lang="en-US" sz="7919" b="1">
                <a:solidFill>
                  <a:srgbClr val="FFFFFF"/>
                </a:solidFill>
                <a:latin typeface="Josefin Slab Bold"/>
                <a:ea typeface="Josefin Slab Bold"/>
                <a:cs typeface="Josefin Slab Bold"/>
                <a:sym typeface="Josefin Slab Bold"/>
              </a:rPr>
              <a:t>Non endocrine regulation</a:t>
            </a:r>
          </a:p>
        </p:txBody>
      </p:sp>
      <p:grpSp>
        <p:nvGrpSpPr>
          <p:cNvPr id="7" name="Group 7"/>
          <p:cNvGrpSpPr/>
          <p:nvPr/>
        </p:nvGrpSpPr>
        <p:grpSpPr>
          <a:xfrm>
            <a:off x="5657850" y="0"/>
            <a:ext cx="1788520" cy="1788520"/>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8249740" y="451793"/>
            <a:ext cx="1336727" cy="133672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8347027" y="8494361"/>
            <a:ext cx="1239440" cy="1239440"/>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0385003" y="8864469"/>
            <a:ext cx="644573" cy="64457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0385003" y="1466234"/>
            <a:ext cx="644573" cy="644573"/>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1" name="TextBox 2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1374639" y="384127"/>
            <a:ext cx="644573" cy="644573"/>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4" name="TextBox 2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3411140" y="6571537"/>
            <a:ext cx="644573" cy="644573"/>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7" name="TextBox 2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13269876" y="1338566"/>
            <a:ext cx="449954" cy="449954"/>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0" name="TextBox 3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12615889" y="8494361"/>
            <a:ext cx="449954" cy="449954"/>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3" name="TextBox 3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4" name="TextBox 34"/>
          <p:cNvSpPr txBox="1"/>
          <p:nvPr/>
        </p:nvSpPr>
        <p:spPr>
          <a:xfrm>
            <a:off x="1481393" y="5220813"/>
            <a:ext cx="3623866" cy="895416"/>
          </a:xfrm>
          <a:prstGeom prst="rect">
            <a:avLst/>
          </a:prstGeom>
        </p:spPr>
        <p:txBody>
          <a:bodyPr lIns="0" tIns="0" rIns="0" bIns="0" rtlCol="0" anchor="t">
            <a:spAutoFit/>
          </a:bodyPr>
          <a:lstStyle/>
          <a:p>
            <a:pPr algn="ctr">
              <a:lnSpc>
                <a:spcPts val="7346"/>
              </a:lnSpc>
              <a:spcBef>
                <a:spcPct val="0"/>
              </a:spcBef>
            </a:pPr>
            <a:r>
              <a:rPr lang="en-US" sz="5247" b="1">
                <a:solidFill>
                  <a:srgbClr val="000000"/>
                </a:solidFill>
                <a:latin typeface="Josefin Slab Bold"/>
                <a:ea typeface="Josefin Slab Bold"/>
                <a:cs typeface="Josefin Slab Bold"/>
                <a:sym typeface="Josefin Slab Bold"/>
              </a:rPr>
              <a:t>Prepared by</a:t>
            </a:r>
            <a:r>
              <a:rPr lang="en-US" sz="5247">
                <a:solidFill>
                  <a:srgbClr val="000000"/>
                </a:solidFill>
                <a:latin typeface="Josefin Slab"/>
                <a:ea typeface="Josefin Slab"/>
                <a:cs typeface="Josefin Slab"/>
                <a:sym typeface="Josefin Slab"/>
              </a:rPr>
              <a:t>:</a:t>
            </a:r>
          </a:p>
        </p:txBody>
      </p:sp>
      <p:sp>
        <p:nvSpPr>
          <p:cNvPr id="35" name="TextBox 35"/>
          <p:cNvSpPr txBox="1"/>
          <p:nvPr/>
        </p:nvSpPr>
        <p:spPr>
          <a:xfrm>
            <a:off x="681436" y="6457237"/>
            <a:ext cx="6759476" cy="1846582"/>
          </a:xfrm>
          <a:prstGeom prst="rect">
            <a:avLst/>
          </a:prstGeom>
        </p:spPr>
        <p:txBody>
          <a:bodyPr lIns="0" tIns="0" rIns="0" bIns="0" rtlCol="0" anchor="t">
            <a:spAutoFit/>
          </a:bodyPr>
          <a:lstStyle/>
          <a:p>
            <a:pPr algn="ctr">
              <a:lnSpc>
                <a:spcPts val="7419"/>
              </a:lnSpc>
            </a:pPr>
            <a:r>
              <a:rPr lang="en-US" sz="5299" b="1">
                <a:solidFill>
                  <a:srgbClr val="000000"/>
                </a:solidFill>
                <a:latin typeface="Josefin Slab Bold"/>
                <a:ea typeface="Josefin Slab Bold"/>
                <a:cs typeface="Josefin Slab Bold"/>
                <a:sym typeface="Josefin Slab Bold"/>
              </a:rPr>
              <a:t>Radia Soula</a:t>
            </a:r>
          </a:p>
          <a:p>
            <a:pPr algn="ctr">
              <a:lnSpc>
                <a:spcPts val="7419"/>
              </a:lnSpc>
              <a:spcBef>
                <a:spcPct val="0"/>
              </a:spcBef>
            </a:pPr>
            <a:r>
              <a:rPr lang="en-US" sz="5299" b="1">
                <a:solidFill>
                  <a:srgbClr val="000000"/>
                </a:solidFill>
                <a:latin typeface="Josefin Slab Bold"/>
                <a:ea typeface="Josefin Slab Bold"/>
                <a:cs typeface="Josefin Slab Bold"/>
                <a:sym typeface="Josefin Slab Bold"/>
              </a:rPr>
              <a:t>        Chaima Mekmak</a:t>
            </a:r>
          </a:p>
        </p:txBody>
      </p:sp>
      <p:sp>
        <p:nvSpPr>
          <p:cNvPr id="36" name="TextBox 36"/>
          <p:cNvSpPr txBox="1"/>
          <p:nvPr/>
        </p:nvSpPr>
        <p:spPr>
          <a:xfrm>
            <a:off x="12388328" y="5473576"/>
            <a:ext cx="4054277" cy="880112"/>
          </a:xfrm>
          <a:prstGeom prst="rect">
            <a:avLst/>
          </a:prstGeom>
        </p:spPr>
        <p:txBody>
          <a:bodyPr lIns="0" tIns="0" rIns="0" bIns="0" rtlCol="0" anchor="t">
            <a:spAutoFit/>
          </a:bodyPr>
          <a:lstStyle/>
          <a:p>
            <a:pPr algn="ctr">
              <a:lnSpc>
                <a:spcPts val="7139"/>
              </a:lnSpc>
              <a:spcBef>
                <a:spcPct val="0"/>
              </a:spcBef>
            </a:pPr>
            <a:r>
              <a:rPr lang="en-US" sz="5099" b="1">
                <a:solidFill>
                  <a:srgbClr val="000000"/>
                </a:solidFill>
                <a:latin typeface="Josefin Slab Bold"/>
                <a:ea typeface="Josefin Slab Bold"/>
                <a:cs typeface="Josefin Slab Bold"/>
                <a:sym typeface="Josefin Slab Bold"/>
              </a:rPr>
              <a:t>Supervised by:</a:t>
            </a:r>
          </a:p>
        </p:txBody>
      </p:sp>
      <p:sp>
        <p:nvSpPr>
          <p:cNvPr id="37" name="TextBox 37"/>
          <p:cNvSpPr txBox="1"/>
          <p:nvPr/>
        </p:nvSpPr>
        <p:spPr>
          <a:xfrm>
            <a:off x="11061327" y="6789049"/>
            <a:ext cx="6708279" cy="880112"/>
          </a:xfrm>
          <a:prstGeom prst="rect">
            <a:avLst/>
          </a:prstGeom>
        </p:spPr>
        <p:txBody>
          <a:bodyPr lIns="0" tIns="0" rIns="0" bIns="0" rtlCol="0" anchor="t">
            <a:spAutoFit/>
          </a:bodyPr>
          <a:lstStyle/>
          <a:p>
            <a:pPr algn="ctr">
              <a:lnSpc>
                <a:spcPts val="7139"/>
              </a:lnSpc>
              <a:spcBef>
                <a:spcPct val="0"/>
              </a:spcBef>
            </a:pPr>
            <a:r>
              <a:rPr lang="en-US" sz="5099" b="1">
                <a:solidFill>
                  <a:srgbClr val="000000"/>
                </a:solidFill>
                <a:latin typeface="Josefin Slab Bold"/>
                <a:ea typeface="Josefin Slab Bold"/>
                <a:cs typeface="Josefin Slab Bold"/>
                <a:sym typeface="Josefin Slab Bold"/>
              </a:rPr>
              <a:t>         Dr. Salima Amari</a:t>
            </a:r>
          </a:p>
        </p:txBody>
      </p:sp>
      <p:sp>
        <p:nvSpPr>
          <p:cNvPr id="38" name="TextBox 38"/>
          <p:cNvSpPr txBox="1"/>
          <p:nvPr/>
        </p:nvSpPr>
        <p:spPr>
          <a:xfrm>
            <a:off x="8788205" y="8858590"/>
            <a:ext cx="2473623" cy="705486"/>
          </a:xfrm>
          <a:prstGeom prst="rect">
            <a:avLst/>
          </a:prstGeom>
        </p:spPr>
        <p:txBody>
          <a:bodyPr lIns="0" tIns="0" rIns="0" bIns="0" rtlCol="0" anchor="t">
            <a:spAutoFit/>
          </a:bodyPr>
          <a:lstStyle/>
          <a:p>
            <a:pPr algn="ctr">
              <a:lnSpc>
                <a:spcPts val="5739"/>
              </a:lnSpc>
              <a:spcBef>
                <a:spcPct val="0"/>
              </a:spcBef>
            </a:pPr>
            <a:r>
              <a:rPr lang="en-US" sz="4099" b="1">
                <a:solidFill>
                  <a:srgbClr val="000000"/>
                </a:solidFill>
                <a:latin typeface="Josefin Slab Bold"/>
                <a:ea typeface="Josefin Slab Bold"/>
                <a:cs typeface="Josefin Slab Bold"/>
                <a:sym typeface="Josefin Slab Bold"/>
              </a:rPr>
              <a:t>2025/2026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1028700" y="467882"/>
            <a:ext cx="16230600" cy="9351235"/>
            <a:chOff x="0" y="0"/>
            <a:chExt cx="4274726" cy="2462877"/>
          </a:xfrm>
        </p:grpSpPr>
        <p:sp>
          <p:nvSpPr>
            <p:cNvPr id="4" name="Freeform 4"/>
            <p:cNvSpPr/>
            <p:nvPr/>
          </p:nvSpPr>
          <p:spPr>
            <a:xfrm>
              <a:off x="0" y="0"/>
              <a:ext cx="4274726" cy="2462877"/>
            </a:xfrm>
            <a:custGeom>
              <a:avLst/>
              <a:gdLst/>
              <a:ahLst/>
              <a:cxnLst/>
              <a:rect l="l" t="t" r="r" b="b"/>
              <a:pathLst>
                <a:path w="4274726" h="2462877">
                  <a:moveTo>
                    <a:pt x="24327" y="0"/>
                  </a:moveTo>
                  <a:lnTo>
                    <a:pt x="4250399" y="0"/>
                  </a:lnTo>
                  <a:cubicBezTo>
                    <a:pt x="4263834" y="0"/>
                    <a:pt x="4274726" y="10891"/>
                    <a:pt x="4274726" y="24327"/>
                  </a:cubicBezTo>
                  <a:lnTo>
                    <a:pt x="4274726" y="2438550"/>
                  </a:lnTo>
                  <a:cubicBezTo>
                    <a:pt x="4274726" y="2445002"/>
                    <a:pt x="4272163" y="2451190"/>
                    <a:pt x="4267601" y="2455752"/>
                  </a:cubicBezTo>
                  <a:cubicBezTo>
                    <a:pt x="4263039" y="2460314"/>
                    <a:pt x="4256851" y="2462877"/>
                    <a:pt x="4250399" y="2462877"/>
                  </a:cubicBezTo>
                  <a:lnTo>
                    <a:pt x="24327" y="2462877"/>
                  </a:lnTo>
                  <a:cubicBezTo>
                    <a:pt x="10891" y="2462877"/>
                    <a:pt x="0" y="2451985"/>
                    <a:pt x="0" y="2438550"/>
                  </a:cubicBezTo>
                  <a:lnTo>
                    <a:pt x="0" y="24327"/>
                  </a:lnTo>
                  <a:cubicBezTo>
                    <a:pt x="0" y="10891"/>
                    <a:pt x="10891" y="0"/>
                    <a:pt x="24327" y="0"/>
                  </a:cubicBezTo>
                  <a:close/>
                </a:path>
              </a:pathLst>
            </a:custGeom>
            <a:solidFill>
              <a:srgbClr val="FE6346"/>
            </a:solidFill>
            <a:ln cap="rnd">
              <a:noFill/>
              <a:prstDash val="solid"/>
              <a:round/>
            </a:ln>
          </p:spPr>
        </p:sp>
        <p:sp>
          <p:nvSpPr>
            <p:cNvPr id="5" name="TextBox 5"/>
            <p:cNvSpPr txBox="1"/>
            <p:nvPr/>
          </p:nvSpPr>
          <p:spPr>
            <a:xfrm>
              <a:off x="0" y="-47625"/>
              <a:ext cx="4274726" cy="2510502"/>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733920" y="2101535"/>
            <a:ext cx="14820160" cy="7528737"/>
          </a:xfrm>
          <a:prstGeom prst="rect">
            <a:avLst/>
          </a:prstGeom>
        </p:spPr>
        <p:txBody>
          <a:bodyPr lIns="0" tIns="0" rIns="0" bIns="0" rtlCol="0" anchor="t">
            <a:spAutoFit/>
          </a:bodyPr>
          <a:lstStyle/>
          <a:p>
            <a:pPr marL="1018620" lvl="1" indent="-509310" algn="l">
              <a:lnSpc>
                <a:spcPts val="6605"/>
              </a:lnSpc>
              <a:buFont typeface="Arial"/>
              <a:buChar char="•"/>
            </a:pPr>
            <a:r>
              <a:rPr lang="en-US" sz="4718" b="1">
                <a:solidFill>
                  <a:srgbClr val="FFFFFF"/>
                </a:solidFill>
                <a:latin typeface="Josefin Slab Bold"/>
                <a:ea typeface="Josefin Slab Bold"/>
                <a:cs typeface="Josefin Slab Bold"/>
                <a:sym typeface="Josefin Slab Bold"/>
              </a:rPr>
              <a:t>Mechanism: A high concentration of the final product is more likely to bind to the enzyme's allosteric site, effectively shutting down the pathway. </a:t>
            </a:r>
          </a:p>
          <a:p>
            <a:pPr marL="1018620" lvl="1" indent="-509310" algn="l">
              <a:lnSpc>
                <a:spcPts val="6605"/>
              </a:lnSpc>
              <a:buFont typeface="Arial"/>
              <a:buChar char="•"/>
            </a:pPr>
            <a:r>
              <a:rPr lang="en-US" sz="4718" b="1">
                <a:solidFill>
                  <a:srgbClr val="FFFFFF"/>
                </a:solidFill>
                <a:latin typeface="Josefin Slab Bold"/>
                <a:ea typeface="Josefin Slab Bold"/>
                <a:cs typeface="Josefin Slab Bold"/>
                <a:sym typeface="Josefin Slab Bold"/>
              </a:rPr>
              <a:t>Negative Feedback: Results in inhibition of an earlier enzyme, reducing activity and stopping the pathway. </a:t>
            </a:r>
          </a:p>
          <a:p>
            <a:pPr marL="1018620" lvl="1" indent="-509310" algn="l">
              <a:lnSpc>
                <a:spcPts val="6605"/>
              </a:lnSpc>
              <a:buFont typeface="Arial"/>
              <a:buChar char="•"/>
            </a:pPr>
            <a:r>
              <a:rPr lang="en-US" sz="4718" b="1">
                <a:solidFill>
                  <a:srgbClr val="FFFFFF"/>
                </a:solidFill>
                <a:latin typeface="Josefin Slab Bold"/>
                <a:ea typeface="Josefin Slab Bold"/>
                <a:cs typeface="Josefin Slab Bold"/>
                <a:sym typeface="Josefin Slab Bold"/>
              </a:rPr>
              <a:t>Positive Feedback: Results in the activation of more enzymes, increasing product production.</a:t>
            </a:r>
          </a:p>
        </p:txBody>
      </p:sp>
      <p:sp>
        <p:nvSpPr>
          <p:cNvPr id="7" name="TextBox 7"/>
          <p:cNvSpPr txBox="1"/>
          <p:nvPr/>
        </p:nvSpPr>
        <p:spPr>
          <a:xfrm>
            <a:off x="6977316" y="904875"/>
            <a:ext cx="3929564" cy="1013014"/>
          </a:xfrm>
          <a:prstGeom prst="rect">
            <a:avLst/>
          </a:prstGeom>
        </p:spPr>
        <p:txBody>
          <a:bodyPr lIns="0" tIns="0" rIns="0" bIns="0" rtlCol="0" anchor="t">
            <a:spAutoFit/>
          </a:bodyPr>
          <a:lstStyle/>
          <a:p>
            <a:pPr algn="ctr">
              <a:lnSpc>
                <a:spcPts val="8214"/>
              </a:lnSpc>
              <a:spcBef>
                <a:spcPct val="0"/>
              </a:spcBef>
            </a:pPr>
            <a:r>
              <a:rPr lang="en-US" sz="5867" b="1">
                <a:solidFill>
                  <a:srgbClr val="FFFFFF"/>
                </a:solidFill>
                <a:latin typeface="Josefin Slab Bold"/>
                <a:ea typeface="Josefin Slab Bold"/>
                <a:cs typeface="Josefin Slab Bold"/>
                <a:sym typeface="Josefin Slab Bold"/>
              </a:rPr>
              <a:t>Mechanism</a:t>
            </a:r>
          </a:p>
        </p:txBody>
      </p:sp>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0" y="1773252"/>
            <a:ext cx="18159813" cy="6350870"/>
          </a:xfrm>
          <a:custGeom>
            <a:avLst/>
            <a:gdLst/>
            <a:ahLst/>
            <a:cxnLst/>
            <a:rect l="l" t="t" r="r" b="b"/>
            <a:pathLst>
              <a:path w="18159813" h="6350870">
                <a:moveTo>
                  <a:pt x="0" y="0"/>
                </a:moveTo>
                <a:lnTo>
                  <a:pt x="18159813" y="0"/>
                </a:lnTo>
                <a:lnTo>
                  <a:pt x="18159813" y="6350871"/>
                </a:lnTo>
                <a:lnTo>
                  <a:pt x="0" y="6350871"/>
                </a:lnTo>
                <a:lnTo>
                  <a:pt x="0" y="0"/>
                </a:lnTo>
                <a:close/>
              </a:path>
            </a:pathLst>
          </a:custGeom>
          <a:blipFill>
            <a:blip r:embed="rId3"/>
            <a:stretch>
              <a:fillRect l="-1764" r="-2169" b="-302"/>
            </a:stretch>
          </a:blipFill>
        </p:spPr>
      </p:sp>
    </p:spTree>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1028700" y="2376279"/>
            <a:ext cx="7628609" cy="6882021"/>
            <a:chOff x="0" y="0"/>
            <a:chExt cx="2009181" cy="1812549"/>
          </a:xfrm>
        </p:grpSpPr>
        <p:sp>
          <p:nvSpPr>
            <p:cNvPr id="4" name="Freeform 4"/>
            <p:cNvSpPr/>
            <p:nvPr/>
          </p:nvSpPr>
          <p:spPr>
            <a:xfrm>
              <a:off x="0" y="0"/>
              <a:ext cx="2009181" cy="1812549"/>
            </a:xfrm>
            <a:custGeom>
              <a:avLst/>
              <a:gdLst/>
              <a:ahLst/>
              <a:cxnLst/>
              <a:rect l="l" t="t" r="r" b="b"/>
              <a:pathLst>
                <a:path w="2009181" h="1812549">
                  <a:moveTo>
                    <a:pt x="51758" y="0"/>
                  </a:moveTo>
                  <a:lnTo>
                    <a:pt x="1957424" y="0"/>
                  </a:lnTo>
                  <a:cubicBezTo>
                    <a:pt x="1986008" y="0"/>
                    <a:pt x="2009181" y="23173"/>
                    <a:pt x="2009181" y="51758"/>
                  </a:cubicBezTo>
                  <a:lnTo>
                    <a:pt x="2009181" y="1760791"/>
                  </a:lnTo>
                  <a:cubicBezTo>
                    <a:pt x="2009181" y="1789376"/>
                    <a:pt x="1986008" y="1812549"/>
                    <a:pt x="1957424" y="1812549"/>
                  </a:cubicBezTo>
                  <a:lnTo>
                    <a:pt x="51758" y="1812549"/>
                  </a:lnTo>
                  <a:cubicBezTo>
                    <a:pt x="38031" y="1812549"/>
                    <a:pt x="24866" y="1807096"/>
                    <a:pt x="15159" y="1797389"/>
                  </a:cubicBezTo>
                  <a:cubicBezTo>
                    <a:pt x="5453" y="1787683"/>
                    <a:pt x="0" y="1774518"/>
                    <a:pt x="0" y="1760791"/>
                  </a:cubicBezTo>
                  <a:lnTo>
                    <a:pt x="0" y="51758"/>
                  </a:lnTo>
                  <a:cubicBezTo>
                    <a:pt x="0" y="23173"/>
                    <a:pt x="23173" y="0"/>
                    <a:pt x="51758" y="0"/>
                  </a:cubicBezTo>
                  <a:close/>
                </a:path>
              </a:pathLst>
            </a:custGeom>
            <a:solidFill>
              <a:srgbClr val="FE6346"/>
            </a:solidFill>
            <a:ln cap="rnd">
              <a:noFill/>
              <a:prstDash val="solid"/>
              <a:round/>
            </a:ln>
          </p:spPr>
        </p:sp>
        <p:sp>
          <p:nvSpPr>
            <p:cNvPr id="5" name="TextBox 5"/>
            <p:cNvSpPr txBox="1"/>
            <p:nvPr/>
          </p:nvSpPr>
          <p:spPr>
            <a:xfrm>
              <a:off x="0" y="-47625"/>
              <a:ext cx="2009181" cy="186017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1399">
            <a:off x="8903230" y="8807984"/>
            <a:ext cx="2597326" cy="259732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8958850" y="6340758"/>
            <a:ext cx="1531844" cy="153184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1399">
            <a:off x="15275292" y="1543046"/>
            <a:ext cx="1065167" cy="106516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3702618" y="1634039"/>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Freeform 16"/>
          <p:cNvSpPr/>
          <p:nvPr/>
        </p:nvSpPr>
        <p:spPr>
          <a:xfrm>
            <a:off x="10201893" y="1752760"/>
            <a:ext cx="7057407" cy="8534240"/>
          </a:xfrm>
          <a:custGeom>
            <a:avLst/>
            <a:gdLst/>
            <a:ahLst/>
            <a:cxnLst/>
            <a:rect l="l" t="t" r="r" b="b"/>
            <a:pathLst>
              <a:path w="7057407" h="8534240">
                <a:moveTo>
                  <a:pt x="0" y="0"/>
                </a:moveTo>
                <a:lnTo>
                  <a:pt x="7057407" y="0"/>
                </a:lnTo>
                <a:lnTo>
                  <a:pt x="7057407" y="8534240"/>
                </a:lnTo>
                <a:lnTo>
                  <a:pt x="0" y="8534240"/>
                </a:lnTo>
                <a:lnTo>
                  <a:pt x="0" y="0"/>
                </a:lnTo>
                <a:close/>
              </a:path>
            </a:pathLst>
          </a:custGeom>
          <a:blipFill>
            <a:blip r:embed="rId5"/>
            <a:stretch>
              <a:fillRect l="-191" r="-1744"/>
            </a:stretch>
          </a:blipFill>
        </p:spPr>
      </p:sp>
      <p:sp>
        <p:nvSpPr>
          <p:cNvPr id="17" name="TextBox 17"/>
          <p:cNvSpPr txBox="1"/>
          <p:nvPr/>
        </p:nvSpPr>
        <p:spPr>
          <a:xfrm>
            <a:off x="2593850" y="100616"/>
            <a:ext cx="12655561" cy="1536828"/>
          </a:xfrm>
          <a:prstGeom prst="rect">
            <a:avLst/>
          </a:prstGeom>
        </p:spPr>
        <p:txBody>
          <a:bodyPr lIns="0" tIns="0" rIns="0" bIns="0" rtlCol="0" anchor="t">
            <a:spAutoFit/>
          </a:bodyPr>
          <a:lstStyle/>
          <a:p>
            <a:pPr algn="ctr">
              <a:lnSpc>
                <a:spcPts val="12019"/>
              </a:lnSpc>
            </a:pPr>
            <a:r>
              <a:rPr lang="en-US" sz="10100">
                <a:solidFill>
                  <a:srgbClr val="FE6346"/>
                </a:solidFill>
                <a:latin typeface="Lilita One"/>
                <a:ea typeface="Lilita One"/>
                <a:cs typeface="Lilita One"/>
                <a:sym typeface="Lilita One"/>
              </a:rPr>
              <a:t>Covalent modification</a:t>
            </a:r>
          </a:p>
        </p:txBody>
      </p:sp>
      <p:sp>
        <p:nvSpPr>
          <p:cNvPr id="18" name="TextBox 18"/>
          <p:cNvSpPr txBox="1"/>
          <p:nvPr/>
        </p:nvSpPr>
        <p:spPr>
          <a:xfrm>
            <a:off x="812701" y="2529319"/>
            <a:ext cx="7844608" cy="6764935"/>
          </a:xfrm>
          <a:prstGeom prst="rect">
            <a:avLst/>
          </a:prstGeom>
        </p:spPr>
        <p:txBody>
          <a:bodyPr lIns="0" tIns="0" rIns="0" bIns="0" rtlCol="0" anchor="t">
            <a:spAutoFit/>
          </a:bodyPr>
          <a:lstStyle/>
          <a:p>
            <a:pPr marL="1055526" lvl="1" indent="-527763" algn="l">
              <a:lnSpc>
                <a:spcPts val="6844"/>
              </a:lnSpc>
              <a:buFont typeface="Arial"/>
              <a:buChar char="•"/>
            </a:pPr>
            <a:r>
              <a:rPr lang="en-US" sz="4888" b="1">
                <a:solidFill>
                  <a:srgbClr val="FFFFFF"/>
                </a:solidFill>
                <a:latin typeface="Josefin Slab Bold"/>
                <a:ea typeface="Josefin Slab Bold"/>
                <a:cs typeface="Josefin Slab Bold"/>
                <a:sym typeface="Josefin Slab Bold"/>
              </a:rPr>
              <a:t>Modification of enzyme activity via the formation of covalent bonds. </a:t>
            </a:r>
          </a:p>
          <a:p>
            <a:pPr marL="1012349" lvl="1" indent="-506174" algn="l">
              <a:lnSpc>
                <a:spcPts val="6564"/>
              </a:lnSpc>
              <a:buFont typeface="Arial"/>
              <a:buChar char="•"/>
            </a:pPr>
            <a:r>
              <a:rPr lang="en-US" sz="4688" b="1">
                <a:solidFill>
                  <a:srgbClr val="FFFFFF"/>
                </a:solidFill>
                <a:latin typeface="Josefin Slab Bold"/>
                <a:ea typeface="Josefin Slab Bold"/>
                <a:cs typeface="Josefin Slab Bold"/>
                <a:sym typeface="Josefin Slab Bold"/>
              </a:rPr>
              <a:t>Common modifying groups include phosphoryl, methyl, adenyl, and hydroxyl. </a:t>
            </a:r>
          </a:p>
        </p:txBody>
      </p:sp>
    </p:spTree>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419812" y="2634094"/>
            <a:ext cx="7628609" cy="6882021"/>
            <a:chOff x="0" y="0"/>
            <a:chExt cx="2009181" cy="1812549"/>
          </a:xfrm>
        </p:grpSpPr>
        <p:sp>
          <p:nvSpPr>
            <p:cNvPr id="4" name="Freeform 4"/>
            <p:cNvSpPr/>
            <p:nvPr/>
          </p:nvSpPr>
          <p:spPr>
            <a:xfrm>
              <a:off x="0" y="0"/>
              <a:ext cx="2009181" cy="1812549"/>
            </a:xfrm>
            <a:custGeom>
              <a:avLst/>
              <a:gdLst/>
              <a:ahLst/>
              <a:cxnLst/>
              <a:rect l="l" t="t" r="r" b="b"/>
              <a:pathLst>
                <a:path w="2009181" h="1812549">
                  <a:moveTo>
                    <a:pt x="51758" y="0"/>
                  </a:moveTo>
                  <a:lnTo>
                    <a:pt x="1957424" y="0"/>
                  </a:lnTo>
                  <a:cubicBezTo>
                    <a:pt x="1986008" y="0"/>
                    <a:pt x="2009181" y="23173"/>
                    <a:pt x="2009181" y="51758"/>
                  </a:cubicBezTo>
                  <a:lnTo>
                    <a:pt x="2009181" y="1760791"/>
                  </a:lnTo>
                  <a:cubicBezTo>
                    <a:pt x="2009181" y="1789376"/>
                    <a:pt x="1986008" y="1812549"/>
                    <a:pt x="1957424" y="1812549"/>
                  </a:cubicBezTo>
                  <a:lnTo>
                    <a:pt x="51758" y="1812549"/>
                  </a:lnTo>
                  <a:cubicBezTo>
                    <a:pt x="38031" y="1812549"/>
                    <a:pt x="24866" y="1807096"/>
                    <a:pt x="15159" y="1797389"/>
                  </a:cubicBezTo>
                  <a:cubicBezTo>
                    <a:pt x="5453" y="1787683"/>
                    <a:pt x="0" y="1774518"/>
                    <a:pt x="0" y="1760791"/>
                  </a:cubicBezTo>
                  <a:lnTo>
                    <a:pt x="0" y="51758"/>
                  </a:lnTo>
                  <a:cubicBezTo>
                    <a:pt x="0" y="23173"/>
                    <a:pt x="23173" y="0"/>
                    <a:pt x="51758" y="0"/>
                  </a:cubicBezTo>
                  <a:close/>
                </a:path>
              </a:pathLst>
            </a:custGeom>
            <a:solidFill>
              <a:srgbClr val="FE6346"/>
            </a:solidFill>
            <a:ln cap="rnd">
              <a:noFill/>
              <a:prstDash val="solid"/>
              <a:round/>
            </a:ln>
          </p:spPr>
        </p:sp>
        <p:sp>
          <p:nvSpPr>
            <p:cNvPr id="5" name="TextBox 5"/>
            <p:cNvSpPr txBox="1"/>
            <p:nvPr/>
          </p:nvSpPr>
          <p:spPr>
            <a:xfrm>
              <a:off x="0" y="-47625"/>
              <a:ext cx="2009181" cy="186017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1399">
            <a:off x="8903230" y="8807984"/>
            <a:ext cx="2597326" cy="259732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8958850" y="6340758"/>
            <a:ext cx="1531844" cy="153184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1399">
            <a:off x="15275292" y="1543046"/>
            <a:ext cx="1065167" cy="106516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3702618" y="1634039"/>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Freeform 16"/>
          <p:cNvSpPr/>
          <p:nvPr/>
        </p:nvSpPr>
        <p:spPr>
          <a:xfrm>
            <a:off x="8505450" y="2809291"/>
            <a:ext cx="9782550" cy="5100531"/>
          </a:xfrm>
          <a:custGeom>
            <a:avLst/>
            <a:gdLst/>
            <a:ahLst/>
            <a:cxnLst/>
            <a:rect l="l" t="t" r="r" b="b"/>
            <a:pathLst>
              <a:path w="9782550" h="5100531">
                <a:moveTo>
                  <a:pt x="0" y="0"/>
                </a:moveTo>
                <a:lnTo>
                  <a:pt x="9782550" y="0"/>
                </a:lnTo>
                <a:lnTo>
                  <a:pt x="9782550" y="5100531"/>
                </a:lnTo>
                <a:lnTo>
                  <a:pt x="0" y="5100531"/>
                </a:lnTo>
                <a:lnTo>
                  <a:pt x="0" y="0"/>
                </a:lnTo>
                <a:close/>
              </a:path>
            </a:pathLst>
          </a:custGeom>
          <a:blipFill>
            <a:blip r:embed="rId5"/>
            <a:stretch>
              <a:fillRect r="-1053"/>
            </a:stretch>
          </a:blipFill>
        </p:spPr>
      </p:sp>
      <p:sp>
        <p:nvSpPr>
          <p:cNvPr id="17" name="TextBox 17"/>
          <p:cNvSpPr txBox="1"/>
          <p:nvPr/>
        </p:nvSpPr>
        <p:spPr>
          <a:xfrm>
            <a:off x="2593850" y="100616"/>
            <a:ext cx="12655561" cy="1536828"/>
          </a:xfrm>
          <a:prstGeom prst="rect">
            <a:avLst/>
          </a:prstGeom>
        </p:spPr>
        <p:txBody>
          <a:bodyPr lIns="0" tIns="0" rIns="0" bIns="0" rtlCol="0" anchor="t">
            <a:spAutoFit/>
          </a:bodyPr>
          <a:lstStyle/>
          <a:p>
            <a:pPr algn="ctr">
              <a:lnSpc>
                <a:spcPts val="12019"/>
              </a:lnSpc>
            </a:pPr>
            <a:r>
              <a:rPr lang="en-US" sz="10100">
                <a:solidFill>
                  <a:srgbClr val="FE6346"/>
                </a:solidFill>
                <a:latin typeface="Lilita One"/>
                <a:ea typeface="Lilita One"/>
                <a:cs typeface="Lilita One"/>
                <a:sym typeface="Lilita One"/>
              </a:rPr>
              <a:t>Covalent modification</a:t>
            </a:r>
          </a:p>
        </p:txBody>
      </p:sp>
      <p:sp>
        <p:nvSpPr>
          <p:cNvPr id="18" name="TextBox 18"/>
          <p:cNvSpPr txBox="1"/>
          <p:nvPr/>
        </p:nvSpPr>
        <p:spPr>
          <a:xfrm>
            <a:off x="203813" y="2640249"/>
            <a:ext cx="7844608" cy="6165495"/>
          </a:xfrm>
          <a:prstGeom prst="rect">
            <a:avLst/>
          </a:prstGeom>
        </p:spPr>
        <p:txBody>
          <a:bodyPr lIns="0" tIns="0" rIns="0" bIns="0" rtlCol="0" anchor="t">
            <a:spAutoFit/>
          </a:bodyPr>
          <a:lstStyle/>
          <a:p>
            <a:pPr marL="947579" lvl="1" indent="-473789" algn="l">
              <a:lnSpc>
                <a:spcPts val="6144"/>
              </a:lnSpc>
              <a:buFont typeface="Arial"/>
              <a:buChar char="•"/>
            </a:pPr>
            <a:r>
              <a:rPr lang="en-US" sz="4388" b="1">
                <a:solidFill>
                  <a:srgbClr val="FFFFFF"/>
                </a:solidFill>
                <a:latin typeface="Josefin Slab Bold"/>
                <a:ea typeface="Josefin Slab Bold"/>
                <a:cs typeface="Josefin Slab Bold"/>
                <a:sym typeface="Josefin Slab Bold"/>
              </a:rPr>
              <a:t>Phosphorylation: Addition of a phosphate group by protein kinase to the hydroxyl group of serine, threonine, or tyrosine. </a:t>
            </a:r>
          </a:p>
          <a:p>
            <a:pPr marL="947580" lvl="1" indent="-473790" algn="l">
              <a:lnSpc>
                <a:spcPts val="6144"/>
              </a:lnSpc>
              <a:buFont typeface="Arial"/>
              <a:buChar char="•"/>
            </a:pPr>
            <a:r>
              <a:rPr lang="en-US" sz="4388" b="1">
                <a:solidFill>
                  <a:srgbClr val="FFFFFF"/>
                </a:solidFill>
                <a:latin typeface="Josefin Slab Bold"/>
                <a:ea typeface="Josefin Slab Bold"/>
                <a:cs typeface="Josefin Slab Bold"/>
                <a:sym typeface="Josefin Slab Bold"/>
              </a:rPr>
              <a:t>Dephosphorylation: Removal of a phosphate group by phosphatase. </a:t>
            </a:r>
          </a:p>
        </p:txBody>
      </p:sp>
    </p:spTree>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419812" y="2634094"/>
            <a:ext cx="15946528" cy="6171650"/>
            <a:chOff x="0" y="0"/>
            <a:chExt cx="4199909" cy="1625455"/>
          </a:xfrm>
        </p:grpSpPr>
        <p:sp>
          <p:nvSpPr>
            <p:cNvPr id="4" name="Freeform 4"/>
            <p:cNvSpPr/>
            <p:nvPr/>
          </p:nvSpPr>
          <p:spPr>
            <a:xfrm>
              <a:off x="0" y="0"/>
              <a:ext cx="4199909" cy="1625455"/>
            </a:xfrm>
            <a:custGeom>
              <a:avLst/>
              <a:gdLst/>
              <a:ahLst/>
              <a:cxnLst/>
              <a:rect l="l" t="t" r="r" b="b"/>
              <a:pathLst>
                <a:path w="4199909" h="1625455">
                  <a:moveTo>
                    <a:pt x="24760" y="0"/>
                  </a:moveTo>
                  <a:lnTo>
                    <a:pt x="4175149" y="0"/>
                  </a:lnTo>
                  <a:cubicBezTo>
                    <a:pt x="4188823" y="0"/>
                    <a:pt x="4199909" y="11085"/>
                    <a:pt x="4199909" y="24760"/>
                  </a:cubicBezTo>
                  <a:lnTo>
                    <a:pt x="4199909" y="1600695"/>
                  </a:lnTo>
                  <a:cubicBezTo>
                    <a:pt x="4199909" y="1614370"/>
                    <a:pt x="4188823" y="1625455"/>
                    <a:pt x="4175149" y="1625455"/>
                  </a:cubicBezTo>
                  <a:lnTo>
                    <a:pt x="24760" y="1625455"/>
                  </a:lnTo>
                  <a:cubicBezTo>
                    <a:pt x="11085" y="1625455"/>
                    <a:pt x="0" y="1614370"/>
                    <a:pt x="0" y="1600695"/>
                  </a:cubicBezTo>
                  <a:lnTo>
                    <a:pt x="0" y="24760"/>
                  </a:lnTo>
                  <a:cubicBezTo>
                    <a:pt x="0" y="11085"/>
                    <a:pt x="11085" y="0"/>
                    <a:pt x="24760" y="0"/>
                  </a:cubicBezTo>
                  <a:close/>
                </a:path>
              </a:pathLst>
            </a:custGeom>
            <a:solidFill>
              <a:srgbClr val="FE6346"/>
            </a:solidFill>
            <a:ln cap="rnd">
              <a:noFill/>
              <a:prstDash val="solid"/>
              <a:round/>
            </a:ln>
          </p:spPr>
        </p:sp>
        <p:sp>
          <p:nvSpPr>
            <p:cNvPr id="5" name="TextBox 5"/>
            <p:cNvSpPr txBox="1"/>
            <p:nvPr/>
          </p:nvSpPr>
          <p:spPr>
            <a:xfrm>
              <a:off x="0" y="-47625"/>
              <a:ext cx="4199909" cy="1673080"/>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1399">
            <a:off x="8903230" y="8807984"/>
            <a:ext cx="2597326" cy="259732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15845095" y="6436898"/>
            <a:ext cx="1531844" cy="153184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1399">
            <a:off x="15275292" y="1543046"/>
            <a:ext cx="1065167" cy="106516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3702618" y="1634039"/>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TextBox 16"/>
          <p:cNvSpPr txBox="1"/>
          <p:nvPr/>
        </p:nvSpPr>
        <p:spPr>
          <a:xfrm>
            <a:off x="2593850" y="100616"/>
            <a:ext cx="12655561" cy="1277494"/>
          </a:xfrm>
          <a:prstGeom prst="rect">
            <a:avLst/>
          </a:prstGeom>
        </p:spPr>
        <p:txBody>
          <a:bodyPr lIns="0" tIns="0" rIns="0" bIns="0" rtlCol="0" anchor="t">
            <a:spAutoFit/>
          </a:bodyPr>
          <a:lstStyle/>
          <a:p>
            <a:pPr algn="ctr">
              <a:lnSpc>
                <a:spcPts val="9997"/>
              </a:lnSpc>
            </a:pPr>
            <a:r>
              <a:rPr lang="en-US" sz="8401">
                <a:solidFill>
                  <a:srgbClr val="FE6346"/>
                </a:solidFill>
                <a:latin typeface="Lilita One"/>
                <a:ea typeface="Lilita One"/>
                <a:cs typeface="Lilita One"/>
                <a:sym typeface="Lilita One"/>
              </a:rPr>
              <a:t>Protein-protein interaction</a:t>
            </a:r>
          </a:p>
        </p:txBody>
      </p:sp>
      <p:sp>
        <p:nvSpPr>
          <p:cNvPr id="17" name="TextBox 17"/>
          <p:cNvSpPr txBox="1"/>
          <p:nvPr/>
        </p:nvSpPr>
        <p:spPr>
          <a:xfrm>
            <a:off x="1003488" y="3047332"/>
            <a:ext cx="14779176" cy="4647211"/>
          </a:xfrm>
          <a:prstGeom prst="rect">
            <a:avLst/>
          </a:prstGeom>
        </p:spPr>
        <p:txBody>
          <a:bodyPr lIns="0" tIns="0" rIns="0" bIns="0" rtlCol="0" anchor="t">
            <a:spAutoFit/>
          </a:bodyPr>
          <a:lstStyle/>
          <a:p>
            <a:pPr marL="1141884" lvl="1" indent="-570942" algn="l">
              <a:lnSpc>
                <a:spcPts val="7404"/>
              </a:lnSpc>
              <a:buFont typeface="Arial"/>
              <a:buChar char="•"/>
            </a:pPr>
            <a:r>
              <a:rPr lang="en-US" sz="5288" b="1">
                <a:solidFill>
                  <a:srgbClr val="FFFFFF"/>
                </a:solidFill>
                <a:latin typeface="Josefin Slab Bold"/>
                <a:ea typeface="Josefin Slab Bold"/>
                <a:cs typeface="Josefin Slab Bold"/>
                <a:sym typeface="Josefin Slab Bold"/>
              </a:rPr>
              <a:t>Inactive enzymes (e.g., those with multiple subunits) can be regulated by interaction between their subunits. </a:t>
            </a:r>
          </a:p>
          <a:p>
            <a:pPr marL="1141884" lvl="1" indent="-570942" algn="l">
              <a:lnSpc>
                <a:spcPts val="7404"/>
              </a:lnSpc>
              <a:buFont typeface="Arial"/>
              <a:buChar char="•"/>
            </a:pPr>
            <a:r>
              <a:rPr lang="en-US" sz="5288" b="1">
                <a:solidFill>
                  <a:srgbClr val="FFFFFF"/>
                </a:solidFill>
                <a:latin typeface="Josefin Slab Bold"/>
                <a:ea typeface="Josefin Slab Bold"/>
                <a:cs typeface="Josefin Slab Bold"/>
                <a:sym typeface="Josefin Slab Bold"/>
              </a:rPr>
              <a:t>Activation: Occurs when the catalytic subunits separate from the regulatory subunits. </a:t>
            </a:r>
          </a:p>
        </p:txBody>
      </p:sp>
    </p:spTree>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rot="-171399">
            <a:off x="8903230" y="8807984"/>
            <a:ext cx="2597326" cy="2597326"/>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5" name="TextBox 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rot="-171399">
            <a:off x="8958850" y="6340758"/>
            <a:ext cx="1531844" cy="153184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15275292" y="1543046"/>
            <a:ext cx="1065167" cy="1065167"/>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806330" y="409200"/>
            <a:ext cx="16452970" cy="2224894"/>
            <a:chOff x="0" y="0"/>
            <a:chExt cx="4333292" cy="585980"/>
          </a:xfrm>
        </p:grpSpPr>
        <p:sp>
          <p:nvSpPr>
            <p:cNvPr id="13" name="Freeform 13"/>
            <p:cNvSpPr/>
            <p:nvPr/>
          </p:nvSpPr>
          <p:spPr>
            <a:xfrm>
              <a:off x="0" y="0"/>
              <a:ext cx="4333292" cy="585980"/>
            </a:xfrm>
            <a:custGeom>
              <a:avLst/>
              <a:gdLst/>
              <a:ahLst/>
              <a:cxnLst/>
              <a:rect l="l" t="t" r="r" b="b"/>
              <a:pathLst>
                <a:path w="4333292" h="585980">
                  <a:moveTo>
                    <a:pt x="23998" y="0"/>
                  </a:moveTo>
                  <a:lnTo>
                    <a:pt x="4309294" y="0"/>
                  </a:lnTo>
                  <a:cubicBezTo>
                    <a:pt x="4322548" y="0"/>
                    <a:pt x="4333292" y="10744"/>
                    <a:pt x="4333292" y="23998"/>
                  </a:cubicBezTo>
                  <a:lnTo>
                    <a:pt x="4333292" y="561982"/>
                  </a:lnTo>
                  <a:cubicBezTo>
                    <a:pt x="4333292" y="575236"/>
                    <a:pt x="4322548" y="585980"/>
                    <a:pt x="4309294" y="585980"/>
                  </a:cubicBezTo>
                  <a:lnTo>
                    <a:pt x="23998" y="585980"/>
                  </a:lnTo>
                  <a:cubicBezTo>
                    <a:pt x="10744" y="585980"/>
                    <a:pt x="0" y="575236"/>
                    <a:pt x="0" y="561982"/>
                  </a:cubicBezTo>
                  <a:lnTo>
                    <a:pt x="0" y="23998"/>
                  </a:lnTo>
                  <a:cubicBezTo>
                    <a:pt x="0" y="10744"/>
                    <a:pt x="10744" y="0"/>
                    <a:pt x="23998" y="0"/>
                  </a:cubicBezTo>
                  <a:close/>
                </a:path>
              </a:pathLst>
            </a:custGeom>
            <a:solidFill>
              <a:srgbClr val="FE6346"/>
            </a:solidFill>
            <a:ln cap="rnd">
              <a:noFill/>
              <a:prstDash val="solid"/>
              <a:round/>
            </a:ln>
          </p:spPr>
        </p:sp>
        <p:sp>
          <p:nvSpPr>
            <p:cNvPr id="14" name="TextBox 14"/>
            <p:cNvSpPr txBox="1"/>
            <p:nvPr/>
          </p:nvSpPr>
          <p:spPr>
            <a:xfrm>
              <a:off x="0" y="-47625"/>
              <a:ext cx="4333292" cy="633605"/>
            </a:xfrm>
            <a:prstGeom prst="rect">
              <a:avLst/>
            </a:prstGeom>
          </p:spPr>
          <p:txBody>
            <a:bodyPr lIns="50800" tIns="50800" rIns="50800" bIns="50800" rtlCol="0" anchor="ctr"/>
            <a:lstStyle/>
            <a:p>
              <a:pPr algn="ctr">
                <a:lnSpc>
                  <a:spcPts val="2659"/>
                </a:lnSpc>
                <a:spcBef>
                  <a:spcPct val="0"/>
                </a:spcBef>
              </a:pPr>
              <a:endParaRPr/>
            </a:p>
          </p:txBody>
        </p:sp>
      </p:grpSp>
      <p:sp>
        <p:nvSpPr>
          <p:cNvPr id="15" name="Freeform 15"/>
          <p:cNvSpPr/>
          <p:nvPr/>
        </p:nvSpPr>
        <p:spPr>
          <a:xfrm>
            <a:off x="3065651" y="2695736"/>
            <a:ext cx="11548942" cy="7410910"/>
          </a:xfrm>
          <a:custGeom>
            <a:avLst/>
            <a:gdLst/>
            <a:ahLst/>
            <a:cxnLst/>
            <a:rect l="l" t="t" r="r" b="b"/>
            <a:pathLst>
              <a:path w="11548942" h="7410910">
                <a:moveTo>
                  <a:pt x="0" y="0"/>
                </a:moveTo>
                <a:lnTo>
                  <a:pt x="11548942" y="0"/>
                </a:lnTo>
                <a:lnTo>
                  <a:pt x="11548942" y="7410911"/>
                </a:lnTo>
                <a:lnTo>
                  <a:pt x="0" y="7410911"/>
                </a:lnTo>
                <a:lnTo>
                  <a:pt x="0" y="0"/>
                </a:lnTo>
                <a:close/>
              </a:path>
            </a:pathLst>
          </a:custGeom>
          <a:blipFill>
            <a:blip r:embed="rId3"/>
            <a:stretch>
              <a:fillRect t="-6706" r="-1109" b="-21907"/>
            </a:stretch>
          </a:blipFill>
        </p:spPr>
      </p:sp>
      <p:sp>
        <p:nvSpPr>
          <p:cNvPr id="16" name="TextBox 16"/>
          <p:cNvSpPr txBox="1"/>
          <p:nvPr/>
        </p:nvSpPr>
        <p:spPr>
          <a:xfrm>
            <a:off x="1363995" y="333000"/>
            <a:ext cx="15337640" cy="1925731"/>
          </a:xfrm>
          <a:prstGeom prst="rect">
            <a:avLst/>
          </a:prstGeom>
        </p:spPr>
        <p:txBody>
          <a:bodyPr lIns="0" tIns="0" rIns="0" bIns="0" rtlCol="0" anchor="t">
            <a:spAutoFit/>
          </a:bodyPr>
          <a:lstStyle/>
          <a:p>
            <a:pPr marL="795337" lvl="1" indent="-397668" algn="l">
              <a:lnSpc>
                <a:spcPts val="5157"/>
              </a:lnSpc>
              <a:buFont typeface="Arial"/>
              <a:buChar char="•"/>
            </a:pPr>
            <a:r>
              <a:rPr lang="en-US" sz="3683" b="1">
                <a:solidFill>
                  <a:srgbClr val="FFFFFF"/>
                </a:solidFill>
                <a:latin typeface="Josefin Slab Bold"/>
                <a:ea typeface="Josefin Slab Bold"/>
                <a:cs typeface="Josefin Slab Bold"/>
                <a:sym typeface="Josefin Slab Bold"/>
              </a:rPr>
              <a:t>Example:</a:t>
            </a:r>
          </a:p>
          <a:p>
            <a:pPr marL="795337" lvl="1" indent="-397668" algn="l">
              <a:lnSpc>
                <a:spcPts val="5157"/>
              </a:lnSpc>
              <a:buFont typeface="Arial"/>
              <a:buChar char="•"/>
            </a:pPr>
            <a:r>
              <a:rPr lang="en-US" sz="3683" b="1">
                <a:solidFill>
                  <a:srgbClr val="FFFFFF"/>
                </a:solidFill>
                <a:latin typeface="Josefin Slab Bold"/>
                <a:ea typeface="Josefin Slab Bold"/>
                <a:cs typeface="Josefin Slab Bold"/>
                <a:sym typeface="Josefin Slab Bold"/>
              </a:rPr>
              <a:t> (Protein Kinase A - PKA): cAMP binds to the two regulatory subunits (2R), releasing and activating the two catalytic subunits (2C). </a:t>
            </a:r>
          </a:p>
        </p:txBody>
      </p:sp>
    </p:spTree>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545759" y="1826083"/>
            <a:ext cx="17441214" cy="5262089"/>
            <a:chOff x="0" y="0"/>
            <a:chExt cx="4644754" cy="1401342"/>
          </a:xfrm>
        </p:grpSpPr>
        <p:sp>
          <p:nvSpPr>
            <p:cNvPr id="4" name="Freeform 4"/>
            <p:cNvSpPr/>
            <p:nvPr/>
          </p:nvSpPr>
          <p:spPr>
            <a:xfrm>
              <a:off x="0" y="0"/>
              <a:ext cx="4644754" cy="1401342"/>
            </a:xfrm>
            <a:custGeom>
              <a:avLst/>
              <a:gdLst/>
              <a:ahLst/>
              <a:cxnLst/>
              <a:rect l="l" t="t" r="r" b="b"/>
              <a:pathLst>
                <a:path w="4644754" h="1401342">
                  <a:moveTo>
                    <a:pt x="22638" y="0"/>
                  </a:moveTo>
                  <a:lnTo>
                    <a:pt x="4622116" y="0"/>
                  </a:lnTo>
                  <a:cubicBezTo>
                    <a:pt x="4634619" y="0"/>
                    <a:pt x="4644754" y="10135"/>
                    <a:pt x="4644754" y="22638"/>
                  </a:cubicBezTo>
                  <a:lnTo>
                    <a:pt x="4644754" y="1378704"/>
                  </a:lnTo>
                  <a:cubicBezTo>
                    <a:pt x="4644754" y="1384708"/>
                    <a:pt x="4642369" y="1390466"/>
                    <a:pt x="4638123" y="1394712"/>
                  </a:cubicBezTo>
                  <a:cubicBezTo>
                    <a:pt x="4633878" y="1398957"/>
                    <a:pt x="4628120" y="1401342"/>
                    <a:pt x="4622116" y="1401342"/>
                  </a:cubicBezTo>
                  <a:lnTo>
                    <a:pt x="22638" y="1401342"/>
                  </a:lnTo>
                  <a:cubicBezTo>
                    <a:pt x="16634" y="1401342"/>
                    <a:pt x="10876" y="1398957"/>
                    <a:pt x="6631" y="1394712"/>
                  </a:cubicBezTo>
                  <a:cubicBezTo>
                    <a:pt x="2385" y="1390466"/>
                    <a:pt x="0" y="1384708"/>
                    <a:pt x="0" y="1378704"/>
                  </a:cubicBezTo>
                  <a:lnTo>
                    <a:pt x="0" y="22638"/>
                  </a:lnTo>
                  <a:cubicBezTo>
                    <a:pt x="0" y="16634"/>
                    <a:pt x="2385" y="10876"/>
                    <a:pt x="6631" y="6631"/>
                  </a:cubicBezTo>
                  <a:cubicBezTo>
                    <a:pt x="10876" y="2385"/>
                    <a:pt x="16634" y="0"/>
                    <a:pt x="22638" y="0"/>
                  </a:cubicBezTo>
                  <a:close/>
                </a:path>
              </a:pathLst>
            </a:custGeom>
            <a:solidFill>
              <a:srgbClr val="FE6346"/>
            </a:solidFill>
            <a:ln cap="rnd">
              <a:noFill/>
              <a:prstDash val="solid"/>
              <a:round/>
            </a:ln>
          </p:spPr>
        </p:sp>
        <p:sp>
          <p:nvSpPr>
            <p:cNvPr id="5" name="TextBox 5"/>
            <p:cNvSpPr txBox="1"/>
            <p:nvPr/>
          </p:nvSpPr>
          <p:spPr>
            <a:xfrm>
              <a:off x="0" y="-47625"/>
              <a:ext cx="4644754" cy="1448967"/>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1399">
            <a:off x="8903230" y="8807984"/>
            <a:ext cx="2597326" cy="259732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8958850" y="6340758"/>
            <a:ext cx="1531844" cy="153184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1399">
            <a:off x="15275292" y="1543046"/>
            <a:ext cx="1065167" cy="106516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3398740" y="1160319"/>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TextBox 16"/>
          <p:cNvSpPr txBox="1"/>
          <p:nvPr/>
        </p:nvSpPr>
        <p:spPr>
          <a:xfrm>
            <a:off x="2356667" y="-117175"/>
            <a:ext cx="12655561" cy="1277494"/>
          </a:xfrm>
          <a:prstGeom prst="rect">
            <a:avLst/>
          </a:prstGeom>
        </p:spPr>
        <p:txBody>
          <a:bodyPr lIns="0" tIns="0" rIns="0" bIns="0" rtlCol="0" anchor="t">
            <a:spAutoFit/>
          </a:bodyPr>
          <a:lstStyle/>
          <a:p>
            <a:pPr algn="ctr">
              <a:lnSpc>
                <a:spcPts val="9997"/>
              </a:lnSpc>
            </a:pPr>
            <a:r>
              <a:rPr lang="en-US" sz="8401">
                <a:solidFill>
                  <a:srgbClr val="FE6346"/>
                </a:solidFill>
                <a:latin typeface="Lilita One"/>
                <a:ea typeface="Lilita One"/>
                <a:cs typeface="Lilita One"/>
                <a:sym typeface="Lilita One"/>
              </a:rPr>
              <a:t>Metabolic availibility </a:t>
            </a:r>
          </a:p>
        </p:txBody>
      </p:sp>
      <p:sp>
        <p:nvSpPr>
          <p:cNvPr id="17" name="TextBox 17"/>
          <p:cNvSpPr txBox="1"/>
          <p:nvPr/>
        </p:nvSpPr>
        <p:spPr>
          <a:xfrm>
            <a:off x="668125" y="1970855"/>
            <a:ext cx="17196482" cy="5069662"/>
          </a:xfrm>
          <a:prstGeom prst="rect">
            <a:avLst/>
          </a:prstGeom>
        </p:spPr>
        <p:txBody>
          <a:bodyPr lIns="0" tIns="0" rIns="0" bIns="0" rtlCol="0" anchor="t">
            <a:spAutoFit/>
          </a:bodyPr>
          <a:lstStyle/>
          <a:p>
            <a:pPr marL="1032437" lvl="1" indent="-516219" algn="l">
              <a:lnSpc>
                <a:spcPts val="6694"/>
              </a:lnSpc>
              <a:buFont typeface="Arial"/>
              <a:buChar char="•"/>
            </a:pPr>
            <a:r>
              <a:rPr lang="en-US" sz="4782" b="1">
                <a:solidFill>
                  <a:srgbClr val="FFFFFF"/>
                </a:solidFill>
                <a:latin typeface="Josefin Slab Bold"/>
                <a:ea typeface="Josefin Slab Bold"/>
                <a:cs typeface="Josefin Slab Bold"/>
                <a:sym typeface="Josefin Slab Bold"/>
              </a:rPr>
              <a:t>The presence, absence, or amount of substrates, intermediates, cofactors, or energy molecules directly controls the rate of a metabolic pathway. </a:t>
            </a:r>
          </a:p>
          <a:p>
            <a:pPr marL="1032439" lvl="1" indent="-516219" algn="l">
              <a:lnSpc>
                <a:spcPts val="6694"/>
              </a:lnSpc>
              <a:buFont typeface="Arial"/>
              <a:buChar char="•"/>
            </a:pPr>
            <a:r>
              <a:rPr lang="en-US" sz="4782" b="1">
                <a:solidFill>
                  <a:srgbClr val="FFFFFF"/>
                </a:solidFill>
                <a:latin typeface="Josefin Slab Bold"/>
                <a:ea typeface="Josefin Slab Bold"/>
                <a:cs typeface="Josefin Slab Bold"/>
                <a:sym typeface="Josefin Slab Bold"/>
              </a:rPr>
              <a:t>The pathway speeds up when substrates are available and slows down when products accumulate or substrates are missing. </a:t>
            </a:r>
          </a:p>
        </p:txBody>
      </p:sp>
      <p:grpSp>
        <p:nvGrpSpPr>
          <p:cNvPr id="18" name="Group 18"/>
          <p:cNvGrpSpPr/>
          <p:nvPr/>
        </p:nvGrpSpPr>
        <p:grpSpPr>
          <a:xfrm>
            <a:off x="545759" y="7516495"/>
            <a:ext cx="17441214" cy="2456761"/>
            <a:chOff x="0" y="0"/>
            <a:chExt cx="4644754" cy="654258"/>
          </a:xfrm>
        </p:grpSpPr>
        <p:sp>
          <p:nvSpPr>
            <p:cNvPr id="19" name="Freeform 19"/>
            <p:cNvSpPr/>
            <p:nvPr/>
          </p:nvSpPr>
          <p:spPr>
            <a:xfrm>
              <a:off x="0" y="0"/>
              <a:ext cx="4644754" cy="654258"/>
            </a:xfrm>
            <a:custGeom>
              <a:avLst/>
              <a:gdLst/>
              <a:ahLst/>
              <a:cxnLst/>
              <a:rect l="l" t="t" r="r" b="b"/>
              <a:pathLst>
                <a:path w="4644754" h="654258">
                  <a:moveTo>
                    <a:pt x="22638" y="0"/>
                  </a:moveTo>
                  <a:lnTo>
                    <a:pt x="4622116" y="0"/>
                  </a:lnTo>
                  <a:cubicBezTo>
                    <a:pt x="4634619" y="0"/>
                    <a:pt x="4644754" y="10135"/>
                    <a:pt x="4644754" y="22638"/>
                  </a:cubicBezTo>
                  <a:lnTo>
                    <a:pt x="4644754" y="631620"/>
                  </a:lnTo>
                  <a:cubicBezTo>
                    <a:pt x="4644754" y="637624"/>
                    <a:pt x="4642369" y="643382"/>
                    <a:pt x="4638123" y="647627"/>
                  </a:cubicBezTo>
                  <a:cubicBezTo>
                    <a:pt x="4633878" y="651873"/>
                    <a:pt x="4628120" y="654258"/>
                    <a:pt x="4622116" y="654258"/>
                  </a:cubicBezTo>
                  <a:lnTo>
                    <a:pt x="22638" y="654258"/>
                  </a:lnTo>
                  <a:cubicBezTo>
                    <a:pt x="16634" y="654258"/>
                    <a:pt x="10876" y="651873"/>
                    <a:pt x="6631" y="647627"/>
                  </a:cubicBezTo>
                  <a:cubicBezTo>
                    <a:pt x="2385" y="643382"/>
                    <a:pt x="0" y="637624"/>
                    <a:pt x="0" y="631620"/>
                  </a:cubicBezTo>
                  <a:lnTo>
                    <a:pt x="0" y="22638"/>
                  </a:lnTo>
                  <a:cubicBezTo>
                    <a:pt x="0" y="16634"/>
                    <a:pt x="2385" y="10876"/>
                    <a:pt x="6631" y="6631"/>
                  </a:cubicBezTo>
                  <a:cubicBezTo>
                    <a:pt x="10876" y="2385"/>
                    <a:pt x="16634" y="0"/>
                    <a:pt x="22638" y="0"/>
                  </a:cubicBezTo>
                  <a:close/>
                </a:path>
              </a:pathLst>
            </a:custGeom>
            <a:solidFill>
              <a:srgbClr val="FE6346"/>
            </a:solidFill>
            <a:ln cap="rnd">
              <a:noFill/>
              <a:prstDash val="solid"/>
              <a:round/>
            </a:ln>
          </p:spPr>
        </p:sp>
        <p:sp>
          <p:nvSpPr>
            <p:cNvPr id="20" name="TextBox 20"/>
            <p:cNvSpPr txBox="1"/>
            <p:nvPr/>
          </p:nvSpPr>
          <p:spPr>
            <a:xfrm>
              <a:off x="0" y="-47625"/>
              <a:ext cx="4644754" cy="701883"/>
            </a:xfrm>
            <a:prstGeom prst="rect">
              <a:avLst/>
            </a:prstGeom>
          </p:spPr>
          <p:txBody>
            <a:bodyPr lIns="50800" tIns="50800" rIns="50800" bIns="50800" rtlCol="0" anchor="ctr"/>
            <a:lstStyle/>
            <a:p>
              <a:pPr algn="ctr">
                <a:lnSpc>
                  <a:spcPts val="2659"/>
                </a:lnSpc>
                <a:spcBef>
                  <a:spcPct val="0"/>
                </a:spcBef>
              </a:pPr>
              <a:endParaRPr/>
            </a:p>
          </p:txBody>
        </p:sp>
      </p:grpSp>
      <p:sp>
        <p:nvSpPr>
          <p:cNvPr id="21" name="TextBox 21"/>
          <p:cNvSpPr txBox="1"/>
          <p:nvPr/>
        </p:nvSpPr>
        <p:spPr>
          <a:xfrm>
            <a:off x="668125" y="7691606"/>
            <a:ext cx="17196482" cy="1730832"/>
          </a:xfrm>
          <a:prstGeom prst="rect">
            <a:avLst/>
          </a:prstGeom>
        </p:spPr>
        <p:txBody>
          <a:bodyPr lIns="0" tIns="0" rIns="0" bIns="0" rtlCol="0" anchor="t">
            <a:spAutoFit/>
          </a:bodyPr>
          <a:lstStyle/>
          <a:p>
            <a:pPr marL="1075618" lvl="1" indent="-537809" algn="l">
              <a:lnSpc>
                <a:spcPts val="6974"/>
              </a:lnSpc>
              <a:buFont typeface="Arial"/>
              <a:buChar char="•"/>
            </a:pPr>
            <a:r>
              <a:rPr lang="en-US" sz="4982" b="1">
                <a:solidFill>
                  <a:srgbClr val="FFFFFF"/>
                </a:solidFill>
                <a:latin typeface="Josefin Slab Bold"/>
                <a:ea typeface="Josefin Slab Bold"/>
                <a:cs typeface="Josefin Slab Bold"/>
                <a:sym typeface="Josefin Slab Bold"/>
              </a:rPr>
              <a:t>Example: High ATP inhibits PFK1 (slows glycolysis); Low ATP/High AMP activates PFK1 (speeds up glycolysis).</a:t>
            </a:r>
          </a:p>
        </p:txBody>
      </p:sp>
    </p:spTree>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1214108" y="4192988"/>
            <a:ext cx="4082523" cy="3703540"/>
            <a:chOff x="0" y="0"/>
            <a:chExt cx="1075232" cy="975418"/>
          </a:xfrm>
        </p:grpSpPr>
        <p:sp>
          <p:nvSpPr>
            <p:cNvPr id="4" name="Freeform 4"/>
            <p:cNvSpPr/>
            <p:nvPr/>
          </p:nvSpPr>
          <p:spPr>
            <a:xfrm>
              <a:off x="0" y="0"/>
              <a:ext cx="1075232" cy="975418"/>
            </a:xfrm>
            <a:custGeom>
              <a:avLst/>
              <a:gdLst/>
              <a:ahLst/>
              <a:cxnLst/>
              <a:rect l="l" t="t" r="r" b="b"/>
              <a:pathLst>
                <a:path w="1075232" h="975418">
                  <a:moveTo>
                    <a:pt x="96714" y="0"/>
                  </a:moveTo>
                  <a:lnTo>
                    <a:pt x="978518" y="0"/>
                  </a:lnTo>
                  <a:cubicBezTo>
                    <a:pt x="1004168" y="0"/>
                    <a:pt x="1028768" y="10190"/>
                    <a:pt x="1046905" y="28327"/>
                  </a:cubicBezTo>
                  <a:cubicBezTo>
                    <a:pt x="1065043" y="46464"/>
                    <a:pt x="1075232" y="71064"/>
                    <a:pt x="1075232" y="96714"/>
                  </a:cubicBezTo>
                  <a:lnTo>
                    <a:pt x="1075232" y="878704"/>
                  </a:lnTo>
                  <a:cubicBezTo>
                    <a:pt x="1075232" y="904354"/>
                    <a:pt x="1065043" y="928954"/>
                    <a:pt x="1046905" y="947091"/>
                  </a:cubicBezTo>
                  <a:cubicBezTo>
                    <a:pt x="1028768" y="965229"/>
                    <a:pt x="1004168" y="975418"/>
                    <a:pt x="978518" y="975418"/>
                  </a:cubicBezTo>
                  <a:lnTo>
                    <a:pt x="96714" y="975418"/>
                  </a:lnTo>
                  <a:cubicBezTo>
                    <a:pt x="71064" y="975418"/>
                    <a:pt x="46464" y="965229"/>
                    <a:pt x="28327" y="947091"/>
                  </a:cubicBezTo>
                  <a:cubicBezTo>
                    <a:pt x="10190" y="928954"/>
                    <a:pt x="0" y="904354"/>
                    <a:pt x="0" y="878704"/>
                  </a:cubicBezTo>
                  <a:lnTo>
                    <a:pt x="0" y="96714"/>
                  </a:lnTo>
                  <a:cubicBezTo>
                    <a:pt x="0" y="71064"/>
                    <a:pt x="10190" y="46464"/>
                    <a:pt x="28327" y="28327"/>
                  </a:cubicBezTo>
                  <a:cubicBezTo>
                    <a:pt x="46464" y="10190"/>
                    <a:pt x="71064" y="0"/>
                    <a:pt x="96714" y="0"/>
                  </a:cubicBezTo>
                  <a:close/>
                </a:path>
              </a:pathLst>
            </a:custGeom>
            <a:solidFill>
              <a:srgbClr val="FE6346"/>
            </a:solidFill>
            <a:ln cap="rnd">
              <a:noFill/>
              <a:prstDash val="solid"/>
              <a:round/>
            </a:ln>
          </p:spPr>
        </p:sp>
        <p:sp>
          <p:nvSpPr>
            <p:cNvPr id="5" name="TextBox 5"/>
            <p:cNvSpPr txBox="1"/>
            <p:nvPr/>
          </p:nvSpPr>
          <p:spPr>
            <a:xfrm>
              <a:off x="0" y="-47625"/>
              <a:ext cx="1075232" cy="1023043"/>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11226445" y="4192988"/>
            <a:ext cx="4141210" cy="3703540"/>
            <a:chOff x="0" y="0"/>
            <a:chExt cx="1090689" cy="975418"/>
          </a:xfrm>
        </p:grpSpPr>
        <p:sp>
          <p:nvSpPr>
            <p:cNvPr id="7" name="Freeform 7"/>
            <p:cNvSpPr/>
            <p:nvPr/>
          </p:nvSpPr>
          <p:spPr>
            <a:xfrm>
              <a:off x="0" y="0"/>
              <a:ext cx="1090689" cy="975418"/>
            </a:xfrm>
            <a:custGeom>
              <a:avLst/>
              <a:gdLst/>
              <a:ahLst/>
              <a:cxnLst/>
              <a:rect l="l" t="t" r="r" b="b"/>
              <a:pathLst>
                <a:path w="1090689" h="975418">
                  <a:moveTo>
                    <a:pt x="95344" y="0"/>
                  </a:moveTo>
                  <a:lnTo>
                    <a:pt x="995346" y="0"/>
                  </a:lnTo>
                  <a:cubicBezTo>
                    <a:pt x="1048002" y="0"/>
                    <a:pt x="1090689" y="42687"/>
                    <a:pt x="1090689" y="95344"/>
                  </a:cubicBezTo>
                  <a:lnTo>
                    <a:pt x="1090689" y="880074"/>
                  </a:lnTo>
                  <a:cubicBezTo>
                    <a:pt x="1090689" y="932731"/>
                    <a:pt x="1048002" y="975418"/>
                    <a:pt x="995346" y="975418"/>
                  </a:cubicBezTo>
                  <a:lnTo>
                    <a:pt x="95344" y="975418"/>
                  </a:lnTo>
                  <a:cubicBezTo>
                    <a:pt x="42687" y="975418"/>
                    <a:pt x="0" y="932731"/>
                    <a:pt x="0" y="880074"/>
                  </a:cubicBezTo>
                  <a:lnTo>
                    <a:pt x="0" y="95344"/>
                  </a:lnTo>
                  <a:cubicBezTo>
                    <a:pt x="0" y="42687"/>
                    <a:pt x="42687" y="0"/>
                    <a:pt x="95344" y="0"/>
                  </a:cubicBezTo>
                  <a:close/>
                </a:path>
              </a:pathLst>
            </a:custGeom>
            <a:solidFill>
              <a:srgbClr val="FE6346"/>
            </a:solidFill>
            <a:ln cap="rnd">
              <a:noFill/>
              <a:prstDash val="solid"/>
              <a:round/>
            </a:ln>
          </p:spPr>
        </p:sp>
        <p:sp>
          <p:nvSpPr>
            <p:cNvPr id="8" name="TextBox 8"/>
            <p:cNvSpPr txBox="1"/>
            <p:nvPr/>
          </p:nvSpPr>
          <p:spPr>
            <a:xfrm>
              <a:off x="0" y="-47625"/>
              <a:ext cx="1090689" cy="1023043"/>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6353906" y="4192988"/>
            <a:ext cx="4045070" cy="3703540"/>
            <a:chOff x="0" y="0"/>
            <a:chExt cx="1065368" cy="975418"/>
          </a:xfrm>
        </p:grpSpPr>
        <p:sp>
          <p:nvSpPr>
            <p:cNvPr id="10" name="Freeform 10"/>
            <p:cNvSpPr/>
            <p:nvPr/>
          </p:nvSpPr>
          <p:spPr>
            <a:xfrm>
              <a:off x="0" y="0"/>
              <a:ext cx="1065368" cy="975418"/>
            </a:xfrm>
            <a:custGeom>
              <a:avLst/>
              <a:gdLst/>
              <a:ahLst/>
              <a:cxnLst/>
              <a:rect l="l" t="t" r="r" b="b"/>
              <a:pathLst>
                <a:path w="1065368" h="975418">
                  <a:moveTo>
                    <a:pt x="97610" y="0"/>
                  </a:moveTo>
                  <a:lnTo>
                    <a:pt x="967759" y="0"/>
                  </a:lnTo>
                  <a:cubicBezTo>
                    <a:pt x="993646" y="0"/>
                    <a:pt x="1018474" y="10284"/>
                    <a:pt x="1036779" y="28589"/>
                  </a:cubicBezTo>
                  <a:cubicBezTo>
                    <a:pt x="1055084" y="46895"/>
                    <a:pt x="1065368" y="71722"/>
                    <a:pt x="1065368" y="97610"/>
                  </a:cubicBezTo>
                  <a:lnTo>
                    <a:pt x="1065368" y="877808"/>
                  </a:lnTo>
                  <a:cubicBezTo>
                    <a:pt x="1065368" y="903696"/>
                    <a:pt x="1055084" y="928524"/>
                    <a:pt x="1036779" y="946829"/>
                  </a:cubicBezTo>
                  <a:cubicBezTo>
                    <a:pt x="1018474" y="965134"/>
                    <a:pt x="993646" y="975418"/>
                    <a:pt x="967759" y="975418"/>
                  </a:cubicBezTo>
                  <a:lnTo>
                    <a:pt x="97610" y="975418"/>
                  </a:lnTo>
                  <a:cubicBezTo>
                    <a:pt x="71722" y="975418"/>
                    <a:pt x="46895" y="965134"/>
                    <a:pt x="28589" y="946829"/>
                  </a:cubicBezTo>
                  <a:cubicBezTo>
                    <a:pt x="10284" y="928524"/>
                    <a:pt x="0" y="903696"/>
                    <a:pt x="0" y="877808"/>
                  </a:cubicBezTo>
                  <a:lnTo>
                    <a:pt x="0" y="97610"/>
                  </a:lnTo>
                  <a:cubicBezTo>
                    <a:pt x="0" y="71722"/>
                    <a:pt x="10284" y="46895"/>
                    <a:pt x="28589" y="28589"/>
                  </a:cubicBezTo>
                  <a:cubicBezTo>
                    <a:pt x="46895" y="10284"/>
                    <a:pt x="71722" y="0"/>
                    <a:pt x="97610" y="0"/>
                  </a:cubicBezTo>
                  <a:close/>
                </a:path>
              </a:pathLst>
            </a:custGeom>
            <a:solidFill>
              <a:srgbClr val="FE6346"/>
            </a:solidFill>
            <a:ln cap="rnd">
              <a:noFill/>
              <a:prstDash val="solid"/>
              <a:round/>
            </a:ln>
          </p:spPr>
        </p:sp>
        <p:sp>
          <p:nvSpPr>
            <p:cNvPr id="11" name="TextBox 11"/>
            <p:cNvSpPr txBox="1"/>
            <p:nvPr/>
          </p:nvSpPr>
          <p:spPr>
            <a:xfrm>
              <a:off x="0" y="-47625"/>
              <a:ext cx="1065368" cy="1023043"/>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171399">
            <a:off x="14068992" y="7959637"/>
            <a:ext cx="2597326" cy="2597326"/>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171399">
            <a:off x="14960133" y="3083031"/>
            <a:ext cx="1317432" cy="1317432"/>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7" name="TextBox 1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rot="-171399">
            <a:off x="12157352" y="1347724"/>
            <a:ext cx="1065167" cy="1065167"/>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20" name="TextBox 2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rot="-171399">
            <a:off x="15918466" y="5629472"/>
            <a:ext cx="1621921" cy="1621921"/>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23" name="TextBox 2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24" name="Freeform 24"/>
          <p:cNvSpPr/>
          <p:nvPr/>
        </p:nvSpPr>
        <p:spPr>
          <a:xfrm>
            <a:off x="4360403" y="2224681"/>
            <a:ext cx="7771068" cy="169551"/>
          </a:xfrm>
          <a:custGeom>
            <a:avLst/>
            <a:gdLst/>
            <a:ahLst/>
            <a:cxnLst/>
            <a:rect l="l" t="t" r="r" b="b"/>
            <a:pathLst>
              <a:path w="7771068" h="169551">
                <a:moveTo>
                  <a:pt x="0" y="0"/>
                </a:moveTo>
                <a:lnTo>
                  <a:pt x="7771068" y="0"/>
                </a:lnTo>
                <a:lnTo>
                  <a:pt x="7771068" y="169551"/>
                </a:lnTo>
                <a:lnTo>
                  <a:pt x="0" y="169551"/>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25" name="TextBox 25"/>
          <p:cNvSpPr txBox="1"/>
          <p:nvPr/>
        </p:nvSpPr>
        <p:spPr>
          <a:xfrm>
            <a:off x="873024" y="681568"/>
            <a:ext cx="14745825" cy="1528200"/>
          </a:xfrm>
          <a:prstGeom prst="rect">
            <a:avLst/>
          </a:prstGeom>
        </p:spPr>
        <p:txBody>
          <a:bodyPr lIns="0" tIns="0" rIns="0" bIns="0" rtlCol="0" anchor="t">
            <a:spAutoFit/>
          </a:bodyPr>
          <a:lstStyle/>
          <a:p>
            <a:pPr algn="ctr">
              <a:lnSpc>
                <a:spcPts val="11232"/>
              </a:lnSpc>
            </a:pPr>
            <a:r>
              <a:rPr lang="en-US" sz="11700">
                <a:solidFill>
                  <a:srgbClr val="FE6346"/>
                </a:solidFill>
                <a:latin typeface="Lilita One"/>
                <a:ea typeface="Lilita One"/>
                <a:cs typeface="Lilita One"/>
                <a:sym typeface="Lilita One"/>
              </a:rPr>
              <a:t>Extracellular</a:t>
            </a:r>
          </a:p>
        </p:txBody>
      </p:sp>
      <p:sp>
        <p:nvSpPr>
          <p:cNvPr id="26" name="TextBox 26"/>
          <p:cNvSpPr txBox="1"/>
          <p:nvPr/>
        </p:nvSpPr>
        <p:spPr>
          <a:xfrm>
            <a:off x="1686083" y="5038283"/>
            <a:ext cx="3138574" cy="1908176"/>
          </a:xfrm>
          <a:prstGeom prst="rect">
            <a:avLst/>
          </a:prstGeom>
        </p:spPr>
        <p:txBody>
          <a:bodyPr lIns="0" tIns="0" rIns="0" bIns="0" rtlCol="0" anchor="t">
            <a:spAutoFit/>
          </a:bodyPr>
          <a:lstStyle/>
          <a:p>
            <a:pPr algn="ctr">
              <a:lnSpc>
                <a:spcPts val="7699"/>
              </a:lnSpc>
              <a:spcBef>
                <a:spcPct val="0"/>
              </a:spcBef>
            </a:pPr>
            <a:r>
              <a:rPr lang="en-US" sz="5499" b="1">
                <a:solidFill>
                  <a:srgbClr val="FFFFFF"/>
                </a:solidFill>
                <a:latin typeface="Josefin Slab Bold"/>
                <a:ea typeface="Josefin Slab Bold"/>
                <a:cs typeface="Josefin Slab Bold"/>
                <a:sym typeface="Josefin Slab Bold"/>
              </a:rPr>
              <a:t>Autocrine signaling</a:t>
            </a:r>
          </a:p>
        </p:txBody>
      </p:sp>
      <p:sp>
        <p:nvSpPr>
          <p:cNvPr id="27" name="TextBox 27"/>
          <p:cNvSpPr txBox="1"/>
          <p:nvPr/>
        </p:nvSpPr>
        <p:spPr>
          <a:xfrm>
            <a:off x="6807154" y="5038283"/>
            <a:ext cx="3138574" cy="1908176"/>
          </a:xfrm>
          <a:prstGeom prst="rect">
            <a:avLst/>
          </a:prstGeom>
        </p:spPr>
        <p:txBody>
          <a:bodyPr lIns="0" tIns="0" rIns="0" bIns="0" rtlCol="0" anchor="t">
            <a:spAutoFit/>
          </a:bodyPr>
          <a:lstStyle/>
          <a:p>
            <a:pPr algn="ctr">
              <a:lnSpc>
                <a:spcPts val="7699"/>
              </a:lnSpc>
              <a:spcBef>
                <a:spcPct val="0"/>
              </a:spcBef>
            </a:pPr>
            <a:r>
              <a:rPr lang="en-US" sz="5499" b="1">
                <a:solidFill>
                  <a:srgbClr val="FFFFFF"/>
                </a:solidFill>
                <a:latin typeface="Josefin Slab Bold"/>
                <a:ea typeface="Josefin Slab Bold"/>
                <a:cs typeface="Josefin Slab Bold"/>
                <a:sym typeface="Josefin Slab Bold"/>
              </a:rPr>
              <a:t>Paracrine signaling</a:t>
            </a:r>
          </a:p>
        </p:txBody>
      </p:sp>
      <p:sp>
        <p:nvSpPr>
          <p:cNvPr id="28" name="TextBox 28"/>
          <p:cNvSpPr txBox="1"/>
          <p:nvPr/>
        </p:nvSpPr>
        <p:spPr>
          <a:xfrm>
            <a:off x="11679113" y="5038283"/>
            <a:ext cx="3138574" cy="1908176"/>
          </a:xfrm>
          <a:prstGeom prst="rect">
            <a:avLst/>
          </a:prstGeom>
        </p:spPr>
        <p:txBody>
          <a:bodyPr lIns="0" tIns="0" rIns="0" bIns="0" rtlCol="0" anchor="t">
            <a:spAutoFit/>
          </a:bodyPr>
          <a:lstStyle/>
          <a:p>
            <a:pPr algn="ctr">
              <a:lnSpc>
                <a:spcPts val="7699"/>
              </a:lnSpc>
              <a:spcBef>
                <a:spcPct val="0"/>
              </a:spcBef>
            </a:pPr>
            <a:r>
              <a:rPr lang="en-US" sz="5499" b="1">
                <a:solidFill>
                  <a:srgbClr val="FFFFFF"/>
                </a:solidFill>
                <a:latin typeface="Josefin Slab Bold"/>
                <a:ea typeface="Josefin Slab Bold"/>
                <a:cs typeface="Josefin Slab Bold"/>
                <a:sym typeface="Josefin Slab Bold"/>
              </a:rPr>
              <a:t>Synaptic signaling</a:t>
            </a:r>
          </a:p>
        </p:txBody>
      </p:sp>
    </p:spTree>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201023" y="1517165"/>
            <a:ext cx="17663584" cy="1896972"/>
            <a:chOff x="0" y="0"/>
            <a:chExt cx="4703973" cy="505181"/>
          </a:xfrm>
        </p:grpSpPr>
        <p:sp>
          <p:nvSpPr>
            <p:cNvPr id="4" name="Freeform 4"/>
            <p:cNvSpPr/>
            <p:nvPr/>
          </p:nvSpPr>
          <p:spPr>
            <a:xfrm>
              <a:off x="0" y="0"/>
              <a:ext cx="4703973" cy="505181"/>
            </a:xfrm>
            <a:custGeom>
              <a:avLst/>
              <a:gdLst/>
              <a:ahLst/>
              <a:cxnLst/>
              <a:rect l="l" t="t" r="r" b="b"/>
              <a:pathLst>
                <a:path w="4703973" h="505181">
                  <a:moveTo>
                    <a:pt x="22353" y="0"/>
                  </a:moveTo>
                  <a:lnTo>
                    <a:pt x="4681620" y="0"/>
                  </a:lnTo>
                  <a:cubicBezTo>
                    <a:pt x="4693965" y="0"/>
                    <a:pt x="4703973" y="10008"/>
                    <a:pt x="4703973" y="22353"/>
                  </a:cubicBezTo>
                  <a:lnTo>
                    <a:pt x="4703973" y="482828"/>
                  </a:lnTo>
                  <a:cubicBezTo>
                    <a:pt x="4703973" y="488756"/>
                    <a:pt x="4701618" y="494442"/>
                    <a:pt x="4697426" y="498634"/>
                  </a:cubicBezTo>
                  <a:cubicBezTo>
                    <a:pt x="4693234" y="502826"/>
                    <a:pt x="4687549" y="505181"/>
                    <a:pt x="4681620" y="505181"/>
                  </a:cubicBezTo>
                  <a:lnTo>
                    <a:pt x="22353" y="505181"/>
                  </a:lnTo>
                  <a:cubicBezTo>
                    <a:pt x="10008" y="505181"/>
                    <a:pt x="0" y="495173"/>
                    <a:pt x="0" y="482828"/>
                  </a:cubicBezTo>
                  <a:lnTo>
                    <a:pt x="0" y="22353"/>
                  </a:lnTo>
                  <a:cubicBezTo>
                    <a:pt x="0" y="10008"/>
                    <a:pt x="10008" y="0"/>
                    <a:pt x="22353" y="0"/>
                  </a:cubicBezTo>
                  <a:close/>
                </a:path>
              </a:pathLst>
            </a:custGeom>
            <a:solidFill>
              <a:srgbClr val="FE6346"/>
            </a:solidFill>
            <a:ln cap="rnd">
              <a:noFill/>
              <a:prstDash val="solid"/>
              <a:round/>
            </a:ln>
          </p:spPr>
        </p:sp>
        <p:sp>
          <p:nvSpPr>
            <p:cNvPr id="5" name="TextBox 5"/>
            <p:cNvSpPr txBox="1"/>
            <p:nvPr/>
          </p:nvSpPr>
          <p:spPr>
            <a:xfrm>
              <a:off x="0" y="-47625"/>
              <a:ext cx="4703973" cy="552806"/>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1399">
            <a:off x="8903230" y="8807984"/>
            <a:ext cx="2597326" cy="259732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8958850" y="6340758"/>
            <a:ext cx="1531844" cy="153184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1399">
            <a:off x="15275292" y="1543046"/>
            <a:ext cx="1065167" cy="106516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3398740" y="1160319"/>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TextBox 16"/>
          <p:cNvSpPr txBox="1"/>
          <p:nvPr/>
        </p:nvSpPr>
        <p:spPr>
          <a:xfrm>
            <a:off x="2356667" y="-117175"/>
            <a:ext cx="12655561" cy="1277494"/>
          </a:xfrm>
          <a:prstGeom prst="rect">
            <a:avLst/>
          </a:prstGeom>
        </p:spPr>
        <p:txBody>
          <a:bodyPr lIns="0" tIns="0" rIns="0" bIns="0" rtlCol="0" anchor="t">
            <a:spAutoFit/>
          </a:bodyPr>
          <a:lstStyle/>
          <a:p>
            <a:pPr algn="ctr">
              <a:lnSpc>
                <a:spcPts val="9997"/>
              </a:lnSpc>
            </a:pPr>
            <a:r>
              <a:rPr lang="en-US" sz="8401">
                <a:solidFill>
                  <a:srgbClr val="FE6346"/>
                </a:solidFill>
                <a:latin typeface="Lilita One"/>
                <a:ea typeface="Lilita One"/>
                <a:cs typeface="Lilita One"/>
                <a:sym typeface="Lilita One"/>
              </a:rPr>
              <a:t>Autocrine signaling</a:t>
            </a:r>
          </a:p>
        </p:txBody>
      </p:sp>
      <p:grpSp>
        <p:nvGrpSpPr>
          <p:cNvPr id="17" name="Group 17"/>
          <p:cNvGrpSpPr/>
          <p:nvPr/>
        </p:nvGrpSpPr>
        <p:grpSpPr>
          <a:xfrm>
            <a:off x="2692969" y="3766563"/>
            <a:ext cx="13114906" cy="5225037"/>
            <a:chOff x="0" y="0"/>
            <a:chExt cx="3492619" cy="1391475"/>
          </a:xfrm>
        </p:grpSpPr>
        <p:sp>
          <p:nvSpPr>
            <p:cNvPr id="18" name="Freeform 18"/>
            <p:cNvSpPr/>
            <p:nvPr/>
          </p:nvSpPr>
          <p:spPr>
            <a:xfrm>
              <a:off x="0" y="0"/>
              <a:ext cx="3492619" cy="1391475"/>
            </a:xfrm>
            <a:custGeom>
              <a:avLst/>
              <a:gdLst/>
              <a:ahLst/>
              <a:cxnLst/>
              <a:rect l="l" t="t" r="r" b="b"/>
              <a:pathLst>
                <a:path w="3492619" h="1391475">
                  <a:moveTo>
                    <a:pt x="30106" y="0"/>
                  </a:moveTo>
                  <a:lnTo>
                    <a:pt x="3462513" y="0"/>
                  </a:lnTo>
                  <a:cubicBezTo>
                    <a:pt x="3479140" y="0"/>
                    <a:pt x="3492619" y="13479"/>
                    <a:pt x="3492619" y="30106"/>
                  </a:cubicBezTo>
                  <a:lnTo>
                    <a:pt x="3492619" y="1361369"/>
                  </a:lnTo>
                  <a:cubicBezTo>
                    <a:pt x="3492619" y="1377996"/>
                    <a:pt x="3479140" y="1391475"/>
                    <a:pt x="3462513" y="1391475"/>
                  </a:cubicBezTo>
                  <a:lnTo>
                    <a:pt x="30106" y="1391475"/>
                  </a:lnTo>
                  <a:cubicBezTo>
                    <a:pt x="13479" y="1391475"/>
                    <a:pt x="0" y="1377996"/>
                    <a:pt x="0" y="1361369"/>
                  </a:cubicBezTo>
                  <a:lnTo>
                    <a:pt x="0" y="30106"/>
                  </a:lnTo>
                  <a:cubicBezTo>
                    <a:pt x="0" y="13479"/>
                    <a:pt x="13479" y="0"/>
                    <a:pt x="30106" y="0"/>
                  </a:cubicBezTo>
                  <a:close/>
                </a:path>
              </a:pathLst>
            </a:custGeom>
            <a:solidFill>
              <a:srgbClr val="FE6346"/>
            </a:solidFill>
            <a:ln cap="rnd">
              <a:noFill/>
              <a:prstDash val="solid"/>
              <a:round/>
            </a:ln>
          </p:spPr>
        </p:sp>
        <p:sp>
          <p:nvSpPr>
            <p:cNvPr id="19" name="TextBox 19"/>
            <p:cNvSpPr txBox="1"/>
            <p:nvPr/>
          </p:nvSpPr>
          <p:spPr>
            <a:xfrm>
              <a:off x="0" y="-47625"/>
              <a:ext cx="3492619" cy="1439100"/>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3204990" y="4474488"/>
            <a:ext cx="12090865" cy="3704412"/>
          </a:xfrm>
          <a:prstGeom prst="rect">
            <a:avLst/>
          </a:prstGeom>
        </p:spPr>
        <p:txBody>
          <a:bodyPr lIns="0" tIns="0" rIns="0" bIns="0" rtlCol="0" anchor="t">
            <a:spAutoFit/>
          </a:bodyPr>
          <a:lstStyle/>
          <a:p>
            <a:pPr marL="1140386" lvl="1" indent="-570193" algn="l">
              <a:lnSpc>
                <a:spcPts val="7394"/>
              </a:lnSpc>
              <a:buFont typeface="Arial"/>
              <a:buChar char="•"/>
            </a:pPr>
            <a:r>
              <a:rPr lang="en-US" sz="5282" b="1">
                <a:solidFill>
                  <a:srgbClr val="FFFFFF"/>
                </a:solidFill>
                <a:latin typeface="Josefin Slab Bold"/>
                <a:ea typeface="Josefin Slab Bold"/>
                <a:cs typeface="Josefin Slab Bold"/>
                <a:sym typeface="Josefin Slab Bold"/>
              </a:rPr>
              <a:t>Example: A muscle cell produces IGF1, which acts on the same cell, leading to increased GLUT4 movement and stimulating glucose uptake. </a:t>
            </a:r>
          </a:p>
        </p:txBody>
      </p:sp>
      <p:sp>
        <p:nvSpPr>
          <p:cNvPr id="21" name="TextBox 21"/>
          <p:cNvSpPr txBox="1"/>
          <p:nvPr/>
        </p:nvSpPr>
        <p:spPr>
          <a:xfrm>
            <a:off x="62818" y="1897440"/>
            <a:ext cx="17196482" cy="1062178"/>
          </a:xfrm>
          <a:prstGeom prst="rect">
            <a:avLst/>
          </a:prstGeom>
        </p:spPr>
        <p:txBody>
          <a:bodyPr lIns="0" tIns="0" rIns="0" bIns="0" rtlCol="0" anchor="t">
            <a:spAutoFit/>
          </a:bodyPr>
          <a:lstStyle/>
          <a:p>
            <a:pPr marL="1334691" lvl="1" indent="-667346" algn="l">
              <a:lnSpc>
                <a:spcPts val="8654"/>
              </a:lnSpc>
              <a:buFont typeface="Arial"/>
              <a:buChar char="•"/>
            </a:pPr>
            <a:r>
              <a:rPr lang="en-US" sz="6181" b="1">
                <a:solidFill>
                  <a:srgbClr val="FFFFFF"/>
                </a:solidFill>
                <a:latin typeface="Josefin Slab Bold"/>
                <a:ea typeface="Josefin Slab Bold"/>
                <a:cs typeface="Josefin Slab Bold"/>
                <a:sym typeface="Josefin Slab Bold"/>
              </a:rPr>
              <a:t>A cell sends a signal to control its own actions. </a:t>
            </a:r>
          </a:p>
        </p:txBody>
      </p:sp>
    </p:spTree>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1028700" y="2634094"/>
            <a:ext cx="6919206" cy="5275728"/>
            <a:chOff x="0" y="0"/>
            <a:chExt cx="1842647" cy="1404974"/>
          </a:xfrm>
        </p:grpSpPr>
        <p:sp>
          <p:nvSpPr>
            <p:cNvPr id="4" name="Freeform 4"/>
            <p:cNvSpPr/>
            <p:nvPr/>
          </p:nvSpPr>
          <p:spPr>
            <a:xfrm>
              <a:off x="0" y="0"/>
              <a:ext cx="1842647" cy="1404974"/>
            </a:xfrm>
            <a:custGeom>
              <a:avLst/>
              <a:gdLst/>
              <a:ahLst/>
              <a:cxnLst/>
              <a:rect l="l" t="t" r="r" b="b"/>
              <a:pathLst>
                <a:path w="1842647" h="1404974">
                  <a:moveTo>
                    <a:pt x="57064" y="0"/>
                  </a:moveTo>
                  <a:lnTo>
                    <a:pt x="1785583" y="0"/>
                  </a:lnTo>
                  <a:cubicBezTo>
                    <a:pt x="1800718" y="0"/>
                    <a:pt x="1815232" y="6012"/>
                    <a:pt x="1825934" y="16714"/>
                  </a:cubicBezTo>
                  <a:cubicBezTo>
                    <a:pt x="1836635" y="27415"/>
                    <a:pt x="1842647" y="41930"/>
                    <a:pt x="1842647" y="57064"/>
                  </a:cubicBezTo>
                  <a:lnTo>
                    <a:pt x="1842647" y="1347910"/>
                  </a:lnTo>
                  <a:cubicBezTo>
                    <a:pt x="1842647" y="1363045"/>
                    <a:pt x="1836635" y="1377559"/>
                    <a:pt x="1825934" y="1388261"/>
                  </a:cubicBezTo>
                  <a:cubicBezTo>
                    <a:pt x="1815232" y="1398962"/>
                    <a:pt x="1800718" y="1404974"/>
                    <a:pt x="1785583" y="1404974"/>
                  </a:cubicBezTo>
                  <a:lnTo>
                    <a:pt x="57064" y="1404974"/>
                  </a:lnTo>
                  <a:cubicBezTo>
                    <a:pt x="41930" y="1404974"/>
                    <a:pt x="27415" y="1398962"/>
                    <a:pt x="16714" y="1388261"/>
                  </a:cubicBezTo>
                  <a:cubicBezTo>
                    <a:pt x="6012" y="1377559"/>
                    <a:pt x="0" y="1363045"/>
                    <a:pt x="0" y="1347910"/>
                  </a:cubicBezTo>
                  <a:lnTo>
                    <a:pt x="0" y="57064"/>
                  </a:lnTo>
                  <a:cubicBezTo>
                    <a:pt x="0" y="41930"/>
                    <a:pt x="6012" y="27415"/>
                    <a:pt x="16714" y="16714"/>
                  </a:cubicBezTo>
                  <a:cubicBezTo>
                    <a:pt x="27415" y="6012"/>
                    <a:pt x="41930" y="0"/>
                    <a:pt x="57064" y="0"/>
                  </a:cubicBezTo>
                  <a:close/>
                </a:path>
              </a:pathLst>
            </a:custGeom>
            <a:solidFill>
              <a:srgbClr val="FE6346"/>
            </a:solidFill>
            <a:ln cap="rnd">
              <a:noFill/>
              <a:prstDash val="solid"/>
              <a:round/>
            </a:ln>
          </p:spPr>
        </p:sp>
        <p:sp>
          <p:nvSpPr>
            <p:cNvPr id="5" name="TextBox 5"/>
            <p:cNvSpPr txBox="1"/>
            <p:nvPr/>
          </p:nvSpPr>
          <p:spPr>
            <a:xfrm>
              <a:off x="0" y="-47625"/>
              <a:ext cx="1842647" cy="1452599"/>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1399">
            <a:off x="4774191" y="8391376"/>
            <a:ext cx="2597326" cy="259732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8877342" y="6575333"/>
            <a:ext cx="1531844" cy="153184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1399">
            <a:off x="8412527" y="2926856"/>
            <a:ext cx="1065167" cy="106516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3398740" y="1160319"/>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TextBox 16"/>
          <p:cNvSpPr txBox="1"/>
          <p:nvPr/>
        </p:nvSpPr>
        <p:spPr>
          <a:xfrm>
            <a:off x="2356667" y="-117175"/>
            <a:ext cx="12655561" cy="1277494"/>
          </a:xfrm>
          <a:prstGeom prst="rect">
            <a:avLst/>
          </a:prstGeom>
        </p:spPr>
        <p:txBody>
          <a:bodyPr lIns="0" tIns="0" rIns="0" bIns="0" rtlCol="0" anchor="t">
            <a:spAutoFit/>
          </a:bodyPr>
          <a:lstStyle/>
          <a:p>
            <a:pPr algn="ctr">
              <a:lnSpc>
                <a:spcPts val="9997"/>
              </a:lnSpc>
            </a:pPr>
            <a:r>
              <a:rPr lang="en-US" sz="8401">
                <a:solidFill>
                  <a:srgbClr val="FE6346"/>
                </a:solidFill>
                <a:latin typeface="Lilita One"/>
                <a:ea typeface="Lilita One"/>
                <a:cs typeface="Lilita One"/>
                <a:sym typeface="Lilita One"/>
              </a:rPr>
              <a:t>Paracrine signaling</a:t>
            </a:r>
          </a:p>
        </p:txBody>
      </p:sp>
      <p:grpSp>
        <p:nvGrpSpPr>
          <p:cNvPr id="17" name="Group 17"/>
          <p:cNvGrpSpPr/>
          <p:nvPr/>
        </p:nvGrpSpPr>
        <p:grpSpPr>
          <a:xfrm>
            <a:off x="9942315" y="1731257"/>
            <a:ext cx="7316985" cy="7527043"/>
            <a:chOff x="0" y="0"/>
            <a:chExt cx="1948580" cy="2004520"/>
          </a:xfrm>
        </p:grpSpPr>
        <p:sp>
          <p:nvSpPr>
            <p:cNvPr id="18" name="Freeform 18"/>
            <p:cNvSpPr/>
            <p:nvPr/>
          </p:nvSpPr>
          <p:spPr>
            <a:xfrm>
              <a:off x="0" y="0"/>
              <a:ext cx="1948580" cy="2004520"/>
            </a:xfrm>
            <a:custGeom>
              <a:avLst/>
              <a:gdLst/>
              <a:ahLst/>
              <a:cxnLst/>
              <a:rect l="l" t="t" r="r" b="b"/>
              <a:pathLst>
                <a:path w="1948580" h="2004520">
                  <a:moveTo>
                    <a:pt x="53962" y="0"/>
                  </a:moveTo>
                  <a:lnTo>
                    <a:pt x="1894618" y="0"/>
                  </a:lnTo>
                  <a:cubicBezTo>
                    <a:pt x="1908929" y="0"/>
                    <a:pt x="1922655" y="5685"/>
                    <a:pt x="1932775" y="15805"/>
                  </a:cubicBezTo>
                  <a:cubicBezTo>
                    <a:pt x="1942894" y="25925"/>
                    <a:pt x="1948580" y="39650"/>
                    <a:pt x="1948580" y="53962"/>
                  </a:cubicBezTo>
                  <a:lnTo>
                    <a:pt x="1948580" y="1950558"/>
                  </a:lnTo>
                  <a:cubicBezTo>
                    <a:pt x="1948580" y="1964870"/>
                    <a:pt x="1942894" y="1978595"/>
                    <a:pt x="1932775" y="1988715"/>
                  </a:cubicBezTo>
                  <a:cubicBezTo>
                    <a:pt x="1922655" y="1998835"/>
                    <a:pt x="1908929" y="2004520"/>
                    <a:pt x="1894618" y="2004520"/>
                  </a:cubicBezTo>
                  <a:lnTo>
                    <a:pt x="53962" y="2004520"/>
                  </a:lnTo>
                  <a:cubicBezTo>
                    <a:pt x="24160" y="2004520"/>
                    <a:pt x="0" y="1980361"/>
                    <a:pt x="0" y="1950558"/>
                  </a:cubicBezTo>
                  <a:lnTo>
                    <a:pt x="0" y="53962"/>
                  </a:lnTo>
                  <a:cubicBezTo>
                    <a:pt x="0" y="39650"/>
                    <a:pt x="5685" y="25925"/>
                    <a:pt x="15805" y="15805"/>
                  </a:cubicBezTo>
                  <a:cubicBezTo>
                    <a:pt x="25925" y="5685"/>
                    <a:pt x="39650" y="0"/>
                    <a:pt x="53962" y="0"/>
                  </a:cubicBezTo>
                  <a:close/>
                </a:path>
              </a:pathLst>
            </a:custGeom>
            <a:solidFill>
              <a:srgbClr val="FE6346"/>
            </a:solidFill>
            <a:ln cap="rnd">
              <a:noFill/>
              <a:prstDash val="solid"/>
              <a:round/>
            </a:ln>
          </p:spPr>
        </p:sp>
        <p:sp>
          <p:nvSpPr>
            <p:cNvPr id="19" name="TextBox 19"/>
            <p:cNvSpPr txBox="1"/>
            <p:nvPr/>
          </p:nvSpPr>
          <p:spPr>
            <a:xfrm>
              <a:off x="0" y="-47625"/>
              <a:ext cx="1948580" cy="2052145"/>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10277654" y="2180485"/>
            <a:ext cx="6646306" cy="6645097"/>
          </a:xfrm>
          <a:prstGeom prst="rect">
            <a:avLst/>
          </a:prstGeom>
        </p:spPr>
        <p:txBody>
          <a:bodyPr lIns="0" tIns="0" rIns="0" bIns="0" rtlCol="0" anchor="t">
            <a:spAutoFit/>
          </a:bodyPr>
          <a:lstStyle/>
          <a:p>
            <a:pPr marL="1161975" lvl="1" indent="-580988" algn="l">
              <a:lnSpc>
                <a:spcPts val="7534"/>
              </a:lnSpc>
              <a:buFont typeface="Arial"/>
              <a:buChar char="•"/>
            </a:pPr>
            <a:r>
              <a:rPr lang="en-US" sz="5382" b="1">
                <a:solidFill>
                  <a:srgbClr val="FFFFFF"/>
                </a:solidFill>
                <a:latin typeface="Josefin Slab Bold"/>
                <a:ea typeface="Josefin Slab Bold"/>
                <a:cs typeface="Josefin Slab Bold"/>
                <a:sym typeface="Josefin Slab Bold"/>
              </a:rPr>
              <a:t>Example: Pancreatic islet cells regulate each other (e.g: alpha-cells boost beta-cell insulin release with glucagon).</a:t>
            </a:r>
          </a:p>
        </p:txBody>
      </p:sp>
      <p:sp>
        <p:nvSpPr>
          <p:cNvPr id="21" name="TextBox 21"/>
          <p:cNvSpPr txBox="1"/>
          <p:nvPr/>
        </p:nvSpPr>
        <p:spPr>
          <a:xfrm>
            <a:off x="1028700" y="2786676"/>
            <a:ext cx="6650151" cy="4554579"/>
          </a:xfrm>
          <a:prstGeom prst="rect">
            <a:avLst/>
          </a:prstGeom>
        </p:spPr>
        <p:txBody>
          <a:bodyPr lIns="0" tIns="0" rIns="0" bIns="0" rtlCol="0" anchor="t">
            <a:spAutoFit/>
          </a:bodyPr>
          <a:lstStyle/>
          <a:p>
            <a:pPr marL="1119627" lvl="1" indent="-559814" algn="l">
              <a:lnSpc>
                <a:spcPts val="7260"/>
              </a:lnSpc>
              <a:buFont typeface="Arial"/>
              <a:buChar char="•"/>
            </a:pPr>
            <a:r>
              <a:rPr lang="en-US" sz="5185" b="1">
                <a:solidFill>
                  <a:srgbClr val="FFFFFF"/>
                </a:solidFill>
                <a:latin typeface="Josefin Slab Bold"/>
                <a:ea typeface="Josefin Slab Bold"/>
                <a:cs typeface="Josefin Slab Bold"/>
                <a:sym typeface="Josefin Slab Bold"/>
              </a:rPr>
              <a:t>Cells release signals that affect nearby cells; the signals are local and short-lived. </a:t>
            </a:r>
          </a:p>
        </p:txBody>
      </p:sp>
    </p:spTree>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1918836" y="4213098"/>
            <a:ext cx="1299544" cy="1299544"/>
          </a:xfrm>
          <a:custGeom>
            <a:avLst/>
            <a:gdLst/>
            <a:ahLst/>
            <a:cxnLst/>
            <a:rect l="l" t="t" r="r" b="b"/>
            <a:pathLst>
              <a:path w="1299544" h="1299544">
                <a:moveTo>
                  <a:pt x="0" y="0"/>
                </a:moveTo>
                <a:lnTo>
                  <a:pt x="1299544" y="0"/>
                </a:lnTo>
                <a:lnTo>
                  <a:pt x="1299544" y="1299544"/>
                </a:lnTo>
                <a:lnTo>
                  <a:pt x="0" y="129954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918836" y="6084142"/>
            <a:ext cx="1299544" cy="1299544"/>
          </a:xfrm>
          <a:custGeom>
            <a:avLst/>
            <a:gdLst/>
            <a:ahLst/>
            <a:cxnLst/>
            <a:rect l="l" t="t" r="r" b="b"/>
            <a:pathLst>
              <a:path w="1299544" h="1299544">
                <a:moveTo>
                  <a:pt x="0" y="0"/>
                </a:moveTo>
                <a:lnTo>
                  <a:pt x="1299544" y="0"/>
                </a:lnTo>
                <a:lnTo>
                  <a:pt x="1299544" y="1299544"/>
                </a:lnTo>
                <a:lnTo>
                  <a:pt x="0" y="129954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918836" y="7958756"/>
            <a:ext cx="1299544" cy="1299544"/>
          </a:xfrm>
          <a:custGeom>
            <a:avLst/>
            <a:gdLst/>
            <a:ahLst/>
            <a:cxnLst/>
            <a:rect l="l" t="t" r="r" b="b"/>
            <a:pathLst>
              <a:path w="1299544" h="1299544">
                <a:moveTo>
                  <a:pt x="0" y="0"/>
                </a:moveTo>
                <a:lnTo>
                  <a:pt x="1299544" y="0"/>
                </a:lnTo>
                <a:lnTo>
                  <a:pt x="1299544" y="1299544"/>
                </a:lnTo>
                <a:lnTo>
                  <a:pt x="0" y="129954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3702618" y="3581478"/>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grpSp>
        <p:nvGrpSpPr>
          <p:cNvPr id="7" name="Group 7"/>
          <p:cNvGrpSpPr/>
          <p:nvPr/>
        </p:nvGrpSpPr>
        <p:grpSpPr>
          <a:xfrm>
            <a:off x="17759624" y="781741"/>
            <a:ext cx="1056752" cy="1056752"/>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6730924" y="1594542"/>
            <a:ext cx="1056752" cy="1056752"/>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321573" y="8330780"/>
            <a:ext cx="1056752" cy="1056752"/>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321573" y="9758624"/>
            <a:ext cx="1056752" cy="1056752"/>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466190" y="7426428"/>
            <a:ext cx="904352" cy="904352"/>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1" name="TextBox 2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24348" y="6477550"/>
            <a:ext cx="610831" cy="610831"/>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4" name="TextBox 2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466190" y="5691999"/>
            <a:ext cx="452176" cy="452176"/>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7" name="TextBox 2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17148257" y="-639419"/>
            <a:ext cx="1278837" cy="1278837"/>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0" name="TextBox 3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17481385" y="3053102"/>
            <a:ext cx="806615" cy="806615"/>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3" name="TextBox 3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4" name="Group 34"/>
          <p:cNvGrpSpPr/>
          <p:nvPr/>
        </p:nvGrpSpPr>
        <p:grpSpPr>
          <a:xfrm>
            <a:off x="16690128" y="3818920"/>
            <a:ext cx="569172" cy="569172"/>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6" name="TextBox 3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7" name="Group 37"/>
          <p:cNvGrpSpPr/>
          <p:nvPr/>
        </p:nvGrpSpPr>
        <p:grpSpPr>
          <a:xfrm>
            <a:off x="17503090" y="4807147"/>
            <a:ext cx="381603" cy="381603"/>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9" name="TextBox 3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0" name="Group 40"/>
          <p:cNvGrpSpPr/>
          <p:nvPr/>
        </p:nvGrpSpPr>
        <p:grpSpPr>
          <a:xfrm>
            <a:off x="10034136" y="8031360"/>
            <a:ext cx="1154336" cy="1154336"/>
            <a:chOff x="0" y="0"/>
            <a:chExt cx="812800" cy="812800"/>
          </a:xfrm>
        </p:grpSpPr>
        <p:sp>
          <p:nvSpPr>
            <p:cNvPr id="41" name="Freeform 4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6346"/>
            </a:solidFill>
          </p:spPr>
        </p:sp>
        <p:sp>
          <p:nvSpPr>
            <p:cNvPr id="42" name="TextBox 42"/>
            <p:cNvSpPr txBox="1"/>
            <p:nvPr/>
          </p:nvSpPr>
          <p:spPr>
            <a:xfrm>
              <a:off x="76200" y="66675"/>
              <a:ext cx="660400" cy="669925"/>
            </a:xfrm>
            <a:prstGeom prst="rect">
              <a:avLst/>
            </a:prstGeom>
          </p:spPr>
          <p:txBody>
            <a:bodyPr lIns="50800" tIns="50800" rIns="50800" bIns="50800" rtlCol="0" anchor="ctr"/>
            <a:lstStyle/>
            <a:p>
              <a:pPr algn="ctr">
                <a:lnSpc>
                  <a:spcPts val="140"/>
                </a:lnSpc>
              </a:pPr>
              <a:endParaRPr/>
            </a:p>
          </p:txBody>
        </p:sp>
      </p:grpSp>
      <p:sp>
        <p:nvSpPr>
          <p:cNvPr id="43" name="TextBox 43"/>
          <p:cNvSpPr txBox="1"/>
          <p:nvPr/>
        </p:nvSpPr>
        <p:spPr>
          <a:xfrm>
            <a:off x="4055185" y="4439008"/>
            <a:ext cx="5978951" cy="762000"/>
          </a:xfrm>
          <a:prstGeom prst="rect">
            <a:avLst/>
          </a:prstGeom>
        </p:spPr>
        <p:txBody>
          <a:bodyPr lIns="0" tIns="0" rIns="0" bIns="0" rtlCol="0" anchor="t">
            <a:spAutoFit/>
          </a:bodyPr>
          <a:lstStyle/>
          <a:p>
            <a:pPr algn="just">
              <a:lnSpc>
                <a:spcPts val="6299"/>
              </a:lnSpc>
              <a:spcBef>
                <a:spcPct val="0"/>
              </a:spcBef>
            </a:pPr>
            <a:r>
              <a:rPr lang="en-US" sz="4499" b="1">
                <a:solidFill>
                  <a:srgbClr val="FE6346"/>
                </a:solidFill>
                <a:latin typeface="Josefin Slab Bold"/>
                <a:ea typeface="Josefin Slab Bold"/>
                <a:cs typeface="Josefin Slab Bold"/>
                <a:sym typeface="Josefin Slab Bold"/>
              </a:rPr>
              <a:t>Introduction </a:t>
            </a:r>
          </a:p>
        </p:txBody>
      </p:sp>
      <p:sp>
        <p:nvSpPr>
          <p:cNvPr id="44" name="TextBox 44"/>
          <p:cNvSpPr txBox="1"/>
          <p:nvPr/>
        </p:nvSpPr>
        <p:spPr>
          <a:xfrm>
            <a:off x="3446634" y="6305794"/>
            <a:ext cx="5978951" cy="762000"/>
          </a:xfrm>
          <a:prstGeom prst="rect">
            <a:avLst/>
          </a:prstGeom>
        </p:spPr>
        <p:txBody>
          <a:bodyPr lIns="0" tIns="0" rIns="0" bIns="0" rtlCol="0" anchor="t">
            <a:spAutoFit/>
          </a:bodyPr>
          <a:lstStyle/>
          <a:p>
            <a:pPr algn="just">
              <a:lnSpc>
                <a:spcPts val="6299"/>
              </a:lnSpc>
              <a:spcBef>
                <a:spcPct val="0"/>
              </a:spcBef>
            </a:pPr>
            <a:r>
              <a:rPr lang="en-US" sz="4499" b="1">
                <a:solidFill>
                  <a:srgbClr val="FE6346"/>
                </a:solidFill>
                <a:latin typeface="Josefin Slab Bold"/>
                <a:ea typeface="Josefin Slab Bold"/>
                <a:cs typeface="Josefin Slab Bold"/>
                <a:sym typeface="Josefin Slab Bold"/>
              </a:rPr>
              <a:t> Definition </a:t>
            </a:r>
          </a:p>
        </p:txBody>
      </p:sp>
      <p:sp>
        <p:nvSpPr>
          <p:cNvPr id="45" name="TextBox 45"/>
          <p:cNvSpPr txBox="1"/>
          <p:nvPr/>
        </p:nvSpPr>
        <p:spPr>
          <a:xfrm>
            <a:off x="3446634" y="8182880"/>
            <a:ext cx="5978951" cy="762000"/>
          </a:xfrm>
          <a:prstGeom prst="rect">
            <a:avLst/>
          </a:prstGeom>
        </p:spPr>
        <p:txBody>
          <a:bodyPr lIns="0" tIns="0" rIns="0" bIns="0" rtlCol="0" anchor="t">
            <a:spAutoFit/>
          </a:bodyPr>
          <a:lstStyle/>
          <a:p>
            <a:pPr algn="just">
              <a:lnSpc>
                <a:spcPts val="6299"/>
              </a:lnSpc>
              <a:spcBef>
                <a:spcPct val="0"/>
              </a:spcBef>
            </a:pPr>
            <a:r>
              <a:rPr lang="en-US" sz="4499" b="1">
                <a:solidFill>
                  <a:srgbClr val="FE6346"/>
                </a:solidFill>
                <a:latin typeface="Josefin Slab Bold"/>
                <a:ea typeface="Josefin Slab Bold"/>
                <a:cs typeface="Josefin Slab Bold"/>
                <a:sym typeface="Josefin Slab Bold"/>
              </a:rPr>
              <a:t>Mechanisms</a:t>
            </a:r>
          </a:p>
        </p:txBody>
      </p:sp>
      <p:sp>
        <p:nvSpPr>
          <p:cNvPr id="46" name="TextBox 46"/>
          <p:cNvSpPr txBox="1"/>
          <p:nvPr/>
        </p:nvSpPr>
        <p:spPr>
          <a:xfrm>
            <a:off x="11562280" y="8184665"/>
            <a:ext cx="4806884" cy="762000"/>
          </a:xfrm>
          <a:prstGeom prst="rect">
            <a:avLst/>
          </a:prstGeom>
        </p:spPr>
        <p:txBody>
          <a:bodyPr lIns="0" tIns="0" rIns="0" bIns="0" rtlCol="0" anchor="t">
            <a:spAutoFit/>
          </a:bodyPr>
          <a:lstStyle/>
          <a:p>
            <a:pPr algn="just">
              <a:lnSpc>
                <a:spcPts val="6299"/>
              </a:lnSpc>
              <a:spcBef>
                <a:spcPct val="0"/>
              </a:spcBef>
            </a:pPr>
            <a:r>
              <a:rPr lang="en-US" sz="4499" b="1">
                <a:solidFill>
                  <a:srgbClr val="FE6346"/>
                </a:solidFill>
                <a:latin typeface="Josefin Slab Bold"/>
                <a:ea typeface="Josefin Slab Bold"/>
                <a:cs typeface="Josefin Slab Bold"/>
                <a:sym typeface="Josefin Slab Bold"/>
              </a:rPr>
              <a:t>Conclusion</a:t>
            </a:r>
          </a:p>
        </p:txBody>
      </p:sp>
      <p:sp>
        <p:nvSpPr>
          <p:cNvPr id="47" name="TextBox 47"/>
          <p:cNvSpPr txBox="1"/>
          <p:nvPr/>
        </p:nvSpPr>
        <p:spPr>
          <a:xfrm>
            <a:off x="2504870" y="1056752"/>
            <a:ext cx="13278261" cy="2132332"/>
          </a:xfrm>
          <a:prstGeom prst="rect">
            <a:avLst/>
          </a:prstGeom>
        </p:spPr>
        <p:txBody>
          <a:bodyPr lIns="0" tIns="0" rIns="0" bIns="0" rtlCol="0" anchor="t">
            <a:spAutoFit/>
          </a:bodyPr>
          <a:lstStyle/>
          <a:p>
            <a:pPr algn="ctr">
              <a:lnSpc>
                <a:spcPts val="16661"/>
              </a:lnSpc>
            </a:pPr>
            <a:r>
              <a:rPr lang="en-US" sz="14001">
                <a:solidFill>
                  <a:srgbClr val="FE6346"/>
                </a:solidFill>
                <a:latin typeface="Lilita One"/>
                <a:ea typeface="Lilita One"/>
                <a:cs typeface="Lilita One"/>
                <a:sym typeface="Lilita One"/>
              </a:rPr>
              <a:t>Learning Points</a:t>
            </a:r>
          </a:p>
        </p:txBody>
      </p:sp>
      <p:sp>
        <p:nvSpPr>
          <p:cNvPr id="48" name="TextBox 48"/>
          <p:cNvSpPr txBox="1"/>
          <p:nvPr/>
        </p:nvSpPr>
        <p:spPr>
          <a:xfrm>
            <a:off x="10880324" y="4471036"/>
            <a:ext cx="5384999" cy="672464"/>
          </a:xfrm>
          <a:prstGeom prst="rect">
            <a:avLst/>
          </a:prstGeom>
        </p:spPr>
        <p:txBody>
          <a:bodyPr lIns="0" tIns="0" rIns="0" bIns="0" rtlCol="0" anchor="t">
            <a:spAutoFit/>
          </a:bodyPr>
          <a:lstStyle/>
          <a:p>
            <a:pPr algn="ctr">
              <a:lnSpc>
                <a:spcPts val="5460"/>
              </a:lnSpc>
            </a:pPr>
            <a:r>
              <a:rPr lang="en-US" sz="3900" b="1">
                <a:solidFill>
                  <a:srgbClr val="C11B1B"/>
                </a:solidFill>
                <a:latin typeface="Josefin Slab Bold"/>
                <a:ea typeface="Josefin Slab Bold"/>
                <a:cs typeface="Josefin Slab Bold"/>
                <a:sym typeface="Josefin Slab Bold"/>
              </a:rPr>
              <a:t>Intracellular mechanism-</a:t>
            </a:r>
          </a:p>
        </p:txBody>
      </p:sp>
      <p:sp>
        <p:nvSpPr>
          <p:cNvPr id="49" name="TextBox 49"/>
          <p:cNvSpPr txBox="1"/>
          <p:nvPr/>
        </p:nvSpPr>
        <p:spPr>
          <a:xfrm>
            <a:off x="10850905" y="6358817"/>
            <a:ext cx="5201047" cy="655954"/>
          </a:xfrm>
          <a:prstGeom prst="rect">
            <a:avLst/>
          </a:prstGeom>
        </p:spPr>
        <p:txBody>
          <a:bodyPr lIns="0" tIns="0" rIns="0" bIns="0" rtlCol="0" anchor="t">
            <a:spAutoFit/>
          </a:bodyPr>
          <a:lstStyle/>
          <a:p>
            <a:pPr algn="ctr">
              <a:lnSpc>
                <a:spcPts val="5320"/>
              </a:lnSpc>
            </a:pPr>
            <a:r>
              <a:rPr lang="en-US" sz="3800" b="1">
                <a:solidFill>
                  <a:srgbClr val="C11B1B"/>
                </a:solidFill>
                <a:latin typeface="Josefin Slab Bold"/>
                <a:ea typeface="Josefin Slab Bold"/>
                <a:cs typeface="Josefin Slab Bold"/>
                <a:sym typeface="Josefin Slab Bold"/>
              </a:rPr>
              <a:t>Extracellular mechanism</a:t>
            </a:r>
          </a:p>
        </p:txBody>
      </p:sp>
      <p:sp>
        <p:nvSpPr>
          <p:cNvPr id="50" name="TextBox 50"/>
          <p:cNvSpPr txBox="1"/>
          <p:nvPr/>
        </p:nvSpPr>
        <p:spPr>
          <a:xfrm>
            <a:off x="10365490" y="7984051"/>
            <a:ext cx="491629" cy="1261947"/>
          </a:xfrm>
          <a:prstGeom prst="rect">
            <a:avLst/>
          </a:prstGeom>
        </p:spPr>
        <p:txBody>
          <a:bodyPr lIns="0" tIns="0" rIns="0" bIns="0" rtlCol="0" anchor="t">
            <a:spAutoFit/>
          </a:bodyPr>
          <a:lstStyle/>
          <a:p>
            <a:pPr algn="ctr">
              <a:lnSpc>
                <a:spcPts val="10243"/>
              </a:lnSpc>
              <a:spcBef>
                <a:spcPct val="0"/>
              </a:spcBef>
            </a:pPr>
            <a:r>
              <a:rPr lang="en-US" sz="7317" b="1">
                <a:solidFill>
                  <a:srgbClr val="FFFFFF"/>
                </a:solidFill>
                <a:latin typeface="Josefin Slab Bold"/>
                <a:ea typeface="Josefin Slab Bold"/>
                <a:cs typeface="Josefin Slab Bold"/>
                <a:sym typeface="Josefin Slab Bold"/>
              </a:rPr>
              <a:t>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1028700" y="2634094"/>
            <a:ext cx="6919206" cy="6624206"/>
            <a:chOff x="0" y="0"/>
            <a:chExt cx="1842647" cy="1764086"/>
          </a:xfrm>
        </p:grpSpPr>
        <p:sp>
          <p:nvSpPr>
            <p:cNvPr id="4" name="Freeform 4"/>
            <p:cNvSpPr/>
            <p:nvPr/>
          </p:nvSpPr>
          <p:spPr>
            <a:xfrm>
              <a:off x="0" y="0"/>
              <a:ext cx="1842647" cy="1764087"/>
            </a:xfrm>
            <a:custGeom>
              <a:avLst/>
              <a:gdLst/>
              <a:ahLst/>
              <a:cxnLst/>
              <a:rect l="l" t="t" r="r" b="b"/>
              <a:pathLst>
                <a:path w="1842647" h="1764087">
                  <a:moveTo>
                    <a:pt x="57064" y="0"/>
                  </a:moveTo>
                  <a:lnTo>
                    <a:pt x="1785583" y="0"/>
                  </a:lnTo>
                  <a:cubicBezTo>
                    <a:pt x="1800718" y="0"/>
                    <a:pt x="1815232" y="6012"/>
                    <a:pt x="1825934" y="16714"/>
                  </a:cubicBezTo>
                  <a:cubicBezTo>
                    <a:pt x="1836635" y="27415"/>
                    <a:pt x="1842647" y="41930"/>
                    <a:pt x="1842647" y="57064"/>
                  </a:cubicBezTo>
                  <a:lnTo>
                    <a:pt x="1842647" y="1707023"/>
                  </a:lnTo>
                  <a:cubicBezTo>
                    <a:pt x="1842647" y="1722157"/>
                    <a:pt x="1836635" y="1736671"/>
                    <a:pt x="1825934" y="1747373"/>
                  </a:cubicBezTo>
                  <a:cubicBezTo>
                    <a:pt x="1815232" y="1758074"/>
                    <a:pt x="1800718" y="1764087"/>
                    <a:pt x="1785583" y="1764087"/>
                  </a:cubicBezTo>
                  <a:lnTo>
                    <a:pt x="57064" y="1764087"/>
                  </a:lnTo>
                  <a:cubicBezTo>
                    <a:pt x="41930" y="1764087"/>
                    <a:pt x="27415" y="1758074"/>
                    <a:pt x="16714" y="1747373"/>
                  </a:cubicBezTo>
                  <a:cubicBezTo>
                    <a:pt x="6012" y="1736671"/>
                    <a:pt x="0" y="1722157"/>
                    <a:pt x="0" y="1707023"/>
                  </a:cubicBezTo>
                  <a:lnTo>
                    <a:pt x="0" y="57064"/>
                  </a:lnTo>
                  <a:cubicBezTo>
                    <a:pt x="0" y="41930"/>
                    <a:pt x="6012" y="27415"/>
                    <a:pt x="16714" y="16714"/>
                  </a:cubicBezTo>
                  <a:cubicBezTo>
                    <a:pt x="27415" y="6012"/>
                    <a:pt x="41930" y="0"/>
                    <a:pt x="57064" y="0"/>
                  </a:cubicBezTo>
                  <a:close/>
                </a:path>
              </a:pathLst>
            </a:custGeom>
            <a:solidFill>
              <a:srgbClr val="FE6346"/>
            </a:solidFill>
            <a:ln cap="rnd">
              <a:noFill/>
              <a:prstDash val="solid"/>
              <a:round/>
            </a:ln>
          </p:spPr>
        </p:sp>
        <p:sp>
          <p:nvSpPr>
            <p:cNvPr id="5" name="TextBox 5"/>
            <p:cNvSpPr txBox="1"/>
            <p:nvPr/>
          </p:nvSpPr>
          <p:spPr>
            <a:xfrm>
              <a:off x="0" y="-47625"/>
              <a:ext cx="1842647" cy="1811711"/>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1399">
            <a:off x="4774191" y="8391376"/>
            <a:ext cx="2597326" cy="259732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8877342" y="6575333"/>
            <a:ext cx="1531844" cy="153184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1399">
            <a:off x="8412527" y="2926856"/>
            <a:ext cx="1065167" cy="106516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3398740" y="1160319"/>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TextBox 16"/>
          <p:cNvSpPr txBox="1"/>
          <p:nvPr/>
        </p:nvSpPr>
        <p:spPr>
          <a:xfrm>
            <a:off x="2058865" y="-117175"/>
            <a:ext cx="12655561" cy="1277494"/>
          </a:xfrm>
          <a:prstGeom prst="rect">
            <a:avLst/>
          </a:prstGeom>
        </p:spPr>
        <p:txBody>
          <a:bodyPr lIns="0" tIns="0" rIns="0" bIns="0" rtlCol="0" anchor="t">
            <a:spAutoFit/>
          </a:bodyPr>
          <a:lstStyle/>
          <a:p>
            <a:pPr algn="ctr">
              <a:lnSpc>
                <a:spcPts val="9997"/>
              </a:lnSpc>
            </a:pPr>
            <a:r>
              <a:rPr lang="en-US" sz="8401">
                <a:solidFill>
                  <a:srgbClr val="FE6346"/>
                </a:solidFill>
                <a:latin typeface="Lilita One"/>
                <a:ea typeface="Lilita One"/>
                <a:cs typeface="Lilita One"/>
                <a:sym typeface="Lilita One"/>
              </a:rPr>
              <a:t>Synaptic signaling</a:t>
            </a:r>
          </a:p>
        </p:txBody>
      </p:sp>
      <p:grpSp>
        <p:nvGrpSpPr>
          <p:cNvPr id="17" name="Group 17"/>
          <p:cNvGrpSpPr/>
          <p:nvPr/>
        </p:nvGrpSpPr>
        <p:grpSpPr>
          <a:xfrm>
            <a:off x="9941725" y="1667163"/>
            <a:ext cx="7733593" cy="8022876"/>
            <a:chOff x="0" y="0"/>
            <a:chExt cx="2059526" cy="2136565"/>
          </a:xfrm>
        </p:grpSpPr>
        <p:sp>
          <p:nvSpPr>
            <p:cNvPr id="18" name="Freeform 18"/>
            <p:cNvSpPr/>
            <p:nvPr/>
          </p:nvSpPr>
          <p:spPr>
            <a:xfrm>
              <a:off x="0" y="0"/>
              <a:ext cx="2059526" cy="2136565"/>
            </a:xfrm>
            <a:custGeom>
              <a:avLst/>
              <a:gdLst/>
              <a:ahLst/>
              <a:cxnLst/>
              <a:rect l="l" t="t" r="r" b="b"/>
              <a:pathLst>
                <a:path w="2059526" h="2136565">
                  <a:moveTo>
                    <a:pt x="51055" y="0"/>
                  </a:moveTo>
                  <a:lnTo>
                    <a:pt x="2008471" y="0"/>
                  </a:lnTo>
                  <a:cubicBezTo>
                    <a:pt x="2036668" y="0"/>
                    <a:pt x="2059526" y="22858"/>
                    <a:pt x="2059526" y="51055"/>
                  </a:cubicBezTo>
                  <a:lnTo>
                    <a:pt x="2059526" y="2085510"/>
                  </a:lnTo>
                  <a:cubicBezTo>
                    <a:pt x="2059526" y="2099051"/>
                    <a:pt x="2054147" y="2112037"/>
                    <a:pt x="2044573" y="2121611"/>
                  </a:cubicBezTo>
                  <a:cubicBezTo>
                    <a:pt x="2034998" y="2131186"/>
                    <a:pt x="2022012" y="2136565"/>
                    <a:pt x="2008471" y="2136565"/>
                  </a:cubicBezTo>
                  <a:lnTo>
                    <a:pt x="51055" y="2136565"/>
                  </a:lnTo>
                  <a:cubicBezTo>
                    <a:pt x="37514" y="2136565"/>
                    <a:pt x="24528" y="2131186"/>
                    <a:pt x="14954" y="2121611"/>
                  </a:cubicBezTo>
                  <a:cubicBezTo>
                    <a:pt x="5379" y="2112037"/>
                    <a:pt x="0" y="2099051"/>
                    <a:pt x="0" y="2085510"/>
                  </a:cubicBezTo>
                  <a:lnTo>
                    <a:pt x="0" y="51055"/>
                  </a:lnTo>
                  <a:cubicBezTo>
                    <a:pt x="0" y="37514"/>
                    <a:pt x="5379" y="24528"/>
                    <a:pt x="14954" y="14954"/>
                  </a:cubicBezTo>
                  <a:cubicBezTo>
                    <a:pt x="24528" y="5379"/>
                    <a:pt x="37514" y="0"/>
                    <a:pt x="51055" y="0"/>
                  </a:cubicBezTo>
                  <a:close/>
                </a:path>
              </a:pathLst>
            </a:custGeom>
            <a:solidFill>
              <a:srgbClr val="FE6346"/>
            </a:solidFill>
            <a:ln cap="rnd">
              <a:noFill/>
              <a:prstDash val="solid"/>
              <a:round/>
            </a:ln>
          </p:spPr>
        </p:sp>
        <p:sp>
          <p:nvSpPr>
            <p:cNvPr id="19" name="TextBox 19"/>
            <p:cNvSpPr txBox="1"/>
            <p:nvPr/>
          </p:nvSpPr>
          <p:spPr>
            <a:xfrm>
              <a:off x="0" y="-47625"/>
              <a:ext cx="2059526" cy="2184190"/>
            </a:xfrm>
            <a:prstGeom prst="rect">
              <a:avLst/>
            </a:prstGeom>
          </p:spPr>
          <p:txBody>
            <a:bodyPr lIns="50800" tIns="50800" rIns="50800" bIns="50800" rtlCol="0" anchor="ctr"/>
            <a:lstStyle/>
            <a:p>
              <a:pPr algn="ctr">
                <a:lnSpc>
                  <a:spcPts val="2659"/>
                </a:lnSpc>
                <a:spcBef>
                  <a:spcPct val="0"/>
                </a:spcBef>
              </a:pPr>
              <a:endParaRPr/>
            </a:p>
          </p:txBody>
        </p:sp>
      </p:grpSp>
      <p:sp>
        <p:nvSpPr>
          <p:cNvPr id="20" name="TextBox 20"/>
          <p:cNvSpPr txBox="1"/>
          <p:nvPr/>
        </p:nvSpPr>
        <p:spPr>
          <a:xfrm>
            <a:off x="10446406" y="2196081"/>
            <a:ext cx="6812894" cy="7003369"/>
          </a:xfrm>
          <a:prstGeom prst="rect">
            <a:avLst/>
          </a:prstGeom>
        </p:spPr>
        <p:txBody>
          <a:bodyPr lIns="0" tIns="0" rIns="0" bIns="0" rtlCol="0" anchor="t">
            <a:spAutoFit/>
          </a:bodyPr>
          <a:lstStyle/>
          <a:p>
            <a:pPr marL="950352" lvl="1" indent="-475176" algn="l">
              <a:lnSpc>
                <a:spcPts val="6162"/>
              </a:lnSpc>
              <a:buFont typeface="Arial"/>
              <a:buChar char="•"/>
            </a:pPr>
            <a:r>
              <a:rPr lang="en-US" sz="4401" b="1">
                <a:solidFill>
                  <a:srgbClr val="FFFFFF"/>
                </a:solidFill>
                <a:latin typeface="Josefin Slab Bold"/>
                <a:ea typeface="Josefin Slab Bold"/>
                <a:cs typeface="Josefin Slab Bold"/>
                <a:sym typeface="Josefin Slab Bold"/>
              </a:rPr>
              <a:t>Example: A motor neuron releasing acetylcholine binds to muscle cell receptors, triggering muscle contraction and stimulating glucose uptake independently of insulin.</a:t>
            </a:r>
          </a:p>
        </p:txBody>
      </p:sp>
      <p:sp>
        <p:nvSpPr>
          <p:cNvPr id="21" name="TextBox 21"/>
          <p:cNvSpPr txBox="1"/>
          <p:nvPr/>
        </p:nvSpPr>
        <p:spPr>
          <a:xfrm>
            <a:off x="784474" y="2786676"/>
            <a:ext cx="6650151" cy="6383379"/>
          </a:xfrm>
          <a:prstGeom prst="rect">
            <a:avLst/>
          </a:prstGeom>
        </p:spPr>
        <p:txBody>
          <a:bodyPr lIns="0" tIns="0" rIns="0" bIns="0" rtlCol="0" anchor="t">
            <a:spAutoFit/>
          </a:bodyPr>
          <a:lstStyle/>
          <a:p>
            <a:pPr marL="1119627" lvl="1" indent="-559814" algn="l">
              <a:lnSpc>
                <a:spcPts val="7260"/>
              </a:lnSpc>
              <a:buFont typeface="Arial"/>
              <a:buChar char="•"/>
            </a:pPr>
            <a:r>
              <a:rPr lang="en-US" sz="5185" b="1">
                <a:solidFill>
                  <a:srgbClr val="FFFFFF"/>
                </a:solidFill>
                <a:latin typeface="Josefin Slab Bold"/>
                <a:ea typeface="Josefin Slab Bold"/>
                <a:cs typeface="Josefin Slab Bold"/>
                <a:sym typeface="Josefin Slab Bold"/>
              </a:rPr>
              <a:t>Nerve cells send neurotransmitters across tiny gaps (synapses) to other nerve or muscle cells; this process is very quick. </a:t>
            </a:r>
          </a:p>
        </p:txBody>
      </p:sp>
    </p:spTree>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419812" y="2075630"/>
            <a:ext cx="17347640" cy="7485813"/>
            <a:chOff x="0" y="0"/>
            <a:chExt cx="4568926" cy="1971572"/>
          </a:xfrm>
        </p:grpSpPr>
        <p:sp>
          <p:nvSpPr>
            <p:cNvPr id="4" name="Freeform 4"/>
            <p:cNvSpPr/>
            <p:nvPr/>
          </p:nvSpPr>
          <p:spPr>
            <a:xfrm>
              <a:off x="0" y="0"/>
              <a:ext cx="4568926" cy="1971572"/>
            </a:xfrm>
            <a:custGeom>
              <a:avLst/>
              <a:gdLst/>
              <a:ahLst/>
              <a:cxnLst/>
              <a:rect l="l" t="t" r="r" b="b"/>
              <a:pathLst>
                <a:path w="4568926" h="1971572">
                  <a:moveTo>
                    <a:pt x="22760" y="0"/>
                  </a:moveTo>
                  <a:lnTo>
                    <a:pt x="4546166" y="0"/>
                  </a:lnTo>
                  <a:cubicBezTo>
                    <a:pt x="4558736" y="0"/>
                    <a:pt x="4568926" y="10190"/>
                    <a:pt x="4568926" y="22760"/>
                  </a:cubicBezTo>
                  <a:lnTo>
                    <a:pt x="4568926" y="1948812"/>
                  </a:lnTo>
                  <a:cubicBezTo>
                    <a:pt x="4568926" y="1961382"/>
                    <a:pt x="4558736" y="1971572"/>
                    <a:pt x="4546166" y="1971572"/>
                  </a:cubicBezTo>
                  <a:lnTo>
                    <a:pt x="22760" y="1971572"/>
                  </a:lnTo>
                  <a:cubicBezTo>
                    <a:pt x="10190" y="1971572"/>
                    <a:pt x="0" y="1961382"/>
                    <a:pt x="0" y="1948812"/>
                  </a:cubicBezTo>
                  <a:lnTo>
                    <a:pt x="0" y="22760"/>
                  </a:lnTo>
                  <a:cubicBezTo>
                    <a:pt x="0" y="10190"/>
                    <a:pt x="10190" y="0"/>
                    <a:pt x="22760" y="0"/>
                  </a:cubicBezTo>
                  <a:close/>
                </a:path>
              </a:pathLst>
            </a:custGeom>
            <a:solidFill>
              <a:srgbClr val="FE6346"/>
            </a:solidFill>
            <a:ln cap="rnd">
              <a:noFill/>
              <a:prstDash val="solid"/>
              <a:round/>
            </a:ln>
          </p:spPr>
        </p:sp>
        <p:sp>
          <p:nvSpPr>
            <p:cNvPr id="5" name="TextBox 5"/>
            <p:cNvSpPr txBox="1"/>
            <p:nvPr/>
          </p:nvSpPr>
          <p:spPr>
            <a:xfrm>
              <a:off x="0" y="-47625"/>
              <a:ext cx="4568926" cy="2019197"/>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1399">
            <a:off x="8903230" y="8807984"/>
            <a:ext cx="2597326" cy="259732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15845095" y="6436898"/>
            <a:ext cx="1531844" cy="153184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1399">
            <a:off x="15275292" y="1543046"/>
            <a:ext cx="1065167" cy="106516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3702618" y="1378111"/>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TextBox 16"/>
          <p:cNvSpPr txBox="1"/>
          <p:nvPr/>
        </p:nvSpPr>
        <p:spPr>
          <a:xfrm>
            <a:off x="2593850" y="100616"/>
            <a:ext cx="12655561" cy="1277494"/>
          </a:xfrm>
          <a:prstGeom prst="rect">
            <a:avLst/>
          </a:prstGeom>
        </p:spPr>
        <p:txBody>
          <a:bodyPr lIns="0" tIns="0" rIns="0" bIns="0" rtlCol="0" anchor="t">
            <a:spAutoFit/>
          </a:bodyPr>
          <a:lstStyle/>
          <a:p>
            <a:pPr algn="ctr">
              <a:lnSpc>
                <a:spcPts val="9997"/>
              </a:lnSpc>
            </a:pPr>
            <a:r>
              <a:rPr lang="en-US" sz="8401">
                <a:solidFill>
                  <a:srgbClr val="FE6346"/>
                </a:solidFill>
                <a:latin typeface="Lilita One"/>
                <a:ea typeface="Lilita One"/>
                <a:cs typeface="Lilita One"/>
                <a:sym typeface="Lilita One"/>
              </a:rPr>
              <a:t>Conclusion</a:t>
            </a:r>
          </a:p>
        </p:txBody>
      </p:sp>
      <p:sp>
        <p:nvSpPr>
          <p:cNvPr id="17" name="TextBox 17"/>
          <p:cNvSpPr txBox="1"/>
          <p:nvPr/>
        </p:nvSpPr>
        <p:spPr>
          <a:xfrm>
            <a:off x="728901" y="2286495"/>
            <a:ext cx="16385459" cy="7241821"/>
          </a:xfrm>
          <a:prstGeom prst="rect">
            <a:avLst/>
          </a:prstGeom>
        </p:spPr>
        <p:txBody>
          <a:bodyPr lIns="0" tIns="0" rIns="0" bIns="0" rtlCol="0" anchor="t">
            <a:spAutoFit/>
          </a:bodyPr>
          <a:lstStyle/>
          <a:p>
            <a:pPr marL="1271421" lvl="1" indent="-635710" algn="l">
              <a:lnSpc>
                <a:spcPts val="8244"/>
              </a:lnSpc>
              <a:buFont typeface="Arial"/>
              <a:buChar char="•"/>
            </a:pPr>
            <a:r>
              <a:rPr lang="en-US" sz="5888" b="1">
                <a:solidFill>
                  <a:srgbClr val="FFFFFF"/>
                </a:solidFill>
                <a:latin typeface="Josefin Slab Bold"/>
                <a:ea typeface="Josefin Slab Bold"/>
                <a:cs typeface="Josefin Slab Bold"/>
                <a:sym typeface="Josefin Slab Bold"/>
              </a:rPr>
              <a:t>Non endocrine regulation offers rapid, local control of metabolism, allowing cells to quickly adjust to energy and nutrient changes. Through intracellular and extracellular signals, it maintain metabolic flexibility and supports coordinated tissue function without relying on systemic hormones.</a:t>
            </a:r>
          </a:p>
        </p:txBody>
      </p:sp>
    </p:spTree>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0" y="497679"/>
            <a:ext cx="5657850" cy="565785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5" name="TextBox 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3395555" y="7167152"/>
            <a:ext cx="4493421" cy="4493421"/>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6779124" y="3140204"/>
            <a:ext cx="10480176" cy="4368543"/>
          </a:xfrm>
          <a:prstGeom prst="rect">
            <a:avLst/>
          </a:prstGeom>
        </p:spPr>
        <p:txBody>
          <a:bodyPr lIns="0" tIns="0" rIns="0" bIns="0" rtlCol="0" anchor="t">
            <a:spAutoFit/>
          </a:bodyPr>
          <a:lstStyle/>
          <a:p>
            <a:pPr algn="ctr">
              <a:lnSpc>
                <a:spcPts val="16650"/>
              </a:lnSpc>
            </a:pPr>
            <a:r>
              <a:rPr lang="en-US" sz="17165">
                <a:solidFill>
                  <a:srgbClr val="FE6346"/>
                </a:solidFill>
                <a:latin typeface="Lilita One"/>
                <a:ea typeface="Lilita One"/>
                <a:cs typeface="Lilita One"/>
                <a:sym typeface="Lilita One"/>
              </a:rPr>
              <a:t>Thanks for listening!</a:t>
            </a:r>
          </a:p>
        </p:txBody>
      </p:sp>
      <p:grpSp>
        <p:nvGrpSpPr>
          <p:cNvPr id="10" name="Group 10"/>
          <p:cNvGrpSpPr/>
          <p:nvPr/>
        </p:nvGrpSpPr>
        <p:grpSpPr>
          <a:xfrm>
            <a:off x="0" y="6571537"/>
            <a:ext cx="2937505" cy="2937505"/>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5657850" y="0"/>
            <a:ext cx="1788520" cy="1788520"/>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8249740" y="451793"/>
            <a:ext cx="1336727" cy="1336727"/>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8347027" y="8494361"/>
            <a:ext cx="1239440" cy="1239440"/>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1" name="TextBox 2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0385003" y="8864469"/>
            <a:ext cx="644573" cy="644573"/>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4" name="TextBox 2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10385003" y="1466234"/>
            <a:ext cx="644573" cy="644573"/>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7" name="TextBox 2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11374639" y="384127"/>
            <a:ext cx="644573" cy="644573"/>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0" name="TextBox 3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3411140" y="6571537"/>
            <a:ext cx="644573" cy="644573"/>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3" name="TextBox 3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4" name="Group 34"/>
          <p:cNvGrpSpPr/>
          <p:nvPr/>
        </p:nvGrpSpPr>
        <p:grpSpPr>
          <a:xfrm>
            <a:off x="13269876" y="1338566"/>
            <a:ext cx="449954" cy="449954"/>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6" name="TextBox 36"/>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7" name="Group 37"/>
          <p:cNvGrpSpPr/>
          <p:nvPr/>
        </p:nvGrpSpPr>
        <p:grpSpPr>
          <a:xfrm>
            <a:off x="12615889" y="8494361"/>
            <a:ext cx="449954" cy="449954"/>
            <a:chOff x="0" y="0"/>
            <a:chExt cx="812800" cy="812800"/>
          </a:xfrm>
        </p:grpSpPr>
        <p:sp>
          <p:nvSpPr>
            <p:cNvPr id="38" name="Freeform 3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9" name="TextBox 3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Tree>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Tree>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679555" y="2654103"/>
            <a:ext cx="16928890" cy="7312429"/>
            <a:chOff x="0" y="0"/>
            <a:chExt cx="4458638" cy="1925907"/>
          </a:xfrm>
        </p:grpSpPr>
        <p:sp>
          <p:nvSpPr>
            <p:cNvPr id="4" name="Freeform 4"/>
            <p:cNvSpPr/>
            <p:nvPr/>
          </p:nvSpPr>
          <p:spPr>
            <a:xfrm>
              <a:off x="0" y="0"/>
              <a:ext cx="4458638" cy="1925907"/>
            </a:xfrm>
            <a:custGeom>
              <a:avLst/>
              <a:gdLst/>
              <a:ahLst/>
              <a:cxnLst/>
              <a:rect l="l" t="t" r="r" b="b"/>
              <a:pathLst>
                <a:path w="4458638" h="1925907">
                  <a:moveTo>
                    <a:pt x="23323" y="0"/>
                  </a:moveTo>
                  <a:lnTo>
                    <a:pt x="4435315" y="0"/>
                  </a:lnTo>
                  <a:cubicBezTo>
                    <a:pt x="4448196" y="0"/>
                    <a:pt x="4458638" y="10442"/>
                    <a:pt x="4458638" y="23323"/>
                  </a:cubicBezTo>
                  <a:lnTo>
                    <a:pt x="4458638" y="1902584"/>
                  </a:lnTo>
                  <a:cubicBezTo>
                    <a:pt x="4458638" y="1915465"/>
                    <a:pt x="4448196" y="1925907"/>
                    <a:pt x="4435315" y="1925907"/>
                  </a:cubicBezTo>
                  <a:lnTo>
                    <a:pt x="23323" y="1925907"/>
                  </a:lnTo>
                  <a:cubicBezTo>
                    <a:pt x="10442" y="1925907"/>
                    <a:pt x="0" y="1915465"/>
                    <a:pt x="0" y="1902584"/>
                  </a:cubicBezTo>
                  <a:lnTo>
                    <a:pt x="0" y="23323"/>
                  </a:lnTo>
                  <a:cubicBezTo>
                    <a:pt x="0" y="10442"/>
                    <a:pt x="10442" y="0"/>
                    <a:pt x="23323" y="0"/>
                  </a:cubicBezTo>
                  <a:close/>
                </a:path>
              </a:pathLst>
            </a:custGeom>
            <a:solidFill>
              <a:srgbClr val="FE6346"/>
            </a:solidFill>
            <a:ln cap="rnd">
              <a:noFill/>
              <a:prstDash val="solid"/>
              <a:round/>
            </a:ln>
          </p:spPr>
        </p:sp>
        <p:sp>
          <p:nvSpPr>
            <p:cNvPr id="5" name="TextBox 5"/>
            <p:cNvSpPr txBox="1"/>
            <p:nvPr/>
          </p:nvSpPr>
          <p:spPr>
            <a:xfrm>
              <a:off x="0" y="-47625"/>
              <a:ext cx="4458638" cy="1973532"/>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1399">
            <a:off x="11121610" y="8988337"/>
            <a:ext cx="2597326" cy="259732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16168252" y="4052452"/>
            <a:ext cx="1065167" cy="1065167"/>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3702618" y="2018031"/>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3" name="TextBox 13"/>
          <p:cNvSpPr txBox="1"/>
          <p:nvPr/>
        </p:nvSpPr>
        <p:spPr>
          <a:xfrm>
            <a:off x="2673655" y="48894"/>
            <a:ext cx="12940691" cy="1969137"/>
          </a:xfrm>
          <a:prstGeom prst="rect">
            <a:avLst/>
          </a:prstGeom>
        </p:spPr>
        <p:txBody>
          <a:bodyPr lIns="0" tIns="0" rIns="0" bIns="0" rtlCol="0" anchor="t">
            <a:spAutoFit/>
          </a:bodyPr>
          <a:lstStyle/>
          <a:p>
            <a:pPr algn="ctr">
              <a:lnSpc>
                <a:spcPts val="15472"/>
              </a:lnSpc>
            </a:pPr>
            <a:r>
              <a:rPr lang="en-US" sz="13001">
                <a:solidFill>
                  <a:srgbClr val="FE6346"/>
                </a:solidFill>
                <a:latin typeface="Lilita One"/>
                <a:ea typeface="Lilita One"/>
                <a:cs typeface="Lilita One"/>
                <a:sym typeface="Lilita One"/>
              </a:rPr>
              <a:t>Introduction</a:t>
            </a:r>
          </a:p>
        </p:txBody>
      </p:sp>
      <p:sp>
        <p:nvSpPr>
          <p:cNvPr id="14" name="TextBox 14"/>
          <p:cNvSpPr txBox="1"/>
          <p:nvPr/>
        </p:nvSpPr>
        <p:spPr>
          <a:xfrm>
            <a:off x="679555" y="3741476"/>
            <a:ext cx="16928890" cy="6081168"/>
          </a:xfrm>
          <a:prstGeom prst="rect">
            <a:avLst/>
          </a:prstGeom>
        </p:spPr>
        <p:txBody>
          <a:bodyPr lIns="0" tIns="0" rIns="0" bIns="0" rtlCol="0" anchor="t">
            <a:spAutoFit/>
          </a:bodyPr>
          <a:lstStyle/>
          <a:p>
            <a:pPr marL="1068054" lvl="1" indent="-534027" algn="l">
              <a:lnSpc>
                <a:spcPts val="6925"/>
              </a:lnSpc>
              <a:buFont typeface="Arial"/>
              <a:buChar char="•"/>
            </a:pPr>
            <a:r>
              <a:rPr lang="en-US" sz="4946" b="1">
                <a:solidFill>
                  <a:srgbClr val="FFFFFF"/>
                </a:solidFill>
                <a:latin typeface="Josefin Slab Bold"/>
                <a:ea typeface="Josefin Slab Bold"/>
                <a:cs typeface="Josefin Slab Bold"/>
                <a:sym typeface="Josefin Slab Bold"/>
              </a:rPr>
              <a:t>Metabolic regulation involves interconnected control systems to maintain internal balance.</a:t>
            </a:r>
          </a:p>
          <a:p>
            <a:pPr marL="1068054" lvl="1" indent="-534027" algn="l">
              <a:lnSpc>
                <a:spcPts val="6925"/>
              </a:lnSpc>
              <a:buFont typeface="Arial"/>
              <a:buChar char="•"/>
            </a:pPr>
            <a:r>
              <a:rPr lang="en-US" sz="4946" b="1">
                <a:solidFill>
                  <a:srgbClr val="FFFFFF"/>
                </a:solidFill>
                <a:latin typeface="Josefin Slab Bold"/>
                <a:ea typeface="Josefin Slab Bold"/>
                <a:cs typeface="Josefin Slab Bold"/>
                <a:sym typeface="Josefin Slab Bold"/>
              </a:rPr>
              <a:t>Endocrine system play a major role through hormone secretion but many processes controlled by non endocrine regulation.</a:t>
            </a:r>
          </a:p>
          <a:p>
            <a:pPr marL="1068054" lvl="1" indent="-534027" algn="l">
              <a:lnSpc>
                <a:spcPts val="6925"/>
              </a:lnSpc>
              <a:buFont typeface="Arial"/>
              <a:buChar char="•"/>
            </a:pPr>
            <a:r>
              <a:rPr lang="en-US" sz="4946" b="1">
                <a:solidFill>
                  <a:srgbClr val="FFFFFF"/>
                </a:solidFill>
                <a:latin typeface="Josefin Slab Bold"/>
                <a:ea typeface="Josefin Slab Bold"/>
                <a:cs typeface="Josefin Slab Bold"/>
                <a:sym typeface="Josefin Slab Bold"/>
              </a:rPr>
              <a:t>These mechanisms are rapid, locally, and often independent of hormonal control.</a:t>
            </a:r>
          </a:p>
        </p:txBody>
      </p:sp>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856581" y="2127829"/>
            <a:ext cx="16574837" cy="7130471"/>
            <a:chOff x="0" y="0"/>
            <a:chExt cx="4365389" cy="1877984"/>
          </a:xfrm>
        </p:grpSpPr>
        <p:sp>
          <p:nvSpPr>
            <p:cNvPr id="4" name="Freeform 4"/>
            <p:cNvSpPr/>
            <p:nvPr/>
          </p:nvSpPr>
          <p:spPr>
            <a:xfrm>
              <a:off x="0" y="0"/>
              <a:ext cx="4365389" cy="1877984"/>
            </a:xfrm>
            <a:custGeom>
              <a:avLst/>
              <a:gdLst/>
              <a:ahLst/>
              <a:cxnLst/>
              <a:rect l="l" t="t" r="r" b="b"/>
              <a:pathLst>
                <a:path w="4365389" h="1877984">
                  <a:moveTo>
                    <a:pt x="23822" y="0"/>
                  </a:moveTo>
                  <a:lnTo>
                    <a:pt x="4341568" y="0"/>
                  </a:lnTo>
                  <a:cubicBezTo>
                    <a:pt x="4354724" y="0"/>
                    <a:pt x="4365389" y="10665"/>
                    <a:pt x="4365389" y="23822"/>
                  </a:cubicBezTo>
                  <a:lnTo>
                    <a:pt x="4365389" y="1854162"/>
                  </a:lnTo>
                  <a:cubicBezTo>
                    <a:pt x="4365389" y="1860480"/>
                    <a:pt x="4362879" y="1866539"/>
                    <a:pt x="4358412" y="1871007"/>
                  </a:cubicBezTo>
                  <a:cubicBezTo>
                    <a:pt x="4353945" y="1875474"/>
                    <a:pt x="4347886" y="1877984"/>
                    <a:pt x="4341568" y="1877984"/>
                  </a:cubicBezTo>
                  <a:lnTo>
                    <a:pt x="23822" y="1877984"/>
                  </a:lnTo>
                  <a:cubicBezTo>
                    <a:pt x="10665" y="1877984"/>
                    <a:pt x="0" y="1867319"/>
                    <a:pt x="0" y="1854162"/>
                  </a:cubicBezTo>
                  <a:lnTo>
                    <a:pt x="0" y="23822"/>
                  </a:lnTo>
                  <a:cubicBezTo>
                    <a:pt x="0" y="17504"/>
                    <a:pt x="2510" y="11445"/>
                    <a:pt x="6977" y="6977"/>
                  </a:cubicBezTo>
                  <a:cubicBezTo>
                    <a:pt x="11445" y="2510"/>
                    <a:pt x="17504" y="0"/>
                    <a:pt x="23822" y="0"/>
                  </a:cubicBezTo>
                  <a:close/>
                </a:path>
              </a:pathLst>
            </a:custGeom>
            <a:solidFill>
              <a:srgbClr val="FE6346"/>
            </a:solidFill>
            <a:ln cap="rnd">
              <a:noFill/>
              <a:prstDash val="solid"/>
              <a:round/>
            </a:ln>
          </p:spPr>
        </p:sp>
        <p:sp>
          <p:nvSpPr>
            <p:cNvPr id="5" name="TextBox 5"/>
            <p:cNvSpPr txBox="1"/>
            <p:nvPr/>
          </p:nvSpPr>
          <p:spPr>
            <a:xfrm>
              <a:off x="0" y="-47625"/>
              <a:ext cx="4365389" cy="1925609"/>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1399">
            <a:off x="13974616" y="8465358"/>
            <a:ext cx="2566216" cy="256621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16245548" y="5192763"/>
            <a:ext cx="2027505" cy="2027505"/>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1399">
            <a:off x="15521860" y="2681998"/>
            <a:ext cx="1293616" cy="1293616"/>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3702618" y="1780589"/>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TextBox 16"/>
          <p:cNvSpPr txBox="1"/>
          <p:nvPr/>
        </p:nvSpPr>
        <p:spPr>
          <a:xfrm>
            <a:off x="1117342" y="48894"/>
            <a:ext cx="15712317" cy="1969137"/>
          </a:xfrm>
          <a:prstGeom prst="rect">
            <a:avLst/>
          </a:prstGeom>
        </p:spPr>
        <p:txBody>
          <a:bodyPr lIns="0" tIns="0" rIns="0" bIns="0" rtlCol="0" anchor="t">
            <a:spAutoFit/>
          </a:bodyPr>
          <a:lstStyle/>
          <a:p>
            <a:pPr algn="ctr">
              <a:lnSpc>
                <a:spcPts val="15472"/>
              </a:lnSpc>
            </a:pPr>
            <a:r>
              <a:rPr lang="en-US" sz="13001">
                <a:solidFill>
                  <a:srgbClr val="FE6346"/>
                </a:solidFill>
                <a:latin typeface="Lilita One"/>
                <a:ea typeface="Lilita One"/>
                <a:cs typeface="Lilita One"/>
                <a:sym typeface="Lilita One"/>
              </a:rPr>
              <a:t>Definition</a:t>
            </a:r>
          </a:p>
        </p:txBody>
      </p:sp>
      <p:sp>
        <p:nvSpPr>
          <p:cNvPr id="17" name="TextBox 17"/>
          <p:cNvSpPr txBox="1"/>
          <p:nvPr/>
        </p:nvSpPr>
        <p:spPr>
          <a:xfrm>
            <a:off x="737509" y="2545791"/>
            <a:ext cx="16521791" cy="5759847"/>
          </a:xfrm>
          <a:prstGeom prst="rect">
            <a:avLst/>
          </a:prstGeom>
        </p:spPr>
        <p:txBody>
          <a:bodyPr lIns="0" tIns="0" rIns="0" bIns="0" rtlCol="0" anchor="t">
            <a:spAutoFit/>
          </a:bodyPr>
          <a:lstStyle/>
          <a:p>
            <a:pPr marL="1126450" lvl="1" indent="-563225" algn="l">
              <a:lnSpc>
                <a:spcPts val="7304"/>
              </a:lnSpc>
              <a:buFont typeface="Arial"/>
              <a:buChar char="•"/>
            </a:pPr>
            <a:r>
              <a:rPr lang="en-US" sz="5217" b="1">
                <a:solidFill>
                  <a:srgbClr val="FFFFFF"/>
                </a:solidFill>
                <a:latin typeface="Josefin Slab Bold"/>
                <a:ea typeface="Josefin Slab Bold"/>
                <a:cs typeface="Josefin Slab Bold"/>
                <a:sym typeface="Josefin Slab Bold"/>
              </a:rPr>
              <a:t>Control of cellular and physiological processes without the direct involvement of hormones.</a:t>
            </a:r>
          </a:p>
          <a:p>
            <a:pPr marL="1126450" lvl="1" indent="-563225" algn="l">
              <a:lnSpc>
                <a:spcPts val="7304"/>
              </a:lnSpc>
              <a:buFont typeface="Arial"/>
              <a:buChar char="•"/>
            </a:pPr>
            <a:r>
              <a:rPr lang="en-US" sz="5217" b="1">
                <a:solidFill>
                  <a:srgbClr val="FFFFFF"/>
                </a:solidFill>
                <a:latin typeface="Josefin Slab Bold"/>
                <a:ea typeface="Josefin Slab Bold"/>
                <a:cs typeface="Josefin Slab Bold"/>
                <a:sym typeface="Josefin Slab Bold"/>
              </a:rPr>
              <a:t>Relies on local chemical factors and allosteric enzyme regulation.</a:t>
            </a:r>
          </a:p>
          <a:p>
            <a:pPr marL="1294921" lvl="1" indent="-647460" algn="l">
              <a:lnSpc>
                <a:spcPts val="8396"/>
              </a:lnSpc>
              <a:buFont typeface="Arial"/>
              <a:buChar char="•"/>
            </a:pPr>
            <a:r>
              <a:rPr lang="en-US" sz="5997" b="1">
                <a:solidFill>
                  <a:srgbClr val="FFFFFF"/>
                </a:solidFill>
                <a:latin typeface="Josefin Slab Bold"/>
                <a:ea typeface="Josefin Slab Bold"/>
                <a:cs typeface="Josefin Slab Bold"/>
                <a:sym typeface="Josefin Slab Bold"/>
              </a:rPr>
              <a:t>Allows cells and tissues to respond rapidly and directly to internal /external changes.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383554" y="5318491"/>
            <a:ext cx="3004739" cy="3257339"/>
            <a:chOff x="0" y="0"/>
            <a:chExt cx="791371" cy="857900"/>
          </a:xfrm>
        </p:grpSpPr>
        <p:sp>
          <p:nvSpPr>
            <p:cNvPr id="4" name="Freeform 4"/>
            <p:cNvSpPr/>
            <p:nvPr/>
          </p:nvSpPr>
          <p:spPr>
            <a:xfrm>
              <a:off x="0" y="0"/>
              <a:ext cx="791371" cy="857900"/>
            </a:xfrm>
            <a:custGeom>
              <a:avLst/>
              <a:gdLst/>
              <a:ahLst/>
              <a:cxnLst/>
              <a:rect l="l" t="t" r="r" b="b"/>
              <a:pathLst>
                <a:path w="791371" h="857900">
                  <a:moveTo>
                    <a:pt x="131405" y="0"/>
                  </a:moveTo>
                  <a:lnTo>
                    <a:pt x="659966" y="0"/>
                  </a:lnTo>
                  <a:cubicBezTo>
                    <a:pt x="694817" y="0"/>
                    <a:pt x="728241" y="13844"/>
                    <a:pt x="752884" y="38488"/>
                  </a:cubicBezTo>
                  <a:cubicBezTo>
                    <a:pt x="777527" y="63131"/>
                    <a:pt x="791371" y="96554"/>
                    <a:pt x="791371" y="131405"/>
                  </a:cubicBezTo>
                  <a:lnTo>
                    <a:pt x="791371" y="726495"/>
                  </a:lnTo>
                  <a:cubicBezTo>
                    <a:pt x="791371" y="761346"/>
                    <a:pt x="777527" y="794769"/>
                    <a:pt x="752884" y="819412"/>
                  </a:cubicBezTo>
                  <a:cubicBezTo>
                    <a:pt x="728241" y="844056"/>
                    <a:pt x="694817" y="857900"/>
                    <a:pt x="659966" y="857900"/>
                  </a:cubicBezTo>
                  <a:lnTo>
                    <a:pt x="131405" y="857900"/>
                  </a:lnTo>
                  <a:cubicBezTo>
                    <a:pt x="96554" y="857900"/>
                    <a:pt x="63131" y="844056"/>
                    <a:pt x="38488" y="819412"/>
                  </a:cubicBezTo>
                  <a:cubicBezTo>
                    <a:pt x="13844" y="794769"/>
                    <a:pt x="0" y="761346"/>
                    <a:pt x="0" y="726495"/>
                  </a:cubicBezTo>
                  <a:lnTo>
                    <a:pt x="0" y="131405"/>
                  </a:lnTo>
                  <a:cubicBezTo>
                    <a:pt x="0" y="96554"/>
                    <a:pt x="13844" y="63131"/>
                    <a:pt x="38488" y="38488"/>
                  </a:cubicBezTo>
                  <a:cubicBezTo>
                    <a:pt x="63131" y="13844"/>
                    <a:pt x="96554" y="0"/>
                    <a:pt x="131405" y="0"/>
                  </a:cubicBezTo>
                  <a:close/>
                </a:path>
              </a:pathLst>
            </a:custGeom>
            <a:solidFill>
              <a:srgbClr val="FE6346"/>
            </a:solidFill>
            <a:ln cap="rnd">
              <a:noFill/>
              <a:prstDash val="solid"/>
              <a:round/>
            </a:ln>
          </p:spPr>
        </p:sp>
        <p:sp>
          <p:nvSpPr>
            <p:cNvPr id="5" name="TextBox 5"/>
            <p:cNvSpPr txBox="1"/>
            <p:nvPr/>
          </p:nvSpPr>
          <p:spPr>
            <a:xfrm>
              <a:off x="0" y="-47625"/>
              <a:ext cx="791371" cy="905525"/>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3702618" y="1887722"/>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7" name="Group 7"/>
          <p:cNvGrpSpPr/>
          <p:nvPr/>
        </p:nvGrpSpPr>
        <p:grpSpPr>
          <a:xfrm rot="5288679">
            <a:off x="17094156" y="-381492"/>
            <a:ext cx="1788520" cy="1788520"/>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rot="5288679">
            <a:off x="16418391" y="1456801"/>
            <a:ext cx="1336727" cy="1336727"/>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5288679">
            <a:off x="17355344" y="3006520"/>
            <a:ext cx="644573" cy="644573"/>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5288679">
            <a:off x="16743385" y="3744368"/>
            <a:ext cx="644573" cy="644573"/>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rot="5288679">
            <a:off x="17553062" y="4406372"/>
            <a:ext cx="449954" cy="449954"/>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1" name="TextBox 2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rot="5396944">
            <a:off x="-626931" y="-894260"/>
            <a:ext cx="1788520" cy="1788520"/>
            <a:chOff x="0" y="0"/>
            <a:chExt cx="812800" cy="812800"/>
          </a:xfrm>
        </p:grpSpPr>
        <p:sp>
          <p:nvSpPr>
            <p:cNvPr id="23" name="Freeform 2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4" name="TextBox 2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rot="5396944">
            <a:off x="876082" y="787843"/>
            <a:ext cx="1336727" cy="1336727"/>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27" name="TextBox 27"/>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rot="5396944">
            <a:off x="383841" y="2351395"/>
            <a:ext cx="644573" cy="644573"/>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0" name="TextBox 30"/>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rot="5396944">
            <a:off x="1065275" y="3125241"/>
            <a:ext cx="644573" cy="644573"/>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33" name="TextBox 33"/>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34" name="TextBox 34"/>
          <p:cNvSpPr txBox="1"/>
          <p:nvPr/>
        </p:nvSpPr>
        <p:spPr>
          <a:xfrm>
            <a:off x="3479579" y="-45776"/>
            <a:ext cx="12033870" cy="1978660"/>
          </a:xfrm>
          <a:prstGeom prst="rect">
            <a:avLst/>
          </a:prstGeom>
        </p:spPr>
        <p:txBody>
          <a:bodyPr lIns="0" tIns="0" rIns="0" bIns="0" rtlCol="0" anchor="t">
            <a:spAutoFit/>
          </a:bodyPr>
          <a:lstStyle/>
          <a:p>
            <a:pPr algn="ctr">
              <a:lnSpc>
                <a:spcPts val="15469"/>
              </a:lnSpc>
            </a:pPr>
            <a:r>
              <a:rPr lang="en-US" sz="12999">
                <a:solidFill>
                  <a:srgbClr val="FE6346"/>
                </a:solidFill>
                <a:latin typeface="Lilita One"/>
                <a:ea typeface="Lilita One"/>
                <a:cs typeface="Lilita One"/>
                <a:sym typeface="Lilita One"/>
              </a:rPr>
              <a:t>Mechanisms</a:t>
            </a:r>
          </a:p>
        </p:txBody>
      </p:sp>
      <p:sp>
        <p:nvSpPr>
          <p:cNvPr id="35" name="TextBox 35"/>
          <p:cNvSpPr txBox="1"/>
          <p:nvPr/>
        </p:nvSpPr>
        <p:spPr>
          <a:xfrm>
            <a:off x="9817684" y="6535018"/>
            <a:ext cx="2789252" cy="781050"/>
          </a:xfrm>
          <a:prstGeom prst="rect">
            <a:avLst/>
          </a:prstGeom>
        </p:spPr>
        <p:txBody>
          <a:bodyPr lIns="0" tIns="0" rIns="0" bIns="0" rtlCol="0" anchor="t">
            <a:spAutoFit/>
          </a:bodyPr>
          <a:lstStyle/>
          <a:p>
            <a:pPr algn="ctr">
              <a:lnSpc>
                <a:spcPts val="6299"/>
              </a:lnSpc>
              <a:spcBef>
                <a:spcPct val="0"/>
              </a:spcBef>
            </a:pPr>
            <a:r>
              <a:rPr lang="en-US" sz="4500" b="1">
                <a:solidFill>
                  <a:srgbClr val="FFFFFF"/>
                </a:solidFill>
                <a:latin typeface="Josefin Slab Bold"/>
                <a:ea typeface="Josefin Slab Bold"/>
                <a:cs typeface="Josefin Slab Bold"/>
                <a:sym typeface="Josefin Slab Bold"/>
              </a:rPr>
              <a:t>Hepatitis</a:t>
            </a:r>
          </a:p>
        </p:txBody>
      </p:sp>
      <p:sp>
        <p:nvSpPr>
          <p:cNvPr id="36" name="TextBox 36"/>
          <p:cNvSpPr txBox="1"/>
          <p:nvPr/>
        </p:nvSpPr>
        <p:spPr>
          <a:xfrm>
            <a:off x="5681065" y="6134968"/>
            <a:ext cx="2789252" cy="1581150"/>
          </a:xfrm>
          <a:prstGeom prst="rect">
            <a:avLst/>
          </a:prstGeom>
        </p:spPr>
        <p:txBody>
          <a:bodyPr lIns="0" tIns="0" rIns="0" bIns="0" rtlCol="0" anchor="t">
            <a:spAutoFit/>
          </a:bodyPr>
          <a:lstStyle/>
          <a:p>
            <a:pPr algn="ctr">
              <a:lnSpc>
                <a:spcPts val="6299"/>
              </a:lnSpc>
              <a:spcBef>
                <a:spcPct val="0"/>
              </a:spcBef>
            </a:pPr>
            <a:r>
              <a:rPr lang="en-US" sz="4500" b="1">
                <a:solidFill>
                  <a:srgbClr val="FFFFFF"/>
                </a:solidFill>
                <a:latin typeface="Josefin Slab Bold"/>
                <a:ea typeface="Josefin Slab Bold"/>
                <a:cs typeface="Josefin Slab Bold"/>
                <a:sym typeface="Josefin Slab Bold"/>
              </a:rPr>
              <a:t>Feedback regulation</a:t>
            </a:r>
          </a:p>
        </p:txBody>
      </p:sp>
      <p:sp>
        <p:nvSpPr>
          <p:cNvPr id="37" name="TextBox 37"/>
          <p:cNvSpPr txBox="1"/>
          <p:nvPr/>
        </p:nvSpPr>
        <p:spPr>
          <a:xfrm>
            <a:off x="383554" y="5938984"/>
            <a:ext cx="2789252" cy="1581150"/>
          </a:xfrm>
          <a:prstGeom prst="rect">
            <a:avLst/>
          </a:prstGeom>
        </p:spPr>
        <p:txBody>
          <a:bodyPr lIns="0" tIns="0" rIns="0" bIns="0" rtlCol="0" anchor="t">
            <a:spAutoFit/>
          </a:bodyPr>
          <a:lstStyle/>
          <a:p>
            <a:pPr algn="ctr">
              <a:lnSpc>
                <a:spcPts val="6299"/>
              </a:lnSpc>
              <a:spcBef>
                <a:spcPct val="0"/>
              </a:spcBef>
            </a:pPr>
            <a:r>
              <a:rPr lang="en-US" sz="4500" b="1">
                <a:solidFill>
                  <a:srgbClr val="FFFFFF"/>
                </a:solidFill>
                <a:latin typeface="Josefin Slab Bold"/>
                <a:ea typeface="Josefin Slab Bold"/>
                <a:cs typeface="Josefin Slab Bold"/>
                <a:sym typeface="Josefin Slab Bold"/>
              </a:rPr>
              <a:t>Allosteric regulation</a:t>
            </a:r>
          </a:p>
        </p:txBody>
      </p:sp>
      <p:sp>
        <p:nvSpPr>
          <p:cNvPr id="38" name="TextBox 38"/>
          <p:cNvSpPr txBox="1"/>
          <p:nvPr/>
        </p:nvSpPr>
        <p:spPr>
          <a:xfrm>
            <a:off x="13954302" y="6535018"/>
            <a:ext cx="2789252" cy="781050"/>
          </a:xfrm>
          <a:prstGeom prst="rect">
            <a:avLst/>
          </a:prstGeom>
        </p:spPr>
        <p:txBody>
          <a:bodyPr lIns="0" tIns="0" rIns="0" bIns="0" rtlCol="0" anchor="t">
            <a:spAutoFit/>
          </a:bodyPr>
          <a:lstStyle/>
          <a:p>
            <a:pPr algn="ctr">
              <a:lnSpc>
                <a:spcPts val="6299"/>
              </a:lnSpc>
              <a:spcBef>
                <a:spcPct val="0"/>
              </a:spcBef>
            </a:pPr>
            <a:r>
              <a:rPr lang="en-US" sz="4500" b="1">
                <a:solidFill>
                  <a:srgbClr val="FFFFFF"/>
                </a:solidFill>
                <a:latin typeface="Josefin Slab Bold"/>
                <a:ea typeface="Josefin Slab Bold"/>
                <a:cs typeface="Josefin Slab Bold"/>
                <a:sym typeface="Josefin Slab Bold"/>
              </a:rPr>
              <a:t>Cirrhosis</a:t>
            </a:r>
          </a:p>
        </p:txBody>
      </p:sp>
      <p:grpSp>
        <p:nvGrpSpPr>
          <p:cNvPr id="39" name="Group 39"/>
          <p:cNvGrpSpPr/>
          <p:nvPr/>
        </p:nvGrpSpPr>
        <p:grpSpPr>
          <a:xfrm rot="5396944">
            <a:off x="267529" y="3949052"/>
            <a:ext cx="449954" cy="449954"/>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41" name="TextBox 4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42" name="Group 42"/>
          <p:cNvGrpSpPr/>
          <p:nvPr/>
        </p:nvGrpSpPr>
        <p:grpSpPr>
          <a:xfrm rot="5396944">
            <a:off x="1065188" y="4413338"/>
            <a:ext cx="449954" cy="449954"/>
            <a:chOff x="0" y="0"/>
            <a:chExt cx="812800" cy="812800"/>
          </a:xfrm>
        </p:grpSpPr>
        <p:sp>
          <p:nvSpPr>
            <p:cNvPr id="43" name="Freeform 4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p:spPr>
        </p:sp>
        <p:sp>
          <p:nvSpPr>
            <p:cNvPr id="44" name="TextBox 4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45" name="TextBox 45"/>
          <p:cNvSpPr txBox="1"/>
          <p:nvPr/>
        </p:nvSpPr>
        <p:spPr>
          <a:xfrm>
            <a:off x="5001696" y="2273301"/>
            <a:ext cx="7968733" cy="2101485"/>
          </a:xfrm>
          <a:prstGeom prst="rect">
            <a:avLst/>
          </a:prstGeom>
        </p:spPr>
        <p:txBody>
          <a:bodyPr lIns="0" tIns="0" rIns="0" bIns="0" rtlCol="0" anchor="t">
            <a:spAutoFit/>
          </a:bodyPr>
          <a:lstStyle/>
          <a:p>
            <a:pPr algn="ctr">
              <a:lnSpc>
                <a:spcPts val="8211"/>
              </a:lnSpc>
            </a:pPr>
            <a:r>
              <a:rPr lang="en-US" sz="6900">
                <a:solidFill>
                  <a:srgbClr val="FE6346"/>
                </a:solidFill>
                <a:latin typeface="Lilita One"/>
                <a:ea typeface="Lilita One"/>
                <a:cs typeface="Lilita One"/>
                <a:sym typeface="Lilita One"/>
              </a:rPr>
              <a:t>Intracellular mechanisms</a:t>
            </a:r>
          </a:p>
        </p:txBody>
      </p:sp>
      <p:grpSp>
        <p:nvGrpSpPr>
          <p:cNvPr id="46" name="Group 46"/>
          <p:cNvGrpSpPr/>
          <p:nvPr/>
        </p:nvGrpSpPr>
        <p:grpSpPr>
          <a:xfrm>
            <a:off x="3702618" y="5318491"/>
            <a:ext cx="3292108" cy="3257339"/>
            <a:chOff x="0" y="0"/>
            <a:chExt cx="867057" cy="857900"/>
          </a:xfrm>
        </p:grpSpPr>
        <p:sp>
          <p:nvSpPr>
            <p:cNvPr id="47" name="Freeform 47"/>
            <p:cNvSpPr/>
            <p:nvPr/>
          </p:nvSpPr>
          <p:spPr>
            <a:xfrm>
              <a:off x="0" y="0"/>
              <a:ext cx="867057" cy="857900"/>
            </a:xfrm>
            <a:custGeom>
              <a:avLst/>
              <a:gdLst/>
              <a:ahLst/>
              <a:cxnLst/>
              <a:rect l="l" t="t" r="r" b="b"/>
              <a:pathLst>
                <a:path w="867057" h="857900">
                  <a:moveTo>
                    <a:pt x="119935" y="0"/>
                  </a:moveTo>
                  <a:lnTo>
                    <a:pt x="747122" y="0"/>
                  </a:lnTo>
                  <a:cubicBezTo>
                    <a:pt x="778931" y="0"/>
                    <a:pt x="809437" y="12636"/>
                    <a:pt x="831929" y="35128"/>
                  </a:cubicBezTo>
                  <a:cubicBezTo>
                    <a:pt x="854421" y="57620"/>
                    <a:pt x="867057" y="88126"/>
                    <a:pt x="867057" y="119935"/>
                  </a:cubicBezTo>
                  <a:lnTo>
                    <a:pt x="867057" y="737965"/>
                  </a:lnTo>
                  <a:cubicBezTo>
                    <a:pt x="867057" y="804203"/>
                    <a:pt x="813361" y="857900"/>
                    <a:pt x="747122" y="857900"/>
                  </a:cubicBezTo>
                  <a:lnTo>
                    <a:pt x="119935" y="857900"/>
                  </a:lnTo>
                  <a:cubicBezTo>
                    <a:pt x="53697" y="857900"/>
                    <a:pt x="0" y="804203"/>
                    <a:pt x="0" y="737965"/>
                  </a:cubicBezTo>
                  <a:lnTo>
                    <a:pt x="0" y="119935"/>
                  </a:lnTo>
                  <a:cubicBezTo>
                    <a:pt x="0" y="53697"/>
                    <a:pt x="53697" y="0"/>
                    <a:pt x="119935" y="0"/>
                  </a:cubicBezTo>
                  <a:close/>
                </a:path>
              </a:pathLst>
            </a:custGeom>
            <a:solidFill>
              <a:srgbClr val="FE6346"/>
            </a:solidFill>
            <a:ln cap="rnd">
              <a:noFill/>
              <a:prstDash val="solid"/>
              <a:round/>
            </a:ln>
          </p:spPr>
        </p:sp>
        <p:sp>
          <p:nvSpPr>
            <p:cNvPr id="48" name="TextBox 48"/>
            <p:cNvSpPr txBox="1"/>
            <p:nvPr/>
          </p:nvSpPr>
          <p:spPr>
            <a:xfrm>
              <a:off x="0" y="-47625"/>
              <a:ext cx="867057" cy="905525"/>
            </a:xfrm>
            <a:prstGeom prst="rect">
              <a:avLst/>
            </a:prstGeom>
          </p:spPr>
          <p:txBody>
            <a:bodyPr lIns="50800" tIns="50800" rIns="50800" bIns="50800" rtlCol="0" anchor="ctr"/>
            <a:lstStyle/>
            <a:p>
              <a:pPr algn="ctr">
                <a:lnSpc>
                  <a:spcPts val="2659"/>
                </a:lnSpc>
                <a:spcBef>
                  <a:spcPct val="0"/>
                </a:spcBef>
              </a:pPr>
              <a:endParaRPr/>
            </a:p>
          </p:txBody>
        </p:sp>
      </p:grpSp>
      <p:grpSp>
        <p:nvGrpSpPr>
          <p:cNvPr id="49" name="Group 49"/>
          <p:cNvGrpSpPr/>
          <p:nvPr/>
        </p:nvGrpSpPr>
        <p:grpSpPr>
          <a:xfrm>
            <a:off x="7423351" y="5318491"/>
            <a:ext cx="3125422" cy="3257339"/>
            <a:chOff x="0" y="0"/>
            <a:chExt cx="823157" cy="857900"/>
          </a:xfrm>
        </p:grpSpPr>
        <p:sp>
          <p:nvSpPr>
            <p:cNvPr id="50" name="Freeform 50"/>
            <p:cNvSpPr/>
            <p:nvPr/>
          </p:nvSpPr>
          <p:spPr>
            <a:xfrm>
              <a:off x="0" y="0"/>
              <a:ext cx="823157" cy="857900"/>
            </a:xfrm>
            <a:custGeom>
              <a:avLst/>
              <a:gdLst/>
              <a:ahLst/>
              <a:cxnLst/>
              <a:rect l="l" t="t" r="r" b="b"/>
              <a:pathLst>
                <a:path w="823157" h="857900">
                  <a:moveTo>
                    <a:pt x="126331" y="0"/>
                  </a:moveTo>
                  <a:lnTo>
                    <a:pt x="696825" y="0"/>
                  </a:lnTo>
                  <a:cubicBezTo>
                    <a:pt x="766596" y="0"/>
                    <a:pt x="823157" y="56560"/>
                    <a:pt x="823157" y="126331"/>
                  </a:cubicBezTo>
                  <a:lnTo>
                    <a:pt x="823157" y="731569"/>
                  </a:lnTo>
                  <a:cubicBezTo>
                    <a:pt x="823157" y="765074"/>
                    <a:pt x="809847" y="797207"/>
                    <a:pt x="786155" y="820898"/>
                  </a:cubicBezTo>
                  <a:cubicBezTo>
                    <a:pt x="762463" y="844590"/>
                    <a:pt x="730331" y="857900"/>
                    <a:pt x="696825" y="857900"/>
                  </a:cubicBezTo>
                  <a:lnTo>
                    <a:pt x="126331" y="857900"/>
                  </a:lnTo>
                  <a:cubicBezTo>
                    <a:pt x="56560" y="857900"/>
                    <a:pt x="0" y="801340"/>
                    <a:pt x="0" y="731569"/>
                  </a:cubicBezTo>
                  <a:lnTo>
                    <a:pt x="0" y="126331"/>
                  </a:lnTo>
                  <a:cubicBezTo>
                    <a:pt x="0" y="56560"/>
                    <a:pt x="56560" y="0"/>
                    <a:pt x="126331" y="0"/>
                  </a:cubicBezTo>
                  <a:close/>
                </a:path>
              </a:pathLst>
            </a:custGeom>
            <a:solidFill>
              <a:srgbClr val="FE6346"/>
            </a:solidFill>
            <a:ln cap="rnd">
              <a:noFill/>
              <a:prstDash val="solid"/>
              <a:round/>
            </a:ln>
          </p:spPr>
        </p:sp>
        <p:sp>
          <p:nvSpPr>
            <p:cNvPr id="51" name="TextBox 51"/>
            <p:cNvSpPr txBox="1"/>
            <p:nvPr/>
          </p:nvSpPr>
          <p:spPr>
            <a:xfrm>
              <a:off x="0" y="-47625"/>
              <a:ext cx="823157" cy="905525"/>
            </a:xfrm>
            <a:prstGeom prst="rect">
              <a:avLst/>
            </a:prstGeom>
          </p:spPr>
          <p:txBody>
            <a:bodyPr lIns="50800" tIns="50800" rIns="50800" bIns="50800" rtlCol="0" anchor="ctr"/>
            <a:lstStyle/>
            <a:p>
              <a:pPr algn="ctr">
                <a:lnSpc>
                  <a:spcPts val="2659"/>
                </a:lnSpc>
                <a:spcBef>
                  <a:spcPct val="0"/>
                </a:spcBef>
              </a:pPr>
              <a:endParaRPr/>
            </a:p>
          </p:txBody>
        </p:sp>
      </p:grpSp>
      <p:grpSp>
        <p:nvGrpSpPr>
          <p:cNvPr id="52" name="Group 52"/>
          <p:cNvGrpSpPr/>
          <p:nvPr/>
        </p:nvGrpSpPr>
        <p:grpSpPr>
          <a:xfrm>
            <a:off x="10976055" y="5318491"/>
            <a:ext cx="3261762" cy="3257339"/>
            <a:chOff x="0" y="0"/>
            <a:chExt cx="859065" cy="857900"/>
          </a:xfrm>
        </p:grpSpPr>
        <p:sp>
          <p:nvSpPr>
            <p:cNvPr id="53" name="Freeform 53"/>
            <p:cNvSpPr/>
            <p:nvPr/>
          </p:nvSpPr>
          <p:spPr>
            <a:xfrm>
              <a:off x="0" y="0"/>
              <a:ext cx="859065" cy="857900"/>
            </a:xfrm>
            <a:custGeom>
              <a:avLst/>
              <a:gdLst/>
              <a:ahLst/>
              <a:cxnLst/>
              <a:rect l="l" t="t" r="r" b="b"/>
              <a:pathLst>
                <a:path w="859065" h="857900">
                  <a:moveTo>
                    <a:pt x="121051" y="0"/>
                  </a:moveTo>
                  <a:lnTo>
                    <a:pt x="738014" y="0"/>
                  </a:lnTo>
                  <a:cubicBezTo>
                    <a:pt x="770119" y="0"/>
                    <a:pt x="800909" y="12753"/>
                    <a:pt x="823610" y="35455"/>
                  </a:cubicBezTo>
                  <a:cubicBezTo>
                    <a:pt x="846311" y="58156"/>
                    <a:pt x="859065" y="88946"/>
                    <a:pt x="859065" y="121051"/>
                  </a:cubicBezTo>
                  <a:lnTo>
                    <a:pt x="859065" y="736849"/>
                  </a:lnTo>
                  <a:cubicBezTo>
                    <a:pt x="859065" y="768954"/>
                    <a:pt x="846311" y="799744"/>
                    <a:pt x="823610" y="822445"/>
                  </a:cubicBezTo>
                  <a:cubicBezTo>
                    <a:pt x="800909" y="845146"/>
                    <a:pt x="770119" y="857900"/>
                    <a:pt x="738014" y="857900"/>
                  </a:cubicBezTo>
                  <a:lnTo>
                    <a:pt x="121051" y="857900"/>
                  </a:lnTo>
                  <a:cubicBezTo>
                    <a:pt x="54196" y="857900"/>
                    <a:pt x="0" y="803704"/>
                    <a:pt x="0" y="736849"/>
                  </a:cubicBezTo>
                  <a:lnTo>
                    <a:pt x="0" y="121051"/>
                  </a:lnTo>
                  <a:cubicBezTo>
                    <a:pt x="0" y="54196"/>
                    <a:pt x="54196" y="0"/>
                    <a:pt x="121051" y="0"/>
                  </a:cubicBezTo>
                  <a:close/>
                </a:path>
              </a:pathLst>
            </a:custGeom>
            <a:solidFill>
              <a:srgbClr val="FE6346"/>
            </a:solidFill>
            <a:ln cap="rnd">
              <a:noFill/>
              <a:prstDash val="solid"/>
              <a:round/>
            </a:ln>
          </p:spPr>
        </p:sp>
        <p:sp>
          <p:nvSpPr>
            <p:cNvPr id="54" name="TextBox 54"/>
            <p:cNvSpPr txBox="1"/>
            <p:nvPr/>
          </p:nvSpPr>
          <p:spPr>
            <a:xfrm>
              <a:off x="0" y="-47625"/>
              <a:ext cx="859065" cy="905525"/>
            </a:xfrm>
            <a:prstGeom prst="rect">
              <a:avLst/>
            </a:prstGeom>
          </p:spPr>
          <p:txBody>
            <a:bodyPr lIns="50800" tIns="50800" rIns="50800" bIns="50800" rtlCol="0" anchor="ctr"/>
            <a:lstStyle/>
            <a:p>
              <a:pPr algn="ctr">
                <a:lnSpc>
                  <a:spcPts val="2659"/>
                </a:lnSpc>
                <a:spcBef>
                  <a:spcPct val="0"/>
                </a:spcBef>
              </a:pPr>
              <a:endParaRPr/>
            </a:p>
          </p:txBody>
        </p:sp>
      </p:grpSp>
      <p:grpSp>
        <p:nvGrpSpPr>
          <p:cNvPr id="55" name="Group 55"/>
          <p:cNvGrpSpPr/>
          <p:nvPr/>
        </p:nvGrpSpPr>
        <p:grpSpPr>
          <a:xfrm>
            <a:off x="14551484" y="5323131"/>
            <a:ext cx="3224922" cy="3252699"/>
            <a:chOff x="0" y="0"/>
            <a:chExt cx="849362" cy="856678"/>
          </a:xfrm>
        </p:grpSpPr>
        <p:sp>
          <p:nvSpPr>
            <p:cNvPr id="56" name="Freeform 56"/>
            <p:cNvSpPr/>
            <p:nvPr/>
          </p:nvSpPr>
          <p:spPr>
            <a:xfrm>
              <a:off x="0" y="0"/>
              <a:ext cx="849362" cy="856678"/>
            </a:xfrm>
            <a:custGeom>
              <a:avLst/>
              <a:gdLst/>
              <a:ahLst/>
              <a:cxnLst/>
              <a:rect l="l" t="t" r="r" b="b"/>
              <a:pathLst>
                <a:path w="849362" h="856678">
                  <a:moveTo>
                    <a:pt x="122433" y="0"/>
                  </a:moveTo>
                  <a:lnTo>
                    <a:pt x="726929" y="0"/>
                  </a:lnTo>
                  <a:cubicBezTo>
                    <a:pt x="759400" y="0"/>
                    <a:pt x="790542" y="12899"/>
                    <a:pt x="813502" y="35860"/>
                  </a:cubicBezTo>
                  <a:cubicBezTo>
                    <a:pt x="836463" y="58821"/>
                    <a:pt x="849362" y="89962"/>
                    <a:pt x="849362" y="122433"/>
                  </a:cubicBezTo>
                  <a:lnTo>
                    <a:pt x="849362" y="734245"/>
                  </a:lnTo>
                  <a:cubicBezTo>
                    <a:pt x="849362" y="766716"/>
                    <a:pt x="836463" y="797857"/>
                    <a:pt x="813502" y="820818"/>
                  </a:cubicBezTo>
                  <a:cubicBezTo>
                    <a:pt x="790542" y="843779"/>
                    <a:pt x="759400" y="856678"/>
                    <a:pt x="726929" y="856678"/>
                  </a:cubicBezTo>
                  <a:lnTo>
                    <a:pt x="122433" y="856678"/>
                  </a:lnTo>
                  <a:cubicBezTo>
                    <a:pt x="89962" y="856678"/>
                    <a:pt x="58821" y="843779"/>
                    <a:pt x="35860" y="820818"/>
                  </a:cubicBezTo>
                  <a:cubicBezTo>
                    <a:pt x="12899" y="797857"/>
                    <a:pt x="0" y="766716"/>
                    <a:pt x="0" y="734245"/>
                  </a:cubicBezTo>
                  <a:lnTo>
                    <a:pt x="0" y="122433"/>
                  </a:lnTo>
                  <a:cubicBezTo>
                    <a:pt x="0" y="89962"/>
                    <a:pt x="12899" y="58821"/>
                    <a:pt x="35860" y="35860"/>
                  </a:cubicBezTo>
                  <a:cubicBezTo>
                    <a:pt x="58821" y="12899"/>
                    <a:pt x="89962" y="0"/>
                    <a:pt x="122433" y="0"/>
                  </a:cubicBezTo>
                  <a:close/>
                </a:path>
              </a:pathLst>
            </a:custGeom>
            <a:solidFill>
              <a:srgbClr val="FE6346"/>
            </a:solidFill>
            <a:ln cap="rnd">
              <a:noFill/>
              <a:prstDash val="solid"/>
              <a:round/>
            </a:ln>
          </p:spPr>
        </p:sp>
        <p:sp>
          <p:nvSpPr>
            <p:cNvPr id="57" name="TextBox 57"/>
            <p:cNvSpPr txBox="1"/>
            <p:nvPr/>
          </p:nvSpPr>
          <p:spPr>
            <a:xfrm>
              <a:off x="0" y="-47625"/>
              <a:ext cx="849362" cy="904303"/>
            </a:xfrm>
            <a:prstGeom prst="rect">
              <a:avLst/>
            </a:prstGeom>
          </p:spPr>
          <p:txBody>
            <a:bodyPr lIns="50800" tIns="50800" rIns="50800" bIns="50800" rtlCol="0" anchor="ctr"/>
            <a:lstStyle/>
            <a:p>
              <a:pPr algn="ctr">
                <a:lnSpc>
                  <a:spcPts val="2659"/>
                </a:lnSpc>
                <a:spcBef>
                  <a:spcPct val="0"/>
                </a:spcBef>
              </a:pPr>
              <a:endParaRPr/>
            </a:p>
          </p:txBody>
        </p:sp>
      </p:grpSp>
      <p:sp>
        <p:nvSpPr>
          <p:cNvPr id="58" name="TextBox 58"/>
          <p:cNvSpPr txBox="1"/>
          <p:nvPr/>
        </p:nvSpPr>
        <p:spPr>
          <a:xfrm>
            <a:off x="4100699" y="5938984"/>
            <a:ext cx="2789252" cy="1581150"/>
          </a:xfrm>
          <a:prstGeom prst="rect">
            <a:avLst/>
          </a:prstGeom>
        </p:spPr>
        <p:txBody>
          <a:bodyPr lIns="0" tIns="0" rIns="0" bIns="0" rtlCol="0" anchor="t">
            <a:spAutoFit/>
          </a:bodyPr>
          <a:lstStyle/>
          <a:p>
            <a:pPr algn="ctr">
              <a:lnSpc>
                <a:spcPts val="6299"/>
              </a:lnSpc>
              <a:spcBef>
                <a:spcPct val="0"/>
              </a:spcBef>
            </a:pPr>
            <a:r>
              <a:rPr lang="en-US" sz="4500" b="1">
                <a:solidFill>
                  <a:srgbClr val="FFFFFF"/>
                </a:solidFill>
                <a:latin typeface="Josefin Slab Bold"/>
                <a:ea typeface="Josefin Slab Bold"/>
                <a:cs typeface="Josefin Slab Bold"/>
                <a:sym typeface="Josefin Slab Bold"/>
              </a:rPr>
              <a:t>Feedback regulation</a:t>
            </a:r>
          </a:p>
        </p:txBody>
      </p:sp>
      <p:sp>
        <p:nvSpPr>
          <p:cNvPr id="59" name="TextBox 59"/>
          <p:cNvSpPr txBox="1"/>
          <p:nvPr/>
        </p:nvSpPr>
        <p:spPr>
          <a:xfrm>
            <a:off x="7653403" y="5938984"/>
            <a:ext cx="2789252" cy="1403350"/>
          </a:xfrm>
          <a:prstGeom prst="rect">
            <a:avLst/>
          </a:prstGeom>
        </p:spPr>
        <p:txBody>
          <a:bodyPr lIns="0" tIns="0" rIns="0" bIns="0" rtlCol="0" anchor="t">
            <a:spAutoFit/>
          </a:bodyPr>
          <a:lstStyle/>
          <a:p>
            <a:pPr algn="ctr">
              <a:lnSpc>
                <a:spcPts val="5600"/>
              </a:lnSpc>
              <a:spcBef>
                <a:spcPct val="0"/>
              </a:spcBef>
            </a:pPr>
            <a:r>
              <a:rPr lang="en-US" sz="4000" b="1">
                <a:solidFill>
                  <a:srgbClr val="FFFFFF"/>
                </a:solidFill>
                <a:latin typeface="Josefin Slab Bold"/>
                <a:ea typeface="Josefin Slab Bold"/>
                <a:cs typeface="Josefin Slab Bold"/>
                <a:sym typeface="Josefin Slab Bold"/>
              </a:rPr>
              <a:t>Covalent modification</a:t>
            </a:r>
          </a:p>
        </p:txBody>
      </p:sp>
      <p:sp>
        <p:nvSpPr>
          <p:cNvPr id="60" name="TextBox 60"/>
          <p:cNvSpPr txBox="1"/>
          <p:nvPr/>
        </p:nvSpPr>
        <p:spPr>
          <a:xfrm>
            <a:off x="11263148" y="5929459"/>
            <a:ext cx="2789252" cy="2390775"/>
          </a:xfrm>
          <a:prstGeom prst="rect">
            <a:avLst/>
          </a:prstGeom>
        </p:spPr>
        <p:txBody>
          <a:bodyPr lIns="0" tIns="0" rIns="0" bIns="0" rtlCol="0" anchor="t">
            <a:spAutoFit/>
          </a:bodyPr>
          <a:lstStyle/>
          <a:p>
            <a:pPr algn="ctr">
              <a:lnSpc>
                <a:spcPts val="6300"/>
              </a:lnSpc>
            </a:pPr>
            <a:r>
              <a:rPr lang="en-US" sz="4500" b="1">
                <a:solidFill>
                  <a:srgbClr val="FFFFFF"/>
                </a:solidFill>
                <a:latin typeface="Josefin Slab Bold"/>
                <a:ea typeface="Josefin Slab Bold"/>
                <a:cs typeface="Josefin Slab Bold"/>
                <a:sym typeface="Josefin Slab Bold"/>
              </a:rPr>
              <a:t>Protein_</a:t>
            </a:r>
          </a:p>
          <a:p>
            <a:pPr algn="ctr">
              <a:lnSpc>
                <a:spcPts val="6300"/>
              </a:lnSpc>
              <a:spcBef>
                <a:spcPct val="0"/>
              </a:spcBef>
            </a:pPr>
            <a:r>
              <a:rPr lang="en-US" sz="4500" b="1">
                <a:solidFill>
                  <a:srgbClr val="FFFFFF"/>
                </a:solidFill>
                <a:latin typeface="Josefin Slab Bold"/>
                <a:ea typeface="Josefin Slab Bold"/>
                <a:cs typeface="Josefin Slab Bold"/>
                <a:sym typeface="Josefin Slab Bold"/>
              </a:rPr>
              <a:t>protein interaction</a:t>
            </a:r>
          </a:p>
        </p:txBody>
      </p:sp>
      <p:sp>
        <p:nvSpPr>
          <p:cNvPr id="61" name="TextBox 61"/>
          <p:cNvSpPr txBox="1"/>
          <p:nvPr/>
        </p:nvSpPr>
        <p:spPr>
          <a:xfrm>
            <a:off x="14771216" y="5929459"/>
            <a:ext cx="2789252" cy="1555115"/>
          </a:xfrm>
          <a:prstGeom prst="rect">
            <a:avLst/>
          </a:prstGeom>
        </p:spPr>
        <p:txBody>
          <a:bodyPr lIns="0" tIns="0" rIns="0" bIns="0" rtlCol="0" anchor="t">
            <a:spAutoFit/>
          </a:bodyPr>
          <a:lstStyle/>
          <a:p>
            <a:pPr algn="ctr">
              <a:lnSpc>
                <a:spcPts val="6160"/>
              </a:lnSpc>
              <a:spcBef>
                <a:spcPct val="0"/>
              </a:spcBef>
            </a:pPr>
            <a:r>
              <a:rPr lang="en-US" sz="4400" b="1">
                <a:solidFill>
                  <a:srgbClr val="FFFFFF"/>
                </a:solidFill>
                <a:latin typeface="Josefin Slab Bold"/>
                <a:ea typeface="Josefin Slab Bold"/>
                <a:cs typeface="Josefin Slab Bold"/>
                <a:sym typeface="Josefin Slab Bold"/>
              </a:rPr>
              <a:t>Metabolite availibility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1028700" y="2376279"/>
            <a:ext cx="7628609" cy="6882021"/>
            <a:chOff x="0" y="0"/>
            <a:chExt cx="2009181" cy="1812549"/>
          </a:xfrm>
        </p:grpSpPr>
        <p:sp>
          <p:nvSpPr>
            <p:cNvPr id="4" name="Freeform 4"/>
            <p:cNvSpPr/>
            <p:nvPr/>
          </p:nvSpPr>
          <p:spPr>
            <a:xfrm>
              <a:off x="0" y="0"/>
              <a:ext cx="2009181" cy="1812549"/>
            </a:xfrm>
            <a:custGeom>
              <a:avLst/>
              <a:gdLst/>
              <a:ahLst/>
              <a:cxnLst/>
              <a:rect l="l" t="t" r="r" b="b"/>
              <a:pathLst>
                <a:path w="2009181" h="1812549">
                  <a:moveTo>
                    <a:pt x="51758" y="0"/>
                  </a:moveTo>
                  <a:lnTo>
                    <a:pt x="1957424" y="0"/>
                  </a:lnTo>
                  <a:cubicBezTo>
                    <a:pt x="1986008" y="0"/>
                    <a:pt x="2009181" y="23173"/>
                    <a:pt x="2009181" y="51758"/>
                  </a:cubicBezTo>
                  <a:lnTo>
                    <a:pt x="2009181" y="1760791"/>
                  </a:lnTo>
                  <a:cubicBezTo>
                    <a:pt x="2009181" y="1789376"/>
                    <a:pt x="1986008" y="1812549"/>
                    <a:pt x="1957424" y="1812549"/>
                  </a:cubicBezTo>
                  <a:lnTo>
                    <a:pt x="51758" y="1812549"/>
                  </a:lnTo>
                  <a:cubicBezTo>
                    <a:pt x="38031" y="1812549"/>
                    <a:pt x="24866" y="1807096"/>
                    <a:pt x="15159" y="1797389"/>
                  </a:cubicBezTo>
                  <a:cubicBezTo>
                    <a:pt x="5453" y="1787683"/>
                    <a:pt x="0" y="1774518"/>
                    <a:pt x="0" y="1760791"/>
                  </a:cubicBezTo>
                  <a:lnTo>
                    <a:pt x="0" y="51758"/>
                  </a:lnTo>
                  <a:cubicBezTo>
                    <a:pt x="0" y="23173"/>
                    <a:pt x="23173" y="0"/>
                    <a:pt x="51758" y="0"/>
                  </a:cubicBezTo>
                  <a:close/>
                </a:path>
              </a:pathLst>
            </a:custGeom>
            <a:solidFill>
              <a:srgbClr val="FE6346"/>
            </a:solidFill>
            <a:ln cap="rnd">
              <a:noFill/>
              <a:prstDash val="solid"/>
              <a:round/>
            </a:ln>
          </p:spPr>
        </p:sp>
        <p:sp>
          <p:nvSpPr>
            <p:cNvPr id="5" name="TextBox 5"/>
            <p:cNvSpPr txBox="1"/>
            <p:nvPr/>
          </p:nvSpPr>
          <p:spPr>
            <a:xfrm>
              <a:off x="0" y="-47625"/>
              <a:ext cx="2009181" cy="186017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1399">
            <a:off x="8903230" y="8807984"/>
            <a:ext cx="2597326" cy="259732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8" name="TextBox 8"/>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71399">
            <a:off x="8958850" y="6340758"/>
            <a:ext cx="1531844" cy="1531844"/>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1" name="TextBox 11"/>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71399">
            <a:off x="15275292" y="1543046"/>
            <a:ext cx="1065167" cy="1065167"/>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D5B"/>
            </a:solidFill>
            <a:ln cap="sq">
              <a:noFill/>
              <a:prstDash val="solid"/>
              <a:miter/>
            </a:ln>
          </p:spPr>
        </p:sp>
        <p:sp>
          <p:nvSpPr>
            <p:cNvPr id="14" name="TextBox 14"/>
            <p:cNvSpPr txBox="1"/>
            <p:nvPr/>
          </p:nvSpPr>
          <p:spPr>
            <a:xfrm>
              <a:off x="76200" y="28575"/>
              <a:ext cx="660400" cy="708025"/>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3702618" y="1634039"/>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Freeform 16"/>
          <p:cNvSpPr/>
          <p:nvPr/>
        </p:nvSpPr>
        <p:spPr>
          <a:xfrm>
            <a:off x="8921630" y="2330901"/>
            <a:ext cx="9136555" cy="7387558"/>
          </a:xfrm>
          <a:custGeom>
            <a:avLst/>
            <a:gdLst/>
            <a:ahLst/>
            <a:cxnLst/>
            <a:rect l="l" t="t" r="r" b="b"/>
            <a:pathLst>
              <a:path w="9136555" h="7387558">
                <a:moveTo>
                  <a:pt x="0" y="0"/>
                </a:moveTo>
                <a:lnTo>
                  <a:pt x="9136556" y="0"/>
                </a:lnTo>
                <a:lnTo>
                  <a:pt x="9136556" y="7387558"/>
                </a:lnTo>
                <a:lnTo>
                  <a:pt x="0" y="7387558"/>
                </a:lnTo>
                <a:lnTo>
                  <a:pt x="0" y="0"/>
                </a:lnTo>
                <a:close/>
              </a:path>
            </a:pathLst>
          </a:custGeom>
          <a:blipFill>
            <a:blip r:embed="rId5"/>
            <a:stretch>
              <a:fillRect/>
            </a:stretch>
          </a:blipFill>
        </p:spPr>
      </p:sp>
      <p:sp>
        <p:nvSpPr>
          <p:cNvPr id="17" name="TextBox 17"/>
          <p:cNvSpPr txBox="1"/>
          <p:nvPr/>
        </p:nvSpPr>
        <p:spPr>
          <a:xfrm>
            <a:off x="2593850" y="100616"/>
            <a:ext cx="12655561" cy="1652144"/>
          </a:xfrm>
          <a:prstGeom prst="rect">
            <a:avLst/>
          </a:prstGeom>
        </p:spPr>
        <p:txBody>
          <a:bodyPr lIns="0" tIns="0" rIns="0" bIns="0" rtlCol="0" anchor="t">
            <a:spAutoFit/>
          </a:bodyPr>
          <a:lstStyle/>
          <a:p>
            <a:pPr algn="ctr">
              <a:lnSpc>
                <a:spcPts val="12971"/>
              </a:lnSpc>
            </a:pPr>
            <a:r>
              <a:rPr lang="en-US" sz="10900">
                <a:solidFill>
                  <a:srgbClr val="FE6346"/>
                </a:solidFill>
                <a:latin typeface="Lilita One"/>
                <a:ea typeface="Lilita One"/>
                <a:cs typeface="Lilita One"/>
                <a:sym typeface="Lilita One"/>
              </a:rPr>
              <a:t>Allosteric regulation</a:t>
            </a:r>
          </a:p>
        </p:txBody>
      </p:sp>
      <p:sp>
        <p:nvSpPr>
          <p:cNvPr id="18" name="TextBox 18"/>
          <p:cNvSpPr txBox="1"/>
          <p:nvPr/>
        </p:nvSpPr>
        <p:spPr>
          <a:xfrm>
            <a:off x="812701" y="2529319"/>
            <a:ext cx="8108930" cy="6885947"/>
          </a:xfrm>
          <a:prstGeom prst="rect">
            <a:avLst/>
          </a:prstGeom>
        </p:spPr>
        <p:txBody>
          <a:bodyPr lIns="0" tIns="0" rIns="0" bIns="0" rtlCol="0" anchor="t">
            <a:spAutoFit/>
          </a:bodyPr>
          <a:lstStyle/>
          <a:p>
            <a:pPr marL="1055526" lvl="1" indent="-527763" algn="l">
              <a:lnSpc>
                <a:spcPts val="6844"/>
              </a:lnSpc>
              <a:buFont typeface="Arial"/>
              <a:buChar char="•"/>
            </a:pPr>
            <a:r>
              <a:rPr lang="en-US" sz="4888" b="1">
                <a:solidFill>
                  <a:srgbClr val="FFFFFF"/>
                </a:solidFill>
                <a:latin typeface="Josefin Slab Bold"/>
                <a:ea typeface="Josefin Slab Bold"/>
                <a:cs typeface="Josefin Slab Bold"/>
                <a:sym typeface="Josefin Slab Bold"/>
              </a:rPr>
              <a:t>Allosteric enzymes  composed of an even number  of subunits.</a:t>
            </a:r>
          </a:p>
          <a:p>
            <a:pPr marL="1055528" lvl="1" indent="-527764" algn="l">
              <a:lnSpc>
                <a:spcPts val="6844"/>
              </a:lnSpc>
              <a:buFont typeface="Arial"/>
              <a:buChar char="•"/>
            </a:pPr>
            <a:r>
              <a:rPr lang="en-US" sz="4888" b="1">
                <a:solidFill>
                  <a:srgbClr val="FFFFFF"/>
                </a:solidFill>
                <a:latin typeface="Josefin Slab Bold"/>
                <a:ea typeface="Josefin Slab Bold"/>
                <a:cs typeface="Josefin Slab Bold"/>
                <a:sym typeface="Josefin Slab Bold"/>
              </a:rPr>
              <a:t>Possess two sites : a catalytic site (substrate binding site) and  allosteric site (effector site).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1028700" y="467882"/>
            <a:ext cx="16230600" cy="9351235"/>
            <a:chOff x="0" y="0"/>
            <a:chExt cx="4274726" cy="2462877"/>
          </a:xfrm>
        </p:grpSpPr>
        <p:sp>
          <p:nvSpPr>
            <p:cNvPr id="4" name="Freeform 4"/>
            <p:cNvSpPr/>
            <p:nvPr/>
          </p:nvSpPr>
          <p:spPr>
            <a:xfrm>
              <a:off x="0" y="0"/>
              <a:ext cx="4274726" cy="2462877"/>
            </a:xfrm>
            <a:custGeom>
              <a:avLst/>
              <a:gdLst/>
              <a:ahLst/>
              <a:cxnLst/>
              <a:rect l="l" t="t" r="r" b="b"/>
              <a:pathLst>
                <a:path w="4274726" h="2462877">
                  <a:moveTo>
                    <a:pt x="24327" y="0"/>
                  </a:moveTo>
                  <a:lnTo>
                    <a:pt x="4250399" y="0"/>
                  </a:lnTo>
                  <a:cubicBezTo>
                    <a:pt x="4263834" y="0"/>
                    <a:pt x="4274726" y="10891"/>
                    <a:pt x="4274726" y="24327"/>
                  </a:cubicBezTo>
                  <a:lnTo>
                    <a:pt x="4274726" y="2438550"/>
                  </a:lnTo>
                  <a:cubicBezTo>
                    <a:pt x="4274726" y="2445002"/>
                    <a:pt x="4272163" y="2451190"/>
                    <a:pt x="4267601" y="2455752"/>
                  </a:cubicBezTo>
                  <a:cubicBezTo>
                    <a:pt x="4263039" y="2460314"/>
                    <a:pt x="4256851" y="2462877"/>
                    <a:pt x="4250399" y="2462877"/>
                  </a:cubicBezTo>
                  <a:lnTo>
                    <a:pt x="24327" y="2462877"/>
                  </a:lnTo>
                  <a:cubicBezTo>
                    <a:pt x="10891" y="2462877"/>
                    <a:pt x="0" y="2451985"/>
                    <a:pt x="0" y="2438550"/>
                  </a:cubicBezTo>
                  <a:lnTo>
                    <a:pt x="0" y="24327"/>
                  </a:lnTo>
                  <a:cubicBezTo>
                    <a:pt x="0" y="10891"/>
                    <a:pt x="10891" y="0"/>
                    <a:pt x="24327" y="0"/>
                  </a:cubicBezTo>
                  <a:close/>
                </a:path>
              </a:pathLst>
            </a:custGeom>
            <a:solidFill>
              <a:srgbClr val="FE6346"/>
            </a:solidFill>
            <a:ln cap="rnd">
              <a:noFill/>
              <a:prstDash val="solid"/>
              <a:round/>
            </a:ln>
          </p:spPr>
        </p:sp>
        <p:sp>
          <p:nvSpPr>
            <p:cNvPr id="5" name="TextBox 5"/>
            <p:cNvSpPr txBox="1"/>
            <p:nvPr/>
          </p:nvSpPr>
          <p:spPr>
            <a:xfrm>
              <a:off x="0" y="-47625"/>
              <a:ext cx="4274726" cy="2510502"/>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572857" y="1822639"/>
            <a:ext cx="14820160" cy="6531152"/>
          </a:xfrm>
          <a:prstGeom prst="rect">
            <a:avLst/>
          </a:prstGeom>
        </p:spPr>
        <p:txBody>
          <a:bodyPr lIns="0" tIns="0" rIns="0" bIns="0" rtlCol="0" anchor="t">
            <a:spAutoFit/>
          </a:bodyPr>
          <a:lstStyle/>
          <a:p>
            <a:pPr marL="997031" lvl="1" indent="-498515" algn="l">
              <a:lnSpc>
                <a:spcPts val="6465"/>
              </a:lnSpc>
              <a:buFont typeface="Arial"/>
              <a:buChar char="•"/>
            </a:pPr>
            <a:r>
              <a:rPr lang="en-US" sz="4618" b="1">
                <a:solidFill>
                  <a:srgbClr val="FFFFFF"/>
                </a:solidFill>
                <a:latin typeface="Josefin Slab Bold"/>
                <a:ea typeface="Josefin Slab Bold"/>
                <a:cs typeface="Josefin Slab Bold"/>
                <a:sym typeface="Josefin Slab Bold"/>
              </a:rPr>
              <a:t>Effectors/metabolites control enzyme activity through non covalent interaction. Binding of the effector causes conformational changes in the catalytic site.</a:t>
            </a:r>
          </a:p>
          <a:p>
            <a:pPr marL="997031" lvl="1" indent="-498515" algn="l">
              <a:lnSpc>
                <a:spcPts val="6465"/>
              </a:lnSpc>
              <a:buFont typeface="Arial"/>
              <a:buChar char="•"/>
            </a:pPr>
            <a:r>
              <a:rPr lang="en-US" sz="4618" b="1">
                <a:solidFill>
                  <a:srgbClr val="FFFFFF"/>
                </a:solidFill>
                <a:latin typeface="Josefin Slab Bold"/>
                <a:ea typeface="Josefin Slab Bold"/>
                <a:cs typeface="Josefin Slab Bold"/>
                <a:sym typeface="Josefin Slab Bold"/>
              </a:rPr>
              <a:t>Positive effectors/activators: increase enzyme activity .</a:t>
            </a:r>
          </a:p>
          <a:p>
            <a:pPr marL="997031" lvl="1" indent="-498515" algn="l">
              <a:lnSpc>
                <a:spcPts val="6465"/>
              </a:lnSpc>
              <a:buFont typeface="Arial"/>
              <a:buChar char="•"/>
            </a:pPr>
            <a:r>
              <a:rPr lang="en-US" sz="4618" b="1">
                <a:solidFill>
                  <a:srgbClr val="FFFFFF"/>
                </a:solidFill>
                <a:latin typeface="Josefin Slab Bold"/>
                <a:ea typeface="Josefin Slab Bold"/>
                <a:cs typeface="Josefin Slab Bold"/>
                <a:sym typeface="Josefin Slab Bold"/>
              </a:rPr>
              <a:t>e.g: ADP for phosphofructokinqse.</a:t>
            </a:r>
          </a:p>
          <a:p>
            <a:pPr marL="997031" lvl="1" indent="-498515" algn="l">
              <a:lnSpc>
                <a:spcPts val="6465"/>
              </a:lnSpc>
              <a:buFont typeface="Arial"/>
              <a:buChar char="•"/>
            </a:pPr>
            <a:r>
              <a:rPr lang="en-US" sz="4618" b="1">
                <a:solidFill>
                  <a:srgbClr val="FFFFFF"/>
                </a:solidFill>
                <a:latin typeface="Josefin Slab Bold"/>
                <a:ea typeface="Josefin Slab Bold"/>
                <a:cs typeface="Josefin Slab Bold"/>
                <a:sym typeface="Josefin Slab Bold"/>
              </a:rPr>
              <a:t>Negqtive effectors/inhibitors: decrease enzyme activity. </a:t>
            </a:r>
          </a:p>
          <a:p>
            <a:pPr marL="997031" lvl="1" indent="-498515" algn="l">
              <a:lnSpc>
                <a:spcPts val="6465"/>
              </a:lnSpc>
              <a:buFont typeface="Arial"/>
              <a:buChar char="•"/>
            </a:pPr>
            <a:r>
              <a:rPr lang="en-US" sz="4618" b="1">
                <a:solidFill>
                  <a:srgbClr val="FFFFFF"/>
                </a:solidFill>
                <a:latin typeface="Josefin Slab Bold"/>
                <a:ea typeface="Josefin Slab Bold"/>
                <a:cs typeface="Josefin Slab Bold"/>
                <a:sym typeface="Josefin Slab Bold"/>
              </a:rPr>
              <a:t>e.g : ATP and citrate for phosphofructokinase.</a:t>
            </a:r>
          </a:p>
        </p:txBody>
      </p:sp>
      <p:sp>
        <p:nvSpPr>
          <p:cNvPr id="7" name="TextBox 7"/>
          <p:cNvSpPr txBox="1"/>
          <p:nvPr/>
        </p:nvSpPr>
        <p:spPr>
          <a:xfrm>
            <a:off x="6977316" y="904875"/>
            <a:ext cx="3929564" cy="1013014"/>
          </a:xfrm>
          <a:prstGeom prst="rect">
            <a:avLst/>
          </a:prstGeom>
        </p:spPr>
        <p:txBody>
          <a:bodyPr lIns="0" tIns="0" rIns="0" bIns="0" rtlCol="0" anchor="t">
            <a:spAutoFit/>
          </a:bodyPr>
          <a:lstStyle/>
          <a:p>
            <a:pPr algn="ctr">
              <a:lnSpc>
                <a:spcPts val="8214"/>
              </a:lnSpc>
              <a:spcBef>
                <a:spcPct val="0"/>
              </a:spcBef>
            </a:pPr>
            <a:r>
              <a:rPr lang="en-US" sz="5867" b="1">
                <a:solidFill>
                  <a:srgbClr val="FFFFFF"/>
                </a:solidFill>
                <a:latin typeface="Josefin Slab Bold"/>
                <a:ea typeface="Josefin Slab Bold"/>
                <a:cs typeface="Josefin Slab Bold"/>
                <a:sym typeface="Josefin Slab Bold"/>
              </a:rPr>
              <a:t>Mechanism</a:t>
            </a:r>
          </a:p>
        </p:txBody>
      </p:sp>
    </p:spTree>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1445307" y="237265"/>
            <a:ext cx="14995632" cy="9812469"/>
          </a:xfrm>
          <a:custGeom>
            <a:avLst/>
            <a:gdLst/>
            <a:ahLst/>
            <a:cxnLst/>
            <a:rect l="l" t="t" r="r" b="b"/>
            <a:pathLst>
              <a:path w="14995632" h="9812469">
                <a:moveTo>
                  <a:pt x="0" y="0"/>
                </a:moveTo>
                <a:lnTo>
                  <a:pt x="14995633" y="0"/>
                </a:lnTo>
                <a:lnTo>
                  <a:pt x="14995633" y="9812470"/>
                </a:lnTo>
                <a:lnTo>
                  <a:pt x="0" y="9812470"/>
                </a:lnTo>
                <a:lnTo>
                  <a:pt x="0" y="0"/>
                </a:lnTo>
                <a:close/>
              </a:path>
            </a:pathLst>
          </a:custGeom>
          <a:blipFill>
            <a:blip r:embed="rId3"/>
            <a:stretch>
              <a:fillRect t="-1306" b="-2612"/>
            </a:stretch>
          </a:blipFill>
        </p:spPr>
      </p:sp>
    </p:spTree>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1636939" y="2485971"/>
            <a:ext cx="15014121" cy="7317123"/>
            <a:chOff x="0" y="0"/>
            <a:chExt cx="3954336" cy="1927144"/>
          </a:xfrm>
        </p:grpSpPr>
        <p:sp>
          <p:nvSpPr>
            <p:cNvPr id="4" name="Freeform 4"/>
            <p:cNvSpPr/>
            <p:nvPr/>
          </p:nvSpPr>
          <p:spPr>
            <a:xfrm>
              <a:off x="0" y="0"/>
              <a:ext cx="3954337" cy="1927144"/>
            </a:xfrm>
            <a:custGeom>
              <a:avLst/>
              <a:gdLst/>
              <a:ahLst/>
              <a:cxnLst/>
              <a:rect l="l" t="t" r="r" b="b"/>
              <a:pathLst>
                <a:path w="3954337" h="1927144">
                  <a:moveTo>
                    <a:pt x="26298" y="0"/>
                  </a:moveTo>
                  <a:lnTo>
                    <a:pt x="3928039" y="0"/>
                  </a:lnTo>
                  <a:cubicBezTo>
                    <a:pt x="3935013" y="0"/>
                    <a:pt x="3941702" y="2771"/>
                    <a:pt x="3946634" y="7702"/>
                  </a:cubicBezTo>
                  <a:cubicBezTo>
                    <a:pt x="3951566" y="12634"/>
                    <a:pt x="3954337" y="19323"/>
                    <a:pt x="3954337" y="26298"/>
                  </a:cubicBezTo>
                  <a:lnTo>
                    <a:pt x="3954337" y="1900846"/>
                  </a:lnTo>
                  <a:cubicBezTo>
                    <a:pt x="3954337" y="1915370"/>
                    <a:pt x="3942562" y="1927144"/>
                    <a:pt x="3928039" y="1927144"/>
                  </a:cubicBezTo>
                  <a:lnTo>
                    <a:pt x="26298" y="1927144"/>
                  </a:lnTo>
                  <a:cubicBezTo>
                    <a:pt x="11774" y="1927144"/>
                    <a:pt x="0" y="1915370"/>
                    <a:pt x="0" y="1900846"/>
                  </a:cubicBezTo>
                  <a:lnTo>
                    <a:pt x="0" y="26298"/>
                  </a:lnTo>
                  <a:cubicBezTo>
                    <a:pt x="0" y="11774"/>
                    <a:pt x="11774" y="0"/>
                    <a:pt x="26298" y="0"/>
                  </a:cubicBezTo>
                  <a:close/>
                </a:path>
              </a:pathLst>
            </a:custGeom>
            <a:solidFill>
              <a:srgbClr val="FE6346"/>
            </a:solidFill>
            <a:ln cap="rnd">
              <a:noFill/>
              <a:prstDash val="solid"/>
              <a:round/>
            </a:ln>
          </p:spPr>
        </p:sp>
        <p:sp>
          <p:nvSpPr>
            <p:cNvPr id="5" name="TextBox 5"/>
            <p:cNvSpPr txBox="1"/>
            <p:nvPr/>
          </p:nvSpPr>
          <p:spPr>
            <a:xfrm>
              <a:off x="0" y="-47625"/>
              <a:ext cx="3954336" cy="1974769"/>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2614317" y="3736798"/>
            <a:ext cx="13249870" cy="4786808"/>
          </a:xfrm>
          <a:prstGeom prst="rect">
            <a:avLst/>
          </a:prstGeom>
        </p:spPr>
        <p:txBody>
          <a:bodyPr lIns="0" tIns="0" rIns="0" bIns="0" rtlCol="0" anchor="t">
            <a:spAutoFit/>
          </a:bodyPr>
          <a:lstStyle/>
          <a:p>
            <a:pPr marL="1169746" lvl="1" indent="-584873" algn="l">
              <a:lnSpc>
                <a:spcPts val="7585"/>
              </a:lnSpc>
              <a:buFont typeface="Arial"/>
              <a:buChar char="•"/>
            </a:pPr>
            <a:r>
              <a:rPr lang="en-US" sz="5417" b="1">
                <a:solidFill>
                  <a:srgbClr val="FFFFFF"/>
                </a:solidFill>
                <a:latin typeface="Josefin Slab Bold"/>
                <a:ea typeface="Josefin Slab Bold"/>
                <a:cs typeface="Josefin Slab Bold"/>
                <a:sym typeface="Josefin Slab Bold"/>
              </a:rPr>
              <a:t>Occurs when a product of the reaction binds to an allosteric site on the enzyme and affects its catalytic activity. </a:t>
            </a:r>
          </a:p>
          <a:p>
            <a:pPr marL="1169746" lvl="1" indent="-584873" algn="l">
              <a:lnSpc>
                <a:spcPts val="7585"/>
              </a:lnSpc>
              <a:buFont typeface="Arial"/>
              <a:buChar char="•"/>
            </a:pPr>
            <a:r>
              <a:rPr lang="en-US" sz="5417" b="1">
                <a:solidFill>
                  <a:srgbClr val="FFFFFF"/>
                </a:solidFill>
                <a:latin typeface="Josefin Slab Bold"/>
                <a:ea typeface="Josefin Slab Bold"/>
                <a:cs typeface="Josefin Slab Bold"/>
                <a:sym typeface="Josefin Slab Bold"/>
              </a:rPr>
              <a:t>The cell regulates further production by responding to the amount of product. </a:t>
            </a:r>
          </a:p>
        </p:txBody>
      </p:sp>
      <p:sp>
        <p:nvSpPr>
          <p:cNvPr id="7" name="TextBox 7"/>
          <p:cNvSpPr txBox="1"/>
          <p:nvPr/>
        </p:nvSpPr>
        <p:spPr>
          <a:xfrm>
            <a:off x="6977316" y="904875"/>
            <a:ext cx="3929564" cy="1013014"/>
          </a:xfrm>
          <a:prstGeom prst="rect">
            <a:avLst/>
          </a:prstGeom>
        </p:spPr>
        <p:txBody>
          <a:bodyPr lIns="0" tIns="0" rIns="0" bIns="0" rtlCol="0" anchor="t">
            <a:spAutoFit/>
          </a:bodyPr>
          <a:lstStyle/>
          <a:p>
            <a:pPr algn="ctr">
              <a:lnSpc>
                <a:spcPts val="8214"/>
              </a:lnSpc>
              <a:spcBef>
                <a:spcPct val="0"/>
              </a:spcBef>
            </a:pPr>
            <a:r>
              <a:rPr lang="en-US" sz="5867" b="1">
                <a:solidFill>
                  <a:srgbClr val="FFFFFF"/>
                </a:solidFill>
                <a:latin typeface="Josefin Slab Bold"/>
                <a:ea typeface="Josefin Slab Bold"/>
                <a:cs typeface="Josefin Slab Bold"/>
                <a:sym typeface="Josefin Slab Bold"/>
              </a:rPr>
              <a:t>Mechanism</a:t>
            </a:r>
          </a:p>
        </p:txBody>
      </p:sp>
      <p:sp>
        <p:nvSpPr>
          <p:cNvPr id="8" name="TextBox 8"/>
          <p:cNvSpPr txBox="1"/>
          <p:nvPr/>
        </p:nvSpPr>
        <p:spPr>
          <a:xfrm>
            <a:off x="2614317" y="202628"/>
            <a:ext cx="12655561" cy="1652144"/>
          </a:xfrm>
          <a:prstGeom prst="rect">
            <a:avLst/>
          </a:prstGeom>
        </p:spPr>
        <p:txBody>
          <a:bodyPr lIns="0" tIns="0" rIns="0" bIns="0" rtlCol="0" anchor="t">
            <a:spAutoFit/>
          </a:bodyPr>
          <a:lstStyle/>
          <a:p>
            <a:pPr algn="ctr">
              <a:lnSpc>
                <a:spcPts val="12971"/>
              </a:lnSpc>
            </a:pPr>
            <a:r>
              <a:rPr lang="en-US" sz="10900">
                <a:solidFill>
                  <a:srgbClr val="FE6346"/>
                </a:solidFill>
                <a:latin typeface="Lilita One"/>
                <a:ea typeface="Lilita One"/>
                <a:cs typeface="Lilita One"/>
                <a:sym typeface="Lilita One"/>
              </a:rPr>
              <a:t>Feedback regulation</a:t>
            </a:r>
          </a:p>
        </p:txBody>
      </p:sp>
      <p:sp>
        <p:nvSpPr>
          <p:cNvPr id="9" name="Freeform 9"/>
          <p:cNvSpPr/>
          <p:nvPr/>
        </p:nvSpPr>
        <p:spPr>
          <a:xfrm>
            <a:off x="3702618" y="1799168"/>
            <a:ext cx="10882764" cy="237442"/>
          </a:xfrm>
          <a:custGeom>
            <a:avLst/>
            <a:gdLst/>
            <a:ahLst/>
            <a:cxnLst/>
            <a:rect l="l" t="t" r="r" b="b"/>
            <a:pathLst>
              <a:path w="10882764" h="237442">
                <a:moveTo>
                  <a:pt x="0" y="0"/>
                </a:moveTo>
                <a:lnTo>
                  <a:pt x="10882764" y="0"/>
                </a:lnTo>
                <a:lnTo>
                  <a:pt x="10882764" y="237442"/>
                </a:lnTo>
                <a:lnTo>
                  <a:pt x="0" y="237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Tree>
  </p:cSld>
  <p:clrMapOvr>
    <a:masterClrMapping/>
  </p:clrMapOvr>
  <p:transition>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681</Words>
  <Application>Microsoft Office PowerPoint</Application>
  <PresentationFormat>Personnalisé</PresentationFormat>
  <Paragraphs>82</Paragraphs>
  <Slides>24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24</vt:i4>
      </vt:variant>
    </vt:vector>
  </HeadingPairs>
  <TitlesOfParts>
    <vt:vector size="30" baseType="lpstr">
      <vt:lpstr>Calibri</vt:lpstr>
      <vt:lpstr>Lilita One</vt:lpstr>
      <vt:lpstr>Arial</vt:lpstr>
      <vt:lpstr>Josefin Slab Bold</vt:lpstr>
      <vt:lpstr>Josefin Slab</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Non endocrine regulqtion</dc:title>
  <cp:lastModifiedBy>DELL</cp:lastModifiedBy>
  <cp:revision>1</cp:revision>
  <dcterms:created xsi:type="dcterms:W3CDTF">2006-08-16T00:00:00Z</dcterms:created>
  <dcterms:modified xsi:type="dcterms:W3CDTF">2025-12-15T07:52:06Z</dcterms:modified>
  <dc:identifier>DAG61733MTc</dc:identifier>
</cp:coreProperties>
</file>