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 id="2147483701" r:id="rId2"/>
  </p:sldMasterIdLst>
  <p:notesMasterIdLst>
    <p:notesMasterId r:id="rId18"/>
  </p:notesMasterIdLst>
  <p:sldIdLst>
    <p:sldId id="286" r:id="rId3"/>
    <p:sldId id="377" r:id="rId4"/>
    <p:sldId id="387" r:id="rId5"/>
    <p:sldId id="391" r:id="rId6"/>
    <p:sldId id="390" r:id="rId7"/>
    <p:sldId id="392" r:id="rId8"/>
    <p:sldId id="393" r:id="rId9"/>
    <p:sldId id="394" r:id="rId10"/>
    <p:sldId id="395" r:id="rId11"/>
    <p:sldId id="384" r:id="rId12"/>
    <p:sldId id="378" r:id="rId13"/>
    <p:sldId id="388" r:id="rId14"/>
    <p:sldId id="396" r:id="rId15"/>
    <p:sldId id="345" r:id="rId16"/>
    <p:sldId id="380" r:id="rId17"/>
  </p:sldIdLst>
  <p:sldSz cx="9144000" cy="6858000" type="screen4x3"/>
  <p:notesSz cx="6742113" cy="9872663"/>
  <p:defaultTextStyle>
    <a:defPPr>
      <a:defRPr lang="fr-FR"/>
    </a:defPPr>
    <a:lvl1pPr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36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36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36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3600"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00CC66"/>
    <a:srgbClr val="FF6600"/>
    <a:srgbClr val="FF3300"/>
    <a:srgbClr val="CCFF66"/>
    <a:srgbClr val="FFFF00"/>
    <a:srgbClr val="969696"/>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1119" autoAdjust="0"/>
  </p:normalViewPr>
  <p:slideViewPr>
    <p:cSldViewPr>
      <p:cViewPr varScale="1">
        <p:scale>
          <a:sx n="70" d="100"/>
          <a:sy n="70" d="100"/>
        </p:scale>
        <p:origin x="1766" y="5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1026"/>
          <p:cNvSpPr>
            <a:spLocks noGrp="1" noChangeArrowheads="1"/>
          </p:cNvSpPr>
          <p:nvPr>
            <p:ph type="hdr" sz="quarter"/>
          </p:nvPr>
        </p:nvSpPr>
        <p:spPr bwMode="auto">
          <a:xfrm>
            <a:off x="0" y="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fr-FR" altLang="en-US" dirty="0"/>
          </a:p>
        </p:txBody>
      </p:sp>
      <p:sp>
        <p:nvSpPr>
          <p:cNvPr id="8195" name="Rectangle 1027"/>
          <p:cNvSpPr>
            <a:spLocks noGrp="1" noChangeArrowheads="1"/>
          </p:cNvSpPr>
          <p:nvPr>
            <p:ph type="dt" idx="1"/>
          </p:nvPr>
        </p:nvSpPr>
        <p:spPr bwMode="auto">
          <a:xfrm>
            <a:off x="3820531" y="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fr-FR" altLang="en-US" dirty="0"/>
          </a:p>
        </p:txBody>
      </p:sp>
      <p:sp>
        <p:nvSpPr>
          <p:cNvPr id="24580" name="Rectangle 1028"/>
          <p:cNvSpPr>
            <a:spLocks noGrp="1" noRot="1" noChangeAspect="1" noChangeArrowheads="1" noTextEdit="1"/>
          </p:cNvSpPr>
          <p:nvPr>
            <p:ph type="sldImg" idx="2"/>
          </p:nvPr>
        </p:nvSpPr>
        <p:spPr bwMode="auto">
          <a:xfrm>
            <a:off x="903288" y="739775"/>
            <a:ext cx="4935537" cy="370363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1029"/>
          <p:cNvSpPr>
            <a:spLocks noGrp="1" noChangeArrowheads="1"/>
          </p:cNvSpPr>
          <p:nvPr>
            <p:ph type="body" sz="quarter" idx="3"/>
          </p:nvPr>
        </p:nvSpPr>
        <p:spPr bwMode="auto">
          <a:xfrm>
            <a:off x="898949" y="4689515"/>
            <a:ext cx="4944216" cy="4442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en-US" noProof="0"/>
              <a:t>Cliquez pour modifier les styles du texte du masque</a:t>
            </a:r>
          </a:p>
          <a:p>
            <a:pPr lvl="1"/>
            <a:r>
              <a:rPr lang="fr-FR" altLang="en-US" noProof="0"/>
              <a:t>Deuxième niveau</a:t>
            </a:r>
          </a:p>
          <a:p>
            <a:pPr lvl="2"/>
            <a:r>
              <a:rPr lang="fr-FR" altLang="en-US" noProof="0"/>
              <a:t>Troisième niveau</a:t>
            </a:r>
          </a:p>
          <a:p>
            <a:pPr lvl="3"/>
            <a:r>
              <a:rPr lang="fr-FR" altLang="en-US" noProof="0"/>
              <a:t>Quatrième niveau</a:t>
            </a:r>
          </a:p>
          <a:p>
            <a:pPr lvl="4"/>
            <a:r>
              <a:rPr lang="fr-FR" altLang="en-US" noProof="0"/>
              <a:t>Cinquième niveau</a:t>
            </a:r>
          </a:p>
        </p:txBody>
      </p:sp>
      <p:sp>
        <p:nvSpPr>
          <p:cNvPr id="8198" name="Rectangle 1030"/>
          <p:cNvSpPr>
            <a:spLocks noGrp="1" noChangeArrowheads="1"/>
          </p:cNvSpPr>
          <p:nvPr>
            <p:ph type="ftr" sz="quarter" idx="4"/>
          </p:nvPr>
        </p:nvSpPr>
        <p:spPr bwMode="auto">
          <a:xfrm>
            <a:off x="0" y="937903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fr-FR" altLang="en-US" dirty="0"/>
          </a:p>
        </p:txBody>
      </p:sp>
      <p:sp>
        <p:nvSpPr>
          <p:cNvPr id="8199" name="Rectangle 1031"/>
          <p:cNvSpPr>
            <a:spLocks noGrp="1" noChangeArrowheads="1"/>
          </p:cNvSpPr>
          <p:nvPr>
            <p:ph type="sldNum" sz="quarter" idx="5"/>
          </p:nvPr>
        </p:nvSpPr>
        <p:spPr bwMode="auto">
          <a:xfrm>
            <a:off x="3820531" y="937903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D1003600-0EDB-4F17-96C5-0877A2945425}" type="slidenum">
              <a:rPr lang="fr-FR" altLang="en-US"/>
              <a:pPr>
                <a:defRPr/>
              </a:pPr>
              <a:t>‹N°›</a:t>
            </a:fld>
            <a:endParaRPr lang="fr-FR" altLang="en-US" dirty="0"/>
          </a:p>
        </p:txBody>
      </p:sp>
    </p:spTree>
    <p:extLst>
      <p:ext uri="{BB962C8B-B14F-4D97-AF65-F5344CB8AC3E}">
        <p14:creationId xmlns:p14="http://schemas.microsoft.com/office/powerpoint/2010/main" val="16210941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37EBFC1-C5E8-46FB-80BB-AA7F160734EA}" type="slidenum">
              <a:rPr lang="fr-FR" smtClean="0">
                <a:solidFill>
                  <a:prstClr val="black"/>
                </a:solidFill>
              </a:rPr>
              <a:pPr/>
              <a:t>1</a:t>
            </a:fld>
            <a:endParaRPr lang="fr-FR">
              <a:solidFill>
                <a:prstClr val="black"/>
              </a:solidFill>
            </a:endParaRPr>
          </a:p>
        </p:txBody>
      </p:sp>
    </p:spTree>
    <p:extLst>
      <p:ext uri="{BB962C8B-B14F-4D97-AF65-F5344CB8AC3E}">
        <p14:creationId xmlns:p14="http://schemas.microsoft.com/office/powerpoint/2010/main" val="1880083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10</a:t>
            </a:fld>
            <a:endParaRPr lang="fr-FR" dirty="0">
              <a:solidFill>
                <a:prstClr val="black"/>
              </a:solidFill>
            </a:endParaRPr>
          </a:p>
        </p:txBody>
      </p:sp>
    </p:spTree>
    <p:extLst>
      <p:ext uri="{BB962C8B-B14F-4D97-AF65-F5344CB8AC3E}">
        <p14:creationId xmlns:p14="http://schemas.microsoft.com/office/powerpoint/2010/main" val="1581189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11</a:t>
            </a:fld>
            <a:endParaRPr lang="fr-FR" dirty="0">
              <a:solidFill>
                <a:prstClr val="black"/>
              </a:solidFill>
            </a:endParaRPr>
          </a:p>
        </p:txBody>
      </p:sp>
    </p:spTree>
    <p:extLst>
      <p:ext uri="{BB962C8B-B14F-4D97-AF65-F5344CB8AC3E}">
        <p14:creationId xmlns:p14="http://schemas.microsoft.com/office/powerpoint/2010/main" val="12388561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12</a:t>
            </a:fld>
            <a:endParaRPr lang="fr-FR" dirty="0">
              <a:solidFill>
                <a:prstClr val="black"/>
              </a:solidFill>
            </a:endParaRPr>
          </a:p>
        </p:txBody>
      </p:sp>
    </p:spTree>
    <p:extLst>
      <p:ext uri="{BB962C8B-B14F-4D97-AF65-F5344CB8AC3E}">
        <p14:creationId xmlns:p14="http://schemas.microsoft.com/office/powerpoint/2010/main" val="38122455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13</a:t>
            </a:fld>
            <a:endParaRPr lang="fr-FR" dirty="0">
              <a:solidFill>
                <a:prstClr val="black"/>
              </a:solidFill>
            </a:endParaRPr>
          </a:p>
        </p:txBody>
      </p:sp>
    </p:spTree>
    <p:extLst>
      <p:ext uri="{BB962C8B-B14F-4D97-AF65-F5344CB8AC3E}">
        <p14:creationId xmlns:p14="http://schemas.microsoft.com/office/powerpoint/2010/main" val="16437033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14</a:t>
            </a:fld>
            <a:endParaRPr lang="fr-FR" dirty="0">
              <a:solidFill>
                <a:prstClr val="black"/>
              </a:solidFill>
            </a:endParaRPr>
          </a:p>
        </p:txBody>
      </p:sp>
    </p:spTree>
    <p:extLst>
      <p:ext uri="{BB962C8B-B14F-4D97-AF65-F5344CB8AC3E}">
        <p14:creationId xmlns:p14="http://schemas.microsoft.com/office/powerpoint/2010/main" val="39993136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15</a:t>
            </a:fld>
            <a:endParaRPr lang="fr-FR" dirty="0">
              <a:solidFill>
                <a:prstClr val="black"/>
              </a:solidFill>
            </a:endParaRPr>
          </a:p>
        </p:txBody>
      </p:sp>
    </p:spTree>
    <p:extLst>
      <p:ext uri="{BB962C8B-B14F-4D97-AF65-F5344CB8AC3E}">
        <p14:creationId xmlns:p14="http://schemas.microsoft.com/office/powerpoint/2010/main" val="66654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2</a:t>
            </a:fld>
            <a:endParaRPr lang="fr-FR">
              <a:solidFill>
                <a:prstClr val="black"/>
              </a:solidFill>
            </a:endParaRPr>
          </a:p>
        </p:txBody>
      </p:sp>
    </p:spTree>
    <p:extLst>
      <p:ext uri="{BB962C8B-B14F-4D97-AF65-F5344CB8AC3E}">
        <p14:creationId xmlns:p14="http://schemas.microsoft.com/office/powerpoint/2010/main" val="1290864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3</a:t>
            </a:fld>
            <a:endParaRPr lang="fr-FR">
              <a:solidFill>
                <a:prstClr val="black"/>
              </a:solidFill>
            </a:endParaRPr>
          </a:p>
        </p:txBody>
      </p:sp>
    </p:spTree>
    <p:extLst>
      <p:ext uri="{BB962C8B-B14F-4D97-AF65-F5344CB8AC3E}">
        <p14:creationId xmlns:p14="http://schemas.microsoft.com/office/powerpoint/2010/main" val="410622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4</a:t>
            </a:fld>
            <a:endParaRPr lang="fr-FR" dirty="0">
              <a:solidFill>
                <a:prstClr val="black"/>
              </a:solidFill>
            </a:endParaRPr>
          </a:p>
        </p:txBody>
      </p:sp>
    </p:spTree>
    <p:extLst>
      <p:ext uri="{BB962C8B-B14F-4D97-AF65-F5344CB8AC3E}">
        <p14:creationId xmlns:p14="http://schemas.microsoft.com/office/powerpoint/2010/main" val="10118859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5</a:t>
            </a:fld>
            <a:endParaRPr lang="fr-FR">
              <a:solidFill>
                <a:prstClr val="black"/>
              </a:solidFill>
            </a:endParaRPr>
          </a:p>
        </p:txBody>
      </p:sp>
    </p:spTree>
    <p:extLst>
      <p:ext uri="{BB962C8B-B14F-4D97-AF65-F5344CB8AC3E}">
        <p14:creationId xmlns:p14="http://schemas.microsoft.com/office/powerpoint/2010/main" val="15392622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6</a:t>
            </a:fld>
            <a:endParaRPr lang="fr-FR">
              <a:solidFill>
                <a:prstClr val="black"/>
              </a:solidFill>
            </a:endParaRPr>
          </a:p>
        </p:txBody>
      </p:sp>
    </p:spTree>
    <p:extLst>
      <p:ext uri="{BB962C8B-B14F-4D97-AF65-F5344CB8AC3E}">
        <p14:creationId xmlns:p14="http://schemas.microsoft.com/office/powerpoint/2010/main" val="36832179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7</a:t>
            </a:fld>
            <a:endParaRPr lang="fr-FR" dirty="0">
              <a:solidFill>
                <a:prstClr val="black"/>
              </a:solidFill>
            </a:endParaRPr>
          </a:p>
        </p:txBody>
      </p:sp>
    </p:spTree>
    <p:extLst>
      <p:ext uri="{BB962C8B-B14F-4D97-AF65-F5344CB8AC3E}">
        <p14:creationId xmlns:p14="http://schemas.microsoft.com/office/powerpoint/2010/main" val="3193939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8</a:t>
            </a:fld>
            <a:endParaRPr lang="fr-FR" dirty="0">
              <a:solidFill>
                <a:prstClr val="black"/>
              </a:solidFill>
            </a:endParaRPr>
          </a:p>
        </p:txBody>
      </p:sp>
    </p:spTree>
    <p:extLst>
      <p:ext uri="{BB962C8B-B14F-4D97-AF65-F5344CB8AC3E}">
        <p14:creationId xmlns:p14="http://schemas.microsoft.com/office/powerpoint/2010/main" val="5886845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9</a:t>
            </a:fld>
            <a:endParaRPr lang="fr-FR" dirty="0">
              <a:solidFill>
                <a:prstClr val="black"/>
              </a:solidFill>
            </a:endParaRPr>
          </a:p>
        </p:txBody>
      </p:sp>
    </p:spTree>
    <p:extLst>
      <p:ext uri="{BB962C8B-B14F-4D97-AF65-F5344CB8AC3E}">
        <p14:creationId xmlns:p14="http://schemas.microsoft.com/office/powerpoint/2010/main" val="7520584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342018"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19"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20"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1"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2"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3"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4"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5"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6"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7" name="Rectangle 11"/>
          <p:cNvSpPr>
            <a:spLocks noGrp="1" noChangeArrowheads="1"/>
          </p:cNvSpPr>
          <p:nvPr>
            <p:ph type="ctrTitle"/>
          </p:nvPr>
        </p:nvSpPr>
        <p:spPr>
          <a:xfrm>
            <a:off x="685800" y="2286000"/>
            <a:ext cx="7772400" cy="1143000"/>
          </a:xfrm>
        </p:spPr>
        <p:txBody>
          <a:bodyPr/>
          <a:lstStyle>
            <a:lvl1pPr>
              <a:defRPr/>
            </a:lvl1pPr>
          </a:lstStyle>
          <a:p>
            <a:r>
              <a:rPr lang="fr-FR"/>
              <a:t>Cliquez pour modifier le style du titre</a:t>
            </a:r>
          </a:p>
        </p:txBody>
      </p:sp>
      <p:sp>
        <p:nvSpPr>
          <p:cNvPr id="342028" name="Rectangle 12"/>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fr-FR"/>
              <a:t>Cliquez pour modifier le style des sous-titres du masque</a:t>
            </a:r>
          </a:p>
        </p:txBody>
      </p:sp>
      <p:sp>
        <p:nvSpPr>
          <p:cNvPr id="342029" name="Rectangle 13"/>
          <p:cNvSpPr>
            <a:spLocks noGrp="1" noChangeArrowheads="1"/>
          </p:cNvSpPr>
          <p:nvPr>
            <p:ph type="dt" sz="half" idx="2"/>
          </p:nvPr>
        </p:nvSpPr>
        <p:spPr/>
        <p:txBody>
          <a:bodyPr/>
          <a:lstStyle>
            <a:lvl1pPr>
              <a:defRPr/>
            </a:lvl1pPr>
          </a:lstStyle>
          <a:p>
            <a:fld id="{DE5F01E9-3892-4DE1-8F5F-4045D60B0C3A}" type="datetime1">
              <a:rPr lang="fr-FR" smtClean="0">
                <a:solidFill>
                  <a:srgbClr val="FFFFFF"/>
                </a:solidFill>
              </a:rPr>
              <a:t>11/11/2024</a:t>
            </a:fld>
            <a:endParaRPr lang="fr-BE" dirty="0">
              <a:solidFill>
                <a:srgbClr val="FFFFFF"/>
              </a:solidFill>
            </a:endParaRPr>
          </a:p>
        </p:txBody>
      </p:sp>
      <p:sp>
        <p:nvSpPr>
          <p:cNvPr id="342030" name="Rectangle 14"/>
          <p:cNvSpPr>
            <a:spLocks noGrp="1" noChangeArrowheads="1"/>
          </p:cNvSpPr>
          <p:nvPr>
            <p:ph type="ftr" sz="quarter" idx="3"/>
          </p:nvPr>
        </p:nvSpPr>
        <p:spPr/>
        <p:txBody>
          <a:bodyPr/>
          <a:lstStyle>
            <a:lvl1pPr>
              <a:defRPr/>
            </a:lvl1pPr>
          </a:lstStyle>
          <a:p>
            <a:r>
              <a:rPr lang="fr-BE">
                <a:solidFill>
                  <a:srgbClr val="FFFFFF"/>
                </a:solidFill>
              </a:rPr>
              <a:t>1</a:t>
            </a:r>
            <a:endParaRPr lang="fr-BE" dirty="0">
              <a:solidFill>
                <a:srgbClr val="FFFFFF"/>
              </a:solidFill>
            </a:endParaRPr>
          </a:p>
        </p:txBody>
      </p:sp>
      <p:sp>
        <p:nvSpPr>
          <p:cNvPr id="342031" name="Rectangle 15"/>
          <p:cNvSpPr>
            <a:spLocks noGrp="1" noChangeArrowheads="1"/>
          </p:cNvSpPr>
          <p:nvPr>
            <p:ph type="sldNum" sz="quarter" idx="4"/>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49702545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2018"/>
                                        </p:tgtEl>
                                        <p:attrNameLst>
                                          <p:attrName>style.visibility</p:attrName>
                                        </p:attrNameLst>
                                      </p:cBhvr>
                                      <p:to>
                                        <p:strVal val="visible"/>
                                      </p:to>
                                    </p:set>
                                    <p:anim calcmode="lin" valueType="num">
                                      <p:cBhvr additive="base">
                                        <p:cTn id="7" dur="500" fill="hold"/>
                                        <p:tgtEl>
                                          <p:spTgt spid="342018"/>
                                        </p:tgtEl>
                                        <p:attrNameLst>
                                          <p:attrName>ppt_x</p:attrName>
                                        </p:attrNameLst>
                                      </p:cBhvr>
                                      <p:tavLst>
                                        <p:tav tm="0">
                                          <p:val>
                                            <p:strVal val="0-#ppt_w/2"/>
                                          </p:val>
                                        </p:tav>
                                        <p:tav tm="100000">
                                          <p:val>
                                            <p:strVal val="#ppt_x"/>
                                          </p:val>
                                        </p:tav>
                                      </p:tavLst>
                                    </p:anim>
                                    <p:anim calcmode="lin" valueType="num">
                                      <p:cBhvr additive="base">
                                        <p:cTn id="8" dur="500" fill="hold"/>
                                        <p:tgtEl>
                                          <p:spTgt spid="342018"/>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2018"/>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18"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AB14433C-D167-4C20-9AB9-A17C03ECD358}" type="datetime1">
              <a:rPr lang="fr-FR" smtClean="0">
                <a:solidFill>
                  <a:srgbClr val="FFFFFF"/>
                </a:solidFill>
              </a:rPr>
              <a:t>11/11/2024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827760997"/>
      </p:ext>
    </p:extLst>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09600"/>
            <a:ext cx="1943100" cy="5486400"/>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43AB0F86-8BC7-42DF-97AC-80B2895D7343}" type="datetime1">
              <a:rPr lang="fr-FR" smtClean="0">
                <a:solidFill>
                  <a:srgbClr val="FFFFFF"/>
                </a:solidFill>
              </a:rPr>
              <a:t>11/11/2024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509115616"/>
      </p:ext>
    </p:extLst>
  </p:cSld>
  <p:clrMapOvr>
    <a:masterClrMapping/>
  </p:clrMapOvr>
  <p:transition>
    <p:zo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685800" y="609600"/>
            <a:ext cx="7772400" cy="54864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 name="Espace réservé de la date 2"/>
          <p:cNvSpPr>
            <a:spLocks noGrp="1"/>
          </p:cNvSpPr>
          <p:nvPr>
            <p:ph type="dt" sz="half" idx="10"/>
          </p:nvPr>
        </p:nvSpPr>
        <p:spPr>
          <a:xfrm>
            <a:off x="685800" y="6248400"/>
            <a:ext cx="1905000" cy="457200"/>
          </a:xfrm>
        </p:spPr>
        <p:txBody>
          <a:bodyPr/>
          <a:lstStyle>
            <a:lvl1pPr>
              <a:defRPr/>
            </a:lvl1pPr>
          </a:lstStyle>
          <a:p>
            <a:fld id="{DF2070AE-1A17-40FB-9254-284F12D3CAB3}" type="datetime1">
              <a:rPr lang="fr-FR" smtClean="0">
                <a:solidFill>
                  <a:srgbClr val="FFFFFF"/>
                </a:solidFill>
              </a:rPr>
              <a:t>11/11/2024</a:t>
            </a:fld>
            <a:endParaRPr lang="fr-BE" dirty="0">
              <a:solidFill>
                <a:srgbClr val="FFFFFF"/>
              </a:solidFill>
            </a:endParaRPr>
          </a:p>
        </p:txBody>
      </p:sp>
      <p:sp>
        <p:nvSpPr>
          <p:cNvPr id="4" name="Espace réservé du pied de page 3"/>
          <p:cNvSpPr>
            <a:spLocks noGrp="1"/>
          </p:cNvSpPr>
          <p:nvPr>
            <p:ph type="ftr" sz="quarter" idx="11"/>
          </p:nvPr>
        </p:nvSpPr>
        <p:spPr>
          <a:xfrm>
            <a:off x="3124200" y="6248400"/>
            <a:ext cx="2895600" cy="457200"/>
          </a:xfrm>
        </p:spPr>
        <p:txBody>
          <a:bodyPr/>
          <a:lstStyle>
            <a:lvl1pPr>
              <a:defRPr/>
            </a:lvl1pPr>
          </a:lstStyle>
          <a:p>
            <a:r>
              <a:rPr lang="fr-BE">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a:xfrm>
            <a:off x="6553200" y="6248400"/>
            <a:ext cx="1905000" cy="457200"/>
          </a:xfrm>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90938027"/>
      </p:ext>
    </p:extLst>
  </p:cSld>
  <p:clrMapOvr>
    <a:masterClrMapping/>
  </p:clrMapOvr>
  <p:transition>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342018"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19"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20"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1"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2"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3"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4"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5"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6"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7" name="Rectangle 11"/>
          <p:cNvSpPr>
            <a:spLocks noGrp="1" noChangeArrowheads="1"/>
          </p:cNvSpPr>
          <p:nvPr>
            <p:ph type="ctrTitle"/>
          </p:nvPr>
        </p:nvSpPr>
        <p:spPr>
          <a:xfrm>
            <a:off x="685800" y="2286000"/>
            <a:ext cx="7772400" cy="1143000"/>
          </a:xfrm>
        </p:spPr>
        <p:txBody>
          <a:bodyPr/>
          <a:lstStyle>
            <a:lvl1pPr>
              <a:defRPr/>
            </a:lvl1pPr>
          </a:lstStyle>
          <a:p>
            <a:r>
              <a:rPr lang="fr-FR"/>
              <a:t>Cliquez pour modifier le style du titre</a:t>
            </a:r>
          </a:p>
        </p:txBody>
      </p:sp>
      <p:sp>
        <p:nvSpPr>
          <p:cNvPr id="342028" name="Rectangle 12"/>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fr-FR"/>
              <a:t>Cliquez pour modifier le style des sous-titres du masque</a:t>
            </a:r>
          </a:p>
        </p:txBody>
      </p:sp>
      <p:sp>
        <p:nvSpPr>
          <p:cNvPr id="342029" name="Rectangle 13"/>
          <p:cNvSpPr>
            <a:spLocks noGrp="1" noChangeArrowheads="1"/>
          </p:cNvSpPr>
          <p:nvPr>
            <p:ph type="dt" sz="half" idx="2"/>
          </p:nvPr>
        </p:nvSpPr>
        <p:spPr/>
        <p:txBody>
          <a:bodyPr/>
          <a:lstStyle>
            <a:lvl1pPr>
              <a:defRPr/>
            </a:lvl1pPr>
          </a:lstStyle>
          <a:p>
            <a:fld id="{DF0EFB2E-5874-468B-82E3-6F755D46BDAD}" type="datetime1">
              <a:rPr lang="fr-FR" smtClean="0">
                <a:solidFill>
                  <a:srgbClr val="FFFFFF"/>
                </a:solidFill>
              </a:rPr>
              <a:t>11/11/2024</a:t>
            </a:fld>
            <a:endParaRPr lang="fr-BE" dirty="0">
              <a:solidFill>
                <a:srgbClr val="FFFFFF"/>
              </a:solidFill>
            </a:endParaRPr>
          </a:p>
        </p:txBody>
      </p:sp>
      <p:sp>
        <p:nvSpPr>
          <p:cNvPr id="342030" name="Rectangle 14"/>
          <p:cNvSpPr>
            <a:spLocks noGrp="1" noChangeArrowheads="1"/>
          </p:cNvSpPr>
          <p:nvPr>
            <p:ph type="ftr" sz="quarter" idx="3"/>
          </p:nvPr>
        </p:nvSpPr>
        <p:spPr/>
        <p:txBody>
          <a:bodyPr/>
          <a:lstStyle>
            <a:lvl1pPr>
              <a:defRPr/>
            </a:lvl1pPr>
          </a:lstStyle>
          <a:p>
            <a:r>
              <a:rPr lang="fr-BE">
                <a:solidFill>
                  <a:srgbClr val="FFFFFF"/>
                </a:solidFill>
              </a:rPr>
              <a:t>1</a:t>
            </a:r>
            <a:endParaRPr lang="fr-BE" dirty="0">
              <a:solidFill>
                <a:srgbClr val="FFFFFF"/>
              </a:solidFill>
            </a:endParaRPr>
          </a:p>
        </p:txBody>
      </p:sp>
      <p:sp>
        <p:nvSpPr>
          <p:cNvPr id="342031" name="Rectangle 15"/>
          <p:cNvSpPr>
            <a:spLocks noGrp="1" noChangeArrowheads="1"/>
          </p:cNvSpPr>
          <p:nvPr>
            <p:ph type="sldNum" sz="quarter" idx="4"/>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03242832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2018"/>
                                        </p:tgtEl>
                                        <p:attrNameLst>
                                          <p:attrName>style.visibility</p:attrName>
                                        </p:attrNameLst>
                                      </p:cBhvr>
                                      <p:to>
                                        <p:strVal val="visible"/>
                                      </p:to>
                                    </p:set>
                                    <p:anim calcmode="lin" valueType="num">
                                      <p:cBhvr additive="base">
                                        <p:cTn id="7" dur="500" fill="hold"/>
                                        <p:tgtEl>
                                          <p:spTgt spid="342018"/>
                                        </p:tgtEl>
                                        <p:attrNameLst>
                                          <p:attrName>ppt_x</p:attrName>
                                        </p:attrNameLst>
                                      </p:cBhvr>
                                      <p:tavLst>
                                        <p:tav tm="0">
                                          <p:val>
                                            <p:strVal val="0-#ppt_w/2"/>
                                          </p:val>
                                        </p:tav>
                                        <p:tav tm="100000">
                                          <p:val>
                                            <p:strVal val="#ppt_x"/>
                                          </p:val>
                                        </p:tav>
                                      </p:tavLst>
                                    </p:anim>
                                    <p:anim calcmode="lin" valueType="num">
                                      <p:cBhvr additive="base">
                                        <p:cTn id="8" dur="500" fill="hold"/>
                                        <p:tgtEl>
                                          <p:spTgt spid="342018"/>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2018"/>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18" grpId="0" animBg="1"/>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A16C42E4-CB8C-4A5C-8820-2B6008B4C400}" type="datetime1">
              <a:rPr lang="fr-FR" smtClean="0">
                <a:solidFill>
                  <a:srgbClr val="FFFFFF"/>
                </a:solidFill>
              </a:rPr>
              <a:t>11/11/2024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953467342"/>
      </p:ext>
    </p:extLst>
  </p:cSld>
  <p:clrMapOvr>
    <a:masterClrMapping/>
  </p:clrMapOvr>
  <p:transition>
    <p:zo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fld id="{46B44C07-82BF-4C00-ACDD-5B58C3457C72}" type="datetime1">
              <a:rPr lang="fr-FR" smtClean="0">
                <a:solidFill>
                  <a:srgbClr val="FFFFFF"/>
                </a:solidFill>
              </a:rPr>
              <a:t>11/11/2024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210002386"/>
      </p:ext>
    </p:extLst>
  </p:cSld>
  <p:clrMapOvr>
    <a:masterClrMapping/>
  </p:clrMapOvr>
  <p:transition>
    <p:zo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fld id="{D7155835-EF26-4A90-84A1-212DFB671117}" type="datetime1">
              <a:rPr lang="fr-FR" smtClean="0">
                <a:solidFill>
                  <a:srgbClr val="FFFFFF"/>
                </a:solidFill>
              </a:rPr>
              <a:t>11/11/2024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85283003"/>
      </p:ext>
    </p:extLst>
  </p:cSld>
  <p:clrMapOvr>
    <a:masterClrMapping/>
  </p:clrMapOvr>
  <p:transition>
    <p:zo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fld id="{00ED666B-AA37-49D1-9E44-590C7FFDB2F7}" type="datetime1">
              <a:rPr lang="fr-FR" smtClean="0">
                <a:solidFill>
                  <a:srgbClr val="FFFFFF"/>
                </a:solidFill>
              </a:rPr>
              <a:t>11/11/2024</a:t>
            </a:fld>
            <a:endParaRPr lang="fr-BE" dirty="0">
              <a:solidFill>
                <a:srgbClr val="FFFFFF"/>
              </a:solidFill>
            </a:endParaRPr>
          </a:p>
        </p:txBody>
      </p:sp>
      <p:sp>
        <p:nvSpPr>
          <p:cNvPr id="8" name="Espace réservé du pied de page 7"/>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9" name="Espace réservé du numéro de diapositive 8"/>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913931606"/>
      </p:ext>
    </p:extLst>
  </p:cSld>
  <p:clrMapOvr>
    <a:masterClrMapping/>
  </p:clrMapOvr>
  <p:transition>
    <p:zo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lvl1pPr>
              <a:defRPr/>
            </a:lvl1pPr>
          </a:lstStyle>
          <a:p>
            <a:fld id="{333AB219-438F-4317-B151-2278B609BCC3}" type="datetime1">
              <a:rPr lang="fr-FR" smtClean="0">
                <a:solidFill>
                  <a:srgbClr val="FFFFFF"/>
                </a:solidFill>
              </a:rPr>
              <a:t>11/11/2024</a:t>
            </a:fld>
            <a:endParaRPr lang="fr-BE" dirty="0">
              <a:solidFill>
                <a:srgbClr val="FFFFFF"/>
              </a:solidFill>
            </a:endParaRPr>
          </a:p>
        </p:txBody>
      </p:sp>
      <p:sp>
        <p:nvSpPr>
          <p:cNvPr id="4" name="Espace réservé du pied de page 3"/>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2832185696"/>
      </p:ext>
    </p:extLst>
  </p:cSld>
  <p:clrMapOvr>
    <a:masterClrMapping/>
  </p:clrMapOvr>
  <p:transition>
    <p:zo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fld id="{82235CCD-AEE4-4DE4-904D-20A8FAFE59B8}" type="datetime1">
              <a:rPr lang="fr-FR" smtClean="0">
                <a:solidFill>
                  <a:srgbClr val="FFFFFF"/>
                </a:solidFill>
              </a:rPr>
              <a:t>11/11/2024</a:t>
            </a:fld>
            <a:endParaRPr lang="fr-BE" dirty="0">
              <a:solidFill>
                <a:srgbClr val="FFFFFF"/>
              </a:solidFill>
            </a:endParaRPr>
          </a:p>
        </p:txBody>
      </p:sp>
      <p:sp>
        <p:nvSpPr>
          <p:cNvPr id="3" name="Espace réservé du pied de page 2"/>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4" name="Espace réservé du numéro de diapositive 3"/>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4129428731"/>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CB36A929-F170-484A-8372-F4C371ABB6B9}" type="datetime1">
              <a:rPr lang="fr-FR" smtClean="0">
                <a:solidFill>
                  <a:srgbClr val="FFFFFF"/>
                </a:solidFill>
              </a:rPr>
              <a:t>11/11/2024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235852753"/>
      </p:ext>
    </p:extLst>
  </p:cSld>
  <p:clrMapOvr>
    <a:masterClrMapping/>
  </p:clrMapOvr>
  <p:transition>
    <p:zoom/>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689DADE4-DB68-423A-BCBD-26C767331E7A}" type="datetime1">
              <a:rPr lang="fr-FR" smtClean="0">
                <a:solidFill>
                  <a:srgbClr val="FFFFFF"/>
                </a:solidFill>
              </a:rPr>
              <a:t>11/11/2024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2318686852"/>
      </p:ext>
    </p:extLst>
  </p:cSld>
  <p:clrMapOvr>
    <a:masterClrMapping/>
  </p:clrMapOvr>
  <p:transition>
    <p:zo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28E15084-8C9F-4E08-919E-5328644B472C}" type="datetime1">
              <a:rPr lang="fr-FR" smtClean="0">
                <a:solidFill>
                  <a:srgbClr val="FFFFFF"/>
                </a:solidFill>
              </a:rPr>
              <a:t>11/11/2024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297325312"/>
      </p:ext>
    </p:extLst>
  </p:cSld>
  <p:clrMapOvr>
    <a:masterClrMapping/>
  </p:clrMapOvr>
  <p:transition>
    <p:zo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12F6AD3D-9405-4EBB-8DB5-2D924B7906D9}" type="datetime1">
              <a:rPr lang="fr-FR" smtClean="0">
                <a:solidFill>
                  <a:srgbClr val="FFFFFF"/>
                </a:solidFill>
              </a:rPr>
              <a:t>11/11/2024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685856864"/>
      </p:ext>
    </p:extLst>
  </p:cSld>
  <p:clrMapOvr>
    <a:masterClrMapping/>
  </p:clrMapOvr>
  <p:transition>
    <p:zoom/>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09600"/>
            <a:ext cx="1943100" cy="5486400"/>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41000DC1-6BF9-4222-8933-52FB5ADC396F}" type="datetime1">
              <a:rPr lang="fr-FR" smtClean="0">
                <a:solidFill>
                  <a:srgbClr val="FFFFFF"/>
                </a:solidFill>
              </a:rPr>
              <a:t>11/11/2024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645163309"/>
      </p:ext>
    </p:extLst>
  </p:cSld>
  <p:clrMapOvr>
    <a:masterClrMapping/>
  </p:clrMapOvr>
  <p:transition>
    <p:zoom/>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685800" y="609600"/>
            <a:ext cx="7772400" cy="54864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 name="Espace réservé de la date 2"/>
          <p:cNvSpPr>
            <a:spLocks noGrp="1"/>
          </p:cNvSpPr>
          <p:nvPr>
            <p:ph type="dt" sz="half" idx="10"/>
          </p:nvPr>
        </p:nvSpPr>
        <p:spPr>
          <a:xfrm>
            <a:off x="685800" y="6248400"/>
            <a:ext cx="1905000" cy="457200"/>
          </a:xfrm>
        </p:spPr>
        <p:txBody>
          <a:bodyPr/>
          <a:lstStyle>
            <a:lvl1pPr>
              <a:defRPr/>
            </a:lvl1pPr>
          </a:lstStyle>
          <a:p>
            <a:fld id="{A796C8FF-0281-49A1-8D41-185E0895D7EC}" type="datetime1">
              <a:rPr lang="fr-FR" smtClean="0">
                <a:solidFill>
                  <a:srgbClr val="FFFFFF"/>
                </a:solidFill>
              </a:rPr>
              <a:t>11/11/2024</a:t>
            </a:fld>
            <a:endParaRPr lang="fr-BE" dirty="0">
              <a:solidFill>
                <a:srgbClr val="FFFFFF"/>
              </a:solidFill>
            </a:endParaRPr>
          </a:p>
        </p:txBody>
      </p:sp>
      <p:sp>
        <p:nvSpPr>
          <p:cNvPr id="4" name="Espace réservé du pied de page 3"/>
          <p:cNvSpPr>
            <a:spLocks noGrp="1"/>
          </p:cNvSpPr>
          <p:nvPr>
            <p:ph type="ftr" sz="quarter" idx="11"/>
          </p:nvPr>
        </p:nvSpPr>
        <p:spPr>
          <a:xfrm>
            <a:off x="3124200" y="6248400"/>
            <a:ext cx="2895600" cy="457200"/>
          </a:xfrm>
        </p:spPr>
        <p:txBody>
          <a:bodyPr/>
          <a:lstStyle>
            <a:lvl1pPr>
              <a:defRPr/>
            </a:lvl1pPr>
          </a:lstStyle>
          <a:p>
            <a:r>
              <a:rPr lang="fr-BE">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a:xfrm>
            <a:off x="6553200" y="6248400"/>
            <a:ext cx="1905000" cy="457200"/>
          </a:xfrm>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472878036"/>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fld id="{5CA28087-1664-49BE-BC77-74865DE10023}" type="datetime1">
              <a:rPr lang="fr-FR" smtClean="0">
                <a:solidFill>
                  <a:srgbClr val="FFFFFF"/>
                </a:solidFill>
              </a:rPr>
              <a:t>11/11/2024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997067547"/>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fld id="{40CC4E7F-A359-444E-9AB4-282C1CF37A44}" type="datetime1">
              <a:rPr lang="fr-FR" smtClean="0">
                <a:solidFill>
                  <a:srgbClr val="FFFFFF"/>
                </a:solidFill>
              </a:rPr>
              <a:t>11/11/2024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885819868"/>
      </p:ext>
    </p:extLst>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fld id="{B2763947-93A1-4DBD-BC94-3DF563FBF302}" type="datetime1">
              <a:rPr lang="fr-FR" smtClean="0">
                <a:solidFill>
                  <a:srgbClr val="FFFFFF"/>
                </a:solidFill>
              </a:rPr>
              <a:t>11/11/2024</a:t>
            </a:fld>
            <a:endParaRPr lang="fr-BE" dirty="0">
              <a:solidFill>
                <a:srgbClr val="FFFFFF"/>
              </a:solidFill>
            </a:endParaRPr>
          </a:p>
        </p:txBody>
      </p:sp>
      <p:sp>
        <p:nvSpPr>
          <p:cNvPr id="8" name="Espace réservé du pied de page 7"/>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9" name="Espace réservé du numéro de diapositive 8"/>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533131548"/>
      </p:ext>
    </p:extLst>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lvl1pPr>
              <a:defRPr/>
            </a:lvl1pPr>
          </a:lstStyle>
          <a:p>
            <a:fld id="{89C3AFAE-255C-4942-A4B0-D910AAD07ADA}" type="datetime1">
              <a:rPr lang="fr-FR" smtClean="0">
                <a:solidFill>
                  <a:srgbClr val="FFFFFF"/>
                </a:solidFill>
              </a:rPr>
              <a:t>11/11/2024</a:t>
            </a:fld>
            <a:endParaRPr lang="fr-BE" dirty="0">
              <a:solidFill>
                <a:srgbClr val="FFFFFF"/>
              </a:solidFill>
            </a:endParaRPr>
          </a:p>
        </p:txBody>
      </p:sp>
      <p:sp>
        <p:nvSpPr>
          <p:cNvPr id="4" name="Espace réservé du pied de page 3"/>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205247221"/>
      </p:ext>
    </p:extLst>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fld id="{52A07A8D-531D-4184-8C8D-0B66E14E7BF6}" type="datetime1">
              <a:rPr lang="fr-FR" smtClean="0">
                <a:solidFill>
                  <a:srgbClr val="FFFFFF"/>
                </a:solidFill>
              </a:rPr>
              <a:t>11/11/2024</a:t>
            </a:fld>
            <a:endParaRPr lang="fr-BE" dirty="0">
              <a:solidFill>
                <a:srgbClr val="FFFFFF"/>
              </a:solidFill>
            </a:endParaRPr>
          </a:p>
        </p:txBody>
      </p:sp>
      <p:sp>
        <p:nvSpPr>
          <p:cNvPr id="3" name="Espace réservé du pied de page 2"/>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4" name="Espace réservé du numéro de diapositive 3"/>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924521432"/>
      </p:ext>
    </p:extLst>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A16D49BE-49A2-43A1-AE0F-0F0FE49810C8}" type="datetime1">
              <a:rPr lang="fr-FR" smtClean="0">
                <a:solidFill>
                  <a:srgbClr val="FFFFFF"/>
                </a:solidFill>
              </a:rPr>
              <a:t>11/11/2024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268516161"/>
      </p:ext>
    </p:extLst>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674852F1-7BA6-4E79-AF83-CEA11F7ED6C9}" type="datetime1">
              <a:rPr lang="fr-FR" smtClean="0">
                <a:solidFill>
                  <a:srgbClr val="FFFFFF"/>
                </a:solidFill>
              </a:rPr>
              <a:t>11/11/2024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538102317"/>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gradFill flip="none" rotWithShape="1">
          <a:gsLst>
            <a:gs pos="0">
              <a:schemeClr val="bg2"/>
            </a:gs>
            <a:gs pos="100000">
              <a:schemeClr val="bg1"/>
            </a:gs>
          </a:gsLst>
          <a:lin ang="0" scaled="1"/>
          <a:tileRect/>
        </a:gradFill>
        <a:effectLst/>
      </p:bgPr>
    </p:bg>
    <p:spTree>
      <p:nvGrpSpPr>
        <p:cNvPr id="1" name=""/>
        <p:cNvGrpSpPr/>
        <p:nvPr/>
      </p:nvGrpSpPr>
      <p:grpSpPr>
        <a:xfrm>
          <a:off x="0" y="0"/>
          <a:ext cx="0" cy="0"/>
          <a:chOff x="0" y="0"/>
          <a:chExt cx="0" cy="0"/>
        </a:xfrm>
      </p:grpSpPr>
      <p:sp>
        <p:nvSpPr>
          <p:cNvPr id="340994"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5"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6"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7"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8"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9"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0"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1"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2"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3" name="Rectangle 11"/>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a:t>Cliquez pour modifier le style du titre du masque</a:t>
            </a:r>
          </a:p>
        </p:txBody>
      </p:sp>
      <p:sp>
        <p:nvSpPr>
          <p:cNvPr id="341004" name="Rectangle 12"/>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41005" name="Rectangle 13"/>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mn-lt"/>
              </a:defRPr>
            </a:lvl1pPr>
          </a:lstStyle>
          <a:p>
            <a:pPr fontAlgn="auto">
              <a:spcBef>
                <a:spcPts val="0"/>
              </a:spcBef>
              <a:spcAft>
                <a:spcPts val="0"/>
              </a:spcAft>
            </a:pPr>
            <a:fld id="{CBECAD20-804E-413C-9517-FD724D698AA4}" type="datetime1">
              <a:rPr lang="fr-FR" smtClean="0">
                <a:solidFill>
                  <a:srgbClr val="FFFFFF"/>
                </a:solidFill>
              </a:rPr>
              <a:t>11/11/2024</a:t>
            </a:fld>
            <a:endParaRPr lang="fr-BE" dirty="0">
              <a:solidFill>
                <a:srgbClr val="FFFFFF"/>
              </a:solidFill>
            </a:endParaRPr>
          </a:p>
        </p:txBody>
      </p:sp>
      <p:sp>
        <p:nvSpPr>
          <p:cNvPr id="341006" name="Rectangle 1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fontAlgn="auto">
              <a:spcBef>
                <a:spcPts val="0"/>
              </a:spcBef>
              <a:spcAft>
                <a:spcPts val="0"/>
              </a:spcAft>
            </a:pPr>
            <a:r>
              <a:rPr lang="fr-BE">
                <a:solidFill>
                  <a:srgbClr val="FFFFFF"/>
                </a:solidFill>
              </a:rPr>
              <a:t>1</a:t>
            </a:r>
            <a:endParaRPr lang="fr-BE" dirty="0">
              <a:solidFill>
                <a:srgbClr val="FFFFFF"/>
              </a:solidFill>
            </a:endParaRPr>
          </a:p>
        </p:txBody>
      </p:sp>
      <p:sp>
        <p:nvSpPr>
          <p:cNvPr id="341007" name="Rectangle 15"/>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fontAlgn="auto">
              <a:spcBef>
                <a:spcPts val="0"/>
              </a:spcBef>
              <a:spcAft>
                <a:spcPts val="0"/>
              </a:spcAft>
            </a:pPr>
            <a:fld id="{CF4668DC-857F-487D-BFFA-8C0CA5037977}" type="slidenum">
              <a:rPr lang="fr-BE" smtClean="0">
                <a:solidFill>
                  <a:srgbClr val="FFFFFF"/>
                </a:solidFill>
              </a:rPr>
              <a:pPr fontAlgn="auto">
                <a:spcBef>
                  <a:spcPts val="0"/>
                </a:spcBef>
                <a:spcAft>
                  <a:spcPts val="0"/>
                </a:spcAft>
              </a:pPr>
              <a:t>‹N°›</a:t>
            </a:fld>
            <a:endParaRPr lang="fr-BE" dirty="0">
              <a:solidFill>
                <a:srgbClr val="FFFFFF"/>
              </a:solidFill>
            </a:endParaRPr>
          </a:p>
        </p:txBody>
      </p:sp>
    </p:spTree>
    <p:extLst>
      <p:ext uri="{BB962C8B-B14F-4D97-AF65-F5344CB8AC3E}">
        <p14:creationId xmlns:p14="http://schemas.microsoft.com/office/powerpoint/2010/main" val="3116060266"/>
      </p:ext>
    </p:extLst>
  </p:cSld>
  <p:clrMap bg1="dk2" tx1="lt1" bg2="dk1" tx2="lt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0994"/>
                                        </p:tgtEl>
                                        <p:attrNameLst>
                                          <p:attrName>style.visibility</p:attrName>
                                        </p:attrNameLst>
                                      </p:cBhvr>
                                      <p:to>
                                        <p:strVal val="visible"/>
                                      </p:to>
                                    </p:set>
                                    <p:anim calcmode="lin" valueType="num">
                                      <p:cBhvr additive="base">
                                        <p:cTn id="7" dur="500" fill="hold"/>
                                        <p:tgtEl>
                                          <p:spTgt spid="340994"/>
                                        </p:tgtEl>
                                        <p:attrNameLst>
                                          <p:attrName>ppt_x</p:attrName>
                                        </p:attrNameLst>
                                      </p:cBhvr>
                                      <p:tavLst>
                                        <p:tav tm="0">
                                          <p:val>
                                            <p:strVal val="0-#ppt_w/2"/>
                                          </p:val>
                                        </p:tav>
                                        <p:tav tm="100000">
                                          <p:val>
                                            <p:strVal val="#ppt_x"/>
                                          </p:val>
                                        </p:tav>
                                      </p:tavLst>
                                    </p:anim>
                                    <p:anim calcmode="lin" valueType="num">
                                      <p:cBhvr additive="base">
                                        <p:cTn id="8" dur="500" fill="hold"/>
                                        <p:tgtEl>
                                          <p:spTgt spid="340994"/>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099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0994" grpId="0" animBg="1"/>
    </p:bldLst>
  </p:timing>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8" charset="0"/>
        </a:defRPr>
      </a:lvl2pPr>
      <a:lvl3pPr algn="ctr" rtl="0" eaLnBrk="1" fontAlgn="base" hangingPunct="1">
        <a:spcBef>
          <a:spcPct val="0"/>
        </a:spcBef>
        <a:spcAft>
          <a:spcPct val="0"/>
        </a:spcAft>
        <a:defRPr sz="4400">
          <a:solidFill>
            <a:schemeClr val="tx2"/>
          </a:solidFill>
          <a:latin typeface="Times New Roman" pitchFamily="18" charset="0"/>
        </a:defRPr>
      </a:lvl3pPr>
      <a:lvl4pPr algn="ctr" rtl="0" eaLnBrk="1" fontAlgn="base" hangingPunct="1">
        <a:spcBef>
          <a:spcPct val="0"/>
        </a:spcBef>
        <a:spcAft>
          <a:spcPct val="0"/>
        </a:spcAft>
        <a:defRPr sz="4400">
          <a:solidFill>
            <a:schemeClr val="tx2"/>
          </a:solidFill>
          <a:latin typeface="Times New Roman" pitchFamily="18" charset="0"/>
        </a:defRPr>
      </a:lvl4pPr>
      <a:lvl5pPr algn="ctr" rtl="0" eaLnBrk="1" fontAlgn="base" hangingPunct="1">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invGray">
      <p:bgPr>
        <a:gradFill flip="none" rotWithShape="1">
          <a:gsLst>
            <a:gs pos="0">
              <a:schemeClr val="bg2"/>
            </a:gs>
            <a:gs pos="100000">
              <a:schemeClr val="bg1"/>
            </a:gs>
          </a:gsLst>
          <a:lin ang="0" scaled="1"/>
          <a:tileRect/>
        </a:gradFill>
        <a:effectLst/>
      </p:bgPr>
    </p:bg>
    <p:spTree>
      <p:nvGrpSpPr>
        <p:cNvPr id="1" name=""/>
        <p:cNvGrpSpPr/>
        <p:nvPr/>
      </p:nvGrpSpPr>
      <p:grpSpPr>
        <a:xfrm>
          <a:off x="0" y="0"/>
          <a:ext cx="0" cy="0"/>
          <a:chOff x="0" y="0"/>
          <a:chExt cx="0" cy="0"/>
        </a:xfrm>
      </p:grpSpPr>
      <p:sp>
        <p:nvSpPr>
          <p:cNvPr id="340994"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5"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6"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7"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8"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9"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0"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1"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2"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3" name="Rectangle 11"/>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a:t>Cliquez pour modifier le style du titre du masque</a:t>
            </a:r>
          </a:p>
        </p:txBody>
      </p:sp>
      <p:sp>
        <p:nvSpPr>
          <p:cNvPr id="341004" name="Rectangle 12"/>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41005" name="Rectangle 13"/>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mn-lt"/>
              </a:defRPr>
            </a:lvl1pPr>
          </a:lstStyle>
          <a:p>
            <a:pPr fontAlgn="auto">
              <a:spcBef>
                <a:spcPts val="0"/>
              </a:spcBef>
              <a:spcAft>
                <a:spcPts val="0"/>
              </a:spcAft>
            </a:pPr>
            <a:fld id="{5106609B-75AF-4EE4-A59C-D6F0D599FF3A}" type="datetime1">
              <a:rPr lang="fr-FR" smtClean="0">
                <a:solidFill>
                  <a:srgbClr val="FFFFFF"/>
                </a:solidFill>
              </a:rPr>
              <a:t>11/11/2024</a:t>
            </a:fld>
            <a:endParaRPr lang="fr-BE" dirty="0">
              <a:solidFill>
                <a:srgbClr val="FFFFFF"/>
              </a:solidFill>
            </a:endParaRPr>
          </a:p>
        </p:txBody>
      </p:sp>
      <p:sp>
        <p:nvSpPr>
          <p:cNvPr id="341006" name="Rectangle 1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fontAlgn="auto">
              <a:spcBef>
                <a:spcPts val="0"/>
              </a:spcBef>
              <a:spcAft>
                <a:spcPts val="0"/>
              </a:spcAft>
            </a:pPr>
            <a:r>
              <a:rPr lang="fr-BE">
                <a:solidFill>
                  <a:srgbClr val="FFFFFF"/>
                </a:solidFill>
              </a:rPr>
              <a:t>1</a:t>
            </a:r>
            <a:endParaRPr lang="fr-BE" dirty="0">
              <a:solidFill>
                <a:srgbClr val="FFFFFF"/>
              </a:solidFill>
            </a:endParaRPr>
          </a:p>
        </p:txBody>
      </p:sp>
      <p:sp>
        <p:nvSpPr>
          <p:cNvPr id="341007" name="Rectangle 15"/>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fontAlgn="auto">
              <a:spcBef>
                <a:spcPts val="0"/>
              </a:spcBef>
              <a:spcAft>
                <a:spcPts val="0"/>
              </a:spcAft>
            </a:pPr>
            <a:fld id="{CF4668DC-857F-487D-BFFA-8C0CA5037977}" type="slidenum">
              <a:rPr lang="fr-BE" smtClean="0">
                <a:solidFill>
                  <a:srgbClr val="FFFFFF"/>
                </a:solidFill>
              </a:rPr>
              <a:pPr fontAlgn="auto">
                <a:spcBef>
                  <a:spcPts val="0"/>
                </a:spcBef>
                <a:spcAft>
                  <a:spcPts val="0"/>
                </a:spcAft>
              </a:pPr>
              <a:t>‹N°›</a:t>
            </a:fld>
            <a:endParaRPr lang="fr-BE" dirty="0">
              <a:solidFill>
                <a:srgbClr val="FFFFFF"/>
              </a:solidFill>
            </a:endParaRPr>
          </a:p>
        </p:txBody>
      </p:sp>
    </p:spTree>
    <p:extLst>
      <p:ext uri="{BB962C8B-B14F-4D97-AF65-F5344CB8AC3E}">
        <p14:creationId xmlns:p14="http://schemas.microsoft.com/office/powerpoint/2010/main" val="27298020"/>
      </p:ext>
    </p:extLst>
  </p:cSld>
  <p:clrMap bg1="dk2" tx1="lt1" bg2="dk1" tx2="lt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0994"/>
                                        </p:tgtEl>
                                        <p:attrNameLst>
                                          <p:attrName>style.visibility</p:attrName>
                                        </p:attrNameLst>
                                      </p:cBhvr>
                                      <p:to>
                                        <p:strVal val="visible"/>
                                      </p:to>
                                    </p:set>
                                    <p:anim calcmode="lin" valueType="num">
                                      <p:cBhvr additive="base">
                                        <p:cTn id="7" dur="500" fill="hold"/>
                                        <p:tgtEl>
                                          <p:spTgt spid="340994"/>
                                        </p:tgtEl>
                                        <p:attrNameLst>
                                          <p:attrName>ppt_x</p:attrName>
                                        </p:attrNameLst>
                                      </p:cBhvr>
                                      <p:tavLst>
                                        <p:tav tm="0">
                                          <p:val>
                                            <p:strVal val="0-#ppt_w/2"/>
                                          </p:val>
                                        </p:tav>
                                        <p:tav tm="100000">
                                          <p:val>
                                            <p:strVal val="#ppt_x"/>
                                          </p:val>
                                        </p:tav>
                                      </p:tavLst>
                                    </p:anim>
                                    <p:anim calcmode="lin" valueType="num">
                                      <p:cBhvr additive="base">
                                        <p:cTn id="8" dur="500" fill="hold"/>
                                        <p:tgtEl>
                                          <p:spTgt spid="340994"/>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099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0994" grpId="0" animBg="1"/>
    </p:bldLst>
  </p:timing>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8" charset="0"/>
        </a:defRPr>
      </a:lvl2pPr>
      <a:lvl3pPr algn="ctr" rtl="0" eaLnBrk="1" fontAlgn="base" hangingPunct="1">
        <a:spcBef>
          <a:spcPct val="0"/>
        </a:spcBef>
        <a:spcAft>
          <a:spcPct val="0"/>
        </a:spcAft>
        <a:defRPr sz="4400">
          <a:solidFill>
            <a:schemeClr val="tx2"/>
          </a:solidFill>
          <a:latin typeface="Times New Roman" pitchFamily="18" charset="0"/>
        </a:defRPr>
      </a:lvl3pPr>
      <a:lvl4pPr algn="ctr" rtl="0" eaLnBrk="1" fontAlgn="base" hangingPunct="1">
        <a:spcBef>
          <a:spcPct val="0"/>
        </a:spcBef>
        <a:spcAft>
          <a:spcPct val="0"/>
        </a:spcAft>
        <a:defRPr sz="4400">
          <a:solidFill>
            <a:schemeClr val="tx2"/>
          </a:solidFill>
          <a:latin typeface="Times New Roman" pitchFamily="18" charset="0"/>
        </a:defRPr>
      </a:lvl4pPr>
      <a:lvl5pPr algn="ctr" rtl="0" eaLnBrk="1" fontAlgn="base" hangingPunct="1">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p:cNvSpPr>
            <a:spLocks noChangeArrowheads="1"/>
          </p:cNvSpPr>
          <p:nvPr/>
        </p:nvSpPr>
        <p:spPr bwMode="auto">
          <a:xfrm>
            <a:off x="98520" y="2173750"/>
            <a:ext cx="8791617" cy="861774"/>
          </a:xfrm>
          <a:prstGeom prst="rect">
            <a:avLst/>
          </a:prstGeom>
          <a:solidFill>
            <a:schemeClr val="accent1"/>
          </a:solidFill>
          <a:ln w="12700" cap="sq">
            <a:noFill/>
            <a:miter lim="800000"/>
            <a:headEnd type="none" w="sm" len="sm"/>
            <a:tailEnd type="none" w="sm" len="sm"/>
          </a:ln>
          <a:effectLst/>
        </p:spPr>
        <p:txBody>
          <a:bodyPr wrap="square">
            <a:spAutoFit/>
          </a:bodyPr>
          <a:lstStyle/>
          <a:p>
            <a:pPr algn="ctr" fontAlgn="auto">
              <a:spcBef>
                <a:spcPts val="0"/>
              </a:spcBef>
              <a:spcAft>
                <a:spcPts val="0"/>
              </a:spcAft>
            </a:pPr>
            <a:r>
              <a:rPr lang="en-US" sz="2500" b="1" dirty="0">
                <a:solidFill>
                  <a:srgbClr val="CC6600"/>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rPr>
              <a:t>Seismic Engineering</a:t>
            </a:r>
          </a:p>
          <a:p>
            <a:pPr algn="ctr" fontAlgn="auto">
              <a:spcBef>
                <a:spcPts val="0"/>
              </a:spcBef>
              <a:spcAft>
                <a:spcPts val="0"/>
              </a:spcAft>
            </a:pPr>
            <a:r>
              <a:rPr lang="en-US" sz="2500" b="1" dirty="0" err="1">
                <a:solidFill>
                  <a:srgbClr val="CC6600"/>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rPr>
              <a:t>Génie</a:t>
            </a:r>
            <a:r>
              <a:rPr lang="en-US" sz="2500" b="1" dirty="0">
                <a:solidFill>
                  <a:srgbClr val="CC6600"/>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rPr>
              <a:t> </a:t>
            </a:r>
            <a:r>
              <a:rPr lang="en-US" sz="2500" b="1" dirty="0" err="1">
                <a:solidFill>
                  <a:srgbClr val="CC6600"/>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rPr>
              <a:t>parasismique</a:t>
            </a:r>
            <a:r>
              <a:rPr lang="en-US" sz="2500" b="1" dirty="0">
                <a:solidFill>
                  <a:srgbClr val="CC6600"/>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rPr>
              <a:t> (Master2 G.C)</a:t>
            </a:r>
          </a:p>
        </p:txBody>
      </p:sp>
      <p:sp>
        <p:nvSpPr>
          <p:cNvPr id="9" name="Text Box 19"/>
          <p:cNvSpPr txBox="1">
            <a:spLocks noChangeArrowheads="1"/>
          </p:cNvSpPr>
          <p:nvPr/>
        </p:nvSpPr>
        <p:spPr bwMode="auto">
          <a:xfrm>
            <a:off x="1142976" y="4643446"/>
            <a:ext cx="503238" cy="457200"/>
          </a:xfrm>
          <a:prstGeom prst="rect">
            <a:avLst/>
          </a:prstGeom>
          <a:noFill/>
          <a:ln w="9525">
            <a:noFill/>
            <a:miter lim="800000"/>
            <a:headEnd/>
            <a:tailEnd/>
          </a:ln>
          <a:effectLst/>
        </p:spPr>
        <p:txBody>
          <a:bodyPr>
            <a:spAutoFit/>
          </a:bodyPr>
          <a:lstStyle/>
          <a:p>
            <a:pPr fontAlgn="auto">
              <a:spcBef>
                <a:spcPct val="50000"/>
              </a:spcBef>
              <a:spcAft>
                <a:spcPts val="0"/>
              </a:spcAft>
            </a:pPr>
            <a:r>
              <a:rPr lang="fr-FR" sz="2400" b="1" dirty="0">
                <a:solidFill>
                  <a:srgbClr val="FFFFFF"/>
                </a:solidFill>
                <a:latin typeface="Times New Roman"/>
                <a:sym typeface="Wingdings 2" pitchFamily="18" charset="2"/>
              </a:rPr>
              <a:t></a:t>
            </a:r>
          </a:p>
        </p:txBody>
      </p:sp>
      <p:sp>
        <p:nvSpPr>
          <p:cNvPr id="10" name="Text Box 20"/>
          <p:cNvSpPr txBox="1">
            <a:spLocks noChangeArrowheads="1"/>
          </p:cNvSpPr>
          <p:nvPr/>
        </p:nvSpPr>
        <p:spPr bwMode="auto">
          <a:xfrm>
            <a:off x="1500165" y="4643446"/>
            <a:ext cx="5880147" cy="369332"/>
          </a:xfrm>
          <a:prstGeom prst="rect">
            <a:avLst/>
          </a:prstGeom>
          <a:noFill/>
          <a:ln w="9525">
            <a:noFill/>
            <a:miter lim="800000"/>
            <a:headEnd/>
            <a:tailEnd/>
          </a:ln>
          <a:effectLst/>
        </p:spPr>
        <p:txBody>
          <a:bodyPr wrap="square">
            <a:spAutoFit/>
          </a:bodyPr>
          <a:lstStyle/>
          <a:p>
            <a:pPr fontAlgn="auto">
              <a:spcBef>
                <a:spcPct val="50000"/>
              </a:spcBef>
              <a:spcAft>
                <a:spcPts val="0"/>
              </a:spcAft>
            </a:pPr>
            <a:r>
              <a:rPr lang="en-US" sz="1800" b="1" dirty="0">
                <a:solidFill>
                  <a:srgbClr val="FF0000"/>
                </a:solidFill>
                <a:latin typeface="Arial"/>
                <a:cs typeface="Arial"/>
              </a:rPr>
              <a:t>Responsible:  </a:t>
            </a:r>
            <a:r>
              <a:rPr lang="en-US" sz="1800" b="1" dirty="0">
                <a:latin typeface="Arial"/>
                <a:cs typeface="Arial"/>
              </a:rPr>
              <a:t>Dr. </a:t>
            </a:r>
            <a:r>
              <a:rPr lang="fr-FR" sz="1800" b="1" dirty="0">
                <a:solidFill>
                  <a:srgbClr val="FFFFFF"/>
                </a:solidFill>
              </a:rPr>
              <a:t>GUETTICHE ABDELHEQ</a:t>
            </a:r>
          </a:p>
        </p:txBody>
      </p:sp>
      <p:sp>
        <p:nvSpPr>
          <p:cNvPr id="15" name="Text Box 18"/>
          <p:cNvSpPr txBox="1">
            <a:spLocks noChangeArrowheads="1"/>
          </p:cNvSpPr>
          <p:nvPr/>
        </p:nvSpPr>
        <p:spPr bwMode="auto">
          <a:xfrm>
            <a:off x="1068365" y="5413090"/>
            <a:ext cx="431800" cy="457200"/>
          </a:xfrm>
          <a:prstGeom prst="rect">
            <a:avLst/>
          </a:prstGeom>
          <a:noFill/>
          <a:ln w="9525">
            <a:noFill/>
            <a:miter lim="800000"/>
            <a:headEnd/>
            <a:tailEnd/>
          </a:ln>
          <a:effectLst/>
        </p:spPr>
        <p:txBody>
          <a:bodyPr>
            <a:spAutoFit/>
          </a:bodyPr>
          <a:lstStyle/>
          <a:p>
            <a:pPr algn="l">
              <a:spcBef>
                <a:spcPct val="50000"/>
              </a:spcBef>
            </a:pPr>
            <a:r>
              <a:rPr lang="fr-FR" sz="2400" b="1" dirty="0">
                <a:latin typeface="Times New Roman" pitchFamily="18" charset="0"/>
                <a:cs typeface="Times New Roman" pitchFamily="18" charset="0"/>
                <a:sym typeface="Wingdings 2" pitchFamily="18" charset="2"/>
              </a:rPr>
              <a:t></a:t>
            </a:r>
          </a:p>
        </p:txBody>
      </p:sp>
      <p:sp>
        <p:nvSpPr>
          <p:cNvPr id="16" name="Text Box 17"/>
          <p:cNvSpPr txBox="1">
            <a:spLocks noChangeArrowheads="1"/>
          </p:cNvSpPr>
          <p:nvPr/>
        </p:nvSpPr>
        <p:spPr bwMode="auto">
          <a:xfrm>
            <a:off x="1569227" y="5431435"/>
            <a:ext cx="4653408" cy="338554"/>
          </a:xfrm>
          <a:prstGeom prst="rect">
            <a:avLst/>
          </a:prstGeom>
          <a:noFill/>
          <a:ln w="9525">
            <a:noFill/>
            <a:miter lim="800000"/>
            <a:headEnd/>
            <a:tailEnd/>
          </a:ln>
          <a:effectLst/>
        </p:spPr>
        <p:txBody>
          <a:bodyPr wrap="square">
            <a:spAutoFit/>
          </a:bodyPr>
          <a:lstStyle/>
          <a:p>
            <a:pPr>
              <a:spcBef>
                <a:spcPct val="50000"/>
              </a:spcBef>
            </a:pPr>
            <a:r>
              <a:rPr lang="fr-FR" sz="1600" b="1" dirty="0"/>
              <a:t>Academic </a:t>
            </a:r>
            <a:r>
              <a:rPr lang="fr-FR" sz="1600" b="1" dirty="0" err="1"/>
              <a:t>Year</a:t>
            </a:r>
            <a:r>
              <a:rPr lang="fr-FR" sz="1600" b="1" dirty="0"/>
              <a:t>: 2024- 2025</a:t>
            </a:r>
          </a:p>
        </p:txBody>
      </p:sp>
      <p:sp>
        <p:nvSpPr>
          <p:cNvPr id="14" name="object 7"/>
          <p:cNvSpPr txBox="1"/>
          <p:nvPr/>
        </p:nvSpPr>
        <p:spPr>
          <a:xfrm>
            <a:off x="224976" y="455610"/>
            <a:ext cx="6795296" cy="1630272"/>
          </a:xfrm>
          <a:prstGeom prst="rect">
            <a:avLst/>
          </a:prstGeom>
        </p:spPr>
        <p:txBody>
          <a:bodyPr wrap="square" lIns="0" tIns="0" rIns="0" bIns="0" rtlCol="0">
            <a:noAutofit/>
          </a:bodyPr>
          <a:lstStyle/>
          <a:p>
            <a:pPr marL="12700" marR="26730" lvl="0">
              <a:lnSpc>
                <a:spcPct val="150000"/>
              </a:lnSpc>
              <a:spcBef>
                <a:spcPts val="97"/>
              </a:spcBef>
            </a:pPr>
            <a:r>
              <a:rPr lang="en-US" sz="1800" dirty="0">
                <a:solidFill>
                  <a:srgbClr val="FFFFFF"/>
                </a:solidFill>
                <a:cs typeface="Arial"/>
              </a:rPr>
              <a:t>UNIVERSITY CENTER OF MILA</a:t>
            </a:r>
          </a:p>
          <a:p>
            <a:pPr marL="12700" marR="26730" lvl="0">
              <a:lnSpc>
                <a:spcPct val="150000"/>
              </a:lnSpc>
              <a:spcBef>
                <a:spcPts val="97"/>
              </a:spcBef>
            </a:pPr>
            <a:r>
              <a:rPr lang="en-US" sz="1800" dirty="0">
                <a:solidFill>
                  <a:srgbClr val="FFFFFF"/>
                </a:solidFill>
                <a:cs typeface="Arial"/>
              </a:rPr>
              <a:t>INSTITUTE OF SCIENCE AND TECHNOLOGY </a:t>
            </a:r>
            <a:br>
              <a:rPr lang="en-US" sz="1800" dirty="0">
                <a:solidFill>
                  <a:srgbClr val="FFFFFF"/>
                </a:solidFill>
                <a:cs typeface="Arial"/>
              </a:rPr>
            </a:br>
            <a:r>
              <a:rPr lang="en-US" sz="1800" dirty="0">
                <a:solidFill>
                  <a:srgbClr val="FFFFFF"/>
                </a:solidFill>
                <a:cs typeface="Arial"/>
              </a:rPr>
              <a:t>DEPARTMENT OF CIVIL AND HYDRAULIC ENGINEERING</a:t>
            </a:r>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solidFill>
                  <a:srgbClr val="FFFFFF"/>
                </a:solidFill>
              </a:rPr>
              <a:pPr/>
              <a:t>1</a:t>
            </a:fld>
            <a:endParaRPr lang="fr-BE" dirty="0">
              <a:solidFill>
                <a:srgbClr val="FFFFFF"/>
              </a:solidFill>
            </a:endParaRPr>
          </a:p>
        </p:txBody>
      </p:sp>
      <p:sp>
        <p:nvSpPr>
          <p:cNvPr id="11" name="Text Box 20"/>
          <p:cNvSpPr txBox="1">
            <a:spLocks noChangeArrowheads="1"/>
          </p:cNvSpPr>
          <p:nvPr/>
        </p:nvSpPr>
        <p:spPr bwMode="auto">
          <a:xfrm>
            <a:off x="1554254" y="3573016"/>
            <a:ext cx="5880147" cy="784830"/>
          </a:xfrm>
          <a:prstGeom prst="rect">
            <a:avLst/>
          </a:prstGeom>
          <a:noFill/>
          <a:ln w="9525">
            <a:noFill/>
            <a:miter lim="800000"/>
            <a:headEnd/>
            <a:tailEnd/>
          </a:ln>
          <a:effectLst/>
        </p:spPr>
        <p:txBody>
          <a:bodyPr wrap="square">
            <a:spAutoFit/>
          </a:bodyPr>
          <a:lstStyle/>
          <a:p>
            <a:pPr fontAlgn="auto">
              <a:spcBef>
                <a:spcPct val="50000"/>
              </a:spcBef>
              <a:spcAft>
                <a:spcPts val="0"/>
              </a:spcAft>
            </a:pPr>
            <a:r>
              <a:rPr lang="en-US" sz="1800" b="1" dirty="0">
                <a:solidFill>
                  <a:srgbClr val="FFFF00"/>
                </a:solidFill>
                <a:latin typeface="Arial"/>
                <a:cs typeface="Arial"/>
              </a:rPr>
              <a:t>Chapter 6. Modal Spectral Dynamic Method</a:t>
            </a:r>
          </a:p>
          <a:p>
            <a:pPr fontAlgn="auto">
              <a:spcBef>
                <a:spcPct val="50000"/>
              </a:spcBef>
              <a:spcAft>
                <a:spcPts val="0"/>
              </a:spcAft>
            </a:pPr>
            <a:endParaRPr lang="en-US" sz="1800" b="1" dirty="0">
              <a:solidFill>
                <a:srgbClr val="FFFF00"/>
              </a:solidFill>
              <a:latin typeface="Arial"/>
              <a:cs typeface="Arial"/>
            </a:endParaRPr>
          </a:p>
        </p:txBody>
      </p:sp>
    </p:spTree>
    <p:extLst>
      <p:ext uri="{BB962C8B-B14F-4D97-AF65-F5344CB8AC3E}">
        <p14:creationId xmlns:p14="http://schemas.microsoft.com/office/powerpoint/2010/main" val="1338919450"/>
      </p:ext>
    </p:extLst>
  </p:cSld>
  <p:clrMapOvr>
    <a:masterClrMapping/>
  </p:clrMapOvr>
  <p:transition>
    <p:zo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07504" y="44624"/>
            <a:ext cx="8929718" cy="6813376"/>
          </a:xfrm>
          <a:prstGeom prst="rect">
            <a:avLst/>
          </a:prstGeom>
          <a:ln>
            <a:solidFill>
              <a:schemeClr val="accent1"/>
            </a:solidFill>
          </a:ln>
        </p:spPr>
        <p:txBody>
          <a:bodyPr/>
          <a:lstStyle/>
          <a:p>
            <a:pPr algn="just">
              <a:lnSpc>
                <a:spcPct val="150000"/>
              </a:lnSpc>
            </a:pPr>
            <a:endParaRPr lang="fr-FR" sz="1800" dirty="0"/>
          </a:p>
          <a:p>
            <a:pPr algn="just">
              <a:lnSpc>
                <a:spcPct val="150000"/>
              </a:lnSpc>
            </a:pPr>
            <a:endParaRPr lang="fr-FR" sz="1800" dirty="0"/>
          </a:p>
          <a:p>
            <a:pPr algn="just">
              <a:lnSpc>
                <a:spcPct val="150000"/>
              </a:lnSpc>
            </a:pPr>
            <a:endParaRPr lang="fr-FR" sz="1800" dirty="0"/>
          </a:p>
          <a:p>
            <a:pPr algn="just">
              <a:lnSpc>
                <a:spcPct val="150000"/>
              </a:lnSpc>
            </a:pPr>
            <a:endParaRPr lang="fr-FR" sz="1800" dirty="0"/>
          </a:p>
          <a:p>
            <a:pPr algn="just">
              <a:lnSpc>
                <a:spcPct val="150000"/>
              </a:lnSpc>
            </a:pPr>
            <a:endParaRPr lang="fr-FR" sz="1800" dirty="0"/>
          </a:p>
          <a:p>
            <a:pPr algn="just">
              <a:lnSpc>
                <a:spcPct val="150000"/>
              </a:lnSpc>
            </a:pPr>
            <a:endParaRPr lang="fr-FR" sz="1800" dirty="0"/>
          </a:p>
          <a:p>
            <a:pPr algn="just">
              <a:lnSpc>
                <a:spcPct val="150000"/>
              </a:lnSpc>
            </a:pPr>
            <a:endParaRPr lang="fr-FR" sz="1800" dirty="0"/>
          </a:p>
          <a:p>
            <a:pPr algn="just">
              <a:lnSpc>
                <a:spcPct val="150000"/>
              </a:lnSpc>
            </a:pPr>
            <a:endParaRPr lang="fr-FR" sz="1800" dirty="0"/>
          </a:p>
          <a:p>
            <a:pPr algn="just">
              <a:lnSpc>
                <a:spcPct val="150000"/>
              </a:lnSpc>
            </a:pPr>
            <a:endParaRPr lang="fr-FR" sz="1800" dirty="0"/>
          </a:p>
          <a:p>
            <a:pPr algn="just">
              <a:lnSpc>
                <a:spcPct val="150000"/>
              </a:lnSpc>
            </a:pPr>
            <a:endParaRPr lang="fr-FR" sz="1800" dirty="0"/>
          </a:p>
          <a:p>
            <a:pPr algn="just">
              <a:lnSpc>
                <a:spcPct val="150000"/>
              </a:lnSpc>
            </a:pPr>
            <a:endParaRPr lang="fr-FR" sz="1800" dirty="0"/>
          </a:p>
          <a:p>
            <a:pPr algn="just">
              <a:lnSpc>
                <a:spcPct val="150000"/>
              </a:lnSpc>
            </a:pPr>
            <a:endParaRPr lang="fr-FR" sz="1800" dirty="0"/>
          </a:p>
          <a:p>
            <a:pPr algn="just">
              <a:lnSpc>
                <a:spcPct val="150000"/>
              </a:lnSpc>
            </a:pPr>
            <a:endParaRPr lang="fr-FR" sz="1800" dirty="0"/>
          </a:p>
          <a:p>
            <a:pPr algn="just">
              <a:lnSpc>
                <a:spcPct val="150000"/>
              </a:lnSpc>
            </a:pPr>
            <a:endParaRPr lang="fr-FR" sz="1800" dirty="0"/>
          </a:p>
        </p:txBody>
      </p:sp>
      <p:sp>
        <p:nvSpPr>
          <p:cNvPr id="5" name="Espace réservé du numéro de diapositive 4"/>
          <p:cNvSpPr>
            <a:spLocks noGrp="1"/>
          </p:cNvSpPr>
          <p:nvPr>
            <p:ph type="sldNum" sz="quarter" idx="12"/>
          </p:nvPr>
        </p:nvSpPr>
        <p:spPr>
          <a:xfrm>
            <a:off x="8715127" y="6428184"/>
            <a:ext cx="393377" cy="457200"/>
          </a:xfrm>
        </p:spPr>
        <p:txBody>
          <a:bodyPr/>
          <a:lstStyle/>
          <a:p>
            <a:fld id="{CF4668DC-857F-487D-BFFA-8C0CA5037977}" type="slidenum">
              <a:rPr lang="fr-BE" smtClean="0">
                <a:solidFill>
                  <a:srgbClr val="FFFFFF"/>
                </a:solidFill>
              </a:rPr>
              <a:pPr/>
              <a:t>10</a:t>
            </a:fld>
            <a:endParaRPr lang="fr-BE" dirty="0">
              <a:solidFill>
                <a:srgbClr val="FFFFFF"/>
              </a:solidFill>
            </a:endParaRPr>
          </a:p>
        </p:txBody>
      </p:sp>
      <p:graphicFrame>
        <p:nvGraphicFramePr>
          <p:cNvPr id="7" name="Table 6">
            <a:extLst>
              <a:ext uri="{FF2B5EF4-FFF2-40B4-BE49-F238E27FC236}">
                <a16:creationId xmlns:a16="http://schemas.microsoft.com/office/drawing/2014/main" id="{D7A6B539-A542-2AD1-3981-E89BDCEF53FB}"/>
              </a:ext>
            </a:extLst>
          </p:cNvPr>
          <p:cNvGraphicFramePr>
            <a:graphicFrameLocks noGrp="1"/>
          </p:cNvGraphicFramePr>
          <p:nvPr>
            <p:extLst>
              <p:ext uri="{D42A27DB-BD31-4B8C-83A1-F6EECF244321}">
                <p14:modId xmlns:p14="http://schemas.microsoft.com/office/powerpoint/2010/main" val="3833443864"/>
              </p:ext>
            </p:extLst>
          </p:nvPr>
        </p:nvGraphicFramePr>
        <p:xfrm>
          <a:off x="339833" y="124204"/>
          <a:ext cx="8464333" cy="6761180"/>
        </p:xfrm>
        <a:graphic>
          <a:graphicData uri="http://schemas.openxmlformats.org/drawingml/2006/table">
            <a:tbl>
              <a:tblPr>
                <a:tableStyleId>{BC89EF96-8CEA-46FF-86C4-4CE0E7609802}</a:tableStyleId>
              </a:tblPr>
              <a:tblGrid>
                <a:gridCol w="542038">
                  <a:extLst>
                    <a:ext uri="{9D8B030D-6E8A-4147-A177-3AD203B41FA5}">
                      <a16:colId xmlns:a16="http://schemas.microsoft.com/office/drawing/2014/main" val="1563178350"/>
                    </a:ext>
                  </a:extLst>
                </a:gridCol>
                <a:gridCol w="7090811">
                  <a:extLst>
                    <a:ext uri="{9D8B030D-6E8A-4147-A177-3AD203B41FA5}">
                      <a16:colId xmlns:a16="http://schemas.microsoft.com/office/drawing/2014/main" val="3974215150"/>
                    </a:ext>
                  </a:extLst>
                </a:gridCol>
                <a:gridCol w="831484">
                  <a:extLst>
                    <a:ext uri="{9D8B030D-6E8A-4147-A177-3AD203B41FA5}">
                      <a16:colId xmlns:a16="http://schemas.microsoft.com/office/drawing/2014/main" val="2883549960"/>
                    </a:ext>
                  </a:extLst>
                </a:gridCol>
              </a:tblGrid>
              <a:tr h="213541">
                <a:tc>
                  <a:txBody>
                    <a:bodyPr/>
                    <a:lstStyle/>
                    <a:p>
                      <a:pPr algn="ctr">
                        <a:spcBef>
                          <a:spcPts val="600"/>
                        </a:spcBef>
                        <a:spcAft>
                          <a:spcPts val="600"/>
                        </a:spcAft>
                      </a:pPr>
                      <a:r>
                        <a:rPr lang="fr-FR" sz="1400" dirty="0">
                          <a:effectLst/>
                        </a:rPr>
                        <a:t>Case</a:t>
                      </a:r>
                      <a:endParaRPr lang="fr-FR" sz="1400" dirty="0">
                        <a:effectLst/>
                        <a:latin typeface="Times New Roman" panose="02020603050405020304" pitchFamily="18" charset="0"/>
                        <a:ea typeface="Times New Roman" panose="02020603050405020304" pitchFamily="18" charset="0"/>
                      </a:endParaRPr>
                    </a:p>
                  </a:txBody>
                  <a:tcPr marL="23773" marR="23773" marT="0" marB="0"/>
                </a:tc>
                <a:tc>
                  <a:txBody>
                    <a:bodyPr/>
                    <a:lstStyle/>
                    <a:p>
                      <a:pPr algn="ctr">
                        <a:spcBef>
                          <a:spcPts val="600"/>
                        </a:spcBef>
                        <a:spcAft>
                          <a:spcPts val="600"/>
                        </a:spcAft>
                      </a:pPr>
                      <a:r>
                        <a:rPr lang="en-US" sz="1400" dirty="0">
                          <a:effectLst/>
                        </a:rPr>
                        <a:t>Description of the bracing system (see Chapter III, Section 3.6)</a:t>
                      </a:r>
                    </a:p>
                  </a:txBody>
                  <a:tcPr marL="23773" marR="23773" marT="0" marB="0"/>
                </a:tc>
                <a:tc>
                  <a:txBody>
                    <a:bodyPr/>
                    <a:lstStyle/>
                    <a:p>
                      <a:pPr algn="ctr">
                        <a:spcBef>
                          <a:spcPts val="600"/>
                        </a:spcBef>
                        <a:spcAft>
                          <a:spcPts val="600"/>
                        </a:spcAft>
                      </a:pPr>
                      <a:r>
                        <a:rPr lang="fr-FR" sz="1400" dirty="0">
                          <a:effectLst/>
                        </a:rPr>
                        <a:t>Value of </a:t>
                      </a:r>
                      <a:r>
                        <a:rPr lang="fr-FR" sz="1400" b="1" dirty="0">
                          <a:effectLst/>
                        </a:rPr>
                        <a:t>R</a:t>
                      </a:r>
                      <a:endParaRPr lang="fr-FR" sz="1400" dirty="0">
                        <a:effectLst/>
                        <a:latin typeface="Times New Roman" panose="02020603050405020304" pitchFamily="18" charset="0"/>
                        <a:ea typeface="Times New Roman" panose="02020603050405020304" pitchFamily="18" charset="0"/>
                      </a:endParaRPr>
                    </a:p>
                  </a:txBody>
                  <a:tcPr marL="23773" marR="23773" marT="0" marB="0"/>
                </a:tc>
                <a:extLst>
                  <a:ext uri="{0D108BD9-81ED-4DB2-BD59-A6C34878D82A}">
                    <a16:rowId xmlns:a16="http://schemas.microsoft.com/office/drawing/2014/main" val="2780641898"/>
                  </a:ext>
                </a:extLst>
              </a:tr>
              <a:tr h="2712601">
                <a:tc>
                  <a:txBody>
                    <a:bodyPr/>
                    <a:lstStyle/>
                    <a:p>
                      <a:pPr algn="ctr">
                        <a:lnSpc>
                          <a:spcPct val="150000"/>
                        </a:lnSpc>
                        <a:spcBef>
                          <a:spcPts val="600"/>
                        </a:spcBef>
                      </a:pPr>
                      <a:r>
                        <a:rPr lang="fr-FR" sz="1000" b="1" u="sng" dirty="0">
                          <a:effectLst/>
                        </a:rPr>
                        <a:t>A</a:t>
                      </a:r>
                      <a:endParaRPr lang="fr-FR" sz="1000" dirty="0">
                        <a:effectLst/>
                      </a:endParaRPr>
                    </a:p>
                    <a:p>
                      <a:pPr algn="ctr">
                        <a:lnSpc>
                          <a:spcPct val="200000"/>
                        </a:lnSpc>
                      </a:pPr>
                      <a:r>
                        <a:rPr lang="fr-FR" sz="1000" dirty="0">
                          <a:effectLst/>
                        </a:rPr>
                        <a:t>1</a:t>
                      </a:r>
                    </a:p>
                    <a:p>
                      <a:pPr algn="ctr">
                        <a:lnSpc>
                          <a:spcPct val="200000"/>
                        </a:lnSpc>
                      </a:pPr>
                      <a:r>
                        <a:rPr lang="fr-FR" sz="1000" dirty="0">
                          <a:effectLst/>
                        </a:rPr>
                        <a:t>2</a:t>
                      </a:r>
                    </a:p>
                    <a:p>
                      <a:pPr algn="ctr">
                        <a:lnSpc>
                          <a:spcPct val="200000"/>
                        </a:lnSpc>
                      </a:pPr>
                      <a:r>
                        <a:rPr lang="fr-FR" sz="1000" dirty="0">
                          <a:effectLst/>
                        </a:rPr>
                        <a:t>3</a:t>
                      </a:r>
                    </a:p>
                    <a:p>
                      <a:pPr algn="ctr">
                        <a:lnSpc>
                          <a:spcPct val="200000"/>
                        </a:lnSpc>
                      </a:pPr>
                      <a:r>
                        <a:rPr lang="fr-FR" sz="1000" dirty="0">
                          <a:effectLst/>
                        </a:rPr>
                        <a:t>4</a:t>
                      </a:r>
                    </a:p>
                    <a:p>
                      <a:pPr algn="ctr">
                        <a:lnSpc>
                          <a:spcPct val="150000"/>
                        </a:lnSpc>
                      </a:pPr>
                      <a:r>
                        <a:rPr lang="fr-FR" sz="1000" dirty="0">
                          <a:effectLst/>
                        </a:rPr>
                        <a:t>5</a:t>
                      </a:r>
                    </a:p>
                    <a:p>
                      <a:pPr algn="ctr">
                        <a:lnSpc>
                          <a:spcPct val="200000"/>
                        </a:lnSpc>
                      </a:pPr>
                      <a:r>
                        <a:rPr lang="fr-FR" sz="1000" dirty="0">
                          <a:effectLst/>
                        </a:rPr>
                        <a:t>6</a:t>
                      </a:r>
                    </a:p>
                    <a:p>
                      <a:pPr algn="ctr">
                        <a:lnSpc>
                          <a:spcPct val="150000"/>
                        </a:lnSpc>
                      </a:pPr>
                      <a:r>
                        <a:rPr lang="fr-FR" sz="1000" dirty="0">
                          <a:effectLst/>
                        </a:rPr>
                        <a:t>7</a:t>
                      </a:r>
                    </a:p>
                    <a:p>
                      <a:pPr algn="ctr">
                        <a:lnSpc>
                          <a:spcPct val="150000"/>
                        </a:lnSpc>
                      </a:pPr>
                      <a:r>
                        <a:rPr lang="fr-FR" sz="1000" dirty="0">
                          <a:effectLst/>
                          <a:latin typeface="Times New Roman" panose="02020603050405020304" pitchFamily="18" charset="0"/>
                          <a:ea typeface="Times New Roman" panose="02020603050405020304" pitchFamily="18" charset="0"/>
                        </a:rPr>
                        <a:t>8</a:t>
                      </a:r>
                    </a:p>
                    <a:p>
                      <a:pPr algn="ctr">
                        <a:lnSpc>
                          <a:spcPct val="150000"/>
                        </a:lnSpc>
                      </a:pPr>
                      <a:r>
                        <a:rPr lang="fr-FR" sz="1000" dirty="0">
                          <a:effectLst/>
                          <a:latin typeface="Times New Roman" panose="02020603050405020304" pitchFamily="18" charset="0"/>
                          <a:ea typeface="Times New Roman" panose="02020603050405020304" pitchFamily="18" charset="0"/>
                        </a:rPr>
                        <a:t>9</a:t>
                      </a:r>
                    </a:p>
                  </a:txBody>
                  <a:tcPr marL="23773" marR="23773" marT="0" marB="0"/>
                </a:tc>
                <a:tc>
                  <a:txBody>
                    <a:bodyPr/>
                    <a:lstStyle/>
                    <a:p>
                      <a:pPr>
                        <a:lnSpc>
                          <a:spcPct val="150000"/>
                        </a:lnSpc>
                        <a:spcBef>
                          <a:spcPts val="600"/>
                        </a:spcBef>
                      </a:pPr>
                      <a:r>
                        <a:rPr lang="fr-FR" sz="1200" b="1" u="sng" dirty="0" err="1">
                          <a:effectLst/>
                        </a:rPr>
                        <a:t>Reinforced</a:t>
                      </a:r>
                      <a:r>
                        <a:rPr lang="fr-FR" sz="1200" b="1" u="sng" dirty="0">
                          <a:effectLst/>
                        </a:rPr>
                        <a:t> </a:t>
                      </a:r>
                      <a:r>
                        <a:rPr lang="fr-FR" sz="1200" b="1" u="sng" dirty="0" err="1">
                          <a:effectLst/>
                        </a:rPr>
                        <a:t>concrete</a:t>
                      </a:r>
                      <a:endParaRPr lang="fr-FR" sz="1200" b="1" u="sng" dirty="0">
                        <a:effectLst/>
                      </a:endParaRPr>
                    </a:p>
                    <a:p>
                      <a:pPr>
                        <a:lnSpc>
                          <a:spcPct val="150000"/>
                        </a:lnSpc>
                        <a:spcBef>
                          <a:spcPts val="0"/>
                        </a:spcBef>
                      </a:pPr>
                      <a:r>
                        <a:rPr lang="fr-FR" sz="1200" dirty="0">
                          <a:solidFill>
                            <a:srgbClr val="FF0000"/>
                          </a:solidFill>
                        </a:rPr>
                        <a:t>Frame system</a:t>
                      </a:r>
                      <a:endParaRPr lang="fr-FR" sz="1200" b="1" u="sng" dirty="0">
                        <a:solidFill>
                          <a:srgbClr val="FF0000"/>
                        </a:solidFill>
                        <a:effectLst/>
                      </a:endParaRPr>
                    </a:p>
                    <a:p>
                      <a:pPr>
                        <a:lnSpc>
                          <a:spcPct val="150000"/>
                        </a:lnSpc>
                      </a:pPr>
                      <a:r>
                        <a:rPr lang="en-US" sz="1200" dirty="0">
                          <a:solidFill>
                            <a:srgbClr val="FF0000"/>
                          </a:solidFill>
                          <a:effectLst/>
                        </a:rPr>
                        <a:t>Mixed bracing system, equivalent to a frame</a:t>
                      </a:r>
                    </a:p>
                    <a:p>
                      <a:pPr>
                        <a:lnSpc>
                          <a:spcPct val="150000"/>
                        </a:lnSpc>
                      </a:pPr>
                      <a:r>
                        <a:rPr lang="en-US" sz="1200" dirty="0">
                          <a:solidFill>
                            <a:srgbClr val="FFFF00"/>
                          </a:solidFill>
                          <a:effectLst/>
                        </a:rPr>
                        <a:t>Frame system or mixed system equivalent to a frame with rigid masonry infill</a:t>
                      </a:r>
                    </a:p>
                    <a:p>
                      <a:pPr>
                        <a:lnSpc>
                          <a:spcPct val="150000"/>
                        </a:lnSpc>
                      </a:pPr>
                      <a:r>
                        <a:rPr lang="en-US" sz="1200" dirty="0">
                          <a:solidFill>
                            <a:srgbClr val="FFC000"/>
                          </a:solidFill>
                          <a:effectLst/>
                        </a:rPr>
                        <a:t>Mixed bracing system, equivalent to shear walls</a:t>
                      </a:r>
                    </a:p>
                    <a:p>
                      <a:pPr>
                        <a:lnSpc>
                          <a:spcPct val="150000"/>
                        </a:lnSpc>
                      </a:pPr>
                      <a:r>
                        <a:rPr lang="en-US" sz="1200" dirty="0">
                          <a:solidFill>
                            <a:srgbClr val="FF0000"/>
                          </a:solidFill>
                          <a:effectLst/>
                        </a:rPr>
                        <a:t>Bracing system consisting of shear walls</a:t>
                      </a:r>
                    </a:p>
                    <a:p>
                      <a:pPr>
                        <a:lnSpc>
                          <a:spcPct val="150000"/>
                        </a:lnSpc>
                      </a:pPr>
                      <a:r>
                        <a:rPr lang="en-US" sz="1200" dirty="0">
                          <a:solidFill>
                            <a:srgbClr val="00B050"/>
                          </a:solidFill>
                          <a:effectLst/>
                        </a:rPr>
                        <a:t>Frame system with core or core effect</a:t>
                      </a:r>
                    </a:p>
                    <a:p>
                      <a:pPr>
                        <a:lnSpc>
                          <a:spcPct val="150000"/>
                        </a:lnSpc>
                      </a:pPr>
                      <a:r>
                        <a:rPr lang="en-US" sz="1200" dirty="0">
                          <a:solidFill>
                            <a:srgbClr val="FFC000"/>
                          </a:solidFill>
                          <a:effectLst/>
                        </a:rPr>
                        <a:t>System operating as a vertical cantilever with predominantly distributed masses</a:t>
                      </a:r>
                    </a:p>
                    <a:p>
                      <a:pPr>
                        <a:lnSpc>
                          <a:spcPct val="150000"/>
                        </a:lnSpc>
                      </a:pPr>
                      <a:r>
                        <a:rPr lang="en-US" sz="1200" dirty="0">
                          <a:solidFill>
                            <a:srgbClr val="FF0000"/>
                          </a:solidFill>
                          <a:effectLst/>
                        </a:rPr>
                        <a:t>Inverted pendulum system</a:t>
                      </a:r>
                    </a:p>
                    <a:p>
                      <a:pPr>
                        <a:lnSpc>
                          <a:spcPct val="150000"/>
                        </a:lnSpc>
                      </a:pPr>
                      <a:r>
                        <a:rPr lang="en-US" sz="1200" dirty="0">
                          <a:effectLst/>
                        </a:rPr>
                        <a:t>Large shear wall system made of lightly reinforced concrete</a:t>
                      </a:r>
                      <a:endParaRPr lang="fr-FR" sz="1200" dirty="0">
                        <a:effectLst/>
                      </a:endParaRPr>
                    </a:p>
                  </a:txBody>
                  <a:tcPr marL="23773" marR="23773" marT="0" marB="0"/>
                </a:tc>
                <a:tc>
                  <a:txBody>
                    <a:bodyPr/>
                    <a:lstStyle/>
                    <a:p>
                      <a:pPr algn="ctr">
                        <a:lnSpc>
                          <a:spcPct val="150000"/>
                        </a:lnSpc>
                        <a:spcBef>
                          <a:spcPts val="600"/>
                        </a:spcBef>
                      </a:pPr>
                      <a:endParaRPr lang="fr-FR" sz="1200" dirty="0">
                        <a:solidFill>
                          <a:srgbClr val="FF0000"/>
                        </a:solidFill>
                        <a:effectLst/>
                      </a:endParaRPr>
                    </a:p>
                    <a:p>
                      <a:pPr algn="ctr">
                        <a:lnSpc>
                          <a:spcPct val="150000"/>
                        </a:lnSpc>
                        <a:spcBef>
                          <a:spcPts val="0"/>
                        </a:spcBef>
                      </a:pPr>
                      <a:r>
                        <a:rPr lang="fr-FR" sz="1200" dirty="0">
                          <a:solidFill>
                            <a:srgbClr val="FF0000"/>
                          </a:solidFill>
                          <a:effectLst/>
                        </a:rPr>
                        <a:t>5,5 (a) </a:t>
                      </a:r>
                    </a:p>
                    <a:p>
                      <a:pPr algn="ctr">
                        <a:lnSpc>
                          <a:spcPct val="150000"/>
                        </a:lnSpc>
                      </a:pPr>
                      <a:r>
                        <a:rPr lang="fr-FR" sz="1200" dirty="0">
                          <a:solidFill>
                            <a:srgbClr val="FF0000"/>
                          </a:solidFill>
                          <a:effectLst/>
                        </a:rPr>
                        <a:t>5,5 (a) </a:t>
                      </a:r>
                    </a:p>
                    <a:p>
                      <a:pPr algn="ctr">
                        <a:lnSpc>
                          <a:spcPct val="150000"/>
                        </a:lnSpc>
                      </a:pPr>
                      <a:r>
                        <a:rPr lang="fr-FR" sz="1200" dirty="0">
                          <a:solidFill>
                            <a:srgbClr val="FFFF00"/>
                          </a:solidFill>
                          <a:effectLst/>
                        </a:rPr>
                        <a:t>3,5(a) </a:t>
                      </a:r>
                    </a:p>
                    <a:p>
                      <a:pPr algn="ctr">
                        <a:lnSpc>
                          <a:spcPct val="150000"/>
                        </a:lnSpc>
                      </a:pPr>
                      <a:r>
                        <a:rPr lang="fr-FR" sz="1200" dirty="0">
                          <a:solidFill>
                            <a:srgbClr val="FFC000"/>
                          </a:solidFill>
                          <a:effectLst/>
                        </a:rPr>
                        <a:t>4,5(b)</a:t>
                      </a:r>
                    </a:p>
                    <a:p>
                      <a:pPr algn="ctr">
                        <a:lnSpc>
                          <a:spcPct val="150000"/>
                        </a:lnSpc>
                      </a:pPr>
                      <a:r>
                        <a:rPr lang="fr-FR" sz="1200" dirty="0">
                          <a:solidFill>
                            <a:srgbClr val="FF0000"/>
                          </a:solidFill>
                          <a:effectLst/>
                        </a:rPr>
                        <a:t>4,5(b)</a:t>
                      </a:r>
                    </a:p>
                    <a:p>
                      <a:pPr algn="ctr">
                        <a:lnSpc>
                          <a:spcPct val="150000"/>
                        </a:lnSpc>
                      </a:pPr>
                      <a:r>
                        <a:rPr lang="fr-FR" sz="1200" dirty="0">
                          <a:solidFill>
                            <a:srgbClr val="00B050"/>
                          </a:solidFill>
                          <a:effectLst/>
                        </a:rPr>
                        <a:t>3(b)</a:t>
                      </a:r>
                    </a:p>
                    <a:p>
                      <a:pPr algn="ctr">
                        <a:lnSpc>
                          <a:spcPct val="150000"/>
                        </a:lnSpc>
                      </a:pPr>
                      <a:r>
                        <a:rPr lang="fr-FR" sz="1200" dirty="0">
                          <a:solidFill>
                            <a:srgbClr val="FFC000"/>
                          </a:solidFill>
                          <a:effectLst/>
                        </a:rPr>
                        <a:t>3(b)</a:t>
                      </a:r>
                    </a:p>
                    <a:p>
                      <a:pPr algn="ctr">
                        <a:lnSpc>
                          <a:spcPct val="150000"/>
                        </a:lnSpc>
                      </a:pPr>
                      <a:r>
                        <a:rPr lang="fr-FR" sz="1200" dirty="0">
                          <a:solidFill>
                            <a:srgbClr val="FF0000"/>
                          </a:solidFill>
                          <a:effectLst/>
                        </a:rPr>
                        <a:t>2(c)</a:t>
                      </a:r>
                    </a:p>
                    <a:p>
                      <a:pPr algn="ctr">
                        <a:lnSpc>
                          <a:spcPct val="150000"/>
                        </a:lnSpc>
                      </a:pPr>
                      <a:r>
                        <a:rPr lang="fr-FR" sz="1200" dirty="0">
                          <a:effectLst/>
                        </a:rPr>
                        <a:t>1.5(c)</a:t>
                      </a:r>
                    </a:p>
                  </a:txBody>
                  <a:tcPr marL="23773" marR="23773" marT="0" marB="0"/>
                </a:tc>
                <a:extLst>
                  <a:ext uri="{0D108BD9-81ED-4DB2-BD59-A6C34878D82A}">
                    <a16:rowId xmlns:a16="http://schemas.microsoft.com/office/drawing/2014/main" val="1286248230"/>
                  </a:ext>
                </a:extLst>
              </a:tr>
              <a:tr h="1601554">
                <a:tc>
                  <a:txBody>
                    <a:bodyPr/>
                    <a:lstStyle/>
                    <a:p>
                      <a:pPr algn="ctr">
                        <a:spcBef>
                          <a:spcPts val="600"/>
                        </a:spcBef>
                      </a:pPr>
                      <a:r>
                        <a:rPr lang="fr-FR" sz="1000" b="1" u="sng" dirty="0">
                          <a:effectLst/>
                        </a:rPr>
                        <a:t>B</a:t>
                      </a:r>
                      <a:endParaRPr lang="fr-FR" sz="1000" dirty="0">
                        <a:effectLst/>
                      </a:endParaRPr>
                    </a:p>
                    <a:p>
                      <a:pPr algn="ctr">
                        <a:lnSpc>
                          <a:spcPct val="100000"/>
                        </a:lnSpc>
                        <a:spcBef>
                          <a:spcPts val="0"/>
                        </a:spcBef>
                      </a:pPr>
                      <a:r>
                        <a:rPr lang="fr-FR" sz="1000" dirty="0">
                          <a:effectLst/>
                        </a:rPr>
                        <a:t>10</a:t>
                      </a:r>
                    </a:p>
                    <a:p>
                      <a:pPr algn="ctr">
                        <a:lnSpc>
                          <a:spcPct val="150000"/>
                        </a:lnSpc>
                        <a:spcBef>
                          <a:spcPts val="0"/>
                        </a:spcBef>
                      </a:pPr>
                      <a:r>
                        <a:rPr lang="fr-FR" sz="1000" dirty="0">
                          <a:effectLst/>
                        </a:rPr>
                        <a:t>11</a:t>
                      </a:r>
                    </a:p>
                    <a:p>
                      <a:pPr algn="ctr">
                        <a:lnSpc>
                          <a:spcPct val="150000"/>
                        </a:lnSpc>
                        <a:spcBef>
                          <a:spcPts val="0"/>
                        </a:spcBef>
                      </a:pPr>
                      <a:r>
                        <a:rPr lang="fr-FR" sz="1000" dirty="0">
                          <a:effectLst/>
                        </a:rPr>
                        <a:t>12a</a:t>
                      </a:r>
                    </a:p>
                    <a:p>
                      <a:pPr algn="ctr">
                        <a:lnSpc>
                          <a:spcPct val="150000"/>
                        </a:lnSpc>
                        <a:spcBef>
                          <a:spcPts val="0"/>
                        </a:spcBef>
                      </a:pPr>
                      <a:r>
                        <a:rPr lang="fr-FR" sz="1000" dirty="0">
                          <a:effectLst/>
                        </a:rPr>
                        <a:t>12b</a:t>
                      </a:r>
                    </a:p>
                    <a:p>
                      <a:pPr algn="ctr">
                        <a:lnSpc>
                          <a:spcPct val="150000"/>
                        </a:lnSpc>
                        <a:spcBef>
                          <a:spcPts val="0"/>
                        </a:spcBef>
                      </a:pPr>
                      <a:r>
                        <a:rPr lang="fr-FR" sz="1000" dirty="0">
                          <a:effectLst/>
                        </a:rPr>
                        <a:t>13a</a:t>
                      </a:r>
                    </a:p>
                    <a:p>
                      <a:pPr algn="ctr">
                        <a:lnSpc>
                          <a:spcPct val="150000"/>
                        </a:lnSpc>
                        <a:spcBef>
                          <a:spcPts val="0"/>
                        </a:spcBef>
                      </a:pPr>
                      <a:r>
                        <a:rPr lang="fr-FR" sz="1000" dirty="0">
                          <a:effectLst/>
                        </a:rPr>
                        <a:t>13b</a:t>
                      </a:r>
                    </a:p>
                    <a:p>
                      <a:pPr algn="ctr">
                        <a:spcBef>
                          <a:spcPts val="0"/>
                        </a:spcBef>
                      </a:pPr>
                      <a:r>
                        <a:rPr lang="fr-FR" sz="1000" dirty="0">
                          <a:effectLst/>
                        </a:rPr>
                        <a:t>14</a:t>
                      </a:r>
                    </a:p>
                  </a:txBody>
                  <a:tcPr marL="23773" marR="23773" marT="0" marB="0"/>
                </a:tc>
                <a:tc>
                  <a:txBody>
                    <a:bodyPr/>
                    <a:lstStyle/>
                    <a:p>
                      <a:pPr>
                        <a:spcBef>
                          <a:spcPts val="600"/>
                        </a:spcBef>
                      </a:pPr>
                      <a:r>
                        <a:rPr lang="fr-FR" sz="1200" b="1" u="sng" dirty="0">
                          <a:effectLst/>
                        </a:rPr>
                        <a:t>Steel</a:t>
                      </a:r>
                      <a:endParaRPr lang="fr-FR" sz="1200" dirty="0">
                        <a:effectLst/>
                      </a:endParaRPr>
                    </a:p>
                    <a:p>
                      <a:pPr>
                        <a:spcBef>
                          <a:spcPts val="0"/>
                        </a:spcBef>
                      </a:pPr>
                      <a:r>
                        <a:rPr lang="en-US" sz="1200" kern="1200" dirty="0">
                          <a:solidFill>
                            <a:srgbClr val="FF0000"/>
                          </a:solidFill>
                          <a:effectLst/>
                        </a:rPr>
                        <a:t>Frame structures without infill or with isolated infill</a:t>
                      </a:r>
                    </a:p>
                    <a:p>
                      <a:pPr>
                        <a:spcBef>
                          <a:spcPts val="0"/>
                        </a:spcBef>
                      </a:pPr>
                      <a:r>
                        <a:rPr lang="en-US" sz="1200" kern="1200" dirty="0">
                          <a:solidFill>
                            <a:srgbClr val="FFFF00"/>
                          </a:solidFill>
                          <a:effectLst/>
                        </a:rPr>
                        <a:t>Frame structures with rigid masonry infill</a:t>
                      </a:r>
                    </a:p>
                    <a:p>
                      <a:pPr>
                        <a:spcBef>
                          <a:spcPts val="0"/>
                        </a:spcBef>
                      </a:pPr>
                      <a:r>
                        <a:rPr lang="en-US" sz="1200" kern="1200" dirty="0">
                          <a:solidFill>
                            <a:srgbClr val="FFC000"/>
                          </a:solidFill>
                          <a:effectLst/>
                        </a:rPr>
                        <a:t>Frame structure with X-centered bracing panels</a:t>
                      </a:r>
                    </a:p>
                    <a:p>
                      <a:pPr>
                        <a:spcBef>
                          <a:spcPts val="0"/>
                        </a:spcBef>
                      </a:pPr>
                      <a:r>
                        <a:rPr lang="en-US" sz="1200" kern="1200" dirty="0">
                          <a:solidFill>
                            <a:srgbClr val="FF0000"/>
                          </a:solidFill>
                          <a:effectLst/>
                        </a:rPr>
                        <a:t>Frame structure with V-centered bracing panels</a:t>
                      </a:r>
                    </a:p>
                    <a:p>
                      <a:pPr>
                        <a:spcBef>
                          <a:spcPts val="0"/>
                        </a:spcBef>
                      </a:pPr>
                      <a:r>
                        <a:rPr lang="en-US" sz="1200" kern="1200" dirty="0">
                          <a:solidFill>
                            <a:srgbClr val="00B050"/>
                          </a:solidFill>
                          <a:effectLst/>
                        </a:rPr>
                        <a:t>Frame structure with X-centered bracing panels in the form of portals</a:t>
                      </a:r>
                    </a:p>
                    <a:p>
                      <a:pPr>
                        <a:spcBef>
                          <a:spcPts val="0"/>
                        </a:spcBef>
                      </a:pPr>
                      <a:r>
                        <a:rPr lang="en-US" sz="1200" dirty="0">
                          <a:solidFill>
                            <a:srgbClr val="FF0000"/>
                          </a:solidFill>
                          <a:effectLst/>
                        </a:rPr>
                        <a:t>Frame structure with V-centered bracing panels in the form of portals</a:t>
                      </a:r>
                    </a:p>
                    <a:p>
                      <a:pPr>
                        <a:spcBef>
                          <a:spcPts val="0"/>
                        </a:spcBef>
                      </a:pPr>
                      <a:r>
                        <a:rPr lang="fr-FR" sz="1200" dirty="0">
                          <a:effectLst/>
                        </a:rPr>
                        <a:t>Inverted </a:t>
                      </a:r>
                      <a:r>
                        <a:rPr lang="fr-FR" sz="1200" dirty="0" err="1">
                          <a:effectLst/>
                        </a:rPr>
                        <a:t>pendulum</a:t>
                      </a:r>
                      <a:r>
                        <a:rPr lang="fr-FR" sz="1200" dirty="0">
                          <a:effectLst/>
                        </a:rPr>
                        <a:t> system</a:t>
                      </a:r>
                    </a:p>
                  </a:txBody>
                  <a:tcPr marL="23773" marR="23773" marT="0" marB="0"/>
                </a:tc>
                <a:tc>
                  <a:txBody>
                    <a:bodyPr/>
                    <a:lstStyle/>
                    <a:p>
                      <a:pPr algn="ctr">
                        <a:spcBef>
                          <a:spcPts val="600"/>
                        </a:spcBef>
                      </a:pPr>
                      <a:r>
                        <a:rPr lang="fr-FR" sz="1000" dirty="0">
                          <a:effectLst/>
                        </a:rPr>
                        <a:t> </a:t>
                      </a:r>
                    </a:p>
                    <a:p>
                      <a:pPr algn="ctr">
                        <a:lnSpc>
                          <a:spcPct val="100000"/>
                        </a:lnSpc>
                        <a:spcBef>
                          <a:spcPts val="0"/>
                        </a:spcBef>
                        <a:spcAft>
                          <a:spcPts val="0"/>
                        </a:spcAft>
                      </a:pPr>
                      <a:r>
                        <a:rPr lang="fr-FR" sz="1200" dirty="0">
                          <a:solidFill>
                            <a:srgbClr val="FF0000"/>
                          </a:solidFill>
                          <a:effectLst/>
                        </a:rPr>
                        <a:t>6,5 (a) </a:t>
                      </a:r>
                    </a:p>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a:solidFill>
                            <a:srgbClr val="FFFF00"/>
                          </a:solidFill>
                          <a:effectLst/>
                        </a:rPr>
                        <a:t>3(a) </a:t>
                      </a:r>
                    </a:p>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kern="1200" dirty="0">
                          <a:solidFill>
                            <a:srgbClr val="FFC000"/>
                          </a:solidFill>
                          <a:effectLst/>
                          <a:latin typeface="+mn-lt"/>
                          <a:ea typeface="+mn-ea"/>
                          <a:cs typeface="+mn-cs"/>
                        </a:rPr>
                        <a:t>4(b) </a:t>
                      </a:r>
                    </a:p>
                    <a:p>
                      <a:pPr algn="ctr">
                        <a:lnSpc>
                          <a:spcPct val="100000"/>
                        </a:lnSpc>
                        <a:spcBef>
                          <a:spcPts val="0"/>
                        </a:spcBef>
                        <a:spcAft>
                          <a:spcPts val="0"/>
                        </a:spcAft>
                      </a:pPr>
                      <a:r>
                        <a:rPr lang="fr-FR" sz="1200" dirty="0">
                          <a:solidFill>
                            <a:srgbClr val="FF0000"/>
                          </a:solidFill>
                          <a:effectLst/>
                        </a:rPr>
                        <a:t>2,5(b)</a:t>
                      </a:r>
                    </a:p>
                    <a:p>
                      <a:pPr algn="ctr">
                        <a:lnSpc>
                          <a:spcPct val="100000"/>
                        </a:lnSpc>
                        <a:spcBef>
                          <a:spcPts val="0"/>
                        </a:spcBef>
                        <a:spcAft>
                          <a:spcPts val="0"/>
                        </a:spcAft>
                      </a:pPr>
                      <a:r>
                        <a:rPr lang="fr-FR" sz="1200" dirty="0">
                          <a:solidFill>
                            <a:srgbClr val="00CC66"/>
                          </a:solidFill>
                          <a:effectLst/>
                        </a:rPr>
                        <a:t>4,5(b)</a:t>
                      </a:r>
                    </a:p>
                    <a:p>
                      <a:pPr algn="ctr">
                        <a:lnSpc>
                          <a:spcPct val="100000"/>
                        </a:lnSpc>
                        <a:spcBef>
                          <a:spcPts val="0"/>
                        </a:spcBef>
                        <a:spcAft>
                          <a:spcPts val="0"/>
                        </a:spcAft>
                      </a:pPr>
                      <a:r>
                        <a:rPr lang="fr-FR" sz="1200" dirty="0">
                          <a:solidFill>
                            <a:srgbClr val="FF0000"/>
                          </a:solidFill>
                          <a:effectLst/>
                        </a:rPr>
                        <a:t>3,5(b)</a:t>
                      </a:r>
                    </a:p>
                    <a:p>
                      <a:pPr algn="ctr">
                        <a:lnSpc>
                          <a:spcPct val="100000"/>
                        </a:lnSpc>
                        <a:spcBef>
                          <a:spcPts val="0"/>
                        </a:spcBef>
                        <a:spcAft>
                          <a:spcPts val="0"/>
                        </a:spcAft>
                      </a:pPr>
                      <a:r>
                        <a:rPr lang="fr-FR" sz="1200" dirty="0">
                          <a:solidFill>
                            <a:srgbClr val="FF0000"/>
                          </a:solidFill>
                          <a:effectLst/>
                        </a:rPr>
                        <a:t>2(b)</a:t>
                      </a:r>
                    </a:p>
                  </a:txBody>
                  <a:tcPr marL="23773" marR="23773" marT="0" marB="0"/>
                </a:tc>
                <a:extLst>
                  <a:ext uri="{0D108BD9-81ED-4DB2-BD59-A6C34878D82A}">
                    <a16:rowId xmlns:a16="http://schemas.microsoft.com/office/drawing/2014/main" val="706721817"/>
                  </a:ext>
                </a:extLst>
              </a:tr>
              <a:tr h="671014">
                <a:tc>
                  <a:txBody>
                    <a:bodyPr/>
                    <a:lstStyle/>
                    <a:p>
                      <a:pPr algn="ctr">
                        <a:spcBef>
                          <a:spcPts val="600"/>
                        </a:spcBef>
                      </a:pPr>
                      <a:r>
                        <a:rPr lang="fr-FR" sz="1000" b="1" u="sng" dirty="0">
                          <a:effectLst/>
                        </a:rPr>
                        <a:t>C</a:t>
                      </a:r>
                      <a:endParaRPr lang="fr-FR" sz="1000" dirty="0">
                        <a:effectLst/>
                      </a:endParaRPr>
                    </a:p>
                    <a:p>
                      <a:pPr algn="ctr">
                        <a:spcBef>
                          <a:spcPts val="600"/>
                        </a:spcBef>
                      </a:pPr>
                      <a:r>
                        <a:rPr lang="fr-FR" sz="1000" dirty="0">
                          <a:effectLst/>
                        </a:rPr>
                        <a:t>15</a:t>
                      </a:r>
                    </a:p>
                    <a:p>
                      <a:pPr algn="ctr">
                        <a:spcBef>
                          <a:spcPts val="600"/>
                        </a:spcBef>
                      </a:pPr>
                      <a:r>
                        <a:rPr lang="fr-FR" sz="1000" dirty="0">
                          <a:effectLst/>
                          <a:latin typeface="Times New Roman" panose="02020603050405020304" pitchFamily="18" charset="0"/>
                          <a:ea typeface="Times New Roman" panose="02020603050405020304" pitchFamily="18" charset="0"/>
                        </a:rPr>
                        <a:t>16</a:t>
                      </a:r>
                    </a:p>
                  </a:txBody>
                  <a:tcPr marL="23773" marR="23773" marT="0" marB="0"/>
                </a:tc>
                <a:tc>
                  <a:txBody>
                    <a:bodyPr/>
                    <a:lstStyle/>
                    <a:p>
                      <a:pPr>
                        <a:spcBef>
                          <a:spcPts val="600"/>
                        </a:spcBef>
                      </a:pPr>
                      <a:r>
                        <a:rPr lang="en-US" sz="1100" b="1" u="sng" dirty="0">
                          <a:effectLst/>
                        </a:rPr>
                        <a:t>Structures incorporating cold-formed profiles (CFP)</a:t>
                      </a:r>
                    </a:p>
                    <a:p>
                      <a:pPr>
                        <a:spcBef>
                          <a:spcPts val="600"/>
                        </a:spcBef>
                      </a:pPr>
                      <a:r>
                        <a:rPr lang="en-US" sz="1100" b="0" u="none" dirty="0">
                          <a:solidFill>
                            <a:srgbClr val="FF0000"/>
                          </a:solidFill>
                          <a:effectLst/>
                        </a:rPr>
                        <a:t>Bracing system with cold-formed profile (CFP) panels</a:t>
                      </a:r>
                    </a:p>
                    <a:p>
                      <a:pPr>
                        <a:spcBef>
                          <a:spcPts val="600"/>
                        </a:spcBef>
                      </a:pPr>
                      <a:r>
                        <a:rPr lang="en-US" sz="1100" b="0" u="none" dirty="0">
                          <a:effectLst/>
                        </a:rPr>
                        <a:t>Bracing system with CFP, using tensioned diagonal</a:t>
                      </a:r>
                    </a:p>
                  </a:txBody>
                  <a:tcPr marL="23773" marR="23773" marT="0" marB="0"/>
                </a:tc>
                <a:tc>
                  <a:txBody>
                    <a:bodyPr/>
                    <a:lstStyle/>
                    <a:p>
                      <a:pPr marL="0" marR="0" lvl="0" indent="0" algn="ctr" defTabSz="914400" rtl="0" eaLnBrk="1" fontAlgn="auto" latinLnBrk="0" hangingPunct="1">
                        <a:lnSpc>
                          <a:spcPct val="100000"/>
                        </a:lnSpc>
                        <a:spcBef>
                          <a:spcPts val="600"/>
                        </a:spcBef>
                        <a:spcAft>
                          <a:spcPts val="0"/>
                        </a:spcAft>
                        <a:buClrTx/>
                        <a:buSzTx/>
                        <a:buFontTx/>
                        <a:buNone/>
                        <a:tabLst/>
                        <a:defRPr/>
                      </a:pPr>
                      <a:endParaRPr lang="fr-FR" sz="1000" dirty="0">
                        <a:solidFill>
                          <a:srgbClr val="FF0000"/>
                        </a:solidFill>
                        <a:effectLst/>
                      </a:endParaRPr>
                    </a:p>
                    <a:p>
                      <a:pPr marL="0" marR="0" lvl="0" indent="0" algn="ctr" defTabSz="914400" rtl="0" eaLnBrk="1" fontAlgn="auto" latinLnBrk="0" hangingPunct="1">
                        <a:lnSpc>
                          <a:spcPct val="100000"/>
                        </a:lnSpc>
                        <a:spcBef>
                          <a:spcPts val="600"/>
                        </a:spcBef>
                        <a:spcAft>
                          <a:spcPts val="0"/>
                        </a:spcAft>
                        <a:buClrTx/>
                        <a:buSzTx/>
                        <a:buFontTx/>
                        <a:buNone/>
                        <a:tabLst/>
                        <a:defRPr/>
                      </a:pPr>
                      <a:r>
                        <a:rPr lang="fr-FR" sz="1000" dirty="0">
                          <a:solidFill>
                            <a:srgbClr val="FF0000"/>
                          </a:solidFill>
                          <a:effectLst/>
                        </a:rPr>
                        <a:t>2(b)</a:t>
                      </a:r>
                    </a:p>
                    <a:p>
                      <a:pPr algn="ctr">
                        <a:spcBef>
                          <a:spcPts val="600"/>
                        </a:spcBef>
                      </a:pPr>
                      <a:r>
                        <a:rPr lang="fr-FR" sz="1200" dirty="0">
                          <a:effectLst/>
                        </a:rPr>
                        <a:t>1.5(c)</a:t>
                      </a:r>
                      <a:endParaRPr lang="fr-FR" sz="1200" dirty="0">
                        <a:effectLst/>
                        <a:latin typeface="Times New Roman" panose="02020603050405020304" pitchFamily="18" charset="0"/>
                        <a:ea typeface="Times New Roman" panose="02020603050405020304" pitchFamily="18" charset="0"/>
                      </a:endParaRPr>
                    </a:p>
                  </a:txBody>
                  <a:tcPr marL="23773" marR="23773" marT="0" marB="0"/>
                </a:tc>
                <a:extLst>
                  <a:ext uri="{0D108BD9-81ED-4DB2-BD59-A6C34878D82A}">
                    <a16:rowId xmlns:a16="http://schemas.microsoft.com/office/drawing/2014/main" val="200737465"/>
                  </a:ext>
                </a:extLst>
              </a:tr>
              <a:tr h="396575">
                <a:tc>
                  <a:txBody>
                    <a:bodyPr/>
                    <a:lstStyle/>
                    <a:p>
                      <a:pPr algn="ctr"/>
                      <a:r>
                        <a:rPr lang="fr-FR" sz="1000" b="1" u="sng" kern="1200" dirty="0">
                          <a:solidFill>
                            <a:schemeClr val="tx1"/>
                          </a:solidFill>
                          <a:effectLst/>
                          <a:latin typeface="+mn-lt"/>
                          <a:ea typeface="+mn-ea"/>
                          <a:cs typeface="+mn-cs"/>
                        </a:rPr>
                        <a:t>D</a:t>
                      </a:r>
                    </a:p>
                    <a:p>
                      <a:pPr algn="ctr"/>
                      <a:r>
                        <a:rPr lang="fr-FR" sz="1000" b="1" u="sng" kern="1200" dirty="0">
                          <a:solidFill>
                            <a:schemeClr val="tx1"/>
                          </a:solidFill>
                          <a:effectLst/>
                          <a:latin typeface="+mn-lt"/>
                          <a:ea typeface="+mn-ea"/>
                          <a:cs typeface="+mn-cs"/>
                        </a:rPr>
                        <a:t>17</a:t>
                      </a:r>
                    </a:p>
                  </a:txBody>
                  <a:tcPr marL="23773" marR="23773" marT="0" marB="0"/>
                </a:tc>
                <a:tc>
                  <a:txBody>
                    <a:bodyPr/>
                    <a:lstStyle/>
                    <a:p>
                      <a:pPr marL="0" algn="l" defTabSz="914400" rtl="0" eaLnBrk="1" latinLnBrk="0" hangingPunct="1">
                        <a:spcBef>
                          <a:spcPts val="600"/>
                        </a:spcBef>
                      </a:pPr>
                      <a:r>
                        <a:rPr lang="fr-FR" sz="1000" b="1" u="sng" kern="1200" dirty="0" err="1">
                          <a:solidFill>
                            <a:schemeClr val="tx1"/>
                          </a:solidFill>
                          <a:effectLst/>
                          <a:latin typeface="+mn-lt"/>
                          <a:ea typeface="+mn-ea"/>
                          <a:cs typeface="+mn-cs"/>
                        </a:rPr>
                        <a:t>Masonry</a:t>
                      </a:r>
                      <a:r>
                        <a:rPr lang="fr-FR" sz="1000" b="1" u="sng" kern="1200" dirty="0">
                          <a:solidFill>
                            <a:schemeClr val="tx1"/>
                          </a:solidFill>
                          <a:effectLst/>
                          <a:latin typeface="+mn-lt"/>
                          <a:ea typeface="+mn-ea"/>
                          <a:cs typeface="+mn-cs"/>
                        </a:rPr>
                        <a:t> structures</a:t>
                      </a:r>
                    </a:p>
                    <a:p>
                      <a:pPr marL="0" algn="l" defTabSz="914400" rtl="0" eaLnBrk="1" latinLnBrk="0" hangingPunct="1">
                        <a:spcBef>
                          <a:spcPts val="600"/>
                        </a:spcBef>
                      </a:pPr>
                      <a:r>
                        <a:rPr lang="fr-FR" sz="1100" b="0" u="none" kern="1200" dirty="0" err="1">
                          <a:solidFill>
                            <a:srgbClr val="FF0000"/>
                          </a:solidFill>
                          <a:effectLst/>
                          <a:latin typeface="+mn-lt"/>
                          <a:ea typeface="+mn-ea"/>
                          <a:cs typeface="+mn-cs"/>
                        </a:rPr>
                        <a:t>Reinforced</a:t>
                      </a:r>
                      <a:r>
                        <a:rPr lang="fr-FR" sz="1100" b="0" u="none" kern="1200" dirty="0">
                          <a:solidFill>
                            <a:srgbClr val="FF0000"/>
                          </a:solidFill>
                          <a:effectLst/>
                          <a:latin typeface="+mn-lt"/>
                          <a:ea typeface="+mn-ea"/>
                          <a:cs typeface="+mn-cs"/>
                        </a:rPr>
                        <a:t> </a:t>
                      </a:r>
                      <a:r>
                        <a:rPr lang="fr-FR" sz="1100" b="0" u="none" kern="1200" dirty="0" err="1">
                          <a:solidFill>
                            <a:srgbClr val="FF0000"/>
                          </a:solidFill>
                          <a:effectLst/>
                          <a:latin typeface="+mn-lt"/>
                          <a:ea typeface="+mn-ea"/>
                          <a:cs typeface="+mn-cs"/>
                        </a:rPr>
                        <a:t>load-bearing</a:t>
                      </a:r>
                      <a:r>
                        <a:rPr lang="fr-FR" sz="1100" b="0" u="none" kern="1200" dirty="0">
                          <a:solidFill>
                            <a:srgbClr val="FF0000"/>
                          </a:solidFill>
                          <a:effectLst/>
                          <a:latin typeface="+mn-lt"/>
                          <a:ea typeface="+mn-ea"/>
                          <a:cs typeface="+mn-cs"/>
                        </a:rPr>
                        <a:t> </a:t>
                      </a:r>
                      <a:r>
                        <a:rPr lang="fr-FR" sz="1100" b="0" u="none" kern="1200" dirty="0" err="1">
                          <a:solidFill>
                            <a:srgbClr val="FF0000"/>
                          </a:solidFill>
                          <a:effectLst/>
                          <a:latin typeface="+mn-lt"/>
                          <a:ea typeface="+mn-ea"/>
                          <a:cs typeface="+mn-cs"/>
                        </a:rPr>
                        <a:t>masonry</a:t>
                      </a:r>
                      <a:r>
                        <a:rPr lang="fr-FR" sz="1100" b="0" u="none" kern="1200" dirty="0">
                          <a:solidFill>
                            <a:srgbClr val="FF0000"/>
                          </a:solidFill>
                          <a:effectLst/>
                          <a:latin typeface="+mn-lt"/>
                          <a:ea typeface="+mn-ea"/>
                          <a:cs typeface="+mn-cs"/>
                        </a:rPr>
                        <a:t> structures</a:t>
                      </a:r>
                    </a:p>
                  </a:txBody>
                  <a:tcPr marL="23773" marR="23773" marT="0" marB="0"/>
                </a:tc>
                <a:tc>
                  <a:txBody>
                    <a:bodyPr/>
                    <a:lstStyle/>
                    <a:p>
                      <a:endParaRPr lang="fr-FR" sz="1200" kern="1200" dirty="0">
                        <a:solidFill>
                          <a:srgbClr val="FF0000"/>
                        </a:solidFill>
                        <a:effectLst/>
                        <a:latin typeface="+mn-lt"/>
                        <a:ea typeface="+mn-ea"/>
                        <a:cs typeface="+mn-cs"/>
                      </a:endParaRPr>
                    </a:p>
                    <a:p>
                      <a:r>
                        <a:rPr lang="fr-FR" sz="1200" kern="1200" dirty="0">
                          <a:solidFill>
                            <a:srgbClr val="FF0000"/>
                          </a:solidFill>
                          <a:effectLst/>
                          <a:latin typeface="+mn-lt"/>
                          <a:ea typeface="+mn-ea"/>
                          <a:cs typeface="+mn-cs"/>
                        </a:rPr>
                        <a:t>2,5(b)</a:t>
                      </a:r>
                    </a:p>
                  </a:txBody>
                  <a:tcPr marL="23773" marR="23773" marT="0" marB="0"/>
                </a:tc>
                <a:extLst>
                  <a:ext uri="{0D108BD9-81ED-4DB2-BD59-A6C34878D82A}">
                    <a16:rowId xmlns:a16="http://schemas.microsoft.com/office/drawing/2014/main" val="1822869409"/>
                  </a:ext>
                </a:extLst>
              </a:tr>
              <a:tr h="1165895">
                <a:tc>
                  <a:txBody>
                    <a:bodyPr/>
                    <a:lstStyle/>
                    <a:p>
                      <a:pPr algn="ctr">
                        <a:lnSpc>
                          <a:spcPct val="100000"/>
                        </a:lnSpc>
                        <a:spcBef>
                          <a:spcPts val="600"/>
                        </a:spcBef>
                      </a:pPr>
                      <a:r>
                        <a:rPr lang="fr-FR" sz="1000" b="1" u="sng" dirty="0">
                          <a:effectLst/>
                        </a:rPr>
                        <a:t>F</a:t>
                      </a:r>
                      <a:endParaRPr lang="fr-FR" sz="1000" dirty="0">
                        <a:effectLst/>
                      </a:endParaRPr>
                    </a:p>
                    <a:p>
                      <a:pPr algn="ctr">
                        <a:lnSpc>
                          <a:spcPct val="100000"/>
                        </a:lnSpc>
                        <a:spcBef>
                          <a:spcPts val="0"/>
                        </a:spcBef>
                        <a:spcAft>
                          <a:spcPts val="600"/>
                        </a:spcAft>
                      </a:pPr>
                      <a:r>
                        <a:rPr lang="fr-FR" sz="1000" dirty="0">
                          <a:solidFill>
                            <a:srgbClr val="FF0000"/>
                          </a:solidFill>
                          <a:effectLst/>
                        </a:rPr>
                        <a:t>22</a:t>
                      </a:r>
                    </a:p>
                    <a:p>
                      <a:pPr algn="ctr">
                        <a:lnSpc>
                          <a:spcPct val="100000"/>
                        </a:lnSpc>
                        <a:spcBef>
                          <a:spcPts val="0"/>
                        </a:spcBef>
                        <a:spcAft>
                          <a:spcPts val="0"/>
                        </a:spcAft>
                      </a:pPr>
                      <a:r>
                        <a:rPr lang="fr-FR" sz="1000" dirty="0">
                          <a:solidFill>
                            <a:srgbClr val="FFC000"/>
                          </a:solidFill>
                          <a:effectLst/>
                        </a:rPr>
                        <a:t>23</a:t>
                      </a:r>
                    </a:p>
                    <a:p>
                      <a:pPr algn="ctr">
                        <a:lnSpc>
                          <a:spcPct val="100000"/>
                        </a:lnSpc>
                        <a:spcBef>
                          <a:spcPts val="0"/>
                        </a:spcBef>
                        <a:spcAft>
                          <a:spcPts val="0"/>
                        </a:spcAft>
                      </a:pPr>
                      <a:r>
                        <a:rPr lang="fr-FR" sz="1000" dirty="0">
                          <a:solidFill>
                            <a:srgbClr val="00CC66"/>
                          </a:solidFill>
                          <a:effectLst/>
                        </a:rPr>
                        <a:t>24</a:t>
                      </a:r>
                    </a:p>
                    <a:p>
                      <a:pPr algn="ctr">
                        <a:lnSpc>
                          <a:spcPct val="100000"/>
                        </a:lnSpc>
                        <a:spcBef>
                          <a:spcPts val="0"/>
                        </a:spcBef>
                        <a:spcAft>
                          <a:spcPts val="0"/>
                        </a:spcAft>
                      </a:pPr>
                      <a:r>
                        <a:rPr lang="fr-FR" sz="1000" dirty="0">
                          <a:effectLst/>
                        </a:rPr>
                        <a:t>25</a:t>
                      </a:r>
                    </a:p>
                    <a:p>
                      <a:pPr algn="ctr">
                        <a:lnSpc>
                          <a:spcPct val="100000"/>
                        </a:lnSpc>
                        <a:spcBef>
                          <a:spcPts val="0"/>
                        </a:spcBef>
                        <a:spcAft>
                          <a:spcPts val="0"/>
                        </a:spcAft>
                      </a:pPr>
                      <a:r>
                        <a:rPr lang="fr-FR" sz="1000" dirty="0">
                          <a:solidFill>
                            <a:srgbClr val="C00000"/>
                          </a:solidFill>
                          <a:effectLst/>
                        </a:rPr>
                        <a:t> 26</a:t>
                      </a:r>
                      <a:endParaRPr lang="fr-FR" sz="1000" dirty="0">
                        <a:solidFill>
                          <a:srgbClr val="C00000"/>
                        </a:solidFill>
                        <a:effectLst/>
                        <a:latin typeface="Times New Roman" panose="02020603050405020304" pitchFamily="18" charset="0"/>
                        <a:ea typeface="Times New Roman" panose="02020603050405020304" pitchFamily="18" charset="0"/>
                      </a:endParaRPr>
                    </a:p>
                  </a:txBody>
                  <a:tcPr marL="23773" marR="23773" marT="0" marB="0"/>
                </a:tc>
                <a:tc>
                  <a:txBody>
                    <a:bodyPr/>
                    <a:lstStyle/>
                    <a:p>
                      <a:pPr>
                        <a:lnSpc>
                          <a:spcPct val="100000"/>
                        </a:lnSpc>
                        <a:spcBef>
                          <a:spcPts val="600"/>
                        </a:spcBef>
                      </a:pPr>
                      <a:r>
                        <a:rPr lang="fr-FR" sz="1100" b="1" u="sng" dirty="0" err="1">
                          <a:effectLst/>
                        </a:rPr>
                        <a:t>Other</a:t>
                      </a:r>
                      <a:r>
                        <a:rPr lang="fr-FR" sz="1100" b="1" u="sng" dirty="0">
                          <a:effectLst/>
                        </a:rPr>
                        <a:t> </a:t>
                      </a:r>
                      <a:r>
                        <a:rPr lang="fr-FR" sz="1100" b="1" u="sng" dirty="0" err="1">
                          <a:effectLst/>
                        </a:rPr>
                        <a:t>systems</a:t>
                      </a:r>
                      <a:endParaRPr lang="fr-FR" sz="1100" b="1" u="sng" dirty="0">
                        <a:effectLst/>
                      </a:endParaRPr>
                    </a:p>
                    <a:p>
                      <a:pPr>
                        <a:lnSpc>
                          <a:spcPct val="100000"/>
                        </a:lnSpc>
                        <a:spcBef>
                          <a:spcPts val="0"/>
                        </a:spcBef>
                      </a:pPr>
                      <a:r>
                        <a:rPr lang="en-US" sz="1100" dirty="0">
                          <a:solidFill>
                            <a:srgbClr val="FF0000"/>
                          </a:solidFill>
                          <a:effectLst/>
                        </a:rPr>
                        <a:t>Metal frame structure with diaphragm bracing</a:t>
                      </a:r>
                    </a:p>
                    <a:p>
                      <a:pPr>
                        <a:lnSpc>
                          <a:spcPct val="100000"/>
                        </a:lnSpc>
                        <a:spcBef>
                          <a:spcPts val="0"/>
                        </a:spcBef>
                      </a:pPr>
                      <a:r>
                        <a:rPr lang="en-US" sz="1100" dirty="0">
                          <a:solidFill>
                            <a:srgbClr val="FFC000"/>
                          </a:solidFill>
                          <a:effectLst/>
                        </a:rPr>
                        <a:t>Metal frame structure with bracing by core or core effect in reinforced concrete</a:t>
                      </a:r>
                    </a:p>
                    <a:p>
                      <a:pPr>
                        <a:lnSpc>
                          <a:spcPct val="100000"/>
                        </a:lnSpc>
                        <a:spcBef>
                          <a:spcPts val="0"/>
                        </a:spcBef>
                      </a:pPr>
                      <a:r>
                        <a:rPr lang="en-US" sz="1100" dirty="0">
                          <a:solidFill>
                            <a:srgbClr val="00CC66"/>
                          </a:solidFill>
                          <a:effectLst/>
                        </a:rPr>
                        <a:t>Metal frame structure with bracing by reinforced concrete shear walls</a:t>
                      </a:r>
                    </a:p>
                    <a:p>
                      <a:pPr>
                        <a:lnSpc>
                          <a:spcPct val="100000"/>
                        </a:lnSpc>
                        <a:spcBef>
                          <a:spcPts val="0"/>
                        </a:spcBef>
                      </a:pPr>
                      <a:r>
                        <a:rPr lang="en-US" sz="1100" dirty="0">
                          <a:effectLst/>
                        </a:rPr>
                        <a:t>Metal frame structure with mixed bracing consisting of a reinforced concrete core and metal bracing panels on the perimeter</a:t>
                      </a:r>
                    </a:p>
                    <a:p>
                      <a:pPr>
                        <a:lnSpc>
                          <a:spcPct val="100000"/>
                        </a:lnSpc>
                        <a:spcBef>
                          <a:spcPts val="0"/>
                        </a:spcBef>
                      </a:pPr>
                      <a:r>
                        <a:rPr lang="en-US" sz="1100" dirty="0">
                          <a:solidFill>
                            <a:srgbClr val="FF0000"/>
                          </a:solidFill>
                          <a:effectLst/>
                        </a:rPr>
                        <a:t>Metal frame structure with mixed bracing consisting of a reinforced concrete core and metal frames on the perimeter</a:t>
                      </a:r>
                    </a:p>
                  </a:txBody>
                  <a:tcPr marL="23773" marR="23773" marT="0" marB="0"/>
                </a:tc>
                <a:tc>
                  <a:txBody>
                    <a:bodyPr/>
                    <a:lstStyle/>
                    <a:p>
                      <a:pPr algn="ctr">
                        <a:lnSpc>
                          <a:spcPct val="100000"/>
                        </a:lnSpc>
                        <a:spcBef>
                          <a:spcPts val="0"/>
                        </a:spcBef>
                      </a:pPr>
                      <a:r>
                        <a:rPr lang="fr-FR" sz="1000" dirty="0">
                          <a:effectLst/>
                        </a:rPr>
                        <a:t> </a:t>
                      </a:r>
                    </a:p>
                    <a:p>
                      <a:pPr algn="ctr">
                        <a:lnSpc>
                          <a:spcPct val="100000"/>
                        </a:lnSpc>
                        <a:spcBef>
                          <a:spcPts val="0"/>
                        </a:spcBef>
                        <a:spcAft>
                          <a:spcPts val="600"/>
                        </a:spcAft>
                      </a:pPr>
                      <a:r>
                        <a:rPr lang="fr-FR" sz="1000" dirty="0">
                          <a:solidFill>
                            <a:srgbClr val="FF0000"/>
                          </a:solidFill>
                          <a:effectLst/>
                        </a:rPr>
                        <a:t>2(b)</a:t>
                      </a:r>
                    </a:p>
                    <a:p>
                      <a:pPr algn="ctr">
                        <a:lnSpc>
                          <a:spcPct val="100000"/>
                        </a:lnSpc>
                        <a:spcBef>
                          <a:spcPts val="0"/>
                        </a:spcBef>
                        <a:spcAft>
                          <a:spcPts val="0"/>
                        </a:spcAft>
                      </a:pPr>
                      <a:r>
                        <a:rPr lang="fr-FR" sz="1000" dirty="0">
                          <a:solidFill>
                            <a:srgbClr val="FFCC00"/>
                          </a:solidFill>
                          <a:effectLst/>
                        </a:rPr>
                        <a:t>2.5(b)</a:t>
                      </a:r>
                    </a:p>
                    <a:p>
                      <a:pPr algn="ctr">
                        <a:lnSpc>
                          <a:spcPct val="100000"/>
                        </a:lnSpc>
                        <a:spcBef>
                          <a:spcPts val="0"/>
                        </a:spcBef>
                        <a:spcAft>
                          <a:spcPts val="0"/>
                        </a:spcAft>
                      </a:pPr>
                      <a:r>
                        <a:rPr lang="fr-FR" sz="1000" dirty="0">
                          <a:solidFill>
                            <a:srgbClr val="00CC66"/>
                          </a:solidFill>
                          <a:effectLst/>
                        </a:rPr>
                        <a:t> 3,5(b)</a:t>
                      </a:r>
                    </a:p>
                    <a:p>
                      <a:pPr algn="ctr">
                        <a:lnSpc>
                          <a:spcPct val="100000"/>
                        </a:lnSpc>
                        <a:spcBef>
                          <a:spcPts val="0"/>
                        </a:spcBef>
                        <a:spcAft>
                          <a:spcPts val="0"/>
                        </a:spcAft>
                      </a:pPr>
                      <a:r>
                        <a:rPr lang="fr-FR" sz="1000" dirty="0">
                          <a:effectLst/>
                        </a:rPr>
                        <a:t>2.5(b)</a:t>
                      </a:r>
                    </a:p>
                    <a:p>
                      <a:pPr algn="ctr">
                        <a:lnSpc>
                          <a:spcPct val="100000"/>
                        </a:lnSpc>
                        <a:spcBef>
                          <a:spcPts val="0"/>
                        </a:spcBef>
                        <a:spcAft>
                          <a:spcPts val="0"/>
                        </a:spcAft>
                      </a:pPr>
                      <a:r>
                        <a:rPr lang="fr-FR" sz="1000" dirty="0">
                          <a:solidFill>
                            <a:srgbClr val="C00000"/>
                          </a:solidFill>
                          <a:effectLst/>
                        </a:rPr>
                        <a:t>  3,5(b)</a:t>
                      </a:r>
                    </a:p>
                    <a:p>
                      <a:pPr algn="ctr">
                        <a:lnSpc>
                          <a:spcPct val="100000"/>
                        </a:lnSpc>
                        <a:spcBef>
                          <a:spcPts val="0"/>
                        </a:spcBef>
                        <a:spcAft>
                          <a:spcPts val="0"/>
                        </a:spcAft>
                      </a:pPr>
                      <a:endParaRPr lang="fr-FR" sz="1000" dirty="0">
                        <a:solidFill>
                          <a:srgbClr val="C00000"/>
                        </a:solidFill>
                        <a:effectLst/>
                        <a:latin typeface="Times New Roman" panose="02020603050405020304" pitchFamily="18" charset="0"/>
                        <a:ea typeface="Times New Roman" panose="02020603050405020304" pitchFamily="18" charset="0"/>
                      </a:endParaRPr>
                    </a:p>
                  </a:txBody>
                  <a:tcPr marL="23773" marR="23773" marT="0" marB="0"/>
                </a:tc>
                <a:extLst>
                  <a:ext uri="{0D108BD9-81ED-4DB2-BD59-A6C34878D82A}">
                    <a16:rowId xmlns:a16="http://schemas.microsoft.com/office/drawing/2014/main" val="3844388812"/>
                  </a:ext>
                </a:extLst>
              </a:tr>
            </a:tbl>
          </a:graphicData>
        </a:graphic>
      </p:graphicFrame>
    </p:spTree>
    <p:extLst>
      <p:ext uri="{BB962C8B-B14F-4D97-AF65-F5344CB8AC3E}">
        <p14:creationId xmlns:p14="http://schemas.microsoft.com/office/powerpoint/2010/main" val="3027747435"/>
      </p:ext>
    </p:extLst>
  </p:cSld>
  <p:clrMapOvr>
    <a:masterClrMapping/>
  </p:clrMapOvr>
  <p:transition>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0" y="-27384"/>
            <a:ext cx="9108504" cy="6885384"/>
          </a:xfrm>
          <a:prstGeom prst="rect">
            <a:avLst/>
          </a:prstGeom>
          <a:ln>
            <a:solidFill>
              <a:schemeClr val="accent1"/>
            </a:solidFill>
          </a:ln>
        </p:spPr>
        <p:txBody>
          <a:bodyPr/>
          <a:lstStyle/>
          <a:p>
            <a:pPr lvl="0" algn="just">
              <a:lnSpc>
                <a:spcPct val="150000"/>
              </a:lnSpc>
            </a:pPr>
            <a:r>
              <a:rPr lang="fr-FR" sz="1900" dirty="0">
                <a:solidFill>
                  <a:srgbClr val="FFFF00"/>
                </a:solidFill>
              </a:rPr>
              <a:t>5. </a:t>
            </a:r>
            <a:r>
              <a:rPr lang="en-US" sz="1900" dirty="0">
                <a:solidFill>
                  <a:srgbClr val="FFFF00"/>
                </a:solidFill>
              </a:rPr>
              <a:t>Number of modes to consider:</a:t>
            </a:r>
          </a:p>
          <a:p>
            <a:pPr marL="342900" indent="-342900" algn="just">
              <a:lnSpc>
                <a:spcPct val="150000"/>
              </a:lnSpc>
              <a:buAutoNum type="alphaLcParenR"/>
            </a:pPr>
            <a:r>
              <a:rPr lang="en-US" sz="1800" dirty="0"/>
              <a:t>For structures represented by planar models in two orthogonal directions, the number of vibration modes to be retained in each of the two directions of excitation must be such that:</a:t>
            </a:r>
          </a:p>
          <a:p>
            <a:pPr marL="342900" indent="-342900" algn="just">
              <a:lnSpc>
                <a:spcPct val="150000"/>
              </a:lnSpc>
              <a:buAutoNum type="alphaLcParenR"/>
            </a:pPr>
            <a:r>
              <a:rPr lang="en-US" sz="1800" dirty="0">
                <a:solidFill>
                  <a:srgbClr val="FF0000"/>
                </a:solidFill>
              </a:rPr>
              <a:t>the sum of the effective modal </a:t>
            </a:r>
            <a:r>
              <a:rPr lang="en-US" sz="1800" dirty="0"/>
              <a:t>masses for the retained modes is equal to at </a:t>
            </a:r>
            <a:r>
              <a:rPr lang="en-US" sz="1800" dirty="0">
                <a:solidFill>
                  <a:srgbClr val="FF0000"/>
                </a:solidFill>
              </a:rPr>
              <a:t>least 90% of the total mass</a:t>
            </a:r>
            <a:r>
              <a:rPr lang="en-US" sz="1800" dirty="0"/>
              <a:t> of the structure.</a:t>
            </a:r>
          </a:p>
          <a:p>
            <a:pPr marL="342900" indent="-342900" algn="just">
              <a:lnSpc>
                <a:spcPct val="150000"/>
              </a:lnSpc>
              <a:buAutoNum type="alphaLcParenR"/>
            </a:pPr>
            <a:r>
              <a:rPr lang="fr-FR" sz="1800" dirty="0"/>
              <a:t> </a:t>
            </a:r>
            <a:r>
              <a:rPr lang="en-US" sz="1800" dirty="0"/>
              <a:t>or that all modes having an effective modal mass </a:t>
            </a:r>
            <a:r>
              <a:rPr lang="en-US" sz="1800" dirty="0">
                <a:solidFill>
                  <a:srgbClr val="FF0000"/>
                </a:solidFill>
              </a:rPr>
              <a:t>greater than 5% of the total mass </a:t>
            </a:r>
            <a:r>
              <a:rPr lang="en-US" sz="1800" dirty="0"/>
              <a:t>of the structure are retained for determining the total response of the structure. The minimum number of modes to be retained is three </a:t>
            </a:r>
            <a:r>
              <a:rPr lang="en-US" sz="1800" dirty="0">
                <a:solidFill>
                  <a:srgbClr val="FF0000"/>
                </a:solidFill>
              </a:rPr>
              <a:t>(03) in each direction considered</a:t>
            </a:r>
            <a:r>
              <a:rPr lang="en-US" sz="1800" dirty="0"/>
              <a:t>.</a:t>
            </a:r>
          </a:p>
          <a:p>
            <a:pPr marL="342900" indent="-342900" algn="just">
              <a:lnSpc>
                <a:spcPct val="150000"/>
              </a:lnSpc>
              <a:buAutoNum type="alphaLcParenR"/>
            </a:pPr>
            <a:r>
              <a:rPr lang="en-US" sz="1800" dirty="0"/>
              <a:t> the first two modes must verify translation along the two orthogonal axes (x, y), and torsion for the third mode.</a:t>
            </a:r>
          </a:p>
          <a:p>
            <a:pPr marL="342900" indent="-342900" algn="just">
              <a:lnSpc>
                <a:spcPct val="150000"/>
              </a:lnSpc>
              <a:buAutoNum type="alphaLcParenR"/>
            </a:pPr>
            <a:r>
              <a:rPr lang="en-US" sz="1800" dirty="0"/>
              <a:t>In cases where the conditions described above cannot be satisfied due to the significant influence of torsional modes, the minimum number of modes (K) to be retained must be such that:</a:t>
            </a:r>
          </a:p>
          <a:p>
            <a:pPr algn="just">
              <a:lnSpc>
                <a:spcPct val="150000"/>
              </a:lnSpc>
            </a:pPr>
            <a:r>
              <a:rPr lang="en-US" sz="1800" dirty="0"/>
              <a:t>where: N is the number of levels above ground and Tk is the period of mode K</a:t>
            </a:r>
            <a:endParaRPr lang="fr-FR" sz="1800" dirty="0"/>
          </a:p>
        </p:txBody>
      </p:sp>
      <p:sp>
        <p:nvSpPr>
          <p:cNvPr id="5" name="Espace réservé du numéro de diapositive 4"/>
          <p:cNvSpPr>
            <a:spLocks noGrp="1"/>
          </p:cNvSpPr>
          <p:nvPr>
            <p:ph type="sldNum" sz="quarter" idx="12"/>
          </p:nvPr>
        </p:nvSpPr>
        <p:spPr>
          <a:xfrm>
            <a:off x="8820472" y="6421166"/>
            <a:ext cx="323528" cy="457200"/>
          </a:xfrm>
        </p:spPr>
        <p:txBody>
          <a:bodyPr/>
          <a:lstStyle/>
          <a:p>
            <a:fld id="{CF4668DC-857F-487D-BFFA-8C0CA5037977}" type="slidenum">
              <a:rPr lang="fr-BE" smtClean="0">
                <a:solidFill>
                  <a:srgbClr val="FFFFFF"/>
                </a:solidFill>
              </a:rPr>
              <a:pPr/>
              <a:t>11</a:t>
            </a:fld>
            <a:endParaRPr lang="fr-BE" dirty="0">
              <a:solidFill>
                <a:srgbClr val="FFFFFF"/>
              </a:solidFill>
            </a:endParaRPr>
          </a:p>
        </p:txBody>
      </p:sp>
      <p:pic>
        <p:nvPicPr>
          <p:cNvPr id="13" name="Picture 2">
            <a:extLst>
              <a:ext uri="{FF2B5EF4-FFF2-40B4-BE49-F238E27FC236}">
                <a16:creationId xmlns:a16="http://schemas.microsoft.com/office/drawing/2014/main" id="{97D4B53C-59DD-4793-9A71-E2DFDA503C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5013176"/>
            <a:ext cx="1838325" cy="381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37572803"/>
      </p:ext>
    </p:extLst>
  </p:cSld>
  <p:clrMapOvr>
    <a:masterClrMapping/>
  </p:clrMapOvr>
  <p:transition>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Rectangle 2"/>
              <p:cNvSpPr txBox="1">
                <a:spLocks noChangeArrowheads="1"/>
              </p:cNvSpPr>
              <p:nvPr/>
            </p:nvSpPr>
            <p:spPr>
              <a:xfrm>
                <a:off x="0" y="-27384"/>
                <a:ext cx="9108504" cy="6885384"/>
              </a:xfrm>
              <a:prstGeom prst="rect">
                <a:avLst/>
              </a:prstGeom>
              <a:ln>
                <a:solidFill>
                  <a:schemeClr val="accent1"/>
                </a:solidFill>
              </a:ln>
            </p:spPr>
            <p:txBody>
              <a:bodyPr/>
              <a:lstStyle/>
              <a:p>
                <a:r>
                  <a:rPr lang="fr-FR" sz="1800" b="1" dirty="0">
                    <a:solidFill>
                      <a:srgbClr val="FFC000"/>
                    </a:solidFill>
                  </a:rPr>
                  <a:t>6. Combinaison des réponses modales :</a:t>
                </a:r>
              </a:p>
              <a:p>
                <a:pPr marL="342900" indent="-342900" algn="just">
                  <a:lnSpc>
                    <a:spcPct val="150000"/>
                  </a:lnSpc>
                  <a:buAutoNum type="alphaLcParenR"/>
                </a:pPr>
                <a:r>
                  <a:rPr lang="en-US" sz="1800" dirty="0"/>
                  <a:t>In the case where all the retained modal responses are independent of each other, the total response is given by Eqn. (4.11)</a:t>
                </a:r>
              </a:p>
              <a:p>
                <a:pPr algn="just"/>
                <a:r>
                  <a:rPr lang="en-US" sz="1800" dirty="0">
                    <a:solidFill>
                      <a:srgbClr val="00CC66"/>
                    </a:solidFill>
                  </a:rPr>
                  <a:t>b) </a:t>
                </a:r>
                <a:r>
                  <a:rPr lang="en-US" sz="1800" dirty="0"/>
                  <a:t>In the case where all retained modal responses are independent of each other, the total response is given by:</a:t>
                </a:r>
                <a14:m>
                  <m:oMath xmlns:m="http://schemas.openxmlformats.org/officeDocument/2006/math">
                    <m:r>
                      <a:rPr lang="fr-FR" sz="1800" i="1">
                        <a:latin typeface="Cambria Math" panose="02040503050406030204" pitchFamily="18" charset="0"/>
                      </a:rPr>
                      <m:t>𝐸</m:t>
                    </m:r>
                    <m:r>
                      <a:rPr lang="fr-FR" sz="1800" i="1">
                        <a:latin typeface="Cambria Math" panose="02040503050406030204" pitchFamily="18" charset="0"/>
                      </a:rPr>
                      <m:t>=±</m:t>
                    </m:r>
                    <m:rad>
                      <m:radPr>
                        <m:degHide m:val="on"/>
                        <m:ctrlPr>
                          <a:rPr lang="fr-FR" sz="1800" i="1">
                            <a:latin typeface="Cambria Math" panose="02040503050406030204" pitchFamily="18" charset="0"/>
                            <a:ea typeface="Cambria Math" panose="02040503050406030204" pitchFamily="18" charset="0"/>
                          </a:rPr>
                        </m:ctrlPr>
                      </m:radPr>
                      <m:deg/>
                      <m:e>
                        <m:nary>
                          <m:naryPr>
                            <m:chr m:val="∑"/>
                            <m:ctrlPr>
                              <a:rPr lang="fr-FR" sz="1800" i="1">
                                <a:latin typeface="Cambria Math" panose="02040503050406030204" pitchFamily="18" charset="0"/>
                                <a:ea typeface="Cambria Math" panose="02040503050406030204" pitchFamily="18" charset="0"/>
                              </a:rPr>
                            </m:ctrlPr>
                          </m:naryPr>
                          <m:sub>
                            <m:r>
                              <m:rPr>
                                <m:brk m:alnAt="23"/>
                              </m:rPr>
                              <a:rPr lang="fr-FR" sz="1800" i="1">
                                <a:latin typeface="Cambria Math" panose="02040503050406030204" pitchFamily="18" charset="0"/>
                                <a:ea typeface="Cambria Math" panose="02040503050406030204" pitchFamily="18" charset="0"/>
                              </a:rPr>
                              <m:t>𝑖</m:t>
                            </m:r>
                            <m:r>
                              <a:rPr lang="fr-FR" sz="1800" i="1">
                                <a:latin typeface="Cambria Math" panose="02040503050406030204" pitchFamily="18" charset="0"/>
                                <a:ea typeface="Cambria Math" panose="02040503050406030204" pitchFamily="18" charset="0"/>
                              </a:rPr>
                              <m:t>=</m:t>
                            </m:r>
                            <m:r>
                              <m:rPr>
                                <m:brk m:alnAt="23"/>
                              </m:rPr>
                              <a:rPr lang="fr-FR" sz="1800" i="1">
                                <a:latin typeface="Cambria Math" panose="02040503050406030204" pitchFamily="18" charset="0"/>
                                <a:ea typeface="Cambria Math" panose="02040503050406030204" pitchFamily="18" charset="0"/>
                              </a:rPr>
                              <m:t>1</m:t>
                            </m:r>
                          </m:sub>
                          <m:sup>
                            <m:r>
                              <a:rPr lang="fr-FR" sz="1800" i="1">
                                <a:latin typeface="Cambria Math" panose="02040503050406030204" pitchFamily="18" charset="0"/>
                                <a:ea typeface="Cambria Math" panose="02040503050406030204" pitchFamily="18" charset="0"/>
                              </a:rPr>
                              <m:t>𝐾</m:t>
                            </m:r>
                          </m:sup>
                          <m:e>
                            <m:sSubSup>
                              <m:sSubSupPr>
                                <m:ctrlPr>
                                  <a:rPr lang="fr-FR" sz="1800" i="1">
                                    <a:latin typeface="Cambria Math" panose="02040503050406030204" pitchFamily="18" charset="0"/>
                                    <a:ea typeface="Cambria Math" panose="02040503050406030204" pitchFamily="18" charset="0"/>
                                  </a:rPr>
                                </m:ctrlPr>
                              </m:sSubSupPr>
                              <m:e>
                                <m:r>
                                  <a:rPr lang="fr-FR" sz="1800" i="1">
                                    <a:latin typeface="Cambria Math" panose="02040503050406030204" pitchFamily="18" charset="0"/>
                                    <a:ea typeface="Cambria Math" panose="02040503050406030204" pitchFamily="18" charset="0"/>
                                  </a:rPr>
                                  <m:t>𝐸</m:t>
                                </m:r>
                              </m:e>
                              <m:sub>
                                <m:r>
                                  <a:rPr lang="fr-FR" sz="1800" i="1">
                                    <a:latin typeface="Cambria Math" panose="02040503050406030204" pitchFamily="18" charset="0"/>
                                    <a:ea typeface="Cambria Math" panose="02040503050406030204" pitchFamily="18" charset="0"/>
                                  </a:rPr>
                                  <m:t>𝑖</m:t>
                                </m:r>
                              </m:sub>
                              <m:sup>
                                <m:r>
                                  <a:rPr lang="fr-FR" sz="1800" i="1">
                                    <a:latin typeface="Cambria Math" panose="02040503050406030204" pitchFamily="18" charset="0"/>
                                    <a:ea typeface="Cambria Math" panose="02040503050406030204" pitchFamily="18" charset="0"/>
                                  </a:rPr>
                                  <m:t>2</m:t>
                                </m:r>
                              </m:sup>
                            </m:sSubSup>
                          </m:e>
                        </m:nary>
                      </m:e>
                    </m:rad>
                  </m:oMath>
                </a14:m>
                <a:endParaRPr lang="en-US" sz="1800" dirty="0"/>
              </a:p>
              <a:p>
                <a:pPr>
                  <a:lnSpc>
                    <a:spcPct val="150000"/>
                  </a:lnSpc>
                </a:pPr>
                <a:r>
                  <a:rPr lang="en-US" sz="1800" dirty="0">
                    <a:latin typeface="+mj-lt"/>
                  </a:rPr>
                  <a:t>where: E: effect of the considered seismic action</a:t>
                </a:r>
              </a:p>
              <a:p>
                <a:pPr>
                  <a:lnSpc>
                    <a:spcPct val="150000"/>
                  </a:lnSpc>
                </a:pPr>
                <a:r>
                  <a:rPr lang="en-US" sz="1800" dirty="0">
                    <a:latin typeface="+mj-lt"/>
                  </a:rPr>
                  <a:t>Ei: modal value of E, according to mode '</a:t>
                </a:r>
                <a:r>
                  <a:rPr lang="en-US" sz="1800" dirty="0" err="1">
                    <a:latin typeface="+mj-lt"/>
                  </a:rPr>
                  <a:t>i</a:t>
                </a:r>
                <a:r>
                  <a:rPr lang="en-US" sz="1800" dirty="0">
                    <a:latin typeface="+mj-lt"/>
                  </a:rPr>
                  <a:t>’</a:t>
                </a:r>
              </a:p>
              <a:p>
                <a:pPr>
                  <a:lnSpc>
                    <a:spcPct val="150000"/>
                  </a:lnSpc>
                </a:pPr>
                <a:r>
                  <a:rPr lang="en-US" sz="1800" dirty="0">
                    <a:latin typeface="+mj-lt"/>
                  </a:rPr>
                  <a:t>k: Number of retained modes</a:t>
                </a:r>
              </a:p>
              <a:p>
                <a:pPr>
                  <a:lnSpc>
                    <a:spcPct val="150000"/>
                  </a:lnSpc>
                </a:pPr>
                <a:r>
                  <a:rPr lang="en-US" sz="1800" dirty="0">
                    <a:solidFill>
                      <a:srgbClr val="00CC66"/>
                    </a:solidFill>
                  </a:rPr>
                  <a:t>c) </a:t>
                </a:r>
                <a:r>
                  <a:rPr lang="en-US" sz="1800" dirty="0"/>
                  <a:t>In the case where two modal responses are not independent; E1 and E2 for example, the total response is given by:</a:t>
                </a:r>
                <a:r>
                  <a:rPr lang="fr-FR" sz="1800" dirty="0"/>
                  <a:t> </a:t>
                </a:r>
                <a14:m>
                  <m:oMath xmlns:m="http://schemas.openxmlformats.org/officeDocument/2006/math">
                    <m:r>
                      <a:rPr lang="fr-FR" sz="1800" i="1">
                        <a:latin typeface="Cambria Math" panose="02040503050406030204" pitchFamily="18" charset="0"/>
                      </a:rPr>
                      <m:t>𝐸</m:t>
                    </m:r>
                    <m:r>
                      <a:rPr lang="fr-FR" sz="1800" i="1">
                        <a:latin typeface="Cambria Math" panose="02040503050406030204" pitchFamily="18" charset="0"/>
                      </a:rPr>
                      <m:t>=±</m:t>
                    </m:r>
                  </m:oMath>
                </a14:m>
                <a:r>
                  <a:rPr lang="fr-FR" sz="1800" dirty="0">
                    <a:ea typeface="Cambria Math" panose="02040503050406030204" pitchFamily="18" charset="0"/>
                  </a:rPr>
                  <a:t> </a:t>
                </a:r>
                <a14:m>
                  <m:oMath xmlns:m="http://schemas.openxmlformats.org/officeDocument/2006/math">
                    <m:rad>
                      <m:radPr>
                        <m:degHide m:val="on"/>
                        <m:ctrlPr>
                          <a:rPr lang="fr-FR" sz="1800" i="1">
                            <a:latin typeface="Cambria Math" panose="02040503050406030204" pitchFamily="18" charset="0"/>
                            <a:ea typeface="Cambria Math" panose="02040503050406030204" pitchFamily="18" charset="0"/>
                          </a:rPr>
                        </m:ctrlPr>
                      </m:radPr>
                      <m:deg/>
                      <m:e>
                        <m:nary>
                          <m:naryPr>
                            <m:chr m:val="∑"/>
                            <m:ctrlPr>
                              <a:rPr lang="fr-FR" sz="1800" i="1" smtClean="0">
                                <a:latin typeface="Cambria Math" panose="02040503050406030204" pitchFamily="18" charset="0"/>
                                <a:ea typeface="Cambria Math" panose="02040503050406030204" pitchFamily="18" charset="0"/>
                              </a:rPr>
                            </m:ctrlPr>
                          </m:naryPr>
                          <m:sub>
                            <m:r>
                              <m:rPr>
                                <m:brk m:alnAt="23"/>
                              </m:rPr>
                              <a:rPr lang="fr-FR" sz="1800" b="0" i="1" smtClean="0">
                                <a:latin typeface="Cambria Math" panose="02040503050406030204" pitchFamily="18" charset="0"/>
                                <a:ea typeface="Cambria Math" panose="02040503050406030204" pitchFamily="18" charset="0"/>
                              </a:rPr>
                              <m:t>𝑖</m:t>
                            </m:r>
                            <m:r>
                              <a:rPr lang="fr-FR" sz="1800" b="0" i="1" smtClean="0">
                                <a:latin typeface="Cambria Math" panose="02040503050406030204" pitchFamily="18" charset="0"/>
                                <a:ea typeface="Cambria Math" panose="02040503050406030204" pitchFamily="18" charset="0"/>
                              </a:rPr>
                              <m:t>=</m:t>
                            </m:r>
                            <m:r>
                              <m:rPr>
                                <m:brk m:alnAt="23"/>
                              </m:rPr>
                              <a:rPr lang="fr-FR" sz="1800" b="0" i="1" smtClean="0">
                                <a:latin typeface="Cambria Math" panose="02040503050406030204" pitchFamily="18" charset="0"/>
                                <a:ea typeface="Cambria Math" panose="02040503050406030204" pitchFamily="18" charset="0"/>
                              </a:rPr>
                              <m:t>1</m:t>
                            </m:r>
                          </m:sub>
                          <m:sup>
                            <m:r>
                              <a:rPr lang="fr-FR" sz="1800" b="0" i="1" smtClean="0">
                                <a:latin typeface="Cambria Math" panose="02040503050406030204" pitchFamily="18" charset="0"/>
                                <a:ea typeface="Cambria Math" panose="02040503050406030204" pitchFamily="18" charset="0"/>
                              </a:rPr>
                              <m:t>𝐾</m:t>
                            </m:r>
                          </m:sup>
                          <m:e>
                            <m:nary>
                              <m:naryPr>
                                <m:chr m:val="∑"/>
                                <m:ctrlPr>
                                  <a:rPr lang="fr-FR" sz="1800" i="1">
                                    <a:latin typeface="Cambria Math" panose="02040503050406030204" pitchFamily="18" charset="0"/>
                                    <a:ea typeface="Cambria Math" panose="02040503050406030204" pitchFamily="18" charset="0"/>
                                  </a:rPr>
                                </m:ctrlPr>
                              </m:naryPr>
                              <m:sub>
                                <m:r>
                                  <a:rPr lang="fr-FR" sz="1800" b="0" i="1" smtClean="0">
                                    <a:latin typeface="Cambria Math" panose="02040503050406030204" pitchFamily="18" charset="0"/>
                                    <a:ea typeface="Cambria Math" panose="02040503050406030204" pitchFamily="18" charset="0"/>
                                  </a:rPr>
                                  <m:t>𝑗</m:t>
                                </m:r>
                                <m:r>
                                  <a:rPr lang="fr-FR" sz="1800" i="1">
                                    <a:latin typeface="Cambria Math" panose="02040503050406030204" pitchFamily="18" charset="0"/>
                                    <a:ea typeface="Cambria Math" panose="02040503050406030204" pitchFamily="18" charset="0"/>
                                  </a:rPr>
                                  <m:t>=</m:t>
                                </m:r>
                                <m:r>
                                  <m:rPr>
                                    <m:brk m:alnAt="23"/>
                                  </m:rPr>
                                  <a:rPr lang="fr-FR" sz="1800" i="1">
                                    <a:latin typeface="Cambria Math" panose="02040503050406030204" pitchFamily="18" charset="0"/>
                                    <a:ea typeface="Cambria Math" panose="02040503050406030204" pitchFamily="18" charset="0"/>
                                  </a:rPr>
                                  <m:t>1</m:t>
                                </m:r>
                              </m:sub>
                              <m:sup>
                                <m:r>
                                  <a:rPr lang="fr-FR" sz="1800" i="1">
                                    <a:latin typeface="Cambria Math" panose="02040503050406030204" pitchFamily="18" charset="0"/>
                                    <a:ea typeface="Cambria Math" panose="02040503050406030204" pitchFamily="18" charset="0"/>
                                  </a:rPr>
                                  <m:t>𝐾</m:t>
                                </m:r>
                              </m:sup>
                              <m:e>
                                <m:sSub>
                                  <m:sSubPr>
                                    <m:ctrlPr>
                                      <a:rPr lang="fr-FR" sz="1800" i="1" smtClean="0">
                                        <a:latin typeface="Cambria Math" panose="02040503050406030204" pitchFamily="18" charset="0"/>
                                        <a:ea typeface="Cambria Math" panose="02040503050406030204" pitchFamily="18" charset="0"/>
                                      </a:rPr>
                                    </m:ctrlPr>
                                  </m:sSubPr>
                                  <m:e>
                                    <m:sSub>
                                      <m:sSubPr>
                                        <m:ctrlPr>
                                          <a:rPr lang="fr-FR" sz="1800" i="1">
                                            <a:latin typeface="Cambria Math" panose="02040503050406030204" pitchFamily="18" charset="0"/>
                                            <a:ea typeface="Cambria Math" panose="02040503050406030204" pitchFamily="18" charset="0"/>
                                          </a:rPr>
                                        </m:ctrlPr>
                                      </m:sSubPr>
                                      <m:e>
                                        <m:r>
                                          <a:rPr lang="fr-FR" sz="1800" i="1">
                                            <a:latin typeface="Cambria Math" panose="02040503050406030204" pitchFamily="18" charset="0"/>
                                            <a:ea typeface="Cambria Math" panose="02040503050406030204" pitchFamily="18" charset="0"/>
                                          </a:rPr>
                                          <m:t>𝐸</m:t>
                                        </m:r>
                                      </m:e>
                                      <m:sub>
                                        <m:r>
                                          <a:rPr lang="fr-FR" sz="1800" b="0" i="1" smtClean="0">
                                            <a:latin typeface="Cambria Math" panose="02040503050406030204" pitchFamily="18" charset="0"/>
                                            <a:ea typeface="Cambria Math" panose="02040503050406030204" pitchFamily="18" charset="0"/>
                                          </a:rPr>
                                          <m:t>𝑖</m:t>
                                        </m:r>
                                      </m:sub>
                                    </m:sSub>
                                    <m:r>
                                      <a:rPr lang="fr-FR" sz="1800" b="0" i="1" smtClean="0">
                                        <a:latin typeface="Cambria Math" panose="02040503050406030204" pitchFamily="18" charset="0"/>
                                        <a:ea typeface="Cambria Math" panose="02040503050406030204" pitchFamily="18" charset="0"/>
                                      </a:rPr>
                                      <m:t>𝑟</m:t>
                                    </m:r>
                                  </m:e>
                                  <m:sub>
                                    <m:r>
                                      <a:rPr lang="fr-FR" sz="1800" b="0" i="1" smtClean="0">
                                        <a:latin typeface="Cambria Math" panose="02040503050406030204" pitchFamily="18" charset="0"/>
                                        <a:ea typeface="Cambria Math" panose="02040503050406030204" pitchFamily="18" charset="0"/>
                                      </a:rPr>
                                      <m:t>𝑖𝑗</m:t>
                                    </m:r>
                                  </m:sub>
                                </m:sSub>
                                <m:sSub>
                                  <m:sSubPr>
                                    <m:ctrlPr>
                                      <a:rPr lang="fr-FR" sz="1800" i="1" smtClean="0">
                                        <a:latin typeface="Cambria Math" panose="02040503050406030204" pitchFamily="18" charset="0"/>
                                        <a:ea typeface="Cambria Math" panose="02040503050406030204" pitchFamily="18" charset="0"/>
                                      </a:rPr>
                                    </m:ctrlPr>
                                  </m:sSubPr>
                                  <m:e>
                                    <m:r>
                                      <a:rPr lang="fr-FR" sz="1800" b="0" i="1" smtClean="0">
                                        <a:latin typeface="Cambria Math" panose="02040503050406030204" pitchFamily="18" charset="0"/>
                                        <a:ea typeface="Cambria Math" panose="02040503050406030204" pitchFamily="18" charset="0"/>
                                      </a:rPr>
                                      <m:t>𝐸</m:t>
                                    </m:r>
                                  </m:e>
                                  <m:sub>
                                    <m:r>
                                      <a:rPr lang="fr-FR" sz="1800" b="0" i="1" smtClean="0">
                                        <a:latin typeface="Cambria Math" panose="02040503050406030204" pitchFamily="18" charset="0"/>
                                        <a:ea typeface="Cambria Math" panose="02040503050406030204" pitchFamily="18" charset="0"/>
                                      </a:rPr>
                                      <m:t>𝑗</m:t>
                                    </m:r>
                                  </m:sub>
                                </m:sSub>
                              </m:e>
                            </m:nary>
                          </m:e>
                        </m:nary>
                      </m:e>
                    </m:rad>
                  </m:oMath>
                </a14:m>
                <a:endParaRPr lang="fr-FR" sz="1800" dirty="0"/>
              </a:p>
              <a:p>
                <a:r>
                  <a:rPr lang="fr-FR" sz="1800" dirty="0" err="1"/>
                  <a:t>with</a:t>
                </a:r>
                <a:r>
                  <a:rPr lang="fr-FR" sz="1800" dirty="0"/>
                  <a:t> the </a:t>
                </a:r>
                <a:r>
                  <a:rPr lang="fr-FR" sz="1800" dirty="0" err="1"/>
                  <a:t>correlation</a:t>
                </a:r>
                <a:r>
                  <a:rPr lang="fr-FR" sz="1800" dirty="0"/>
                  <a:t> factor: </a:t>
                </a:r>
                <a14:m>
                  <m:oMath xmlns:m="http://schemas.openxmlformats.org/officeDocument/2006/math">
                    <m:sSub>
                      <m:sSubPr>
                        <m:ctrlPr>
                          <a:rPr lang="fr-FR" sz="1800" i="1" smtClean="0">
                            <a:latin typeface="Cambria Math" panose="02040503050406030204" pitchFamily="18" charset="0"/>
                            <a:ea typeface="Cambria Math" panose="02040503050406030204" pitchFamily="18" charset="0"/>
                          </a:rPr>
                        </m:ctrlPr>
                      </m:sSubPr>
                      <m:e>
                        <m:r>
                          <a:rPr lang="fr-FR" sz="1800" b="0" i="1" smtClean="0">
                            <a:latin typeface="Cambria Math" panose="02040503050406030204" pitchFamily="18" charset="0"/>
                            <a:ea typeface="Cambria Math" panose="02040503050406030204" pitchFamily="18" charset="0"/>
                          </a:rPr>
                          <m:t>𝑟</m:t>
                        </m:r>
                      </m:e>
                      <m:sub>
                        <m:r>
                          <a:rPr lang="fr-FR" sz="1800" b="0" i="1" smtClean="0">
                            <a:latin typeface="Cambria Math" panose="02040503050406030204" pitchFamily="18" charset="0"/>
                            <a:ea typeface="Cambria Math" panose="02040503050406030204" pitchFamily="18" charset="0"/>
                          </a:rPr>
                          <m:t>𝑖𝑗</m:t>
                        </m:r>
                      </m:sub>
                    </m:sSub>
                    <m:r>
                      <a:rPr lang="fr-FR" sz="1800" b="0" i="0" smtClean="0">
                        <a:latin typeface="Cambria Math" panose="02040503050406030204" pitchFamily="18" charset="0"/>
                        <a:ea typeface="Cambria Math" panose="02040503050406030204" pitchFamily="18" charset="0"/>
                      </a:rPr>
                      <m:t>=</m:t>
                    </m:r>
                    <m:f>
                      <m:fPr>
                        <m:ctrlPr>
                          <a:rPr lang="fr-FR" sz="1800" b="0" i="1" smtClean="0">
                            <a:latin typeface="Cambria Math" panose="02040503050406030204" pitchFamily="18" charset="0"/>
                            <a:ea typeface="Cambria Math" panose="02040503050406030204" pitchFamily="18" charset="0"/>
                          </a:rPr>
                        </m:ctrlPr>
                      </m:fPr>
                      <m:num>
                        <m:r>
                          <a:rPr lang="fr-FR" sz="1800" b="0" i="1" smtClean="0">
                            <a:latin typeface="Cambria Math" panose="02040503050406030204" pitchFamily="18" charset="0"/>
                            <a:ea typeface="Cambria Math" panose="02040503050406030204" pitchFamily="18" charset="0"/>
                          </a:rPr>
                          <m:t>8</m:t>
                        </m:r>
                        <m:sSup>
                          <m:sSupPr>
                            <m:ctrlPr>
                              <a:rPr lang="fr-FR" sz="1800" b="0" i="1" smtClean="0">
                                <a:latin typeface="Cambria Math" panose="02040503050406030204" pitchFamily="18" charset="0"/>
                                <a:ea typeface="Cambria Math" panose="02040503050406030204" pitchFamily="18" charset="0"/>
                              </a:rPr>
                            </m:ctrlPr>
                          </m:sSupPr>
                          <m:e>
                            <m:r>
                              <a:rPr lang="fr-FR" sz="1800" b="0" i="1" smtClean="0">
                                <a:latin typeface="Cambria Math" panose="02040503050406030204" pitchFamily="18" charset="0"/>
                                <a:ea typeface="Cambria Math" panose="02040503050406030204" pitchFamily="18" charset="0"/>
                              </a:rPr>
                              <m:t>𝜉</m:t>
                            </m:r>
                          </m:e>
                          <m:sup>
                            <m:r>
                              <a:rPr lang="fr-FR" sz="1800" b="0" i="1" smtClean="0">
                                <a:latin typeface="Cambria Math" panose="02040503050406030204" pitchFamily="18" charset="0"/>
                                <a:ea typeface="Cambria Math" panose="02040503050406030204" pitchFamily="18" charset="0"/>
                              </a:rPr>
                              <m:t>2</m:t>
                            </m:r>
                          </m:sup>
                        </m:sSup>
                        <m:r>
                          <a:rPr lang="fr-FR" sz="1800" b="0" i="1" smtClean="0">
                            <a:latin typeface="Cambria Math" panose="02040503050406030204" pitchFamily="18" charset="0"/>
                            <a:ea typeface="Cambria Math" panose="02040503050406030204" pitchFamily="18" charset="0"/>
                          </a:rPr>
                          <m:t>(</m:t>
                        </m:r>
                        <m:r>
                          <a:rPr lang="fr-FR" sz="1800" b="0" i="1" smtClean="0">
                            <a:latin typeface="Cambria Math" panose="02040503050406030204" pitchFamily="18" charset="0"/>
                            <a:ea typeface="Cambria Math" panose="02040503050406030204" pitchFamily="18" charset="0"/>
                          </a:rPr>
                          <m:t>1</m:t>
                        </m:r>
                        <m:r>
                          <a:rPr lang="fr-FR" sz="1800" b="0" i="1" smtClean="0">
                            <a:latin typeface="Cambria Math" panose="02040503050406030204" pitchFamily="18" charset="0"/>
                            <a:ea typeface="Cambria Math" panose="02040503050406030204" pitchFamily="18" charset="0"/>
                          </a:rPr>
                          <m:t>+</m:t>
                        </m:r>
                        <m:sSub>
                          <m:sSubPr>
                            <m:ctrlPr>
                              <a:rPr lang="fr-FR" sz="1800" b="0" i="1" smtClean="0">
                                <a:latin typeface="Cambria Math" panose="02040503050406030204" pitchFamily="18" charset="0"/>
                                <a:ea typeface="Cambria Math" panose="02040503050406030204" pitchFamily="18" charset="0"/>
                              </a:rPr>
                            </m:ctrlPr>
                          </m:sSubPr>
                          <m:e>
                            <m:r>
                              <a:rPr lang="fr-FR" sz="1800" b="0" i="1" smtClean="0">
                                <a:latin typeface="Cambria Math" panose="02040503050406030204" pitchFamily="18" charset="0"/>
                                <a:ea typeface="Cambria Math" panose="02040503050406030204" pitchFamily="18" charset="0"/>
                              </a:rPr>
                              <m:t>𝜌</m:t>
                            </m:r>
                          </m:e>
                          <m:sub>
                            <m:r>
                              <a:rPr lang="fr-FR" sz="1800" b="0" i="1" smtClean="0">
                                <a:latin typeface="Cambria Math" panose="02040503050406030204" pitchFamily="18" charset="0"/>
                                <a:ea typeface="Cambria Math" panose="02040503050406030204" pitchFamily="18" charset="0"/>
                              </a:rPr>
                              <m:t>𝑖𝑗</m:t>
                            </m:r>
                          </m:sub>
                        </m:sSub>
                        <m:r>
                          <a:rPr lang="fr-FR" sz="1800" b="0" i="1" smtClean="0">
                            <a:latin typeface="Cambria Math" panose="02040503050406030204" pitchFamily="18" charset="0"/>
                            <a:ea typeface="Cambria Math" panose="02040503050406030204" pitchFamily="18" charset="0"/>
                          </a:rPr>
                          <m:t>)</m:t>
                        </m:r>
                        <m:sSubSup>
                          <m:sSubSupPr>
                            <m:ctrlPr>
                              <a:rPr lang="fr-FR" sz="1800" b="0" i="1" smtClean="0">
                                <a:latin typeface="Cambria Math" panose="02040503050406030204" pitchFamily="18" charset="0"/>
                                <a:ea typeface="Cambria Math" panose="02040503050406030204" pitchFamily="18" charset="0"/>
                              </a:rPr>
                            </m:ctrlPr>
                          </m:sSubSupPr>
                          <m:e>
                            <m:r>
                              <a:rPr lang="fr-FR" sz="1800" b="0" i="1" smtClean="0">
                                <a:latin typeface="Cambria Math" panose="02040503050406030204" pitchFamily="18" charset="0"/>
                                <a:ea typeface="Cambria Math" panose="02040503050406030204" pitchFamily="18" charset="0"/>
                              </a:rPr>
                              <m:t>𝜌</m:t>
                            </m:r>
                          </m:e>
                          <m:sub>
                            <m:r>
                              <a:rPr lang="fr-FR" sz="1800" b="0" i="1" smtClean="0">
                                <a:latin typeface="Cambria Math" panose="02040503050406030204" pitchFamily="18" charset="0"/>
                                <a:ea typeface="Cambria Math" panose="02040503050406030204" pitchFamily="18" charset="0"/>
                              </a:rPr>
                              <m:t>𝑖𝑗</m:t>
                            </m:r>
                          </m:sub>
                          <m:sup>
                            <m:f>
                              <m:fPr>
                                <m:type m:val="skw"/>
                                <m:ctrlPr>
                                  <a:rPr lang="fr-FR" sz="1800" b="0" i="1" smtClean="0">
                                    <a:latin typeface="Cambria Math" panose="02040503050406030204" pitchFamily="18" charset="0"/>
                                    <a:ea typeface="Cambria Math" panose="02040503050406030204" pitchFamily="18" charset="0"/>
                                  </a:rPr>
                                </m:ctrlPr>
                              </m:fPr>
                              <m:num>
                                <m:r>
                                  <a:rPr lang="fr-FR" sz="1800" i="1">
                                    <a:latin typeface="Cambria Math" panose="02040503050406030204" pitchFamily="18" charset="0"/>
                                    <a:ea typeface="Cambria Math" panose="02040503050406030204" pitchFamily="18" charset="0"/>
                                  </a:rPr>
                                  <m:t>3</m:t>
                                </m:r>
                              </m:num>
                              <m:den>
                                <m:r>
                                  <a:rPr lang="fr-FR" sz="1800" b="0" i="1" smtClean="0">
                                    <a:latin typeface="Cambria Math" panose="02040503050406030204" pitchFamily="18" charset="0"/>
                                    <a:ea typeface="Cambria Math" panose="02040503050406030204" pitchFamily="18" charset="0"/>
                                  </a:rPr>
                                  <m:t>2</m:t>
                                </m:r>
                              </m:den>
                            </m:f>
                          </m:sup>
                        </m:sSubSup>
                      </m:num>
                      <m:den>
                        <m:sSup>
                          <m:sSupPr>
                            <m:ctrlPr>
                              <a:rPr lang="fr-FR" sz="1800" b="0" i="1" smtClean="0">
                                <a:latin typeface="Cambria Math" panose="02040503050406030204" pitchFamily="18" charset="0"/>
                                <a:ea typeface="Cambria Math" panose="02040503050406030204" pitchFamily="18" charset="0"/>
                              </a:rPr>
                            </m:ctrlPr>
                          </m:sSupPr>
                          <m:e>
                            <m:d>
                              <m:dPr>
                                <m:ctrlPr>
                                  <a:rPr lang="fr-FR" sz="1800" i="1">
                                    <a:latin typeface="Cambria Math" panose="02040503050406030204" pitchFamily="18" charset="0"/>
                                    <a:ea typeface="Cambria Math" panose="02040503050406030204" pitchFamily="18" charset="0"/>
                                  </a:rPr>
                                </m:ctrlPr>
                              </m:dPr>
                              <m:e>
                                <m:r>
                                  <a:rPr lang="fr-FR" sz="1800" i="1">
                                    <a:latin typeface="Cambria Math" panose="02040503050406030204" pitchFamily="18" charset="0"/>
                                    <a:ea typeface="Cambria Math" panose="02040503050406030204" pitchFamily="18" charset="0"/>
                                  </a:rPr>
                                  <m:t>1</m:t>
                                </m:r>
                                <m:r>
                                  <a:rPr lang="fr-FR" sz="1800" i="1">
                                    <a:latin typeface="Cambria Math" panose="02040503050406030204" pitchFamily="18" charset="0"/>
                                    <a:ea typeface="Cambria Math" panose="02040503050406030204" pitchFamily="18" charset="0"/>
                                  </a:rPr>
                                  <m:t>−</m:t>
                                </m:r>
                                <m:sSup>
                                  <m:sSupPr>
                                    <m:ctrlPr>
                                      <a:rPr lang="fr-FR" sz="1800" i="1">
                                        <a:latin typeface="Cambria Math" panose="02040503050406030204" pitchFamily="18" charset="0"/>
                                        <a:ea typeface="Cambria Math" panose="02040503050406030204" pitchFamily="18" charset="0"/>
                                      </a:rPr>
                                    </m:ctrlPr>
                                  </m:sSupPr>
                                  <m:e>
                                    <m:sSup>
                                      <m:sSupPr>
                                        <m:ctrlPr>
                                          <a:rPr lang="fr-FR" sz="1800" i="1">
                                            <a:latin typeface="Cambria Math" panose="02040503050406030204" pitchFamily="18" charset="0"/>
                                            <a:ea typeface="Cambria Math" panose="02040503050406030204" pitchFamily="18" charset="0"/>
                                          </a:rPr>
                                        </m:ctrlPr>
                                      </m:sSupPr>
                                      <m:e>
                                        <m:r>
                                          <a:rPr lang="fr-FR" sz="1800" i="1">
                                            <a:latin typeface="Cambria Math" panose="02040503050406030204" pitchFamily="18" charset="0"/>
                                            <a:ea typeface="Cambria Math" panose="02040503050406030204" pitchFamily="18" charset="0"/>
                                          </a:rPr>
                                          <m:t>𝜌</m:t>
                                        </m:r>
                                      </m:e>
                                      <m:sup>
                                        <m:r>
                                          <a:rPr lang="fr-FR" sz="1800" i="1">
                                            <a:latin typeface="Cambria Math" panose="02040503050406030204" pitchFamily="18" charset="0"/>
                                            <a:ea typeface="Cambria Math" panose="02040503050406030204" pitchFamily="18" charset="0"/>
                                          </a:rPr>
                                          <m:t>𝑖𝑗</m:t>
                                        </m:r>
                                      </m:sup>
                                    </m:sSup>
                                  </m:e>
                                  <m:sup>
                                    <m:r>
                                      <a:rPr lang="fr-FR" sz="1800" i="1">
                                        <a:latin typeface="Cambria Math" panose="02040503050406030204" pitchFamily="18" charset="0"/>
                                        <a:ea typeface="Cambria Math" panose="02040503050406030204" pitchFamily="18" charset="0"/>
                                      </a:rPr>
                                      <m:t>2</m:t>
                                    </m:r>
                                  </m:sup>
                                </m:sSup>
                              </m:e>
                            </m:d>
                          </m:e>
                          <m:sup>
                            <m:r>
                              <a:rPr lang="fr-FR" sz="1800" b="0" i="1" smtClean="0">
                                <a:latin typeface="Cambria Math" panose="02040503050406030204" pitchFamily="18" charset="0"/>
                                <a:ea typeface="Cambria Math" panose="02040503050406030204" pitchFamily="18" charset="0"/>
                              </a:rPr>
                              <m:t>2</m:t>
                            </m:r>
                          </m:sup>
                        </m:sSup>
                        <m:r>
                          <a:rPr lang="fr-FR" sz="1800" b="0" i="1" smtClean="0">
                            <a:latin typeface="Cambria Math" panose="02040503050406030204" pitchFamily="18" charset="0"/>
                            <a:ea typeface="Cambria Math" panose="02040503050406030204" pitchFamily="18" charset="0"/>
                          </a:rPr>
                          <m:t>+</m:t>
                        </m:r>
                        <m:r>
                          <a:rPr lang="fr-FR" sz="1800" b="0" i="1" smtClean="0">
                            <a:latin typeface="Cambria Math" panose="02040503050406030204" pitchFamily="18" charset="0"/>
                            <a:ea typeface="Cambria Math" panose="02040503050406030204" pitchFamily="18" charset="0"/>
                          </a:rPr>
                          <m:t>4</m:t>
                        </m:r>
                        <m:sSup>
                          <m:sSupPr>
                            <m:ctrlPr>
                              <a:rPr lang="fr-FR" sz="1800" b="0" i="1" smtClean="0">
                                <a:latin typeface="Cambria Math" panose="02040503050406030204" pitchFamily="18" charset="0"/>
                                <a:ea typeface="Cambria Math" panose="02040503050406030204" pitchFamily="18" charset="0"/>
                              </a:rPr>
                            </m:ctrlPr>
                          </m:sSupPr>
                          <m:e>
                            <m:r>
                              <a:rPr lang="fr-FR" sz="1800" b="0" i="1" smtClean="0">
                                <a:latin typeface="Cambria Math" panose="02040503050406030204" pitchFamily="18" charset="0"/>
                                <a:ea typeface="Cambria Math" panose="02040503050406030204" pitchFamily="18" charset="0"/>
                              </a:rPr>
                              <m:t>𝜉</m:t>
                            </m:r>
                          </m:e>
                          <m:sup>
                            <m:r>
                              <a:rPr lang="fr-FR" sz="1800" b="0" i="1" smtClean="0">
                                <a:latin typeface="Cambria Math" panose="02040503050406030204" pitchFamily="18" charset="0"/>
                                <a:ea typeface="Cambria Math" panose="02040503050406030204" pitchFamily="18" charset="0"/>
                              </a:rPr>
                              <m:t>2</m:t>
                            </m:r>
                          </m:sup>
                        </m:sSup>
                        <m:sSub>
                          <m:sSubPr>
                            <m:ctrlPr>
                              <a:rPr lang="fr-FR" sz="1800" i="1">
                                <a:latin typeface="Cambria Math" panose="02040503050406030204" pitchFamily="18" charset="0"/>
                                <a:ea typeface="Cambria Math" panose="02040503050406030204" pitchFamily="18" charset="0"/>
                              </a:rPr>
                            </m:ctrlPr>
                          </m:sSubPr>
                          <m:e>
                            <m:r>
                              <a:rPr lang="fr-FR" sz="1800" i="1">
                                <a:latin typeface="Cambria Math" panose="02040503050406030204" pitchFamily="18" charset="0"/>
                                <a:ea typeface="Cambria Math" panose="02040503050406030204" pitchFamily="18" charset="0"/>
                              </a:rPr>
                              <m:t>𝜌</m:t>
                            </m:r>
                          </m:e>
                          <m:sub>
                            <m:r>
                              <a:rPr lang="fr-FR" sz="1800" i="1">
                                <a:latin typeface="Cambria Math" panose="02040503050406030204" pitchFamily="18" charset="0"/>
                                <a:ea typeface="Cambria Math" panose="02040503050406030204" pitchFamily="18" charset="0"/>
                              </a:rPr>
                              <m:t>𝑖𝑗</m:t>
                            </m:r>
                          </m:sub>
                        </m:sSub>
                        <m:sSup>
                          <m:sSupPr>
                            <m:ctrlPr>
                              <a:rPr lang="fr-FR" sz="1800" i="1" smtClean="0">
                                <a:latin typeface="Cambria Math" panose="02040503050406030204" pitchFamily="18" charset="0"/>
                                <a:ea typeface="Cambria Math" panose="02040503050406030204" pitchFamily="18" charset="0"/>
                              </a:rPr>
                            </m:ctrlPr>
                          </m:sSupPr>
                          <m:e>
                            <m:r>
                              <a:rPr lang="fr-FR" sz="1800" i="1">
                                <a:latin typeface="Cambria Math" panose="02040503050406030204" pitchFamily="18" charset="0"/>
                                <a:ea typeface="Cambria Math" panose="02040503050406030204" pitchFamily="18" charset="0"/>
                              </a:rPr>
                              <m:t>(</m:t>
                            </m:r>
                            <m:r>
                              <a:rPr lang="fr-FR" sz="1800" i="1">
                                <a:latin typeface="Cambria Math" panose="02040503050406030204" pitchFamily="18" charset="0"/>
                                <a:ea typeface="Cambria Math" panose="02040503050406030204" pitchFamily="18" charset="0"/>
                              </a:rPr>
                              <m:t>1</m:t>
                            </m:r>
                            <m:r>
                              <a:rPr lang="fr-FR" sz="1800" i="1">
                                <a:latin typeface="Cambria Math" panose="02040503050406030204" pitchFamily="18" charset="0"/>
                                <a:ea typeface="Cambria Math" panose="02040503050406030204" pitchFamily="18" charset="0"/>
                              </a:rPr>
                              <m:t>+</m:t>
                            </m:r>
                            <m:sSub>
                              <m:sSubPr>
                                <m:ctrlPr>
                                  <a:rPr lang="fr-FR" sz="1800" i="1">
                                    <a:latin typeface="Cambria Math" panose="02040503050406030204" pitchFamily="18" charset="0"/>
                                    <a:ea typeface="Cambria Math" panose="02040503050406030204" pitchFamily="18" charset="0"/>
                                  </a:rPr>
                                </m:ctrlPr>
                              </m:sSubPr>
                              <m:e>
                                <m:r>
                                  <a:rPr lang="fr-FR" sz="1800" i="1">
                                    <a:latin typeface="Cambria Math" panose="02040503050406030204" pitchFamily="18" charset="0"/>
                                    <a:ea typeface="Cambria Math" panose="02040503050406030204" pitchFamily="18" charset="0"/>
                                  </a:rPr>
                                  <m:t>𝜌</m:t>
                                </m:r>
                              </m:e>
                              <m:sub>
                                <m:r>
                                  <a:rPr lang="fr-FR" sz="1800" i="1">
                                    <a:latin typeface="Cambria Math" panose="02040503050406030204" pitchFamily="18" charset="0"/>
                                    <a:ea typeface="Cambria Math" panose="02040503050406030204" pitchFamily="18" charset="0"/>
                                  </a:rPr>
                                  <m:t>𝑖𝑗</m:t>
                                </m:r>
                              </m:sub>
                            </m:sSub>
                            <m:r>
                              <a:rPr lang="fr-FR" sz="1800" b="0" i="1" smtClean="0">
                                <a:latin typeface="Cambria Math" panose="02040503050406030204" pitchFamily="18" charset="0"/>
                                <a:ea typeface="Cambria Math" panose="02040503050406030204" pitchFamily="18" charset="0"/>
                              </a:rPr>
                              <m:t>)</m:t>
                            </m:r>
                          </m:e>
                          <m:sup>
                            <m:r>
                              <a:rPr lang="fr-FR" sz="1800" b="0" i="1" smtClean="0">
                                <a:latin typeface="Cambria Math" panose="02040503050406030204" pitchFamily="18" charset="0"/>
                                <a:ea typeface="Cambria Math" panose="02040503050406030204" pitchFamily="18" charset="0"/>
                              </a:rPr>
                              <m:t>2</m:t>
                            </m:r>
                          </m:sup>
                        </m:sSup>
                      </m:den>
                    </m:f>
                  </m:oMath>
                </a14:m>
                <a:endParaRPr lang="fr-FR" sz="1800" dirty="0"/>
              </a:p>
              <a:p>
                <a14:m>
                  <m:oMath xmlns:m="http://schemas.openxmlformats.org/officeDocument/2006/math">
                    <m:sSub>
                      <m:sSubPr>
                        <m:ctrlPr>
                          <a:rPr lang="fr-FR" sz="1800" i="1" smtClean="0">
                            <a:latin typeface="Cambria Math" panose="02040503050406030204" pitchFamily="18" charset="0"/>
                            <a:ea typeface="Cambria Math" panose="02040503050406030204" pitchFamily="18" charset="0"/>
                          </a:rPr>
                        </m:ctrlPr>
                      </m:sSubPr>
                      <m:e>
                        <m:r>
                          <a:rPr lang="fr-FR" sz="1800" i="1">
                            <a:latin typeface="Cambria Math" panose="02040503050406030204" pitchFamily="18" charset="0"/>
                            <a:ea typeface="Cambria Math" panose="02040503050406030204" pitchFamily="18" charset="0"/>
                          </a:rPr>
                          <m:t>𝜌</m:t>
                        </m:r>
                      </m:e>
                      <m:sub>
                        <m:r>
                          <a:rPr lang="fr-FR" sz="1800" i="1">
                            <a:latin typeface="Cambria Math" panose="02040503050406030204" pitchFamily="18" charset="0"/>
                            <a:ea typeface="Cambria Math" panose="02040503050406030204" pitchFamily="18" charset="0"/>
                          </a:rPr>
                          <m:t>𝑖𝑗</m:t>
                        </m:r>
                      </m:sub>
                    </m:sSub>
                    <m:r>
                      <a:rPr lang="fr-FR" sz="1800" b="0" i="0" smtClean="0">
                        <a:latin typeface="Cambria Math" panose="02040503050406030204" pitchFamily="18" charset="0"/>
                        <a:ea typeface="Cambria Math" panose="02040503050406030204" pitchFamily="18" charset="0"/>
                      </a:rPr>
                      <m:t>=</m:t>
                    </m:r>
                    <m:f>
                      <m:fPr>
                        <m:ctrlPr>
                          <a:rPr lang="fr-FR" sz="1800" b="0" i="1" smtClean="0">
                            <a:latin typeface="Cambria Math" panose="02040503050406030204" pitchFamily="18" charset="0"/>
                            <a:ea typeface="Cambria Math" panose="02040503050406030204" pitchFamily="18" charset="0"/>
                          </a:rPr>
                        </m:ctrlPr>
                      </m:fPr>
                      <m:num>
                        <m:sSub>
                          <m:sSubPr>
                            <m:ctrlPr>
                              <a:rPr lang="fr-FR" sz="1800" b="0" i="1" smtClean="0">
                                <a:latin typeface="Cambria Math" panose="02040503050406030204" pitchFamily="18" charset="0"/>
                                <a:ea typeface="Cambria Math" panose="02040503050406030204" pitchFamily="18" charset="0"/>
                              </a:rPr>
                            </m:ctrlPr>
                          </m:sSubPr>
                          <m:e>
                            <m:r>
                              <a:rPr lang="fr-FR" sz="1800" b="0" i="1" smtClean="0">
                                <a:latin typeface="Cambria Math" panose="02040503050406030204" pitchFamily="18" charset="0"/>
                                <a:ea typeface="Cambria Math" panose="02040503050406030204" pitchFamily="18" charset="0"/>
                              </a:rPr>
                              <m:t>𝑇</m:t>
                            </m:r>
                          </m:e>
                          <m:sub>
                            <m:r>
                              <a:rPr lang="fr-FR" sz="1800" b="0" i="1" smtClean="0">
                                <a:latin typeface="Cambria Math" panose="02040503050406030204" pitchFamily="18" charset="0"/>
                                <a:ea typeface="Cambria Math" panose="02040503050406030204" pitchFamily="18" charset="0"/>
                              </a:rPr>
                              <m:t>𝑖</m:t>
                            </m:r>
                          </m:sub>
                        </m:sSub>
                      </m:num>
                      <m:den>
                        <m:sSub>
                          <m:sSubPr>
                            <m:ctrlPr>
                              <a:rPr lang="fr-FR" sz="1800" b="0" i="1" smtClean="0">
                                <a:latin typeface="Cambria Math" panose="02040503050406030204" pitchFamily="18" charset="0"/>
                                <a:ea typeface="Cambria Math" panose="02040503050406030204" pitchFamily="18" charset="0"/>
                              </a:rPr>
                            </m:ctrlPr>
                          </m:sSubPr>
                          <m:e>
                            <m:r>
                              <a:rPr lang="fr-FR" sz="1800" b="0" i="1" smtClean="0">
                                <a:latin typeface="Cambria Math" panose="02040503050406030204" pitchFamily="18" charset="0"/>
                                <a:ea typeface="Cambria Math" panose="02040503050406030204" pitchFamily="18" charset="0"/>
                              </a:rPr>
                              <m:t>𝑇</m:t>
                            </m:r>
                          </m:e>
                          <m:sub>
                            <m:r>
                              <a:rPr lang="fr-FR" sz="1800" b="0" i="1" smtClean="0">
                                <a:latin typeface="Cambria Math" panose="02040503050406030204" pitchFamily="18" charset="0"/>
                                <a:ea typeface="Cambria Math" panose="02040503050406030204" pitchFamily="18" charset="0"/>
                              </a:rPr>
                              <m:t>𝑗</m:t>
                            </m:r>
                          </m:sub>
                        </m:sSub>
                      </m:den>
                    </m:f>
                  </m:oMath>
                </a14:m>
                <a:r>
                  <a:rPr lang="fr-FR" sz="1800" dirty="0"/>
                  <a:t>   </a:t>
                </a:r>
                <a:r>
                  <a:rPr lang="fr-FR" sz="1800" dirty="0" err="1"/>
                  <a:t>with</a:t>
                </a:r>
                <a:r>
                  <a:rPr lang="fr-FR" sz="1800" dirty="0"/>
                  <a:t> : </a:t>
                </a:r>
                <a14:m>
                  <m:oMath xmlns:m="http://schemas.openxmlformats.org/officeDocument/2006/math">
                    <m:sSub>
                      <m:sSubPr>
                        <m:ctrlPr>
                          <a:rPr lang="fr-FR" sz="1800" i="1">
                            <a:latin typeface="Cambria Math" panose="02040503050406030204" pitchFamily="18" charset="0"/>
                            <a:ea typeface="Cambria Math" panose="02040503050406030204" pitchFamily="18" charset="0"/>
                          </a:rPr>
                        </m:ctrlPr>
                      </m:sSubPr>
                      <m:e>
                        <m:r>
                          <a:rPr lang="fr-FR" sz="1800" i="1">
                            <a:latin typeface="Cambria Math" panose="02040503050406030204" pitchFamily="18" charset="0"/>
                            <a:ea typeface="Cambria Math" panose="02040503050406030204" pitchFamily="18" charset="0"/>
                          </a:rPr>
                          <m:t>𝑇</m:t>
                        </m:r>
                      </m:e>
                      <m:sub>
                        <m:r>
                          <a:rPr lang="fr-FR" sz="1800" i="1">
                            <a:latin typeface="Cambria Math" panose="02040503050406030204" pitchFamily="18" charset="0"/>
                            <a:ea typeface="Cambria Math" panose="02040503050406030204" pitchFamily="18" charset="0"/>
                          </a:rPr>
                          <m:t>𝑖</m:t>
                        </m:r>
                      </m:sub>
                    </m:sSub>
                    <m:r>
                      <a:rPr lang="fr-FR" sz="1800" i="1" smtClean="0">
                        <a:latin typeface="Cambria Math" panose="02040503050406030204" pitchFamily="18" charset="0"/>
                        <a:ea typeface="Cambria Math" panose="02040503050406030204" pitchFamily="18" charset="0"/>
                      </a:rPr>
                      <m:t>≤</m:t>
                    </m:r>
                    <m:sSub>
                      <m:sSubPr>
                        <m:ctrlPr>
                          <a:rPr lang="fr-FR" sz="1800" i="1">
                            <a:latin typeface="Cambria Math" panose="02040503050406030204" pitchFamily="18" charset="0"/>
                            <a:ea typeface="Cambria Math" panose="02040503050406030204" pitchFamily="18" charset="0"/>
                          </a:rPr>
                        </m:ctrlPr>
                      </m:sSubPr>
                      <m:e>
                        <m:r>
                          <a:rPr lang="fr-FR" sz="1800" i="1">
                            <a:latin typeface="Cambria Math" panose="02040503050406030204" pitchFamily="18" charset="0"/>
                            <a:ea typeface="Cambria Math" panose="02040503050406030204" pitchFamily="18" charset="0"/>
                          </a:rPr>
                          <m:t>𝑇</m:t>
                        </m:r>
                      </m:e>
                      <m:sub>
                        <m:r>
                          <a:rPr lang="fr-FR" sz="1800" i="1">
                            <a:latin typeface="Cambria Math" panose="02040503050406030204" pitchFamily="18" charset="0"/>
                            <a:ea typeface="Cambria Math" panose="02040503050406030204" pitchFamily="18" charset="0"/>
                          </a:rPr>
                          <m:t>𝑗</m:t>
                        </m:r>
                      </m:sub>
                    </m:sSub>
                  </m:oMath>
                </a14:m>
                <a:endParaRPr lang="fr-FR" sz="1800" dirty="0"/>
              </a:p>
              <a:p>
                <a:r>
                  <a:rPr lang="en-US" sz="1800" dirty="0"/>
                  <a:t>ξ: A single value of the critical damping percentage retained for all the considered modes</a:t>
                </a:r>
                <a:endParaRPr lang="fr-FR" sz="1800" dirty="0"/>
              </a:p>
            </p:txBody>
          </p:sp>
        </mc:Choice>
        <mc:Fallback xmlns="">
          <p:sp>
            <p:nvSpPr>
              <p:cNvPr id="4" name="Rectangle 2"/>
              <p:cNvSpPr txBox="1">
                <a:spLocks noRot="1" noChangeAspect="1" noMove="1" noResize="1" noEditPoints="1" noAdjustHandles="1" noChangeArrowheads="1" noChangeShapeType="1" noTextEdit="1"/>
              </p:cNvSpPr>
              <p:nvPr/>
            </p:nvSpPr>
            <p:spPr>
              <a:xfrm>
                <a:off x="0" y="-27384"/>
                <a:ext cx="9108504" cy="6885384"/>
              </a:xfrm>
              <a:prstGeom prst="rect">
                <a:avLst/>
              </a:prstGeom>
              <a:blipFill>
                <a:blip r:embed="rId3"/>
                <a:stretch>
                  <a:fillRect l="-468" t="-442" r="-468"/>
                </a:stretch>
              </a:blipFill>
              <a:ln>
                <a:solidFill>
                  <a:schemeClr val="accent1"/>
                </a:solidFill>
              </a:ln>
            </p:spPr>
            <p:txBody>
              <a:bodyPr/>
              <a:lstStyle/>
              <a:p>
                <a:r>
                  <a:rPr lang="fr-FR">
                    <a:noFill/>
                  </a:rPr>
                  <a:t> </a:t>
                </a:r>
              </a:p>
            </p:txBody>
          </p:sp>
        </mc:Fallback>
      </mc:AlternateContent>
      <p:sp>
        <p:nvSpPr>
          <p:cNvPr id="5" name="Espace réservé du numéro de diapositive 4"/>
          <p:cNvSpPr>
            <a:spLocks noGrp="1"/>
          </p:cNvSpPr>
          <p:nvPr>
            <p:ph type="sldNum" sz="quarter" idx="12"/>
          </p:nvPr>
        </p:nvSpPr>
        <p:spPr>
          <a:xfrm>
            <a:off x="8820472" y="6421166"/>
            <a:ext cx="323528" cy="457200"/>
          </a:xfrm>
        </p:spPr>
        <p:txBody>
          <a:bodyPr/>
          <a:lstStyle/>
          <a:p>
            <a:fld id="{CF4668DC-857F-487D-BFFA-8C0CA5037977}" type="slidenum">
              <a:rPr lang="fr-BE" smtClean="0">
                <a:solidFill>
                  <a:srgbClr val="FFFFFF"/>
                </a:solidFill>
              </a:rPr>
              <a:pPr/>
              <a:t>12</a:t>
            </a:fld>
            <a:endParaRPr lang="fr-BE" dirty="0">
              <a:solidFill>
                <a:srgbClr val="FFFFFF"/>
              </a:solidFill>
            </a:endParaRPr>
          </a:p>
        </p:txBody>
      </p:sp>
    </p:spTree>
    <p:extLst>
      <p:ext uri="{BB962C8B-B14F-4D97-AF65-F5344CB8AC3E}">
        <p14:creationId xmlns:p14="http://schemas.microsoft.com/office/powerpoint/2010/main" val="2642048852"/>
      </p:ext>
    </p:extLst>
  </p:cSld>
  <p:clrMapOvr>
    <a:masterClrMapping/>
  </p:clrMapOvr>
  <p:transition>
    <p:zo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07504" y="44624"/>
            <a:ext cx="9036496" cy="6813376"/>
          </a:xfrm>
          <a:prstGeom prst="rect">
            <a:avLst/>
          </a:prstGeom>
          <a:ln>
            <a:solidFill>
              <a:schemeClr val="accent1"/>
            </a:solidFill>
          </a:ln>
        </p:spPr>
        <p:txBody>
          <a:bodyPr/>
          <a:lstStyle/>
          <a:p>
            <a:pPr algn="just">
              <a:lnSpc>
                <a:spcPct val="150000"/>
              </a:lnSpc>
            </a:pPr>
            <a:r>
              <a:rPr lang="en-US" sz="1800" b="1" dirty="0">
                <a:solidFill>
                  <a:srgbClr val="FFC000"/>
                </a:solidFill>
              </a:rPr>
              <a:t>7. Resultant of design seismic forces: </a:t>
            </a:r>
          </a:p>
          <a:p>
            <a:pPr algn="just">
              <a:lnSpc>
                <a:spcPct val="150000"/>
              </a:lnSpc>
            </a:pPr>
            <a:r>
              <a:rPr lang="en-US" sz="1800" dirty="0"/>
              <a:t>The resultant of the seismic forces at the base Vt obtained by combining the modal values must not be less than 80% of the resultant of the seismic forces determined by the equivalent static method V for a value of the fundamental period given by the appropriate empirical formula. If Vt &lt; 0.80 V, all the response parameters (forces, displacements, moments, ...) must be increased in the ratio 0.8 V/Vt.</a:t>
            </a:r>
          </a:p>
          <a:p>
            <a:pPr algn="just">
              <a:lnSpc>
                <a:spcPct val="150000"/>
              </a:lnSpc>
            </a:pPr>
            <a:r>
              <a:rPr lang="fr-FR" sz="2000" dirty="0">
                <a:solidFill>
                  <a:srgbClr val="FFC000"/>
                </a:solidFill>
              </a:rPr>
              <a:t>8</a:t>
            </a:r>
            <a:r>
              <a:rPr lang="fr-FR" sz="1800" dirty="0">
                <a:solidFill>
                  <a:srgbClr val="FFC000"/>
                </a:solidFill>
              </a:rPr>
              <a:t>. </a:t>
            </a:r>
            <a:r>
              <a:rPr lang="fr-FR" sz="1800" dirty="0" err="1">
                <a:solidFill>
                  <a:srgbClr val="FFC000"/>
                </a:solidFill>
              </a:rPr>
              <a:t>Effects</a:t>
            </a:r>
            <a:r>
              <a:rPr lang="fr-FR" sz="1800" dirty="0">
                <a:solidFill>
                  <a:srgbClr val="FFC000"/>
                </a:solidFill>
              </a:rPr>
              <a:t> of </a:t>
            </a:r>
            <a:r>
              <a:rPr lang="fr-FR" sz="1800" dirty="0" err="1">
                <a:solidFill>
                  <a:srgbClr val="FFC000"/>
                </a:solidFill>
              </a:rPr>
              <a:t>accidental</a:t>
            </a:r>
            <a:r>
              <a:rPr lang="fr-FR" sz="1800" dirty="0">
                <a:solidFill>
                  <a:srgbClr val="FFC000"/>
                </a:solidFill>
              </a:rPr>
              <a:t> torsion: </a:t>
            </a:r>
          </a:p>
          <a:p>
            <a:pPr algn="just">
              <a:lnSpc>
                <a:spcPct val="150000"/>
              </a:lnSpc>
            </a:pPr>
            <a:r>
              <a:rPr lang="en-US" sz="1800" dirty="0"/>
              <a:t>When an analysis is carried out using planar models in two orthogonal directions, the effects of accidental torsion about the vertical axis must be taken into account as described in paragraph 4.2. 7 (RPA)</a:t>
            </a:r>
          </a:p>
          <a:p>
            <a:pPr algn="just">
              <a:lnSpc>
                <a:spcPct val="150000"/>
              </a:lnSpc>
            </a:pPr>
            <a:r>
              <a:rPr lang="en-US" sz="1800" dirty="0"/>
              <a:t>In the case where a three-dimensional analysis is carried out, in addition to the calculated theoretical eccentricity, an accidental eccentricity (additional) equal to 0.05 L, (L being the dimension of the floor perpendicular to the direction of the seismic action) must be applied at the level of the floor considered and in each direction.</a:t>
            </a:r>
          </a:p>
          <a:p>
            <a:pPr algn="just">
              <a:lnSpc>
                <a:spcPct val="150000"/>
              </a:lnSpc>
            </a:pPr>
            <a:endParaRPr lang="en-US" sz="1800" dirty="0"/>
          </a:p>
        </p:txBody>
      </p:sp>
      <p:sp>
        <p:nvSpPr>
          <p:cNvPr id="5" name="Espace réservé du numéro de diapositive 4"/>
          <p:cNvSpPr>
            <a:spLocks noGrp="1"/>
          </p:cNvSpPr>
          <p:nvPr>
            <p:ph type="sldNum" sz="quarter" idx="12"/>
          </p:nvPr>
        </p:nvSpPr>
        <p:spPr>
          <a:xfrm>
            <a:off x="8676456" y="6369543"/>
            <a:ext cx="285800" cy="457200"/>
          </a:xfrm>
        </p:spPr>
        <p:txBody>
          <a:bodyPr/>
          <a:lstStyle/>
          <a:p>
            <a:fld id="{CF4668DC-857F-487D-BFFA-8C0CA5037977}" type="slidenum">
              <a:rPr lang="fr-BE" smtClean="0">
                <a:solidFill>
                  <a:srgbClr val="FFFFFF"/>
                </a:solidFill>
              </a:rPr>
              <a:pPr/>
              <a:t>13</a:t>
            </a:fld>
            <a:endParaRPr lang="fr-BE" dirty="0">
              <a:solidFill>
                <a:srgbClr val="FFFFFF"/>
              </a:solidFill>
            </a:endParaRPr>
          </a:p>
        </p:txBody>
      </p:sp>
    </p:spTree>
    <p:extLst>
      <p:ext uri="{BB962C8B-B14F-4D97-AF65-F5344CB8AC3E}">
        <p14:creationId xmlns:p14="http://schemas.microsoft.com/office/powerpoint/2010/main" val="3501583502"/>
      </p:ext>
    </p:extLst>
  </p:cSld>
  <p:clrMapOvr>
    <a:masterClrMapping/>
  </p:clrMapOvr>
  <p:transition>
    <p:zo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Rectangle 2"/>
              <p:cNvSpPr txBox="1">
                <a:spLocks noChangeArrowheads="1"/>
              </p:cNvSpPr>
              <p:nvPr/>
            </p:nvSpPr>
            <p:spPr>
              <a:xfrm>
                <a:off x="35496" y="44624"/>
                <a:ext cx="9036496" cy="6813376"/>
              </a:xfrm>
              <a:prstGeom prst="rect">
                <a:avLst/>
              </a:prstGeom>
              <a:ln>
                <a:solidFill>
                  <a:schemeClr val="accent1"/>
                </a:solidFill>
              </a:ln>
            </p:spPr>
            <p:txBody>
              <a:bodyPr/>
              <a:lstStyle/>
              <a:p>
                <a:pPr algn="just">
                  <a:lnSpc>
                    <a:spcPct val="150000"/>
                  </a:lnSpc>
                </a:pPr>
                <a:r>
                  <a:rPr lang="en-US" sz="1800" b="1" dirty="0">
                    <a:solidFill>
                      <a:srgbClr val="FFFF00"/>
                    </a:solidFill>
                  </a:rPr>
                  <a:t>9. Common requirements for the "static" and "dynamic" methods:</a:t>
                </a:r>
              </a:p>
              <a:p>
                <a:pPr algn="just">
                  <a:lnSpc>
                    <a:spcPct val="150000"/>
                  </a:lnSpc>
                </a:pPr>
                <a:r>
                  <a:rPr lang="fr-FR" sz="1800" b="1" dirty="0">
                    <a:solidFill>
                      <a:srgbClr val="FFC000"/>
                    </a:solidFill>
                  </a:rPr>
                  <a:t>9.1. </a:t>
                </a:r>
                <a:r>
                  <a:rPr lang="fr-FR" sz="1800" b="1" dirty="0" err="1">
                    <a:solidFill>
                      <a:srgbClr val="FFC000"/>
                    </a:solidFill>
                  </a:rPr>
                  <a:t>Overturning</a:t>
                </a:r>
                <a:r>
                  <a:rPr lang="fr-FR" sz="1800" b="1" dirty="0">
                    <a:solidFill>
                      <a:srgbClr val="FFC000"/>
                    </a:solidFill>
                  </a:rPr>
                  <a:t> </a:t>
                </a:r>
                <a:r>
                  <a:rPr lang="fr-FR" sz="1800" b="1" dirty="0" err="1">
                    <a:solidFill>
                      <a:srgbClr val="FFC000"/>
                    </a:solidFill>
                  </a:rPr>
                  <a:t>stability</a:t>
                </a:r>
                <a:r>
                  <a:rPr lang="fr-FR" sz="1800" b="1" dirty="0">
                    <a:solidFill>
                      <a:srgbClr val="FFC000"/>
                    </a:solidFill>
                  </a:rPr>
                  <a:t>: </a:t>
                </a:r>
                <a:r>
                  <a:rPr lang="en-US" sz="1800" dirty="0"/>
                  <a:t>The overturning moment that can be caused by the seismic action must be calculated with respect to the soil-foundation contact level. The stabilizing moment will be calculated taking into account the total weight equivalent to the weight of the construction, the weight of the foundations and possibly the weight of the backfill.</a:t>
                </a:r>
                <a:endParaRPr lang="fr-FR" sz="1800" dirty="0"/>
              </a:p>
              <a:p>
                <a:pPr algn="just">
                  <a:lnSpc>
                    <a:spcPct val="150000"/>
                  </a:lnSpc>
                </a:pPr>
                <a:r>
                  <a:rPr lang="en-US" sz="1800" b="1" dirty="0">
                    <a:solidFill>
                      <a:srgbClr val="FFC000"/>
                    </a:solidFill>
                  </a:rPr>
                  <a:t>9.2. Vertical component of seismic action: </a:t>
                </a:r>
                <a:r>
                  <a:rPr lang="en-US" sz="1800" dirty="0"/>
                  <a:t>When performing an analysis using planar models in both orthogonal directions, the effects of accidental vertical-axis torsion must be taken into account as described in § 4.2.7. In the case of a three-dimensional analysis, in addition to the calculated theoretical eccentricity, an accidental (additional) eccentricity equal to (±0.05L), where L is the dimension of the floor perpendicular to the direction of the seismic action, must be applied at the level of the considered floor in each direction.</a:t>
                </a:r>
              </a:p>
              <a:p>
                <a:pPr algn="just"/>
                <a:r>
                  <a:rPr lang="en-US" sz="1800" b="1" dirty="0">
                    <a:solidFill>
                      <a:srgbClr val="FFC000"/>
                    </a:solidFill>
                  </a:rPr>
                  <a:t>9.3.Calculation of displacements: </a:t>
                </a:r>
                <a:r>
                  <a:rPr lang="en-US" sz="1800" dirty="0"/>
                  <a:t>The horizontal displacement, at each level 'k' of the structure, is calculated according to Eqn. (4.15):Let me know if you'd like to continue:</a:t>
                </a:r>
                <a:endParaRPr lang="fr-FR" sz="1800" dirty="0"/>
              </a:p>
              <a:p>
                <a:pPr algn="just"/>
                <a14:m>
                  <m:oMath xmlns:m="http://schemas.openxmlformats.org/officeDocument/2006/math">
                    <m:sSub>
                      <m:sSubPr>
                        <m:ctrlPr>
                          <a:rPr lang="en-US" sz="1800" i="1" smtClean="0">
                            <a:solidFill>
                              <a:schemeClr val="tx1"/>
                            </a:solidFill>
                            <a:latin typeface="Cambria Math" panose="02040503050406030204" pitchFamily="18" charset="0"/>
                          </a:rPr>
                        </m:ctrlPr>
                      </m:sSubPr>
                      <m:e>
                        <m:r>
                          <m:rPr>
                            <m:sty m:val="p"/>
                          </m:rPr>
                          <a:rPr lang="en-US" sz="1800" b="0" i="0" smtClean="0">
                            <a:solidFill>
                              <a:schemeClr val="tx1"/>
                            </a:solidFill>
                            <a:latin typeface="Cambria Math" panose="02040503050406030204" pitchFamily="18" charset="0"/>
                            <a:ea typeface="Cambria Math" panose="02040503050406030204" pitchFamily="18" charset="0"/>
                          </a:rPr>
                          <m:t>δ</m:t>
                        </m:r>
                      </m:e>
                      <m:sub>
                        <m:r>
                          <m:rPr>
                            <m:sty m:val="p"/>
                          </m:rPr>
                          <a:rPr lang="fr-FR" sz="1800" b="0" i="0" smtClean="0">
                            <a:solidFill>
                              <a:schemeClr val="tx1"/>
                            </a:solidFill>
                            <a:latin typeface="Cambria Math" panose="02040503050406030204" pitchFamily="18" charset="0"/>
                          </a:rPr>
                          <m:t>k</m:t>
                        </m:r>
                      </m:sub>
                    </m:sSub>
                    <m:r>
                      <a:rPr lang="fr-FR" sz="1800" b="0" i="0" smtClean="0">
                        <a:solidFill>
                          <a:schemeClr val="tx1"/>
                        </a:solidFill>
                        <a:latin typeface="Cambria Math" panose="02040503050406030204" pitchFamily="18" charset="0"/>
                      </a:rPr>
                      <m:t>=</m:t>
                    </m:r>
                    <m:f>
                      <m:fPr>
                        <m:ctrlPr>
                          <a:rPr lang="fr-FR" sz="1800" i="1" smtClean="0">
                            <a:solidFill>
                              <a:schemeClr val="tx1"/>
                            </a:solidFill>
                            <a:latin typeface="Cambria Math" panose="02040503050406030204" pitchFamily="18" charset="0"/>
                          </a:rPr>
                        </m:ctrlPr>
                      </m:fPr>
                      <m:num>
                        <m:r>
                          <m:rPr>
                            <m:sty m:val="p"/>
                          </m:rPr>
                          <a:rPr lang="fr-FR" sz="1800" b="0" i="0" smtClean="0">
                            <a:solidFill>
                              <a:schemeClr val="tx1"/>
                            </a:solidFill>
                            <a:latin typeface="Cambria Math" panose="02040503050406030204" pitchFamily="18" charset="0"/>
                          </a:rPr>
                          <m:t>R</m:t>
                        </m:r>
                      </m:num>
                      <m:den>
                        <m:sSub>
                          <m:sSubPr>
                            <m:ctrlPr>
                              <a:rPr lang="fr-FR" sz="1800" i="1" smtClean="0">
                                <a:solidFill>
                                  <a:schemeClr val="tx1"/>
                                </a:solidFill>
                                <a:latin typeface="Cambria Math" panose="02040503050406030204" pitchFamily="18" charset="0"/>
                              </a:rPr>
                            </m:ctrlPr>
                          </m:sSubPr>
                          <m:e>
                            <m:r>
                              <m:rPr>
                                <m:sty m:val="p"/>
                              </m:rPr>
                              <a:rPr lang="fr-FR" sz="1800" b="0" i="0" smtClean="0">
                                <a:solidFill>
                                  <a:schemeClr val="tx1"/>
                                </a:solidFill>
                                <a:latin typeface="Cambria Math" panose="02040503050406030204" pitchFamily="18" charset="0"/>
                              </a:rPr>
                              <m:t>Q</m:t>
                            </m:r>
                          </m:e>
                          <m:sub>
                            <m:r>
                              <m:rPr>
                                <m:sty m:val="p"/>
                              </m:rPr>
                              <a:rPr lang="fr-FR" sz="1800" b="0" i="0" smtClean="0">
                                <a:solidFill>
                                  <a:schemeClr val="tx1"/>
                                </a:solidFill>
                                <a:latin typeface="Cambria Math" panose="02040503050406030204" pitchFamily="18" charset="0"/>
                              </a:rPr>
                              <m:t>F</m:t>
                            </m:r>
                          </m:sub>
                        </m:sSub>
                      </m:den>
                    </m:f>
                    <m:sSub>
                      <m:sSubPr>
                        <m:ctrlPr>
                          <a:rPr lang="fr-FR" sz="1800" i="1" smtClean="0">
                            <a:solidFill>
                              <a:schemeClr val="tx1"/>
                            </a:solidFill>
                            <a:latin typeface="Cambria Math" panose="02040503050406030204" pitchFamily="18" charset="0"/>
                          </a:rPr>
                        </m:ctrlPr>
                      </m:sSubPr>
                      <m:e>
                        <m:r>
                          <m:rPr>
                            <m:sty m:val="p"/>
                          </m:rPr>
                          <a:rPr lang="fr-FR" sz="1800" b="0" i="0" smtClean="0">
                            <a:solidFill>
                              <a:schemeClr val="tx1"/>
                            </a:solidFill>
                            <a:latin typeface="Cambria Math" panose="02040503050406030204" pitchFamily="18" charset="0"/>
                            <a:ea typeface="Cambria Math" panose="02040503050406030204" pitchFamily="18" charset="0"/>
                          </a:rPr>
                          <m:t>δ</m:t>
                        </m:r>
                      </m:e>
                      <m:sub>
                        <m:r>
                          <m:rPr>
                            <m:sty m:val="p"/>
                          </m:rPr>
                          <a:rPr lang="fr-FR" sz="1800" b="0" i="0" smtClean="0">
                            <a:solidFill>
                              <a:schemeClr val="tx1"/>
                            </a:solidFill>
                            <a:latin typeface="Cambria Math" panose="02040503050406030204" pitchFamily="18" charset="0"/>
                          </a:rPr>
                          <m:t>eq</m:t>
                        </m:r>
                      </m:sub>
                    </m:sSub>
                  </m:oMath>
                </a14:m>
                <a:r>
                  <a:rPr lang="en-US" sz="1800" dirty="0"/>
                  <a:t>.</a:t>
                </a:r>
              </a:p>
              <a:p>
                <a:pPr algn="just">
                  <a:lnSpc>
                    <a:spcPct val="150000"/>
                  </a:lnSpc>
                </a:pPr>
                <a:r>
                  <a:rPr lang="en-US" sz="1800" dirty="0"/>
                  <a:t>where: 𝛿𝑒𝑘 : Elastic displacement due to seismic forces 𝐹𝑖 (including the torsion effect): Behavior coefficient. 𝑄𝐹: Quality factor</a:t>
                </a:r>
              </a:p>
              <a:p>
                <a:pPr algn="just">
                  <a:lnSpc>
                    <a:spcPct val="150000"/>
                  </a:lnSpc>
                </a:pPr>
                <a:r>
                  <a:rPr lang="en-US" sz="1800" dirty="0"/>
                  <a:t>The relative displacement at level 'k' with respect to level 'k −1' is equal to:</a:t>
                </a:r>
                <a14:m>
                  <m:oMath xmlns:m="http://schemas.openxmlformats.org/officeDocument/2006/math">
                    <m:r>
                      <m:rPr>
                        <m:sty m:val="p"/>
                      </m:rPr>
                      <a:rPr lang="el-GR" sz="1800" i="1" smtClean="0">
                        <a:latin typeface="Cambria Math" panose="02040503050406030204" pitchFamily="18" charset="0"/>
                        <a:ea typeface="Cambria Math" panose="02040503050406030204" pitchFamily="18" charset="0"/>
                      </a:rPr>
                      <m:t>Δ</m:t>
                    </m:r>
                    <m:r>
                      <a:rPr lang="fr-FR" sz="1800" b="0" i="1" smtClean="0">
                        <a:latin typeface="Cambria Math" panose="02040503050406030204" pitchFamily="18" charset="0"/>
                        <a:ea typeface="Cambria Math" panose="02040503050406030204" pitchFamily="18" charset="0"/>
                      </a:rPr>
                      <m:t>𝑘</m:t>
                    </m:r>
                    <m:r>
                      <a:rPr lang="fr-FR" sz="1800" b="0" i="1" smtClean="0">
                        <a:latin typeface="Cambria Math" panose="02040503050406030204" pitchFamily="18" charset="0"/>
                        <a:ea typeface="Cambria Math" panose="02040503050406030204" pitchFamily="18" charset="0"/>
                      </a:rPr>
                      <m:t>=</m:t>
                    </m:r>
                    <m:sSub>
                      <m:sSubPr>
                        <m:ctrlPr>
                          <a:rPr lang="fr-FR" sz="1800" b="0" i="1" smtClean="0">
                            <a:latin typeface="Cambria Math" panose="02040503050406030204" pitchFamily="18" charset="0"/>
                            <a:ea typeface="Cambria Math" panose="02040503050406030204" pitchFamily="18" charset="0"/>
                          </a:rPr>
                        </m:ctrlPr>
                      </m:sSubPr>
                      <m:e>
                        <m:r>
                          <a:rPr lang="fr-FR" sz="1800" b="0" i="1" smtClean="0">
                            <a:latin typeface="Cambria Math" panose="02040503050406030204" pitchFamily="18" charset="0"/>
                            <a:ea typeface="Cambria Math" panose="02040503050406030204" pitchFamily="18" charset="0"/>
                          </a:rPr>
                          <m:t>𝛿</m:t>
                        </m:r>
                      </m:e>
                      <m:sub>
                        <m:r>
                          <a:rPr lang="fr-FR" sz="1800" b="0" i="1" smtClean="0">
                            <a:latin typeface="Cambria Math" panose="02040503050406030204" pitchFamily="18" charset="0"/>
                            <a:ea typeface="Cambria Math" panose="02040503050406030204" pitchFamily="18" charset="0"/>
                          </a:rPr>
                          <m:t>𝑘</m:t>
                        </m:r>
                      </m:sub>
                    </m:sSub>
                    <m:r>
                      <a:rPr lang="fr-FR" sz="1800" b="0" i="1" smtClean="0">
                        <a:latin typeface="Cambria Math" panose="02040503050406030204" pitchFamily="18" charset="0"/>
                        <a:ea typeface="Cambria Math" panose="02040503050406030204" pitchFamily="18" charset="0"/>
                      </a:rPr>
                      <m:t>−</m:t>
                    </m:r>
                    <m:sSub>
                      <m:sSubPr>
                        <m:ctrlPr>
                          <a:rPr lang="fr-FR" sz="1800" b="0" i="1" smtClean="0">
                            <a:latin typeface="Cambria Math" panose="02040503050406030204" pitchFamily="18" charset="0"/>
                            <a:ea typeface="Cambria Math" panose="02040503050406030204" pitchFamily="18" charset="0"/>
                          </a:rPr>
                        </m:ctrlPr>
                      </m:sSubPr>
                      <m:e>
                        <m:r>
                          <a:rPr lang="fr-FR" sz="1800" b="0" i="1" smtClean="0">
                            <a:latin typeface="Cambria Math" panose="02040503050406030204" pitchFamily="18" charset="0"/>
                            <a:ea typeface="Cambria Math" panose="02040503050406030204" pitchFamily="18" charset="0"/>
                          </a:rPr>
                          <m:t>𝛿</m:t>
                        </m:r>
                      </m:e>
                      <m:sub>
                        <m:r>
                          <a:rPr lang="fr-FR" sz="1800" b="0" i="1" smtClean="0">
                            <a:latin typeface="Cambria Math" panose="02040503050406030204" pitchFamily="18" charset="0"/>
                            <a:ea typeface="Cambria Math" panose="02040503050406030204" pitchFamily="18" charset="0"/>
                          </a:rPr>
                          <m:t>𝑘</m:t>
                        </m:r>
                        <m:r>
                          <a:rPr lang="fr-FR" sz="1800" b="0" i="1" smtClean="0">
                            <a:latin typeface="Cambria Math" panose="02040503050406030204" pitchFamily="18" charset="0"/>
                            <a:ea typeface="Cambria Math" panose="02040503050406030204" pitchFamily="18" charset="0"/>
                          </a:rPr>
                          <m:t>−</m:t>
                        </m:r>
                        <m:r>
                          <a:rPr lang="fr-FR" sz="1800" b="0" i="1" smtClean="0">
                            <a:latin typeface="Cambria Math" panose="02040503050406030204" pitchFamily="18" charset="0"/>
                            <a:ea typeface="Cambria Math" panose="02040503050406030204" pitchFamily="18" charset="0"/>
                          </a:rPr>
                          <m:t>1</m:t>
                        </m:r>
                      </m:sub>
                    </m:sSub>
                  </m:oMath>
                </a14:m>
                <a:endParaRPr lang="en-US" sz="1800" dirty="0"/>
              </a:p>
            </p:txBody>
          </p:sp>
        </mc:Choice>
        <mc:Fallback xmlns="">
          <p:sp>
            <p:nvSpPr>
              <p:cNvPr id="4" name="Rectangle 2"/>
              <p:cNvSpPr txBox="1">
                <a:spLocks noRot="1" noChangeAspect="1" noMove="1" noResize="1" noEditPoints="1" noAdjustHandles="1" noChangeArrowheads="1" noChangeShapeType="1" noTextEdit="1"/>
              </p:cNvSpPr>
              <p:nvPr/>
            </p:nvSpPr>
            <p:spPr>
              <a:xfrm>
                <a:off x="35496" y="44624"/>
                <a:ext cx="9036496" cy="6813376"/>
              </a:xfrm>
              <a:prstGeom prst="rect">
                <a:avLst/>
              </a:prstGeom>
              <a:blipFill>
                <a:blip r:embed="rId3"/>
                <a:stretch>
                  <a:fillRect l="-539" r="-472" b="-804"/>
                </a:stretch>
              </a:blipFill>
              <a:ln>
                <a:solidFill>
                  <a:schemeClr val="accent1"/>
                </a:solidFill>
              </a:ln>
            </p:spPr>
            <p:txBody>
              <a:bodyPr/>
              <a:lstStyle/>
              <a:p>
                <a:r>
                  <a:rPr lang="fr-FR">
                    <a:noFill/>
                  </a:rPr>
                  <a:t> </a:t>
                </a:r>
              </a:p>
            </p:txBody>
          </p:sp>
        </mc:Fallback>
      </mc:AlternateContent>
      <p:sp>
        <p:nvSpPr>
          <p:cNvPr id="5" name="Espace réservé du numéro de diapositive 4"/>
          <p:cNvSpPr>
            <a:spLocks noGrp="1"/>
          </p:cNvSpPr>
          <p:nvPr>
            <p:ph type="sldNum" sz="quarter" idx="12"/>
          </p:nvPr>
        </p:nvSpPr>
        <p:spPr>
          <a:xfrm>
            <a:off x="8388424" y="6237312"/>
            <a:ext cx="501824" cy="457200"/>
          </a:xfrm>
        </p:spPr>
        <p:txBody>
          <a:bodyPr/>
          <a:lstStyle/>
          <a:p>
            <a:fld id="{CF4668DC-857F-487D-BFFA-8C0CA5037977}" type="slidenum">
              <a:rPr lang="fr-BE" smtClean="0">
                <a:solidFill>
                  <a:srgbClr val="FFFFFF"/>
                </a:solidFill>
              </a:rPr>
              <a:pPr/>
              <a:t>14</a:t>
            </a:fld>
            <a:endParaRPr lang="fr-BE" dirty="0">
              <a:solidFill>
                <a:srgbClr val="FFFFFF"/>
              </a:solidFill>
            </a:endParaRPr>
          </a:p>
        </p:txBody>
      </p:sp>
    </p:spTree>
    <p:extLst>
      <p:ext uri="{BB962C8B-B14F-4D97-AF65-F5344CB8AC3E}">
        <p14:creationId xmlns:p14="http://schemas.microsoft.com/office/powerpoint/2010/main" val="3108101950"/>
      </p:ext>
    </p:extLst>
  </p:cSld>
  <p:clrMapOvr>
    <a:masterClrMapping/>
  </p:clrMapOvr>
  <p:transition>
    <p:zo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07504" y="44624"/>
            <a:ext cx="9001000" cy="6813376"/>
          </a:xfrm>
          <a:prstGeom prst="rect">
            <a:avLst/>
          </a:prstGeom>
          <a:ln>
            <a:solidFill>
              <a:schemeClr val="accent1"/>
            </a:solidFill>
          </a:ln>
        </p:spPr>
        <p:txBody>
          <a:bodyPr/>
          <a:lstStyle/>
          <a:p>
            <a:r>
              <a:rPr lang="fr-FR" sz="1800" b="1" dirty="0">
                <a:solidFill>
                  <a:schemeClr val="accent1">
                    <a:lumMod val="60000"/>
                    <a:lumOff val="40000"/>
                  </a:schemeClr>
                </a:solidFill>
              </a:rPr>
              <a:t>7.4. </a:t>
            </a:r>
            <a:r>
              <a:rPr lang="fr-FR" sz="1800" b="1" dirty="0" err="1">
                <a:solidFill>
                  <a:schemeClr val="accent1">
                    <a:lumMod val="60000"/>
                    <a:lumOff val="40000"/>
                  </a:schemeClr>
                </a:solidFill>
              </a:rPr>
              <a:t>Displacement</a:t>
            </a:r>
            <a:r>
              <a:rPr lang="fr-FR" sz="1800" b="1" dirty="0">
                <a:solidFill>
                  <a:schemeClr val="accent1">
                    <a:lumMod val="60000"/>
                    <a:lumOff val="40000"/>
                  </a:schemeClr>
                </a:solidFill>
              </a:rPr>
              <a:t> </a:t>
            </a:r>
            <a:r>
              <a:rPr lang="fr-FR" sz="1800" b="1" dirty="0" err="1">
                <a:solidFill>
                  <a:schemeClr val="accent1">
                    <a:lumMod val="60000"/>
                    <a:lumOff val="40000"/>
                  </a:schemeClr>
                </a:solidFill>
              </a:rPr>
              <a:t>calculation</a:t>
            </a:r>
            <a:r>
              <a:rPr lang="fr-FR" sz="1800" b="1" dirty="0">
                <a:solidFill>
                  <a:schemeClr val="accent1">
                    <a:lumMod val="60000"/>
                    <a:lumOff val="40000"/>
                  </a:schemeClr>
                </a:solidFill>
              </a:rPr>
              <a:t>:</a:t>
            </a:r>
          </a:p>
          <a:p>
            <a:endParaRPr lang="fr-FR" sz="1800" b="1" dirty="0">
              <a:solidFill>
                <a:srgbClr val="FF0000"/>
              </a:solidFill>
            </a:endParaRPr>
          </a:p>
          <a:p>
            <a:endParaRPr lang="en-US" sz="1800" b="1" dirty="0"/>
          </a:p>
          <a:p>
            <a:endParaRPr lang="fr-FR" sz="1800" dirty="0"/>
          </a:p>
        </p:txBody>
      </p:sp>
      <p:sp>
        <p:nvSpPr>
          <p:cNvPr id="5" name="Espace réservé du numéro de diapositive 4"/>
          <p:cNvSpPr>
            <a:spLocks noGrp="1"/>
          </p:cNvSpPr>
          <p:nvPr>
            <p:ph type="sldNum" sz="quarter" idx="12"/>
          </p:nvPr>
        </p:nvSpPr>
        <p:spPr>
          <a:xfrm>
            <a:off x="8750696" y="6407993"/>
            <a:ext cx="285800" cy="457200"/>
          </a:xfrm>
        </p:spPr>
        <p:txBody>
          <a:bodyPr/>
          <a:lstStyle/>
          <a:p>
            <a:fld id="{CF4668DC-857F-487D-BFFA-8C0CA5037977}" type="slidenum">
              <a:rPr lang="fr-BE" smtClean="0">
                <a:solidFill>
                  <a:srgbClr val="FFFFFF"/>
                </a:solidFill>
              </a:rPr>
              <a:pPr/>
              <a:t>15</a:t>
            </a:fld>
            <a:endParaRPr lang="fr-BE" dirty="0">
              <a:solidFill>
                <a:srgbClr val="FFFFFF"/>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476672"/>
            <a:ext cx="8424936" cy="57606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41662297"/>
      </p:ext>
    </p:extLst>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35496" y="-27384"/>
            <a:ext cx="9073008" cy="6840760"/>
          </a:xfrm>
          <a:prstGeom prst="rect">
            <a:avLst/>
          </a:prstGeom>
          <a:ln>
            <a:solidFill>
              <a:schemeClr val="accent1"/>
            </a:solidFill>
          </a:ln>
        </p:spPr>
        <p:txBody>
          <a:bodyPr/>
          <a:lstStyle/>
          <a:p>
            <a:pPr>
              <a:lnSpc>
                <a:spcPct val="150000"/>
              </a:lnSpc>
            </a:pPr>
            <a:r>
              <a:rPr lang="fr-FR" sz="2000" b="1" dirty="0"/>
              <a:t>Voir RPA 2024 (Pages: 78 - 80)</a:t>
            </a:r>
            <a:r>
              <a:rPr lang="fr-FR" sz="2000" dirty="0"/>
              <a:t> </a:t>
            </a:r>
            <a:br>
              <a:rPr lang="fr-FR" sz="1800" dirty="0"/>
            </a:br>
            <a:r>
              <a:rPr lang="fr-FR" sz="1750" b="1" dirty="0">
                <a:solidFill>
                  <a:srgbClr val="FFFF00"/>
                </a:solidFill>
              </a:rPr>
              <a:t>1. </a:t>
            </a:r>
            <a:r>
              <a:rPr lang="fr-FR" sz="1750" b="1" dirty="0" err="1">
                <a:solidFill>
                  <a:srgbClr val="FFFF00"/>
                </a:solidFill>
              </a:rPr>
              <a:t>Principle</a:t>
            </a:r>
            <a:r>
              <a:rPr lang="fr-FR" sz="1750" b="1" dirty="0">
                <a:solidFill>
                  <a:srgbClr val="FFFF00"/>
                </a:solidFill>
              </a:rPr>
              <a:t> : </a:t>
            </a:r>
            <a:r>
              <a:rPr lang="en-US" sz="1800" dirty="0"/>
              <a:t>With this method, for each vibration mode, the maximum effects generated in the structure by the seismic forces represented by a design response spectrum are sought. These effects are then combined to obtain the response of the structure.</a:t>
            </a:r>
          </a:p>
          <a:p>
            <a:pPr>
              <a:lnSpc>
                <a:spcPct val="150000"/>
              </a:lnSpc>
            </a:pPr>
            <a:r>
              <a:rPr lang="en-US" sz="1800" dirty="0">
                <a:solidFill>
                  <a:srgbClr val="FFFFFF"/>
                </a:solidFill>
              </a:rPr>
              <a:t>The assumed elastic behavior of the structure allows the calculation of natural modes.</a:t>
            </a:r>
          </a:p>
          <a:p>
            <a:r>
              <a:rPr lang="fr-FR" sz="1800" b="1" dirty="0">
                <a:solidFill>
                  <a:srgbClr val="FFFF00"/>
                </a:solidFill>
              </a:rPr>
              <a:t>2. Modeling : </a:t>
            </a:r>
          </a:p>
          <a:p>
            <a:pPr algn="just">
              <a:lnSpc>
                <a:spcPct val="150000"/>
              </a:lnSpc>
            </a:pPr>
            <a:r>
              <a:rPr lang="en-US" sz="1800" dirty="0">
                <a:solidFill>
                  <a:srgbClr val="00CC66"/>
                </a:solidFill>
              </a:rPr>
              <a:t>a) </a:t>
            </a:r>
            <a:r>
              <a:rPr lang="en-US" sz="1800" dirty="0"/>
              <a:t>For regular structures in plan with rigid floors, the analysis is done separately in each of the two main directions of the building. The latter is then represented in each of the two calculation directions by a planar model, fixed at the base and where the masses are concentrated at the level of the centers of gravity of the floors with a single DOF in horizontal translation.</a:t>
            </a:r>
          </a:p>
          <a:p>
            <a:pPr algn="just">
              <a:lnSpc>
                <a:spcPct val="150000"/>
              </a:lnSpc>
            </a:pPr>
            <a:r>
              <a:rPr lang="en-US" sz="1800" dirty="0">
                <a:solidFill>
                  <a:srgbClr val="00CC66"/>
                </a:solidFill>
              </a:rPr>
              <a:t>b) </a:t>
            </a:r>
            <a:r>
              <a:rPr lang="en-US" sz="1800" dirty="0"/>
              <a:t>For irregular structures in plan, subject to torsion and with rigid floors, they are represented by a three-dimensional model, fixed at the base and where the masses are concentrated at the level of the centers of gravity of the floors with three (03) DOF (2 horizontal translations and one vertical axis rotation).</a:t>
            </a:r>
          </a:p>
          <a:p>
            <a:pPr algn="just">
              <a:lnSpc>
                <a:spcPct val="150000"/>
              </a:lnSpc>
            </a:pPr>
            <a:r>
              <a:rPr lang="en-US" sz="1800" dirty="0">
                <a:solidFill>
                  <a:srgbClr val="00CC66"/>
                </a:solidFill>
              </a:rPr>
              <a:t>c) </a:t>
            </a:r>
            <a:r>
              <a:rPr lang="en-US" sz="1800" dirty="0"/>
              <a:t>For regular or non-regular structures with flexible floors, they are represented by three-dimensional models fixed at the base and with multiple DOF per floor.</a:t>
            </a:r>
            <a:r>
              <a:rPr lang="fr-FR" sz="1750" dirty="0"/>
              <a:t>. </a:t>
            </a:r>
          </a:p>
          <a:p>
            <a:endParaRPr lang="fr-FR" sz="1750" dirty="0"/>
          </a:p>
        </p:txBody>
      </p:sp>
      <p:sp>
        <p:nvSpPr>
          <p:cNvPr id="5" name="Espace réservé du numéro de diapositive 4"/>
          <p:cNvSpPr>
            <a:spLocks noGrp="1"/>
          </p:cNvSpPr>
          <p:nvPr>
            <p:ph type="sldNum" sz="quarter" idx="12"/>
          </p:nvPr>
        </p:nvSpPr>
        <p:spPr>
          <a:xfrm>
            <a:off x="8820471" y="6400800"/>
            <a:ext cx="299095" cy="457200"/>
          </a:xfrm>
        </p:spPr>
        <p:txBody>
          <a:bodyPr/>
          <a:lstStyle/>
          <a:p>
            <a:fld id="{CF4668DC-857F-487D-BFFA-8C0CA5037977}" type="slidenum">
              <a:rPr lang="fr-BE" smtClean="0">
                <a:solidFill>
                  <a:srgbClr val="FFFFFF"/>
                </a:solidFill>
              </a:rPr>
              <a:pPr/>
              <a:t>2</a:t>
            </a:fld>
            <a:endParaRPr lang="fr-BE" dirty="0">
              <a:solidFill>
                <a:srgbClr val="FFFFFF"/>
              </a:solidFill>
            </a:endParaRPr>
          </a:p>
        </p:txBody>
      </p:sp>
    </p:spTree>
    <p:extLst>
      <p:ext uri="{BB962C8B-B14F-4D97-AF65-F5344CB8AC3E}">
        <p14:creationId xmlns:p14="http://schemas.microsoft.com/office/powerpoint/2010/main" val="1940847330"/>
      </p:ext>
    </p:extLst>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0" y="-27384"/>
            <a:ext cx="9073008" cy="6840760"/>
          </a:xfrm>
          <a:prstGeom prst="rect">
            <a:avLst/>
          </a:prstGeom>
          <a:ln>
            <a:solidFill>
              <a:schemeClr val="accent1"/>
            </a:solidFill>
          </a:ln>
        </p:spPr>
        <p:txBody>
          <a:bodyPr/>
          <a:lstStyle/>
          <a:p>
            <a:pPr algn="just">
              <a:lnSpc>
                <a:spcPct val="150000"/>
              </a:lnSpc>
            </a:pPr>
            <a:r>
              <a:rPr lang="fr-FR" sz="1750" dirty="0">
                <a:solidFill>
                  <a:srgbClr val="00CC66"/>
                </a:solidFill>
              </a:rPr>
              <a:t>d</a:t>
            </a:r>
            <a:r>
              <a:rPr lang="en-US" sz="1700" dirty="0">
                <a:solidFill>
                  <a:srgbClr val="00CC66"/>
                </a:solidFill>
              </a:rPr>
              <a:t>) </a:t>
            </a:r>
            <a:r>
              <a:rPr lang="en-US" sz="1800" dirty="0"/>
              <a:t>The deformability of the foundation soil must be taken into account in the model whenever the response of the structure depends significantly on it.</a:t>
            </a:r>
          </a:p>
          <a:p>
            <a:pPr algn="just">
              <a:lnSpc>
                <a:spcPct val="150000"/>
              </a:lnSpc>
            </a:pPr>
            <a:r>
              <a:rPr lang="en-US" sz="1800" dirty="0">
                <a:solidFill>
                  <a:srgbClr val="00CC66"/>
                </a:solidFill>
              </a:rPr>
              <a:t>e) </a:t>
            </a:r>
            <a:r>
              <a:rPr lang="en-US" sz="1800" dirty="0"/>
              <a:t>The building model to be used must best represent the distributions of stiffnesses and masses in order to take into account all significant deformation modes in the calculation of seismic inertial forces (contribution of nodal zones and non-structural elements to building stiffness).</a:t>
            </a:r>
          </a:p>
          <a:p>
            <a:pPr algn="just">
              <a:lnSpc>
                <a:spcPct val="150000"/>
              </a:lnSpc>
            </a:pPr>
            <a:r>
              <a:rPr lang="en-US" sz="1800" dirty="0">
                <a:solidFill>
                  <a:srgbClr val="00CC66"/>
                </a:solidFill>
              </a:rPr>
              <a:t>f) </a:t>
            </a:r>
            <a:r>
              <a:rPr lang="en-US" sz="1800" dirty="0"/>
              <a:t>In the case of reinforced concrete or masonry buildings, the stiffness of the load-bearing elements must be calculated considering the uncracked sections. If displacements are critical, especially in the case of structures associated with high behavior coefficient values, a more precise estimate of stiffness becomes necessary by taking into account cracked sections.</a:t>
            </a:r>
          </a:p>
          <a:p>
            <a:pPr lvl="0" algn="just">
              <a:lnSpc>
                <a:spcPct val="150000"/>
              </a:lnSpc>
            </a:pPr>
            <a:r>
              <a:rPr lang="fr-FR" sz="1800" dirty="0">
                <a:solidFill>
                  <a:srgbClr val="FFFF00"/>
                </a:solidFill>
              </a:rPr>
              <a:t>3. </a:t>
            </a:r>
            <a:r>
              <a:rPr lang="en-US" sz="1800" dirty="0">
                <a:solidFill>
                  <a:srgbClr val="FFFF00"/>
                </a:solidFill>
              </a:rPr>
              <a:t>Number of modes to consider:</a:t>
            </a:r>
          </a:p>
          <a:p>
            <a:pPr marL="342900" indent="-342900" algn="just">
              <a:lnSpc>
                <a:spcPct val="150000"/>
              </a:lnSpc>
              <a:buAutoNum type="alphaLcParenR"/>
            </a:pPr>
            <a:r>
              <a:rPr lang="en-US" sz="1600" dirty="0"/>
              <a:t>For structures represented by planar models in two orthogonal directions, the number of vibration modes to be retained in each of the two directions of excitation must be such that:</a:t>
            </a:r>
          </a:p>
          <a:p>
            <a:pPr marL="342900" indent="-342900" algn="just">
              <a:lnSpc>
                <a:spcPct val="150000"/>
              </a:lnSpc>
              <a:buAutoNum type="alphaLcParenR"/>
            </a:pPr>
            <a:r>
              <a:rPr lang="en-US" sz="1600" dirty="0">
                <a:solidFill>
                  <a:srgbClr val="FF0000"/>
                </a:solidFill>
              </a:rPr>
              <a:t>the sum of the effective modal </a:t>
            </a:r>
            <a:r>
              <a:rPr lang="en-US" sz="1600" dirty="0"/>
              <a:t>masses for the retained modes is equal to at </a:t>
            </a:r>
            <a:r>
              <a:rPr lang="en-US" sz="1600" dirty="0">
                <a:solidFill>
                  <a:srgbClr val="FF0000"/>
                </a:solidFill>
              </a:rPr>
              <a:t>least 90% of the total mass</a:t>
            </a:r>
            <a:r>
              <a:rPr lang="en-US" sz="1600" dirty="0"/>
              <a:t> of the structure.</a:t>
            </a:r>
          </a:p>
          <a:p>
            <a:pPr marL="342900" indent="-342900" algn="just">
              <a:lnSpc>
                <a:spcPct val="150000"/>
              </a:lnSpc>
              <a:buAutoNum type="alphaLcParenR"/>
            </a:pPr>
            <a:r>
              <a:rPr lang="fr-FR" sz="1600" dirty="0"/>
              <a:t> </a:t>
            </a:r>
            <a:r>
              <a:rPr lang="en-US" sz="1600" dirty="0"/>
              <a:t>or that all modes having an effective modal mass </a:t>
            </a:r>
            <a:r>
              <a:rPr lang="en-US" sz="1600" dirty="0">
                <a:solidFill>
                  <a:srgbClr val="FF0000"/>
                </a:solidFill>
              </a:rPr>
              <a:t>greater than 5% of the total mass </a:t>
            </a:r>
            <a:r>
              <a:rPr lang="en-US" sz="1600" dirty="0"/>
              <a:t>of the structure are retained for determining the total response of the structure. The minimum number of modes to be retained is three </a:t>
            </a:r>
            <a:r>
              <a:rPr lang="en-US" sz="1600" dirty="0">
                <a:solidFill>
                  <a:srgbClr val="FF0000"/>
                </a:solidFill>
              </a:rPr>
              <a:t>(03) in each direction considered</a:t>
            </a:r>
            <a:r>
              <a:rPr lang="en-US" sz="1600" dirty="0"/>
              <a:t>.</a:t>
            </a:r>
            <a:endParaRPr lang="fr-FR" sz="1700" dirty="0"/>
          </a:p>
          <a:p>
            <a:pPr algn="just">
              <a:lnSpc>
                <a:spcPct val="150000"/>
              </a:lnSpc>
            </a:pPr>
            <a:endParaRPr lang="fr-FR" sz="1700" dirty="0"/>
          </a:p>
          <a:p>
            <a:pPr algn="just">
              <a:lnSpc>
                <a:spcPct val="150000"/>
              </a:lnSpc>
            </a:pPr>
            <a:endParaRPr lang="fr-FR" sz="1700" dirty="0"/>
          </a:p>
          <a:p>
            <a:pPr algn="just">
              <a:lnSpc>
                <a:spcPct val="150000"/>
              </a:lnSpc>
            </a:pPr>
            <a:endParaRPr lang="fr-FR" sz="1700" dirty="0"/>
          </a:p>
          <a:p>
            <a:pPr algn="just">
              <a:lnSpc>
                <a:spcPct val="150000"/>
              </a:lnSpc>
            </a:pPr>
            <a:endParaRPr lang="fr-FR" sz="1700" dirty="0"/>
          </a:p>
          <a:p>
            <a:pPr algn="just">
              <a:lnSpc>
                <a:spcPct val="150000"/>
              </a:lnSpc>
            </a:pPr>
            <a:endParaRPr lang="fr-FR" sz="1700" dirty="0"/>
          </a:p>
          <a:p>
            <a:pPr algn="just">
              <a:lnSpc>
                <a:spcPct val="150000"/>
              </a:lnSpc>
            </a:pPr>
            <a:endParaRPr lang="fr-FR" sz="1700" b="1" dirty="0"/>
          </a:p>
        </p:txBody>
      </p:sp>
      <p:sp>
        <p:nvSpPr>
          <p:cNvPr id="5" name="Espace réservé du numéro de diapositive 4"/>
          <p:cNvSpPr>
            <a:spLocks noGrp="1"/>
          </p:cNvSpPr>
          <p:nvPr>
            <p:ph type="sldNum" sz="quarter" idx="12"/>
          </p:nvPr>
        </p:nvSpPr>
        <p:spPr>
          <a:xfrm>
            <a:off x="8750557" y="6525344"/>
            <a:ext cx="299095" cy="457200"/>
          </a:xfrm>
        </p:spPr>
        <p:txBody>
          <a:bodyPr/>
          <a:lstStyle/>
          <a:p>
            <a:fld id="{CF4668DC-857F-487D-BFFA-8C0CA5037977}" type="slidenum">
              <a:rPr lang="fr-BE" smtClean="0">
                <a:solidFill>
                  <a:srgbClr val="FFFFFF"/>
                </a:solidFill>
              </a:rPr>
              <a:pPr/>
              <a:t>3</a:t>
            </a:fld>
            <a:endParaRPr lang="fr-BE" dirty="0">
              <a:solidFill>
                <a:srgbClr val="FFFFFF"/>
              </a:solidFill>
            </a:endParaRPr>
          </a:p>
        </p:txBody>
      </p:sp>
    </p:spTree>
    <p:extLst>
      <p:ext uri="{BB962C8B-B14F-4D97-AF65-F5344CB8AC3E}">
        <p14:creationId xmlns:p14="http://schemas.microsoft.com/office/powerpoint/2010/main" val="3927651652"/>
      </p:ext>
    </p:extLst>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Rectangle 2"/>
              <p:cNvSpPr txBox="1">
                <a:spLocks noChangeArrowheads="1"/>
              </p:cNvSpPr>
              <p:nvPr/>
            </p:nvSpPr>
            <p:spPr>
              <a:xfrm>
                <a:off x="0" y="-27384"/>
                <a:ext cx="9108504" cy="6885384"/>
              </a:xfrm>
              <a:prstGeom prst="rect">
                <a:avLst/>
              </a:prstGeom>
              <a:ln>
                <a:solidFill>
                  <a:schemeClr val="accent1"/>
                </a:solidFill>
              </a:ln>
            </p:spPr>
            <p:txBody>
              <a:bodyPr/>
              <a:lstStyle/>
              <a:p>
                <a:pPr lvl="0" algn="just">
                  <a:lnSpc>
                    <a:spcPct val="150000"/>
                  </a:lnSpc>
                </a:pPr>
                <a:r>
                  <a:rPr lang="en-US" sz="1800" dirty="0"/>
                  <a:t>the first two modes must verify translation along the two orthogonal axes (x, y), and torsion for the third mode.</a:t>
                </a:r>
              </a:p>
              <a:p>
                <a:pPr marL="342900" indent="-342900" algn="just">
                  <a:lnSpc>
                    <a:spcPct val="150000"/>
                  </a:lnSpc>
                  <a:buAutoNum type="alphaLcParenR"/>
                </a:pPr>
                <a:r>
                  <a:rPr lang="en-US" sz="1800" dirty="0"/>
                  <a:t>In cases where the conditions described above cannot be satisfied due to the significant influence of torsional modes, the minimum number of modes (K) to be retained must be such that:</a:t>
                </a:r>
                <a14:m>
                  <m:oMath xmlns:m="http://schemas.openxmlformats.org/officeDocument/2006/math">
                    <m:r>
                      <a:rPr lang="fr-FR" sz="1800" b="0" i="1" smtClean="0">
                        <a:latin typeface="Cambria Math" panose="02040503050406030204" pitchFamily="18" charset="0"/>
                      </a:rPr>
                      <m:t>𝑘</m:t>
                    </m:r>
                    <m:r>
                      <a:rPr lang="fr-FR" sz="1800" b="0" i="1" smtClean="0">
                        <a:latin typeface="Cambria Math" panose="02040503050406030204" pitchFamily="18" charset="0"/>
                        <a:ea typeface="Cambria Math" panose="02040503050406030204" pitchFamily="18" charset="0"/>
                      </a:rPr>
                      <m:t>≥</m:t>
                    </m:r>
                    <m:r>
                      <a:rPr lang="fr-FR" sz="1800" b="0" i="1" smtClean="0">
                        <a:latin typeface="Cambria Math" panose="02040503050406030204" pitchFamily="18" charset="0"/>
                        <a:ea typeface="Cambria Math" panose="02040503050406030204" pitchFamily="18" charset="0"/>
                      </a:rPr>
                      <m:t>3</m:t>
                    </m:r>
                    <m:rad>
                      <m:radPr>
                        <m:degHide m:val="on"/>
                        <m:ctrlPr>
                          <a:rPr lang="fr-FR" sz="1800" b="0" i="1" smtClean="0">
                            <a:latin typeface="Cambria Math" panose="02040503050406030204" pitchFamily="18" charset="0"/>
                            <a:ea typeface="Cambria Math" panose="02040503050406030204" pitchFamily="18" charset="0"/>
                          </a:rPr>
                        </m:ctrlPr>
                      </m:radPr>
                      <m:deg/>
                      <m:e>
                        <m:r>
                          <a:rPr lang="fr-FR" sz="1800" b="0" i="1" smtClean="0">
                            <a:latin typeface="Cambria Math" panose="02040503050406030204" pitchFamily="18" charset="0"/>
                            <a:ea typeface="Cambria Math" panose="02040503050406030204" pitchFamily="18" charset="0"/>
                          </a:rPr>
                          <m:t>𝑁</m:t>
                        </m:r>
                        <m:r>
                          <a:rPr lang="fr-FR" sz="1800" b="0" i="1" smtClean="0">
                            <a:latin typeface="Cambria Math" panose="02040503050406030204" pitchFamily="18" charset="0"/>
                            <a:ea typeface="Cambria Math" panose="02040503050406030204" pitchFamily="18" charset="0"/>
                          </a:rPr>
                          <m:t> </m:t>
                        </m:r>
                      </m:e>
                    </m:rad>
                    <m:r>
                      <m:rPr>
                        <m:sty m:val="p"/>
                      </m:rPr>
                      <a:rPr lang="fr-FR" sz="1800" b="0" i="0" smtClean="0">
                        <a:latin typeface="Cambria Math" panose="02040503050406030204" pitchFamily="18" charset="0"/>
                        <a:ea typeface="Cambria Math" panose="02040503050406030204" pitchFamily="18" charset="0"/>
                      </a:rPr>
                      <m:t>and</m:t>
                    </m:r>
                    <m:r>
                      <a:rPr lang="fr-FR" sz="1800" b="0" i="0" smtClean="0">
                        <a:latin typeface="Cambria Math" panose="02040503050406030204" pitchFamily="18" charset="0"/>
                        <a:ea typeface="Cambria Math" panose="02040503050406030204" pitchFamily="18" charset="0"/>
                      </a:rPr>
                      <m:t> </m:t>
                    </m:r>
                    <m:sSub>
                      <m:sSubPr>
                        <m:ctrlPr>
                          <a:rPr lang="fr-FR" sz="1800" b="0" i="1" smtClean="0">
                            <a:latin typeface="Cambria Math" panose="02040503050406030204" pitchFamily="18" charset="0"/>
                            <a:ea typeface="Cambria Math" panose="02040503050406030204" pitchFamily="18" charset="0"/>
                          </a:rPr>
                        </m:ctrlPr>
                      </m:sSubPr>
                      <m:e>
                        <m:r>
                          <a:rPr lang="fr-FR" sz="1800" b="0" i="1" smtClean="0">
                            <a:latin typeface="Cambria Math" panose="02040503050406030204" pitchFamily="18" charset="0"/>
                            <a:ea typeface="Cambria Math" panose="02040503050406030204" pitchFamily="18" charset="0"/>
                          </a:rPr>
                          <m:t>𝑇</m:t>
                        </m:r>
                      </m:e>
                      <m:sub>
                        <m:r>
                          <a:rPr lang="fr-FR" sz="1800" b="0" i="1" smtClean="0">
                            <a:latin typeface="Cambria Math" panose="02040503050406030204" pitchFamily="18" charset="0"/>
                            <a:ea typeface="Cambria Math" panose="02040503050406030204" pitchFamily="18" charset="0"/>
                          </a:rPr>
                          <m:t>𝑘</m:t>
                        </m:r>
                      </m:sub>
                    </m:sSub>
                    <m:r>
                      <a:rPr lang="fr-FR" sz="1800" b="0" i="1" smtClean="0">
                        <a:latin typeface="Cambria Math" panose="02040503050406030204" pitchFamily="18" charset="0"/>
                        <a:ea typeface="Cambria Math" panose="02040503050406030204" pitchFamily="18" charset="0"/>
                      </a:rPr>
                      <m:t>≤</m:t>
                    </m:r>
                    <m:r>
                      <a:rPr lang="fr-FR" sz="1800" b="0" i="1" smtClean="0">
                        <a:latin typeface="Cambria Math" panose="02040503050406030204" pitchFamily="18" charset="0"/>
                        <a:ea typeface="Cambria Math" panose="02040503050406030204" pitchFamily="18" charset="0"/>
                      </a:rPr>
                      <m:t>0</m:t>
                    </m:r>
                    <m:r>
                      <a:rPr lang="fr-FR" sz="1800" b="0" i="1" smtClean="0">
                        <a:latin typeface="Cambria Math" panose="02040503050406030204" pitchFamily="18" charset="0"/>
                        <a:ea typeface="Cambria Math" panose="02040503050406030204" pitchFamily="18" charset="0"/>
                      </a:rPr>
                      <m:t>.</m:t>
                    </m:r>
                    <m:r>
                      <a:rPr lang="fr-FR" sz="1800" b="0" i="1" smtClean="0">
                        <a:latin typeface="Cambria Math" panose="02040503050406030204" pitchFamily="18" charset="0"/>
                        <a:ea typeface="Cambria Math" panose="02040503050406030204" pitchFamily="18" charset="0"/>
                      </a:rPr>
                      <m:t>2</m:t>
                    </m:r>
                    <m:r>
                      <a:rPr lang="fr-FR" sz="1800" b="0" i="1" smtClean="0">
                        <a:latin typeface="Cambria Math" panose="02040503050406030204" pitchFamily="18" charset="0"/>
                        <a:ea typeface="Cambria Math" panose="02040503050406030204" pitchFamily="18" charset="0"/>
                      </a:rPr>
                      <m:t>𝑠𝑒𝑐</m:t>
                    </m:r>
                    <m:r>
                      <a:rPr lang="fr-FR" sz="1800" b="0" i="0" smtClean="0">
                        <a:latin typeface="Cambria Math" panose="02040503050406030204" pitchFamily="18" charset="0"/>
                        <a:ea typeface="Cambria Math" panose="02040503050406030204" pitchFamily="18" charset="0"/>
                      </a:rPr>
                      <m:t>.</m:t>
                    </m:r>
                  </m:oMath>
                </a14:m>
                <a:endParaRPr lang="en-US" sz="1800" dirty="0"/>
              </a:p>
              <a:p>
                <a:pPr algn="just">
                  <a:lnSpc>
                    <a:spcPct val="150000"/>
                  </a:lnSpc>
                </a:pPr>
                <a:r>
                  <a:rPr lang="en-US" sz="1800" dirty="0"/>
                  <a:t>where: </a:t>
                </a:r>
              </a:p>
              <a:p>
                <a:pPr algn="just">
                  <a:lnSpc>
                    <a:spcPct val="150000"/>
                  </a:lnSpc>
                </a:pPr>
                <a:r>
                  <a:rPr lang="en-US" sz="1800" dirty="0"/>
                  <a:t>N is the number of levels above ground </a:t>
                </a:r>
              </a:p>
              <a:p>
                <a:pPr algn="just">
                  <a:lnSpc>
                    <a:spcPct val="150000"/>
                  </a:lnSpc>
                </a:pPr>
                <a:r>
                  <a:rPr lang="en-US" sz="1800" dirty="0"/>
                  <a:t>Tk is the period of mode K</a:t>
                </a:r>
              </a:p>
              <a:p>
                <a:pPr algn="just">
                  <a:lnSpc>
                    <a:spcPct val="150000"/>
                  </a:lnSpc>
                </a:pPr>
                <a:r>
                  <a:rPr lang="en-US" sz="1800" dirty="0">
                    <a:solidFill>
                      <a:srgbClr val="FFFF00"/>
                    </a:solidFill>
                  </a:rPr>
                  <a:t>4.Design spectrum:</a:t>
                </a:r>
              </a:p>
              <a:p>
                <a:pPr algn="just">
                  <a:lnSpc>
                    <a:spcPct val="150000"/>
                  </a:lnSpc>
                </a:pPr>
                <a:r>
                  <a:rPr lang="en-US" sz="1800" dirty="0"/>
                  <a:t>To avoid an explicit nonlinear structural analysis during calculations, the structure's capacity to dissipate energy, primarily through its ductile behavior, is taken into account by performing an elastic analysis based on a response spectrum reduced compared to the elastic one, referred to as the design spectrum.</a:t>
                </a:r>
              </a:p>
              <a:p>
                <a:pPr algn="just">
                  <a:lnSpc>
                    <a:spcPct val="150000"/>
                  </a:lnSpc>
                </a:pPr>
                <a:r>
                  <a:rPr lang="en-US" sz="1800" dirty="0"/>
                  <a:t> This reduction is achieved by introducing a reduction factor for elastic forces, known as the behavior coefficient (R), along with a penalty factor called the quality factor (QF).</a:t>
                </a:r>
              </a:p>
              <a:p>
                <a:pPr algn="just">
                  <a:lnSpc>
                    <a:spcPct val="150000"/>
                  </a:lnSpc>
                </a:pPr>
                <a:r>
                  <a:rPr lang="en-US" sz="1800" dirty="0"/>
                  <a:t>The horizontal seismic action is represented by the following design spectrum:</a:t>
                </a:r>
              </a:p>
              <a:p>
                <a:pPr algn="just">
                  <a:lnSpc>
                    <a:spcPct val="150000"/>
                  </a:lnSpc>
                </a:pPr>
                <a:endParaRPr lang="fr-FR" sz="1800" dirty="0">
                  <a:solidFill>
                    <a:srgbClr val="FFFF00"/>
                  </a:solidFill>
                </a:endParaRPr>
              </a:p>
            </p:txBody>
          </p:sp>
        </mc:Choice>
        <mc:Fallback xmlns="">
          <p:sp>
            <p:nvSpPr>
              <p:cNvPr id="4" name="Rectangle 2"/>
              <p:cNvSpPr txBox="1">
                <a:spLocks noRot="1" noChangeAspect="1" noMove="1" noResize="1" noEditPoints="1" noAdjustHandles="1" noChangeArrowheads="1" noChangeShapeType="1" noTextEdit="1"/>
              </p:cNvSpPr>
              <p:nvPr/>
            </p:nvSpPr>
            <p:spPr>
              <a:xfrm>
                <a:off x="0" y="-27384"/>
                <a:ext cx="9108504" cy="6885384"/>
              </a:xfrm>
              <a:prstGeom prst="rect">
                <a:avLst/>
              </a:prstGeom>
              <a:blipFill>
                <a:blip r:embed="rId3"/>
                <a:stretch>
                  <a:fillRect l="-468" r="-468"/>
                </a:stretch>
              </a:blipFill>
              <a:ln>
                <a:solidFill>
                  <a:schemeClr val="accent1"/>
                </a:solidFill>
              </a:ln>
            </p:spPr>
            <p:txBody>
              <a:bodyPr/>
              <a:lstStyle/>
              <a:p>
                <a:r>
                  <a:rPr lang="fr-FR">
                    <a:noFill/>
                  </a:rPr>
                  <a:t> </a:t>
                </a:r>
              </a:p>
            </p:txBody>
          </p:sp>
        </mc:Fallback>
      </mc:AlternateContent>
      <p:sp>
        <p:nvSpPr>
          <p:cNvPr id="5" name="Espace réservé du numéro de diapositive 4"/>
          <p:cNvSpPr>
            <a:spLocks noGrp="1"/>
          </p:cNvSpPr>
          <p:nvPr>
            <p:ph type="sldNum" sz="quarter" idx="12"/>
          </p:nvPr>
        </p:nvSpPr>
        <p:spPr>
          <a:xfrm>
            <a:off x="8820472" y="6421166"/>
            <a:ext cx="323528" cy="457200"/>
          </a:xfrm>
        </p:spPr>
        <p:txBody>
          <a:bodyPr/>
          <a:lstStyle/>
          <a:p>
            <a:fld id="{CF4668DC-857F-487D-BFFA-8C0CA5037977}" type="slidenum">
              <a:rPr lang="fr-BE" smtClean="0">
                <a:solidFill>
                  <a:srgbClr val="FFFFFF"/>
                </a:solidFill>
              </a:rPr>
              <a:pPr/>
              <a:t>4</a:t>
            </a:fld>
            <a:endParaRPr lang="fr-BE" dirty="0">
              <a:solidFill>
                <a:srgbClr val="FFFFFF"/>
              </a:solidFill>
            </a:endParaRPr>
          </a:p>
        </p:txBody>
      </p:sp>
    </p:spTree>
    <p:extLst>
      <p:ext uri="{BB962C8B-B14F-4D97-AF65-F5344CB8AC3E}">
        <p14:creationId xmlns:p14="http://schemas.microsoft.com/office/powerpoint/2010/main" val="268939687"/>
      </p:ext>
    </p:extLst>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Rectangle 2"/>
              <p:cNvSpPr txBox="1">
                <a:spLocks noChangeArrowheads="1"/>
              </p:cNvSpPr>
              <p:nvPr/>
            </p:nvSpPr>
            <p:spPr>
              <a:xfrm>
                <a:off x="0" y="-27384"/>
                <a:ext cx="9073008" cy="6840760"/>
              </a:xfrm>
              <a:prstGeom prst="rect">
                <a:avLst/>
              </a:prstGeom>
              <a:ln>
                <a:solidFill>
                  <a:schemeClr val="accent1"/>
                </a:solidFill>
              </a:ln>
            </p:spPr>
            <p:txBody>
              <a:bodyPr/>
              <a:lstStyle/>
              <a:p>
                <a:pPr algn="just"/>
                <a14:m>
                  <m:oMathPara xmlns:m="http://schemas.openxmlformats.org/officeDocument/2006/math">
                    <m:oMathParaPr>
                      <m:jc m:val="left"/>
                    </m:oMathParaPr>
                    <m:oMath xmlns:m="http://schemas.openxmlformats.org/officeDocument/2006/math">
                      <m:f>
                        <m:fPr>
                          <m:ctrlPr>
                            <a:rPr lang="fr-FR" sz="1800" i="1" smtClean="0">
                              <a:effectLst/>
                              <a:latin typeface="Cambria Math" panose="02040503050406030204" pitchFamily="18" charset="0"/>
                              <a:ea typeface="Times New Roman" panose="02020603050405020304" pitchFamily="18" charset="0"/>
                            </a:rPr>
                          </m:ctrlPr>
                        </m:fPr>
                        <m:num>
                          <m:sSub>
                            <m:sSubPr>
                              <m:ctrlPr>
                                <a:rPr lang="fr-FR" sz="1800" i="1">
                                  <a:effectLst/>
                                  <a:latin typeface="Cambria Math" panose="02040503050406030204" pitchFamily="18" charset="0"/>
                                  <a:ea typeface="Times New Roman" panose="02020603050405020304" pitchFamily="18" charset="0"/>
                                </a:rPr>
                              </m:ctrlPr>
                            </m:sSubPr>
                            <m:e>
                              <m:r>
                                <m:rPr>
                                  <m:sty m:val="p"/>
                                </m:rPr>
                                <a:rPr lang="fr-FR" sz="1800">
                                  <a:effectLst/>
                                  <a:latin typeface="Cambria Math" panose="02040503050406030204" pitchFamily="18" charset="0"/>
                                  <a:ea typeface="Times New Roman" panose="02020603050405020304" pitchFamily="18" charset="0"/>
                                </a:rPr>
                                <m:t>S</m:t>
                              </m:r>
                            </m:e>
                            <m:sub>
                              <m:r>
                                <m:rPr>
                                  <m:sty m:val="p"/>
                                </m:rPr>
                                <a:rPr lang="fr-FR" sz="1800">
                                  <a:effectLst/>
                                  <a:latin typeface="Cambria Math" panose="02040503050406030204" pitchFamily="18" charset="0"/>
                                  <a:ea typeface="Times New Roman" panose="02020603050405020304" pitchFamily="18" charset="0"/>
                                </a:rPr>
                                <m:t>a</m:t>
                              </m:r>
                            </m:sub>
                          </m:sSub>
                          <m:r>
                            <a:rPr lang="fr-FR" sz="1800" b="0" i="1" smtClean="0">
                              <a:effectLst/>
                              <a:latin typeface="Cambria Math" panose="02040503050406030204" pitchFamily="18" charset="0"/>
                              <a:ea typeface="Times New Roman" panose="02020603050405020304" pitchFamily="18" charset="0"/>
                            </a:rPr>
                            <m:t>𝑑</m:t>
                          </m:r>
                        </m:num>
                        <m:den>
                          <m:r>
                            <m:rPr>
                              <m:sty m:val="p"/>
                            </m:rPr>
                            <a:rPr lang="fr-FR" sz="1800">
                              <a:effectLst/>
                              <a:latin typeface="Cambria Math" panose="02040503050406030204" pitchFamily="18" charset="0"/>
                              <a:ea typeface="Times New Roman" panose="02020603050405020304" pitchFamily="18" charset="0"/>
                            </a:rPr>
                            <m:t>g</m:t>
                          </m:r>
                        </m:den>
                      </m:f>
                      <m:r>
                        <a:rPr lang="fr-FR" sz="1800" b="0" i="1" smtClean="0">
                          <a:effectLst/>
                          <a:latin typeface="Cambria Math" panose="02040503050406030204" pitchFamily="18" charset="0"/>
                          <a:ea typeface="Times New Roman" panose="02020603050405020304" pitchFamily="18" charset="0"/>
                        </a:rPr>
                        <m:t>(</m:t>
                      </m:r>
                      <m:r>
                        <a:rPr lang="fr-FR" sz="1800" b="0" i="1" smtClean="0">
                          <a:effectLst/>
                          <a:latin typeface="Cambria Math" panose="02040503050406030204" pitchFamily="18" charset="0"/>
                          <a:ea typeface="Times New Roman" panose="02020603050405020304" pitchFamily="18" charset="0"/>
                        </a:rPr>
                        <m:t>𝑇</m:t>
                      </m:r>
                      <m:r>
                        <a:rPr lang="fr-FR" sz="1800" b="0" i="1" smtClean="0">
                          <a:effectLst/>
                          <a:latin typeface="Cambria Math" panose="02040503050406030204" pitchFamily="18" charset="0"/>
                          <a:ea typeface="Times New Roman" panose="02020603050405020304" pitchFamily="18" charset="0"/>
                        </a:rPr>
                        <m:t>)</m:t>
                      </m:r>
                      <m:r>
                        <a:rPr lang="fr-FR" sz="1800">
                          <a:effectLst/>
                          <a:latin typeface="Cambria Math" panose="02040503050406030204" pitchFamily="18" charset="0"/>
                          <a:ea typeface="Times New Roman" panose="02020603050405020304" pitchFamily="18" charset="0"/>
                        </a:rPr>
                        <m:t>=</m:t>
                      </m:r>
                      <m:d>
                        <m:dPr>
                          <m:begChr m:val="{"/>
                          <m:endChr m:val=""/>
                          <m:ctrlPr>
                            <a:rPr lang="fr-FR" sz="1800" i="1">
                              <a:effectLst/>
                              <a:latin typeface="Cambria Math" panose="02040503050406030204" pitchFamily="18" charset="0"/>
                              <a:ea typeface="Times New Roman" panose="02020603050405020304" pitchFamily="18" charset="0"/>
                            </a:rPr>
                          </m:ctrlPr>
                        </m:dPr>
                        <m:e>
                          <m:eqArr>
                            <m:eqArrPr>
                              <m:ctrlPr>
                                <a:rPr lang="fr-FR" sz="1800" i="1" smtClean="0">
                                  <a:effectLst/>
                                  <a:latin typeface="Cambria Math" panose="02040503050406030204" pitchFamily="18" charset="0"/>
                                  <a:ea typeface="Times New Roman" panose="02020603050405020304" pitchFamily="18" charset="0"/>
                                </a:rPr>
                              </m:ctrlPr>
                            </m:eqArrPr>
                            <m:e>
                              <m:f>
                                <m:fPr>
                                  <m:type m:val="noBar"/>
                                  <m:ctrlPr>
                                    <a:rPr lang="fr-FR" sz="1800" i="1">
                                      <a:effectLst/>
                                      <a:latin typeface="Cambria Math" panose="02040503050406030204" pitchFamily="18" charset="0"/>
                                      <a:ea typeface="Times New Roman" panose="02020603050405020304" pitchFamily="18" charset="0"/>
                                    </a:rPr>
                                  </m:ctrlPr>
                                </m:fPr>
                                <m:num>
                                  <m:r>
                                    <m:rPr>
                                      <m:sty m:val="p"/>
                                    </m:rPr>
                                    <a:rPr lang="fr-FR" sz="1800">
                                      <a:effectLst/>
                                      <a:latin typeface="Cambria Math" panose="02040503050406030204" pitchFamily="18" charset="0"/>
                                      <a:ea typeface="Times New Roman" panose="02020603050405020304" pitchFamily="18" charset="0"/>
                                    </a:rPr>
                                    <m:t>A</m:t>
                                  </m:r>
                                  <m:r>
                                    <a:rPr lang="fr-FR" sz="1800" b="0" i="0" smtClean="0">
                                      <a:effectLst/>
                                      <a:latin typeface="Cambria Math" panose="02040503050406030204" pitchFamily="18" charset="0"/>
                                      <a:ea typeface="Times New Roman" panose="02020603050405020304" pitchFamily="18" charset="0"/>
                                    </a:rPr>
                                    <m:t>.</m:t>
                                  </m:r>
                                  <m:r>
                                    <m:rPr>
                                      <m:sty m:val="p"/>
                                    </m:rPr>
                                    <a:rPr lang="fr-FR" sz="1800" b="0" i="0" smtClean="0">
                                      <a:effectLst/>
                                      <a:latin typeface="Cambria Math" panose="02040503050406030204" pitchFamily="18" charset="0"/>
                                      <a:ea typeface="Times New Roman" panose="02020603050405020304" pitchFamily="18" charset="0"/>
                                    </a:rPr>
                                    <m:t>I</m:t>
                                  </m:r>
                                  <m:r>
                                    <a:rPr lang="fr-FR" sz="1800" b="0" i="0" smtClean="0">
                                      <a:effectLst/>
                                      <a:latin typeface="Cambria Math" panose="02040503050406030204" pitchFamily="18" charset="0"/>
                                      <a:ea typeface="Times New Roman" panose="02020603050405020304" pitchFamily="18" charset="0"/>
                                    </a:rPr>
                                    <m:t>.</m:t>
                                  </m:r>
                                  <m:r>
                                    <m:rPr>
                                      <m:sty m:val="p"/>
                                    </m:rPr>
                                    <a:rPr lang="fr-FR" sz="1800" b="0" i="0" smtClean="0">
                                      <a:effectLst/>
                                      <a:latin typeface="Cambria Math" panose="02040503050406030204" pitchFamily="18" charset="0"/>
                                      <a:ea typeface="Times New Roman" panose="02020603050405020304" pitchFamily="18" charset="0"/>
                                    </a:rPr>
                                    <m:t>S</m:t>
                                  </m:r>
                                  <m:d>
                                    <m:dPr>
                                      <m:begChr m:val="["/>
                                      <m:endChr m:val="]"/>
                                      <m:ctrlPr>
                                        <a:rPr lang="fr-FR" sz="1800" b="0" i="1" smtClean="0">
                                          <a:effectLst/>
                                          <a:latin typeface="Cambria Math" panose="02040503050406030204" pitchFamily="18" charset="0"/>
                                        </a:rPr>
                                      </m:ctrlPr>
                                    </m:dPr>
                                    <m:e>
                                      <m:f>
                                        <m:fPr>
                                          <m:ctrlPr>
                                            <a:rPr lang="fr-FR" sz="1800" b="0" i="1" smtClean="0">
                                              <a:effectLst/>
                                              <a:latin typeface="Cambria Math" panose="02040503050406030204" pitchFamily="18" charset="0"/>
                                            </a:rPr>
                                          </m:ctrlPr>
                                        </m:fPr>
                                        <m:num>
                                          <m:r>
                                            <a:rPr lang="fr-FR" sz="1800" b="0" i="1" smtClean="0">
                                              <a:effectLst/>
                                              <a:latin typeface="Cambria Math" panose="02040503050406030204" pitchFamily="18" charset="0"/>
                                            </a:rPr>
                                            <m:t>2</m:t>
                                          </m:r>
                                        </m:num>
                                        <m:den>
                                          <m:r>
                                            <a:rPr lang="fr-FR" sz="1800" b="0" i="1" smtClean="0">
                                              <a:effectLst/>
                                              <a:latin typeface="Cambria Math" panose="02040503050406030204" pitchFamily="18" charset="0"/>
                                            </a:rPr>
                                            <m:t>3</m:t>
                                          </m:r>
                                        </m:den>
                                      </m:f>
                                      <m:r>
                                        <a:rPr lang="fr-FR" sz="1800" b="0" i="1" smtClean="0">
                                          <a:effectLst/>
                                          <a:latin typeface="Cambria Math" panose="02040503050406030204" pitchFamily="18" charset="0"/>
                                        </a:rPr>
                                        <m:t>+</m:t>
                                      </m:r>
                                      <m:f>
                                        <m:fPr>
                                          <m:ctrlPr>
                                            <a:rPr lang="fr-FR" sz="1800" b="0" i="1" smtClean="0">
                                              <a:effectLst/>
                                              <a:latin typeface="Cambria Math" panose="02040503050406030204" pitchFamily="18" charset="0"/>
                                            </a:rPr>
                                          </m:ctrlPr>
                                        </m:fPr>
                                        <m:num>
                                          <m:r>
                                            <a:rPr lang="fr-FR" sz="1800" b="0" i="1" smtClean="0">
                                              <a:effectLst/>
                                              <a:latin typeface="Cambria Math" panose="02040503050406030204" pitchFamily="18" charset="0"/>
                                            </a:rPr>
                                            <m:t>𝑇</m:t>
                                          </m:r>
                                        </m:num>
                                        <m:den>
                                          <m:sSub>
                                            <m:sSubPr>
                                              <m:ctrlPr>
                                                <a:rPr lang="fr-FR" sz="1800" b="0" i="1" smtClean="0">
                                                  <a:effectLst/>
                                                  <a:latin typeface="Cambria Math" panose="02040503050406030204" pitchFamily="18" charset="0"/>
                                                </a:rPr>
                                              </m:ctrlPr>
                                            </m:sSubPr>
                                            <m:e>
                                              <m:r>
                                                <a:rPr lang="fr-FR" sz="1800" b="0" i="1" smtClean="0">
                                                  <a:effectLst/>
                                                  <a:latin typeface="Cambria Math" panose="02040503050406030204" pitchFamily="18" charset="0"/>
                                                </a:rPr>
                                                <m:t>𝑇</m:t>
                                              </m:r>
                                            </m:e>
                                            <m:sub>
                                              <m:r>
                                                <a:rPr lang="fr-FR" sz="1800" b="0" i="1" smtClean="0">
                                                  <a:effectLst/>
                                                  <a:latin typeface="Cambria Math" panose="02040503050406030204" pitchFamily="18" charset="0"/>
                                                </a:rPr>
                                                <m:t>1</m:t>
                                              </m:r>
                                            </m:sub>
                                          </m:sSub>
                                        </m:den>
                                      </m:f>
                                      <m:r>
                                        <a:rPr lang="fr-FR" sz="1800" b="0" i="1" smtClean="0">
                                          <a:effectLst/>
                                          <a:latin typeface="Cambria Math" panose="02040503050406030204" pitchFamily="18" charset="0"/>
                                        </a:rPr>
                                        <m:t>(</m:t>
                                      </m:r>
                                      <m:r>
                                        <a:rPr lang="fr-FR" sz="1800" b="0" i="1" smtClean="0">
                                          <a:effectLst/>
                                          <a:latin typeface="Cambria Math" panose="02040503050406030204" pitchFamily="18" charset="0"/>
                                        </a:rPr>
                                        <m:t>2</m:t>
                                      </m:r>
                                      <m:r>
                                        <a:rPr lang="fr-FR" sz="1800" b="0" i="1" smtClean="0">
                                          <a:effectLst/>
                                          <a:latin typeface="Cambria Math" panose="02040503050406030204" pitchFamily="18" charset="0"/>
                                        </a:rPr>
                                        <m:t>.</m:t>
                                      </m:r>
                                      <m:r>
                                        <a:rPr lang="fr-FR" sz="1800" b="0" i="1" smtClean="0">
                                          <a:effectLst/>
                                          <a:latin typeface="Cambria Math" panose="02040503050406030204" pitchFamily="18" charset="0"/>
                                        </a:rPr>
                                        <m:t>5</m:t>
                                      </m:r>
                                      <m:f>
                                        <m:fPr>
                                          <m:ctrlPr>
                                            <a:rPr lang="fr-FR" sz="1800" i="1">
                                              <a:latin typeface="Cambria Math" panose="02040503050406030204" pitchFamily="18" charset="0"/>
                                              <a:ea typeface="Times New Roman" panose="02020603050405020304" pitchFamily="18" charset="0"/>
                                            </a:rPr>
                                          </m:ctrlPr>
                                        </m:fPr>
                                        <m:num>
                                          <m:sSub>
                                            <m:sSubPr>
                                              <m:ctrlPr>
                                                <a:rPr lang="fr-FR" sz="1800" i="1" smtClean="0">
                                                  <a:latin typeface="Cambria Math" panose="02040503050406030204" pitchFamily="18" charset="0"/>
                                                </a:rPr>
                                              </m:ctrlPr>
                                            </m:sSubPr>
                                            <m:e>
                                              <m:r>
                                                <m:rPr>
                                                  <m:sty m:val="p"/>
                                                </m:rPr>
                                                <a:rPr lang="fr-FR" sz="1800">
                                                  <a:latin typeface="Cambria Math" panose="02040503050406030204" pitchFamily="18" charset="0"/>
                                                  <a:ea typeface="Times New Roman" panose="02020603050405020304" pitchFamily="18" charset="0"/>
                                                </a:rPr>
                                                <m:t>Q</m:t>
                                              </m:r>
                                            </m:e>
                                            <m:sub>
                                              <m:r>
                                                <a:rPr lang="fr-FR" sz="1800" b="0" i="1" smtClean="0">
                                                  <a:latin typeface="Cambria Math" panose="02040503050406030204" pitchFamily="18" charset="0"/>
                                                </a:rPr>
                                                <m:t>𝐹</m:t>
                                              </m:r>
                                            </m:sub>
                                          </m:sSub>
                                        </m:num>
                                        <m:den>
                                          <m:r>
                                            <m:rPr>
                                              <m:sty m:val="p"/>
                                            </m:rPr>
                                            <a:rPr lang="fr-FR" sz="1800">
                                              <a:latin typeface="Cambria Math" panose="02040503050406030204" pitchFamily="18" charset="0"/>
                                              <a:ea typeface="Times New Roman" panose="02020603050405020304" pitchFamily="18" charset="0"/>
                                            </a:rPr>
                                            <m:t>R</m:t>
                                          </m:r>
                                        </m:den>
                                      </m:f>
                                      <m:r>
                                        <a:rPr lang="fr-FR" sz="1800" b="0" i="1" smtClean="0">
                                          <a:latin typeface="Cambria Math" panose="02040503050406030204" pitchFamily="18" charset="0"/>
                                          <a:ea typeface="Times New Roman" panose="02020603050405020304" pitchFamily="18" charset="0"/>
                                        </a:rPr>
                                        <m:t>−</m:t>
                                      </m:r>
                                      <m:f>
                                        <m:fPr>
                                          <m:ctrlPr>
                                            <a:rPr lang="fr-FR" sz="1800" i="1">
                                              <a:latin typeface="Cambria Math" panose="02040503050406030204" pitchFamily="18" charset="0"/>
                                            </a:rPr>
                                          </m:ctrlPr>
                                        </m:fPr>
                                        <m:num>
                                          <m:r>
                                            <a:rPr lang="fr-FR" sz="1800" i="1">
                                              <a:latin typeface="Cambria Math" panose="02040503050406030204" pitchFamily="18" charset="0"/>
                                            </a:rPr>
                                            <m:t>2</m:t>
                                          </m:r>
                                        </m:num>
                                        <m:den>
                                          <m:r>
                                            <a:rPr lang="fr-FR" sz="1800" i="1">
                                              <a:latin typeface="Cambria Math" panose="02040503050406030204" pitchFamily="18" charset="0"/>
                                            </a:rPr>
                                            <m:t>3</m:t>
                                          </m:r>
                                        </m:den>
                                      </m:f>
                                      <m:r>
                                        <a:rPr lang="fr-FR" sz="1800" b="0" i="1" smtClean="0">
                                          <a:latin typeface="Cambria Math" panose="02040503050406030204" pitchFamily="18" charset="0"/>
                                        </a:rPr>
                                        <m:t>)</m:t>
                                      </m:r>
                                    </m:e>
                                  </m:d>
                                  <m:r>
                                    <a:rPr lang="fr-FR" sz="1800" b="0" i="0" smtClean="0">
                                      <a:effectLst/>
                                      <a:latin typeface="Cambria Math" panose="02040503050406030204" pitchFamily="18" charset="0"/>
                                    </a:rPr>
                                    <m:t>                                            </m:t>
                                  </m:r>
                                  <m:r>
                                    <a:rPr lang="fr-FR" sz="1800">
                                      <a:effectLst/>
                                      <a:latin typeface="Cambria Math" panose="02040503050406030204" pitchFamily="18" charset="0"/>
                                      <a:ea typeface="Times New Roman" panose="02020603050405020304" pitchFamily="18" charset="0"/>
                                    </a:rPr>
                                    <m:t>0</m:t>
                                  </m:r>
                                  <m:r>
                                    <a:rPr lang="fr-FR" sz="1800">
                                      <a:effectLst/>
                                      <a:latin typeface="Cambria Math" panose="02040503050406030204" pitchFamily="18" charset="0"/>
                                      <a:ea typeface="Times New Roman" panose="02020603050405020304" pitchFamily="18" charset="0"/>
                                    </a:rPr>
                                    <m:t>≤</m:t>
                                  </m:r>
                                  <m:r>
                                    <m:rPr>
                                      <m:sty m:val="p"/>
                                    </m:rPr>
                                    <a:rPr lang="fr-FR" sz="1800">
                                      <a:effectLst/>
                                      <a:latin typeface="Cambria Math" panose="02040503050406030204" pitchFamily="18" charset="0"/>
                                      <a:ea typeface="Times New Roman" panose="02020603050405020304" pitchFamily="18" charset="0"/>
                                    </a:rPr>
                                    <m:t>T</m:t>
                                  </m:r>
                                  <m:r>
                                    <a:rPr lang="fr-FR" sz="1800">
                                      <a:effectLst/>
                                      <a:latin typeface="Cambria Math" panose="02040503050406030204" pitchFamily="18" charset="0"/>
                                      <a:ea typeface="Times New Roman" panose="02020603050405020304" pitchFamily="18" charset="0"/>
                                    </a:rPr>
                                    <m:t>≤</m:t>
                                  </m:r>
                                  <m:sSub>
                                    <m:sSubPr>
                                      <m:ctrlPr>
                                        <a:rPr lang="fr-FR" sz="1800" i="1">
                                          <a:effectLst/>
                                          <a:latin typeface="Cambria Math" panose="02040503050406030204" pitchFamily="18" charset="0"/>
                                          <a:ea typeface="Times New Roman" panose="02020603050405020304" pitchFamily="18" charset="0"/>
                                        </a:rPr>
                                      </m:ctrlPr>
                                    </m:sSubPr>
                                    <m:e>
                                      <m:r>
                                        <m:rPr>
                                          <m:sty m:val="p"/>
                                        </m:rPr>
                                        <a:rPr lang="fr-FR" sz="1800">
                                          <a:effectLst/>
                                          <a:latin typeface="Cambria Math" panose="02040503050406030204" pitchFamily="18" charset="0"/>
                                          <a:ea typeface="Times New Roman" panose="02020603050405020304" pitchFamily="18" charset="0"/>
                                        </a:rPr>
                                        <m:t>T</m:t>
                                      </m:r>
                                    </m:e>
                                    <m:sub>
                                      <m:r>
                                        <a:rPr lang="fr-FR" sz="1800">
                                          <a:effectLst/>
                                          <a:latin typeface="Cambria Math" panose="02040503050406030204" pitchFamily="18" charset="0"/>
                                          <a:ea typeface="Times New Roman" panose="02020603050405020304" pitchFamily="18" charset="0"/>
                                        </a:rPr>
                                        <m:t>1</m:t>
                                      </m:r>
                                    </m:sub>
                                  </m:sSub>
                                  <m:r>
                                    <a:rPr lang="fr-FR" sz="1800" b="0" i="1" smtClean="0">
                                      <a:effectLst/>
                                      <a:latin typeface="Cambria Math" panose="02040503050406030204" pitchFamily="18" charset="0"/>
                                      <a:ea typeface="Times New Roman" panose="02020603050405020304" pitchFamily="18" charset="0"/>
                                    </a:rPr>
                                    <m:t>            </m:t>
                                  </m:r>
                                </m:num>
                                <m:den>
                                  <m:r>
                                    <m:rPr>
                                      <m:sty m:val="p"/>
                                    </m:rPr>
                                    <a:rPr lang="fr-FR" sz="1800">
                                      <a:latin typeface="Cambria Math" panose="02040503050406030204" pitchFamily="18" charset="0"/>
                                      <a:ea typeface="Times New Roman" panose="02020603050405020304" pitchFamily="18" charset="0"/>
                                    </a:rPr>
                                    <m:t>A</m:t>
                                  </m:r>
                                  <m:r>
                                    <a:rPr lang="fr-FR" sz="1800">
                                      <a:latin typeface="Cambria Math" panose="02040503050406030204" pitchFamily="18" charset="0"/>
                                      <a:ea typeface="Times New Roman" panose="02020603050405020304" pitchFamily="18" charset="0"/>
                                    </a:rPr>
                                    <m:t>.</m:t>
                                  </m:r>
                                  <m:r>
                                    <m:rPr>
                                      <m:sty m:val="p"/>
                                    </m:rPr>
                                    <a:rPr lang="fr-FR" sz="1800">
                                      <a:latin typeface="Cambria Math" panose="02040503050406030204" pitchFamily="18" charset="0"/>
                                      <a:ea typeface="Times New Roman" panose="02020603050405020304" pitchFamily="18" charset="0"/>
                                    </a:rPr>
                                    <m:t>I</m:t>
                                  </m:r>
                                  <m:r>
                                    <a:rPr lang="fr-FR" sz="1800">
                                      <a:latin typeface="Cambria Math" panose="02040503050406030204" pitchFamily="18" charset="0"/>
                                      <a:ea typeface="Times New Roman" panose="02020603050405020304" pitchFamily="18" charset="0"/>
                                    </a:rPr>
                                    <m:t>.</m:t>
                                  </m:r>
                                  <m:r>
                                    <m:rPr>
                                      <m:sty m:val="p"/>
                                    </m:rPr>
                                    <a:rPr lang="fr-FR" sz="1800">
                                      <a:latin typeface="Cambria Math" panose="02040503050406030204" pitchFamily="18" charset="0"/>
                                      <a:ea typeface="Times New Roman" panose="02020603050405020304" pitchFamily="18" charset="0"/>
                                    </a:rPr>
                                    <m:t>S</m:t>
                                  </m:r>
                                  <m:d>
                                    <m:dPr>
                                      <m:begChr m:val="["/>
                                      <m:endChr m:val="]"/>
                                      <m:ctrlPr>
                                        <a:rPr lang="fr-FR" sz="1800" i="1" smtClean="0">
                                          <a:latin typeface="Cambria Math" panose="02040503050406030204" pitchFamily="18" charset="0"/>
                                        </a:rPr>
                                      </m:ctrlPr>
                                    </m:dPr>
                                    <m:e>
                                      <m:r>
                                        <a:rPr lang="fr-FR" sz="1800" i="1">
                                          <a:latin typeface="Cambria Math" panose="02040503050406030204" pitchFamily="18" charset="0"/>
                                        </a:rPr>
                                        <m:t>2</m:t>
                                      </m:r>
                                      <m:r>
                                        <a:rPr lang="fr-FR" sz="1800" i="1">
                                          <a:latin typeface="Cambria Math" panose="02040503050406030204" pitchFamily="18" charset="0"/>
                                        </a:rPr>
                                        <m:t>.</m:t>
                                      </m:r>
                                      <m:r>
                                        <a:rPr lang="fr-FR" sz="1800" i="1">
                                          <a:latin typeface="Cambria Math" panose="02040503050406030204" pitchFamily="18" charset="0"/>
                                        </a:rPr>
                                        <m:t>5</m:t>
                                      </m:r>
                                      <m:f>
                                        <m:fPr>
                                          <m:ctrlPr>
                                            <a:rPr lang="fr-FR" sz="1800" i="1">
                                              <a:latin typeface="Cambria Math" panose="02040503050406030204" pitchFamily="18" charset="0"/>
                                              <a:ea typeface="Times New Roman" panose="02020603050405020304" pitchFamily="18" charset="0"/>
                                            </a:rPr>
                                          </m:ctrlPr>
                                        </m:fPr>
                                        <m:num>
                                          <m:sSub>
                                            <m:sSubPr>
                                              <m:ctrlPr>
                                                <a:rPr lang="fr-FR" sz="1800" i="1">
                                                  <a:latin typeface="Cambria Math" panose="02040503050406030204" pitchFamily="18" charset="0"/>
                                                </a:rPr>
                                              </m:ctrlPr>
                                            </m:sSubPr>
                                            <m:e>
                                              <m:r>
                                                <m:rPr>
                                                  <m:sty m:val="p"/>
                                                </m:rPr>
                                                <a:rPr lang="fr-FR" sz="1800">
                                                  <a:latin typeface="Cambria Math" panose="02040503050406030204" pitchFamily="18" charset="0"/>
                                                  <a:ea typeface="Times New Roman" panose="02020603050405020304" pitchFamily="18" charset="0"/>
                                                </a:rPr>
                                                <m:t>Q</m:t>
                                              </m:r>
                                            </m:e>
                                            <m:sub>
                                              <m:r>
                                                <a:rPr lang="fr-FR" sz="1800" i="1">
                                                  <a:latin typeface="Cambria Math" panose="02040503050406030204" pitchFamily="18" charset="0"/>
                                                </a:rPr>
                                                <m:t>𝐹</m:t>
                                              </m:r>
                                            </m:sub>
                                          </m:sSub>
                                        </m:num>
                                        <m:den>
                                          <m:r>
                                            <m:rPr>
                                              <m:sty m:val="p"/>
                                            </m:rPr>
                                            <a:rPr lang="fr-FR" sz="1800">
                                              <a:latin typeface="Cambria Math" panose="02040503050406030204" pitchFamily="18" charset="0"/>
                                              <a:ea typeface="Times New Roman" panose="02020603050405020304" pitchFamily="18" charset="0"/>
                                            </a:rPr>
                                            <m:t>R</m:t>
                                          </m:r>
                                        </m:den>
                                      </m:f>
                                    </m:e>
                                  </m:d>
                                  <m:r>
                                    <a:rPr lang="fr-FR" sz="1800">
                                      <a:effectLst/>
                                      <a:latin typeface="Cambria Math" panose="02040503050406030204" pitchFamily="18" charset="0"/>
                                      <a:ea typeface="Times New Roman" panose="02020603050405020304" pitchFamily="18" charset="0"/>
                                    </a:rPr>
                                    <m:t>    </m:t>
                                  </m:r>
                                  <m:r>
                                    <a:rPr lang="fr-FR" sz="1800" b="0" i="0" smtClean="0">
                                      <a:effectLst/>
                                      <a:latin typeface="Cambria Math" panose="02040503050406030204" pitchFamily="18" charset="0"/>
                                      <a:ea typeface="Times New Roman" panose="02020603050405020304" pitchFamily="18" charset="0"/>
                                    </a:rPr>
                                    <m:t>     </m:t>
                                  </m:r>
                                  <m:r>
                                    <a:rPr lang="fr-FR" sz="1800">
                                      <a:effectLst/>
                                      <a:latin typeface="Cambria Math" panose="02040503050406030204" pitchFamily="18" charset="0"/>
                                      <a:ea typeface="Times New Roman" panose="02020603050405020304" pitchFamily="18" charset="0"/>
                                    </a:rPr>
                                    <m:t>                 </m:t>
                                  </m:r>
                                  <m:r>
                                    <a:rPr lang="fr-FR" sz="1800" b="0" i="0" smtClean="0">
                                      <a:effectLst/>
                                      <a:latin typeface="Cambria Math" panose="02040503050406030204" pitchFamily="18" charset="0"/>
                                      <a:ea typeface="Times New Roman" panose="02020603050405020304" pitchFamily="18" charset="0"/>
                                    </a:rPr>
                                    <m:t>                                           </m:t>
                                  </m:r>
                                  <m:r>
                                    <a:rPr lang="fr-FR" sz="1800">
                                      <a:effectLst/>
                                      <a:latin typeface="Cambria Math" panose="02040503050406030204" pitchFamily="18" charset="0"/>
                                      <a:ea typeface="Times New Roman" panose="02020603050405020304" pitchFamily="18" charset="0"/>
                                    </a:rPr>
                                    <m:t> </m:t>
                                  </m:r>
                                  <m:sSub>
                                    <m:sSubPr>
                                      <m:ctrlPr>
                                        <a:rPr lang="fr-FR" sz="1800" i="1">
                                          <a:effectLst/>
                                          <a:latin typeface="Cambria Math" panose="02040503050406030204" pitchFamily="18" charset="0"/>
                                          <a:ea typeface="Times New Roman" panose="02020603050405020304" pitchFamily="18" charset="0"/>
                                        </a:rPr>
                                      </m:ctrlPr>
                                    </m:sSubPr>
                                    <m:e>
                                      <m:r>
                                        <a:rPr lang="fr-FR" sz="1800">
                                          <a:effectLst/>
                                          <a:latin typeface="Cambria Math" panose="02040503050406030204" pitchFamily="18" charset="0"/>
                                          <a:ea typeface="Times New Roman" panose="02020603050405020304" pitchFamily="18" charset="0"/>
                                        </a:rPr>
                                        <m:t> </m:t>
                                      </m:r>
                                      <m:r>
                                        <m:rPr>
                                          <m:sty m:val="p"/>
                                        </m:rPr>
                                        <a:rPr lang="fr-FR" sz="1800">
                                          <a:effectLst/>
                                          <a:latin typeface="Cambria Math" panose="02040503050406030204" pitchFamily="18" charset="0"/>
                                          <a:ea typeface="Times New Roman" panose="02020603050405020304" pitchFamily="18" charset="0"/>
                                        </a:rPr>
                                        <m:t>T</m:t>
                                      </m:r>
                                    </m:e>
                                    <m:sub>
                                      <m:r>
                                        <a:rPr lang="fr-FR" sz="1800">
                                          <a:effectLst/>
                                          <a:latin typeface="Cambria Math" panose="02040503050406030204" pitchFamily="18" charset="0"/>
                                          <a:ea typeface="Times New Roman" panose="02020603050405020304" pitchFamily="18" charset="0"/>
                                        </a:rPr>
                                        <m:t>1</m:t>
                                      </m:r>
                                    </m:sub>
                                  </m:sSub>
                                  <m:r>
                                    <a:rPr lang="fr-FR" sz="1800">
                                      <a:effectLst/>
                                      <a:latin typeface="Cambria Math" panose="02040503050406030204" pitchFamily="18" charset="0"/>
                                      <a:ea typeface="Times New Roman" panose="02020603050405020304" pitchFamily="18" charset="0"/>
                                    </a:rPr>
                                    <m:t> ≤</m:t>
                                  </m:r>
                                  <m:r>
                                    <m:rPr>
                                      <m:sty m:val="p"/>
                                    </m:rPr>
                                    <a:rPr lang="fr-FR" sz="1800">
                                      <a:effectLst/>
                                      <a:latin typeface="Cambria Math" panose="02040503050406030204" pitchFamily="18" charset="0"/>
                                      <a:ea typeface="Times New Roman" panose="02020603050405020304" pitchFamily="18" charset="0"/>
                                    </a:rPr>
                                    <m:t>T</m:t>
                                  </m:r>
                                  <m:r>
                                    <a:rPr lang="fr-FR" sz="1800">
                                      <a:effectLst/>
                                      <a:latin typeface="Cambria Math" panose="02040503050406030204" pitchFamily="18" charset="0"/>
                                      <a:ea typeface="Times New Roman" panose="02020603050405020304" pitchFamily="18" charset="0"/>
                                    </a:rPr>
                                    <m:t>≤  </m:t>
                                  </m:r>
                                  <m:sSub>
                                    <m:sSubPr>
                                      <m:ctrlPr>
                                        <a:rPr lang="fr-FR" sz="1800" i="1">
                                          <a:effectLst/>
                                          <a:latin typeface="Cambria Math" panose="02040503050406030204" pitchFamily="18" charset="0"/>
                                          <a:ea typeface="Times New Roman" panose="02020603050405020304" pitchFamily="18" charset="0"/>
                                        </a:rPr>
                                      </m:ctrlPr>
                                    </m:sSubPr>
                                    <m:e>
                                      <m:r>
                                        <m:rPr>
                                          <m:sty m:val="p"/>
                                        </m:rPr>
                                        <a:rPr lang="fr-FR" sz="1800">
                                          <a:effectLst/>
                                          <a:latin typeface="Cambria Math" panose="02040503050406030204" pitchFamily="18" charset="0"/>
                                          <a:ea typeface="Times New Roman" panose="02020603050405020304" pitchFamily="18" charset="0"/>
                                        </a:rPr>
                                        <m:t>T</m:t>
                                      </m:r>
                                    </m:e>
                                    <m:sub>
                                      <m:r>
                                        <a:rPr lang="fr-FR" sz="1800">
                                          <a:effectLst/>
                                          <a:latin typeface="Cambria Math" panose="02040503050406030204" pitchFamily="18" charset="0"/>
                                          <a:ea typeface="Times New Roman" panose="02020603050405020304" pitchFamily="18" charset="0"/>
                                        </a:rPr>
                                        <m:t>2</m:t>
                                      </m:r>
                                    </m:sub>
                                  </m:sSub>
                                  <m:r>
                                    <a:rPr lang="fr-FR" sz="1800">
                                      <a:effectLst/>
                                      <a:latin typeface="Cambria Math" panose="02040503050406030204" pitchFamily="18" charset="0"/>
                                      <a:ea typeface="Times New Roman" panose="02020603050405020304" pitchFamily="18" charset="0"/>
                                    </a:rPr>
                                    <m:t>   </m:t>
                                  </m:r>
                                  <m:r>
                                    <a:rPr lang="fr-FR" sz="1800" b="0" i="1" smtClean="0">
                                      <a:effectLst/>
                                      <a:latin typeface="Cambria Math" panose="02040503050406030204" pitchFamily="18" charset="0"/>
                                      <a:ea typeface="Times New Roman" panose="02020603050405020304" pitchFamily="18" charset="0"/>
                                    </a:rPr>
                                    <m:t>    </m:t>
                                  </m:r>
                                </m:den>
                              </m:f>
                              <m:r>
                                <a:rPr lang="fr-FR" sz="1800" b="0" i="1" smtClean="0">
                                  <a:effectLst/>
                                  <a:latin typeface="Cambria Math" panose="02040503050406030204" pitchFamily="18" charset="0"/>
                                  <a:ea typeface="Times New Roman" panose="02020603050405020304" pitchFamily="18" charset="0"/>
                                </a:rPr>
                                <m:t>   </m:t>
                              </m:r>
                            </m:e>
                            <m:e>
                              <m:f>
                                <m:fPr>
                                  <m:type m:val="noBar"/>
                                  <m:ctrlPr>
                                    <a:rPr lang="fr-FR" sz="1800" i="1">
                                      <a:latin typeface="Cambria Math" panose="02040503050406030204" pitchFamily="18" charset="0"/>
                                      <a:ea typeface="Times New Roman" panose="02020603050405020304" pitchFamily="18" charset="0"/>
                                    </a:rPr>
                                  </m:ctrlPr>
                                </m:fPr>
                                <m:num>
                                  <m:r>
                                    <m:rPr>
                                      <m:sty m:val="p"/>
                                    </m:rPr>
                                    <a:rPr lang="fr-FR" sz="1800">
                                      <a:latin typeface="Cambria Math" panose="02040503050406030204" pitchFamily="18" charset="0"/>
                                      <a:ea typeface="Times New Roman" panose="02020603050405020304" pitchFamily="18" charset="0"/>
                                    </a:rPr>
                                    <m:t>A</m:t>
                                  </m:r>
                                  <m:r>
                                    <a:rPr lang="fr-FR" sz="1800">
                                      <a:latin typeface="Cambria Math" panose="02040503050406030204" pitchFamily="18" charset="0"/>
                                      <a:ea typeface="Times New Roman" panose="02020603050405020304" pitchFamily="18" charset="0"/>
                                    </a:rPr>
                                    <m:t>.</m:t>
                                  </m:r>
                                  <m:r>
                                    <m:rPr>
                                      <m:sty m:val="p"/>
                                    </m:rPr>
                                    <a:rPr lang="fr-FR" sz="1800">
                                      <a:latin typeface="Cambria Math" panose="02040503050406030204" pitchFamily="18" charset="0"/>
                                      <a:ea typeface="Times New Roman" panose="02020603050405020304" pitchFamily="18" charset="0"/>
                                    </a:rPr>
                                    <m:t>I</m:t>
                                  </m:r>
                                  <m:r>
                                    <a:rPr lang="fr-FR" sz="1800">
                                      <a:latin typeface="Cambria Math" panose="02040503050406030204" pitchFamily="18" charset="0"/>
                                      <a:ea typeface="Times New Roman" panose="02020603050405020304" pitchFamily="18" charset="0"/>
                                    </a:rPr>
                                    <m:t>.</m:t>
                                  </m:r>
                                  <m:r>
                                    <m:rPr>
                                      <m:sty m:val="p"/>
                                    </m:rPr>
                                    <a:rPr lang="fr-FR" sz="1800">
                                      <a:latin typeface="Cambria Math" panose="02040503050406030204" pitchFamily="18" charset="0"/>
                                      <a:ea typeface="Times New Roman" panose="02020603050405020304" pitchFamily="18" charset="0"/>
                                    </a:rPr>
                                    <m:t>S</m:t>
                                  </m:r>
                                  <m:d>
                                    <m:dPr>
                                      <m:begChr m:val="["/>
                                      <m:endChr m:val="]"/>
                                      <m:ctrlPr>
                                        <a:rPr lang="fr-FR" sz="1800" i="1">
                                          <a:latin typeface="Cambria Math" panose="02040503050406030204" pitchFamily="18" charset="0"/>
                                        </a:rPr>
                                      </m:ctrlPr>
                                    </m:dPr>
                                    <m:e>
                                      <m:r>
                                        <a:rPr lang="fr-FR" sz="1800" i="1">
                                          <a:latin typeface="Cambria Math" panose="02040503050406030204" pitchFamily="18" charset="0"/>
                                        </a:rPr>
                                        <m:t>2</m:t>
                                      </m:r>
                                      <m:r>
                                        <a:rPr lang="fr-FR" sz="1800" i="1">
                                          <a:latin typeface="Cambria Math" panose="02040503050406030204" pitchFamily="18" charset="0"/>
                                        </a:rPr>
                                        <m:t>.</m:t>
                                      </m:r>
                                      <m:r>
                                        <a:rPr lang="fr-FR" sz="1800" i="1">
                                          <a:latin typeface="Cambria Math" panose="02040503050406030204" pitchFamily="18" charset="0"/>
                                        </a:rPr>
                                        <m:t>5</m:t>
                                      </m:r>
                                      <m:f>
                                        <m:fPr>
                                          <m:ctrlPr>
                                            <a:rPr lang="fr-FR" sz="1800" i="1">
                                              <a:latin typeface="Cambria Math" panose="02040503050406030204" pitchFamily="18" charset="0"/>
                                              <a:ea typeface="Times New Roman" panose="02020603050405020304" pitchFamily="18" charset="0"/>
                                            </a:rPr>
                                          </m:ctrlPr>
                                        </m:fPr>
                                        <m:num>
                                          <m:sSub>
                                            <m:sSubPr>
                                              <m:ctrlPr>
                                                <a:rPr lang="fr-FR" sz="1800" i="1">
                                                  <a:latin typeface="Cambria Math" panose="02040503050406030204" pitchFamily="18" charset="0"/>
                                                </a:rPr>
                                              </m:ctrlPr>
                                            </m:sSubPr>
                                            <m:e>
                                              <m:r>
                                                <m:rPr>
                                                  <m:sty m:val="p"/>
                                                </m:rPr>
                                                <a:rPr lang="fr-FR" sz="1800">
                                                  <a:latin typeface="Cambria Math" panose="02040503050406030204" pitchFamily="18" charset="0"/>
                                                  <a:ea typeface="Times New Roman" panose="02020603050405020304" pitchFamily="18" charset="0"/>
                                                </a:rPr>
                                                <m:t>Q</m:t>
                                              </m:r>
                                            </m:e>
                                            <m:sub>
                                              <m:r>
                                                <a:rPr lang="fr-FR" sz="1800" i="1">
                                                  <a:latin typeface="Cambria Math" panose="02040503050406030204" pitchFamily="18" charset="0"/>
                                                </a:rPr>
                                                <m:t>𝐹</m:t>
                                              </m:r>
                                            </m:sub>
                                          </m:sSub>
                                        </m:num>
                                        <m:den>
                                          <m:r>
                                            <m:rPr>
                                              <m:sty m:val="p"/>
                                            </m:rPr>
                                            <a:rPr lang="fr-FR" sz="1800">
                                              <a:latin typeface="Cambria Math" panose="02040503050406030204" pitchFamily="18" charset="0"/>
                                              <a:ea typeface="Times New Roman" panose="02020603050405020304" pitchFamily="18" charset="0"/>
                                            </a:rPr>
                                            <m:t>R</m:t>
                                          </m:r>
                                        </m:den>
                                      </m:f>
                                    </m:e>
                                  </m:d>
                                  <m:d>
                                    <m:dPr>
                                      <m:begChr m:val="["/>
                                      <m:endChr m:val="]"/>
                                      <m:ctrlPr>
                                        <a:rPr lang="fr-FR" sz="1800" i="1">
                                          <a:latin typeface="Cambria Math" panose="02040503050406030204" pitchFamily="18" charset="0"/>
                                        </a:rPr>
                                      </m:ctrlPr>
                                    </m:dPr>
                                    <m:e>
                                      <m:f>
                                        <m:fPr>
                                          <m:ctrlPr>
                                            <a:rPr lang="fr-FR" sz="1800" i="1">
                                              <a:latin typeface="Cambria Math" panose="02040503050406030204" pitchFamily="18" charset="0"/>
                                            </a:rPr>
                                          </m:ctrlPr>
                                        </m:fPr>
                                        <m:num>
                                          <m:sSub>
                                            <m:sSubPr>
                                              <m:ctrlPr>
                                                <a:rPr lang="fr-FR" sz="1800" i="1">
                                                  <a:latin typeface="Cambria Math" panose="02040503050406030204" pitchFamily="18" charset="0"/>
                                                </a:rPr>
                                              </m:ctrlPr>
                                            </m:sSubPr>
                                            <m:e>
                                              <m:r>
                                                <a:rPr lang="fr-FR" sz="1800" i="1">
                                                  <a:latin typeface="Cambria Math" panose="02040503050406030204" pitchFamily="18" charset="0"/>
                                                </a:rPr>
                                                <m:t>𝑇</m:t>
                                              </m:r>
                                            </m:e>
                                            <m:sub>
                                              <m:r>
                                                <a:rPr lang="fr-FR" sz="1800" i="1">
                                                  <a:latin typeface="Cambria Math" panose="02040503050406030204" pitchFamily="18" charset="0"/>
                                                </a:rPr>
                                                <m:t>2</m:t>
                                              </m:r>
                                            </m:sub>
                                          </m:sSub>
                                        </m:num>
                                        <m:den>
                                          <m:r>
                                            <a:rPr lang="fr-FR" sz="1800" i="1">
                                              <a:latin typeface="Cambria Math" panose="02040503050406030204" pitchFamily="18" charset="0"/>
                                            </a:rPr>
                                            <m:t>𝑇</m:t>
                                          </m:r>
                                        </m:den>
                                      </m:f>
                                    </m:e>
                                  </m:d>
                                  <m:sSub>
                                    <m:sSubPr>
                                      <m:ctrlPr>
                                        <a:rPr lang="fr-FR" sz="1800" i="1">
                                          <a:solidFill>
                                            <a:srgbClr val="FFFFFF"/>
                                          </a:solidFill>
                                          <a:latin typeface="Cambria Math" panose="02040503050406030204" pitchFamily="18" charset="0"/>
                                        </a:rPr>
                                      </m:ctrlPr>
                                    </m:sSubPr>
                                    <m:e>
                                      <m:r>
                                        <a:rPr lang="fr-FR" sz="1800" b="0" i="1" smtClean="0">
                                          <a:solidFill>
                                            <a:srgbClr val="FFFFFF"/>
                                          </a:solidFill>
                                          <a:latin typeface="Cambria Math" panose="02040503050406030204" pitchFamily="18" charset="0"/>
                                        </a:rPr>
                                        <m:t>                                                               </m:t>
                                      </m:r>
                                      <m:r>
                                        <a:rPr lang="fr-FR" sz="1800" i="1">
                                          <a:solidFill>
                                            <a:srgbClr val="FFFFFF"/>
                                          </a:solidFill>
                                          <a:latin typeface="Cambria Math" panose="02040503050406030204" pitchFamily="18" charset="0"/>
                                        </a:rPr>
                                        <m:t>𝑇</m:t>
                                      </m:r>
                                    </m:e>
                                    <m:sub>
                                      <m:r>
                                        <a:rPr lang="fr-FR" sz="1800" i="1">
                                          <a:solidFill>
                                            <a:srgbClr val="FFFFFF"/>
                                          </a:solidFill>
                                          <a:latin typeface="Cambria Math" panose="02040503050406030204" pitchFamily="18" charset="0"/>
                                        </a:rPr>
                                        <m:t>2</m:t>
                                      </m:r>
                                    </m:sub>
                                  </m:sSub>
                                  <m:r>
                                    <a:rPr lang="fr-FR" sz="1800">
                                      <a:solidFill>
                                        <a:srgbClr val="FFFFFF"/>
                                      </a:solidFill>
                                      <a:latin typeface="Cambria Math" panose="02040503050406030204" pitchFamily="18" charset="0"/>
                                      <a:ea typeface="Times New Roman" panose="02020603050405020304" pitchFamily="18" charset="0"/>
                                    </a:rPr>
                                    <m:t>≤</m:t>
                                  </m:r>
                                  <m:r>
                                    <m:rPr>
                                      <m:sty m:val="p"/>
                                    </m:rPr>
                                    <a:rPr lang="fr-FR" sz="1800">
                                      <a:solidFill>
                                        <a:srgbClr val="FFFFFF"/>
                                      </a:solidFill>
                                      <a:latin typeface="Cambria Math" panose="02040503050406030204" pitchFamily="18" charset="0"/>
                                      <a:ea typeface="Times New Roman" panose="02020603050405020304" pitchFamily="18" charset="0"/>
                                    </a:rPr>
                                    <m:t>T</m:t>
                                  </m:r>
                                  <m:r>
                                    <a:rPr lang="fr-FR" sz="1800">
                                      <a:solidFill>
                                        <a:srgbClr val="FFFFFF"/>
                                      </a:solidFill>
                                      <a:latin typeface="Cambria Math" panose="02040503050406030204" pitchFamily="18" charset="0"/>
                                      <a:ea typeface="Times New Roman" panose="02020603050405020304" pitchFamily="18" charset="0"/>
                                    </a:rPr>
                                    <m:t>≤</m:t>
                                  </m:r>
                                  <m:sSub>
                                    <m:sSubPr>
                                      <m:ctrlPr>
                                        <a:rPr lang="fr-FR" sz="1800" i="1">
                                          <a:solidFill>
                                            <a:srgbClr val="FFFFFF"/>
                                          </a:solidFill>
                                          <a:latin typeface="Cambria Math" panose="02040503050406030204" pitchFamily="18" charset="0"/>
                                          <a:ea typeface="Times New Roman" panose="02020603050405020304" pitchFamily="18" charset="0"/>
                                        </a:rPr>
                                      </m:ctrlPr>
                                    </m:sSubPr>
                                    <m:e>
                                      <m:r>
                                        <m:rPr>
                                          <m:sty m:val="p"/>
                                        </m:rPr>
                                        <a:rPr lang="fr-FR" sz="1800">
                                          <a:solidFill>
                                            <a:srgbClr val="FFFFFF"/>
                                          </a:solidFill>
                                          <a:latin typeface="Cambria Math" panose="02040503050406030204" pitchFamily="18" charset="0"/>
                                          <a:ea typeface="Times New Roman" panose="02020603050405020304" pitchFamily="18" charset="0"/>
                                        </a:rPr>
                                        <m:t>T</m:t>
                                      </m:r>
                                    </m:e>
                                    <m:sub>
                                      <m:r>
                                        <a:rPr lang="fr-FR" sz="1800">
                                          <a:solidFill>
                                            <a:srgbClr val="FFFFFF"/>
                                          </a:solidFill>
                                          <a:latin typeface="Cambria Math" panose="02040503050406030204" pitchFamily="18" charset="0"/>
                                          <a:ea typeface="Times New Roman" panose="02020603050405020304" pitchFamily="18" charset="0"/>
                                        </a:rPr>
                                        <m:t>3</m:t>
                                      </m:r>
                                    </m:sub>
                                  </m:sSub>
                                  <m:r>
                                    <m:rPr>
                                      <m:nor/>
                                    </m:rPr>
                                    <a:rPr lang="fr-FR" sz="1800" dirty="0">
                                      <a:solidFill>
                                        <a:srgbClr val="FFFFFF"/>
                                      </a:solidFill>
                                    </a:rPr>
                                    <m:t> </m:t>
                                  </m:r>
                                </m:num>
                                <m:den>
                                  <m:r>
                                    <m:rPr>
                                      <m:sty m:val="p"/>
                                    </m:rPr>
                                    <a:rPr lang="fr-FR" sz="1800">
                                      <a:latin typeface="Cambria Math" panose="02040503050406030204" pitchFamily="18" charset="0"/>
                                      <a:ea typeface="Times New Roman" panose="02020603050405020304" pitchFamily="18" charset="0"/>
                                    </a:rPr>
                                    <m:t>A</m:t>
                                  </m:r>
                                  <m:r>
                                    <a:rPr lang="fr-FR" sz="1800">
                                      <a:latin typeface="Cambria Math" panose="02040503050406030204" pitchFamily="18" charset="0"/>
                                      <a:ea typeface="Times New Roman" panose="02020603050405020304" pitchFamily="18" charset="0"/>
                                    </a:rPr>
                                    <m:t>.</m:t>
                                  </m:r>
                                  <m:r>
                                    <m:rPr>
                                      <m:sty m:val="p"/>
                                    </m:rPr>
                                    <a:rPr lang="fr-FR" sz="1800">
                                      <a:latin typeface="Cambria Math" panose="02040503050406030204" pitchFamily="18" charset="0"/>
                                      <a:ea typeface="Times New Roman" panose="02020603050405020304" pitchFamily="18" charset="0"/>
                                    </a:rPr>
                                    <m:t>I</m:t>
                                  </m:r>
                                  <m:r>
                                    <a:rPr lang="fr-FR" sz="1800">
                                      <a:latin typeface="Cambria Math" panose="02040503050406030204" pitchFamily="18" charset="0"/>
                                      <a:ea typeface="Times New Roman" panose="02020603050405020304" pitchFamily="18" charset="0"/>
                                    </a:rPr>
                                    <m:t>.</m:t>
                                  </m:r>
                                  <m:r>
                                    <m:rPr>
                                      <m:sty m:val="p"/>
                                    </m:rPr>
                                    <a:rPr lang="fr-FR" sz="1800">
                                      <a:latin typeface="Cambria Math" panose="02040503050406030204" pitchFamily="18" charset="0"/>
                                      <a:ea typeface="Times New Roman" panose="02020603050405020304" pitchFamily="18" charset="0"/>
                                    </a:rPr>
                                    <m:t>S</m:t>
                                  </m:r>
                                  <m:d>
                                    <m:dPr>
                                      <m:begChr m:val="["/>
                                      <m:endChr m:val="]"/>
                                      <m:ctrlPr>
                                        <a:rPr lang="fr-FR" sz="1800" i="1">
                                          <a:latin typeface="Cambria Math" panose="02040503050406030204" pitchFamily="18" charset="0"/>
                                        </a:rPr>
                                      </m:ctrlPr>
                                    </m:dPr>
                                    <m:e>
                                      <m:r>
                                        <a:rPr lang="fr-FR" sz="1800" i="1">
                                          <a:latin typeface="Cambria Math" panose="02040503050406030204" pitchFamily="18" charset="0"/>
                                        </a:rPr>
                                        <m:t>2</m:t>
                                      </m:r>
                                      <m:r>
                                        <a:rPr lang="fr-FR" sz="1800" i="1">
                                          <a:latin typeface="Cambria Math" panose="02040503050406030204" pitchFamily="18" charset="0"/>
                                        </a:rPr>
                                        <m:t>.</m:t>
                                      </m:r>
                                      <m:r>
                                        <a:rPr lang="fr-FR" sz="1800" i="1">
                                          <a:latin typeface="Cambria Math" panose="02040503050406030204" pitchFamily="18" charset="0"/>
                                        </a:rPr>
                                        <m:t>5</m:t>
                                      </m:r>
                                      <m:f>
                                        <m:fPr>
                                          <m:ctrlPr>
                                            <a:rPr lang="fr-FR" sz="1800" i="1">
                                              <a:latin typeface="Cambria Math" panose="02040503050406030204" pitchFamily="18" charset="0"/>
                                              <a:ea typeface="Times New Roman" panose="02020603050405020304" pitchFamily="18" charset="0"/>
                                            </a:rPr>
                                          </m:ctrlPr>
                                        </m:fPr>
                                        <m:num>
                                          <m:sSub>
                                            <m:sSubPr>
                                              <m:ctrlPr>
                                                <a:rPr lang="fr-FR" sz="1800" i="1">
                                                  <a:latin typeface="Cambria Math" panose="02040503050406030204" pitchFamily="18" charset="0"/>
                                                </a:rPr>
                                              </m:ctrlPr>
                                            </m:sSubPr>
                                            <m:e>
                                              <m:r>
                                                <m:rPr>
                                                  <m:sty m:val="p"/>
                                                </m:rPr>
                                                <a:rPr lang="fr-FR" sz="1800">
                                                  <a:latin typeface="Cambria Math" panose="02040503050406030204" pitchFamily="18" charset="0"/>
                                                  <a:ea typeface="Times New Roman" panose="02020603050405020304" pitchFamily="18" charset="0"/>
                                                </a:rPr>
                                                <m:t>Q</m:t>
                                              </m:r>
                                            </m:e>
                                            <m:sub>
                                              <m:r>
                                                <a:rPr lang="fr-FR" sz="1800" i="1">
                                                  <a:latin typeface="Cambria Math" panose="02040503050406030204" pitchFamily="18" charset="0"/>
                                                </a:rPr>
                                                <m:t>𝐹</m:t>
                                              </m:r>
                                            </m:sub>
                                          </m:sSub>
                                        </m:num>
                                        <m:den>
                                          <m:r>
                                            <m:rPr>
                                              <m:sty m:val="p"/>
                                            </m:rPr>
                                            <a:rPr lang="fr-FR" sz="1800">
                                              <a:latin typeface="Cambria Math" panose="02040503050406030204" pitchFamily="18" charset="0"/>
                                              <a:ea typeface="Times New Roman" panose="02020603050405020304" pitchFamily="18" charset="0"/>
                                            </a:rPr>
                                            <m:t>R</m:t>
                                          </m:r>
                                        </m:den>
                                      </m:f>
                                    </m:e>
                                  </m:d>
                                  <m:d>
                                    <m:dPr>
                                      <m:begChr m:val="["/>
                                      <m:endChr m:val="]"/>
                                      <m:ctrlPr>
                                        <a:rPr lang="fr-FR" sz="1800" i="1">
                                          <a:latin typeface="Cambria Math" panose="02040503050406030204" pitchFamily="18" charset="0"/>
                                        </a:rPr>
                                      </m:ctrlPr>
                                    </m:dPr>
                                    <m:e>
                                      <m:f>
                                        <m:fPr>
                                          <m:ctrlPr>
                                            <a:rPr lang="fr-FR" sz="1800" i="1">
                                              <a:latin typeface="Cambria Math" panose="02040503050406030204" pitchFamily="18" charset="0"/>
                                              <a:ea typeface="Times New Roman" panose="02020603050405020304" pitchFamily="18" charset="0"/>
                                            </a:rPr>
                                          </m:ctrlPr>
                                        </m:fPr>
                                        <m:num>
                                          <m:sSub>
                                            <m:sSubPr>
                                              <m:ctrlPr>
                                                <a:rPr lang="fr-FR" sz="1800" i="1">
                                                  <a:latin typeface="Cambria Math" panose="02040503050406030204" pitchFamily="18" charset="0"/>
                                                  <a:ea typeface="Times New Roman" panose="02020603050405020304" pitchFamily="18" charset="0"/>
                                                </a:rPr>
                                              </m:ctrlPr>
                                            </m:sSubPr>
                                            <m:e>
                                              <m:r>
                                                <m:rPr>
                                                  <m:sty m:val="p"/>
                                                </m:rPr>
                                                <a:rPr lang="fr-FR" sz="1800">
                                                  <a:latin typeface="Cambria Math" panose="02040503050406030204" pitchFamily="18" charset="0"/>
                                                  <a:ea typeface="Times New Roman" panose="02020603050405020304" pitchFamily="18" charset="0"/>
                                                </a:rPr>
                                                <m:t>T</m:t>
                                              </m:r>
                                            </m:e>
                                            <m:sub>
                                              <m:r>
                                                <a:rPr lang="fr-FR" sz="1800">
                                                  <a:latin typeface="Cambria Math" panose="02040503050406030204" pitchFamily="18" charset="0"/>
                                                  <a:ea typeface="Times New Roman" panose="02020603050405020304" pitchFamily="18" charset="0"/>
                                                </a:rPr>
                                                <m:t>2</m:t>
                                              </m:r>
                                            </m:sub>
                                          </m:sSub>
                                          <m:sSub>
                                            <m:sSubPr>
                                              <m:ctrlPr>
                                                <a:rPr lang="fr-FR" sz="1800" i="1">
                                                  <a:latin typeface="Cambria Math" panose="02040503050406030204" pitchFamily="18" charset="0"/>
                                                  <a:ea typeface="Times New Roman" panose="02020603050405020304" pitchFamily="18" charset="0"/>
                                                </a:rPr>
                                              </m:ctrlPr>
                                            </m:sSubPr>
                                            <m:e>
                                              <m:r>
                                                <m:rPr>
                                                  <m:sty m:val="p"/>
                                                </m:rPr>
                                                <a:rPr lang="fr-FR" sz="1800">
                                                  <a:latin typeface="Cambria Math" panose="02040503050406030204" pitchFamily="18" charset="0"/>
                                                  <a:ea typeface="Times New Roman" panose="02020603050405020304" pitchFamily="18" charset="0"/>
                                                </a:rPr>
                                                <m:t>T</m:t>
                                              </m:r>
                                            </m:e>
                                            <m:sub>
                                              <m:r>
                                                <a:rPr lang="fr-FR" sz="1800">
                                                  <a:latin typeface="Cambria Math" panose="02040503050406030204" pitchFamily="18" charset="0"/>
                                                  <a:ea typeface="Times New Roman" panose="02020603050405020304" pitchFamily="18" charset="0"/>
                                                </a:rPr>
                                                <m:t>3</m:t>
                                              </m:r>
                                            </m:sub>
                                          </m:sSub>
                                        </m:num>
                                        <m:den>
                                          <m:sSup>
                                            <m:sSupPr>
                                              <m:ctrlPr>
                                                <a:rPr lang="fr-FR" sz="1800" i="1">
                                                  <a:latin typeface="Cambria Math" panose="02040503050406030204" pitchFamily="18" charset="0"/>
                                                </a:rPr>
                                              </m:ctrlPr>
                                            </m:sSupPr>
                                            <m:e>
                                              <m:r>
                                                <m:rPr>
                                                  <m:sty m:val="p"/>
                                                </m:rPr>
                                                <a:rPr lang="fr-FR" sz="1800">
                                                  <a:latin typeface="Cambria Math" panose="02040503050406030204" pitchFamily="18" charset="0"/>
                                                  <a:ea typeface="Times New Roman" panose="02020603050405020304" pitchFamily="18" charset="0"/>
                                                </a:rPr>
                                                <m:t>T</m:t>
                                              </m:r>
                                            </m:e>
                                            <m:sup>
                                              <m:r>
                                                <a:rPr lang="fr-FR" sz="1800" i="1">
                                                  <a:latin typeface="Cambria Math" panose="02040503050406030204" pitchFamily="18" charset="0"/>
                                                </a:rPr>
                                                <m:t>2</m:t>
                                              </m:r>
                                            </m:sup>
                                          </m:sSup>
                                        </m:den>
                                      </m:f>
                                    </m:e>
                                  </m:d>
                                  <m:r>
                                    <a:rPr lang="fr-FR" sz="1800" i="1">
                                      <a:latin typeface="Cambria Math" panose="02040503050406030204" pitchFamily="18" charset="0"/>
                                    </a:rPr>
                                    <m:t>       </m:t>
                                  </m:r>
                                  <m:r>
                                    <a:rPr lang="fr-FR" sz="1800" b="0" i="1" smtClean="0">
                                      <a:latin typeface="Cambria Math" panose="02040503050406030204" pitchFamily="18" charset="0"/>
                                    </a:rPr>
                                    <m:t>                                           </m:t>
                                  </m:r>
                                  <m:r>
                                    <a:rPr lang="fr-FR" sz="1800" i="1">
                                      <a:latin typeface="Cambria Math" panose="02040503050406030204" pitchFamily="18" charset="0"/>
                                    </a:rPr>
                                    <m:t>       </m:t>
                                  </m:r>
                                  <m:sSub>
                                    <m:sSubPr>
                                      <m:ctrlPr>
                                        <a:rPr lang="fr-FR" sz="1800" i="1">
                                          <a:latin typeface="Cambria Math" panose="02040503050406030204" pitchFamily="18" charset="0"/>
                                          <a:ea typeface="Times New Roman" panose="02020603050405020304" pitchFamily="18" charset="0"/>
                                        </a:rPr>
                                      </m:ctrlPr>
                                    </m:sSubPr>
                                    <m:e>
                                      <m:r>
                                        <m:rPr>
                                          <m:sty m:val="p"/>
                                        </m:rPr>
                                        <a:rPr lang="fr-FR" sz="1800">
                                          <a:latin typeface="Cambria Math" panose="02040503050406030204" pitchFamily="18" charset="0"/>
                                          <a:ea typeface="Times New Roman" panose="02020603050405020304" pitchFamily="18" charset="0"/>
                                        </a:rPr>
                                        <m:t>T</m:t>
                                      </m:r>
                                    </m:e>
                                    <m:sub>
                                      <m:r>
                                        <a:rPr lang="fr-FR" sz="1800">
                                          <a:latin typeface="Cambria Math" panose="02040503050406030204" pitchFamily="18" charset="0"/>
                                          <a:ea typeface="Times New Roman" panose="02020603050405020304" pitchFamily="18" charset="0"/>
                                        </a:rPr>
                                        <m:t>3</m:t>
                                      </m:r>
                                    </m:sub>
                                  </m:sSub>
                                  <m:r>
                                    <a:rPr lang="fr-FR" sz="1800">
                                      <a:latin typeface="Cambria Math" panose="02040503050406030204" pitchFamily="18" charset="0"/>
                                      <a:ea typeface="Times New Roman" panose="02020603050405020304" pitchFamily="18" charset="0"/>
                                    </a:rPr>
                                    <m:t>≤</m:t>
                                  </m:r>
                                  <m:r>
                                    <m:rPr>
                                      <m:sty m:val="p"/>
                                    </m:rPr>
                                    <a:rPr lang="fr-FR" sz="1800">
                                      <a:latin typeface="Cambria Math" panose="02040503050406030204" pitchFamily="18" charset="0"/>
                                      <a:ea typeface="Times New Roman" panose="02020603050405020304" pitchFamily="18" charset="0"/>
                                    </a:rPr>
                                    <m:t>T</m:t>
                                  </m:r>
                                  <m:r>
                                    <a:rPr lang="fr-FR" sz="1800">
                                      <a:latin typeface="Cambria Math" panose="02040503050406030204" pitchFamily="18" charset="0"/>
                                      <a:ea typeface="Times New Roman" panose="02020603050405020304" pitchFamily="18" charset="0"/>
                                    </a:rPr>
                                    <m:t>≤</m:t>
                                  </m:r>
                                  <m:r>
                                    <a:rPr lang="fr-FR" sz="1800" i="1">
                                      <a:latin typeface="Cambria Math" panose="02040503050406030204" pitchFamily="18" charset="0"/>
                                      <a:ea typeface="Times New Roman" panose="02020603050405020304" pitchFamily="18" charset="0"/>
                                    </a:rPr>
                                    <m:t>4</m:t>
                                  </m:r>
                                  <m:r>
                                    <a:rPr lang="fr-FR" sz="1800" b="0" i="1" smtClean="0">
                                      <a:latin typeface="Cambria Math" panose="02040503050406030204" pitchFamily="18" charset="0"/>
                                      <a:ea typeface="Times New Roman" panose="02020603050405020304" pitchFamily="18" charset="0"/>
                                    </a:rPr>
                                    <m:t>𝑠</m:t>
                                  </m:r>
                                </m:den>
                              </m:f>
                              <m:r>
                                <a:rPr lang="fr-FR" sz="1800" b="0" i="1" smtClean="0">
                                  <a:latin typeface="Cambria Math" panose="02040503050406030204" pitchFamily="18" charset="0"/>
                                  <a:ea typeface="Times New Roman" panose="02020603050405020304" pitchFamily="18" charset="0"/>
                                </a:rPr>
                                <m:t>           </m:t>
                              </m:r>
                            </m:e>
                          </m:eqArr>
                          <m:r>
                            <a:rPr lang="fr-FR" sz="1800">
                              <a:effectLst/>
                              <a:latin typeface="Cambria Math" panose="02040503050406030204" pitchFamily="18" charset="0"/>
                              <a:ea typeface="Times New Roman" panose="02020603050405020304" pitchFamily="18" charset="0"/>
                            </a:rPr>
                            <m:t> </m:t>
                          </m:r>
                          <m:r>
                            <a:rPr lang="fr-FR" sz="1800" i="1">
                              <a:effectLst/>
                              <a:latin typeface="Cambria Math" panose="02040503050406030204" pitchFamily="18" charset="0"/>
                              <a:ea typeface="Times New Roman" panose="02020603050405020304" pitchFamily="18" charset="0"/>
                            </a:rPr>
                            <m:t>   </m:t>
                          </m:r>
                        </m:e>
                      </m:d>
                    </m:oMath>
                  </m:oMathPara>
                </a14:m>
                <a:endParaRPr lang="en-US" sz="1800" dirty="0"/>
              </a:p>
              <a:p>
                <a:pPr algn="just">
                  <a:lnSpc>
                    <a:spcPct val="150000"/>
                  </a:lnSpc>
                </a:pPr>
                <a14:m>
                  <m:oMath xmlns:m="http://schemas.openxmlformats.org/officeDocument/2006/math">
                    <m:f>
                      <m:fPr>
                        <m:ctrlPr>
                          <a:rPr lang="fr-FR" sz="1800" i="1" smtClean="0">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fr-FR"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m:rPr>
                                <m:sty m:val="p"/>
                              </m:rPr>
                              <a:rPr lang="fr-FR" sz="1800">
                                <a:effectLst/>
                                <a:latin typeface="Cambria Math" panose="02040503050406030204" pitchFamily="18" charset="0"/>
                                <a:ea typeface="Times New Roman" panose="02020603050405020304" pitchFamily="18" charset="0"/>
                                <a:cs typeface="Times New Roman" panose="02020603050405020304" pitchFamily="18" charset="0"/>
                              </a:rPr>
                              <m:t>S</m:t>
                            </m:r>
                          </m:e>
                          <m:sub>
                            <m:r>
                              <m:rPr>
                                <m:sty m:val="p"/>
                              </m:rPr>
                              <a:rPr lang="fr-FR" sz="1800">
                                <a:effectLst/>
                                <a:latin typeface="Cambria Math" panose="02040503050406030204" pitchFamily="18" charset="0"/>
                                <a:ea typeface="Times New Roman" panose="02020603050405020304" pitchFamily="18" charset="0"/>
                                <a:cs typeface="Times New Roman" panose="02020603050405020304" pitchFamily="18" charset="0"/>
                              </a:rPr>
                              <m:t>a</m:t>
                            </m:r>
                          </m:sub>
                        </m:sSub>
                        <m:r>
                          <a:rPr lang="fr-FR" sz="1800" b="0" i="1" smtClean="0">
                            <a:effectLst/>
                            <a:latin typeface="Cambria Math" panose="02040503050406030204" pitchFamily="18" charset="0"/>
                            <a:ea typeface="Times New Roman" panose="02020603050405020304" pitchFamily="18" charset="0"/>
                            <a:cs typeface="Times New Roman" panose="02020603050405020304" pitchFamily="18" charset="0"/>
                          </a:rPr>
                          <m:t>𝑑</m:t>
                        </m:r>
                      </m:num>
                      <m:den>
                        <m:r>
                          <m:rPr>
                            <m:sty m:val="p"/>
                          </m:rPr>
                          <a:rPr lang="fr-FR" sz="1800">
                            <a:effectLst/>
                            <a:latin typeface="Cambria Math" panose="02040503050406030204" pitchFamily="18" charset="0"/>
                            <a:ea typeface="Times New Roman" panose="02020603050405020304" pitchFamily="18" charset="0"/>
                            <a:cs typeface="Times New Roman" panose="02020603050405020304" pitchFamily="18" charset="0"/>
                          </a:rPr>
                          <m:t>g</m:t>
                        </m:r>
                      </m:den>
                    </m:f>
                    <m:d>
                      <m:dPr>
                        <m:ctrlPr>
                          <a:rPr lang="fr-FR" sz="1800" b="0" i="1" smtClean="0">
                            <a:effectLst/>
                            <a:latin typeface="Cambria Math" panose="02040503050406030204" pitchFamily="18" charset="0"/>
                            <a:ea typeface="Times New Roman" panose="02020603050405020304" pitchFamily="18" charset="0"/>
                            <a:cs typeface="Times New Roman" panose="02020603050405020304" pitchFamily="18" charset="0"/>
                          </a:rPr>
                        </m:ctrlPr>
                      </m:dPr>
                      <m:e>
                        <m:r>
                          <a:rPr lang="fr-FR" sz="1800" b="0" i="1" smtClean="0">
                            <a:effectLst/>
                            <a:latin typeface="Cambria Math" panose="02040503050406030204" pitchFamily="18" charset="0"/>
                            <a:ea typeface="Times New Roman" panose="02020603050405020304" pitchFamily="18" charset="0"/>
                            <a:cs typeface="Times New Roman" panose="02020603050405020304" pitchFamily="18" charset="0"/>
                          </a:rPr>
                          <m:t>𝑇</m:t>
                        </m:r>
                      </m:e>
                    </m:d>
                    <m:r>
                      <a:rPr lang="fr-FR" sz="1800" b="0" i="0" smtClean="0">
                        <a:effectLst/>
                        <a:latin typeface="Cambria Math" panose="02040503050406030204" pitchFamily="18" charset="0"/>
                        <a:ea typeface="Times New Roman" panose="02020603050405020304" pitchFamily="18" charset="0"/>
                        <a:cs typeface="Times New Roman" panose="02020603050405020304" pitchFamily="18" charset="0"/>
                      </a:rPr>
                      <m:t>:</m:t>
                    </m:r>
                  </m:oMath>
                </a14:m>
                <a:r>
                  <a:rPr lang="en-US" sz="1700" dirty="0"/>
                  <a:t>Design spectrum normalized with respect to the value of gravitational acceleration, g.</a:t>
                </a:r>
              </a:p>
              <a:p>
                <a:pPr algn="just">
                  <a:lnSpc>
                    <a:spcPct val="150000"/>
                  </a:lnSpc>
                </a:pPr>
                <a:r>
                  <a:rPr lang="en-US" sz="1700" dirty="0"/>
                  <a:t>R: behavior coefficient of the structure</a:t>
                </a:r>
              </a:p>
              <a:p>
                <a:pPr algn="just">
                  <a:lnSpc>
                    <a:spcPct val="150000"/>
                  </a:lnSpc>
                </a:pPr>
                <a:r>
                  <a:rPr lang="en-US" sz="1700" dirty="0"/>
                  <a:t>• QF: Quality factor (see § 3.8).</a:t>
                </a:r>
                <a:endParaRPr lang="fr-FR" sz="1700" dirty="0"/>
              </a:p>
              <a:p>
                <a:pPr algn="just">
                  <a:lnSpc>
                    <a:spcPct val="150000"/>
                  </a:lnSpc>
                </a:pPr>
                <a:r>
                  <a:rPr lang="en-US" sz="1700" dirty="0"/>
                  <a:t>A: Design acceleration coefficient for a class S1 soil for return period of Tr = 475 years.</a:t>
                </a:r>
              </a:p>
              <a:p>
                <a:pPr algn="just">
                  <a:lnSpc>
                    <a:spcPct val="150000"/>
                  </a:lnSpc>
                </a:pPr>
                <a:r>
                  <a:rPr lang="fr-FR" sz="1700" dirty="0"/>
                  <a:t>I: Importance coefficient; S: Site coefficient.</a:t>
                </a:r>
              </a:p>
              <a:p>
                <a:pPr>
                  <a:lnSpc>
                    <a:spcPct val="150000"/>
                  </a:lnSpc>
                </a:pPr>
                <a:r>
                  <a:rPr lang="en-US" sz="1800" b="0" dirty="0">
                    <a:effectLst/>
                    <a:latin typeface="+mj-lt"/>
                  </a:rPr>
                  <a:t>T1: Lower limit of the periods corresponding to the plateau of constant spectral acceleration;</a:t>
                </a:r>
              </a:p>
              <a:p>
                <a:pPr>
                  <a:lnSpc>
                    <a:spcPct val="150000"/>
                  </a:lnSpc>
                </a:pPr>
                <a:r>
                  <a:rPr lang="en-US" sz="1800" b="0" dirty="0">
                    <a:effectLst/>
                    <a:latin typeface="+mj-lt"/>
                  </a:rPr>
                  <a:t>T2: Upper limit of the periods corresponding to the plateau of constant spectral acceleration;</a:t>
                </a:r>
              </a:p>
              <a:p>
                <a:pPr>
                  <a:lnSpc>
                    <a:spcPct val="150000"/>
                  </a:lnSpc>
                </a:pPr>
                <a:r>
                  <a:rPr lang="en-US" sz="1800" b="0" dirty="0">
                    <a:effectLst/>
                    <a:latin typeface="+mj-lt"/>
                  </a:rPr>
                  <a:t>T3: Value defining the beginning of the branch with constant spectral displacement.</a:t>
                </a:r>
              </a:p>
              <a:p>
                <a:pPr>
                  <a:lnSpc>
                    <a:spcPct val="150000"/>
                  </a:lnSpc>
                </a:pPr>
                <a:r>
                  <a:rPr lang="el-GR" sz="1800" dirty="0">
                    <a:latin typeface="+mj-lt"/>
                  </a:rPr>
                  <a:t>η: </a:t>
                </a:r>
                <a:r>
                  <a:rPr lang="fr-FR" sz="1800" dirty="0" err="1">
                    <a:latin typeface="+mj-lt"/>
                  </a:rPr>
                  <a:t>Damping</a:t>
                </a:r>
                <a:r>
                  <a:rPr lang="fr-FR" sz="1800" dirty="0">
                    <a:latin typeface="+mj-lt"/>
                  </a:rPr>
                  <a:t> correction coefficient.</a:t>
                </a:r>
              </a:p>
              <a:p>
                <a:pPr>
                  <a:lnSpc>
                    <a:spcPct val="150000"/>
                  </a:lnSpc>
                </a:pPr>
                <a:r>
                  <a:rPr lang="en-US" sz="1800" dirty="0">
                    <a:latin typeface="+mj-lt"/>
                  </a:rPr>
                  <a:t>The values of the periods T1 and T2, as well as the site coefficient S, which define the shape of the elastic response spectrum, depend on the level of seismicity and the soil class.</a:t>
                </a:r>
                <a:endParaRPr lang="fr-FR" sz="1800" dirty="0">
                  <a:latin typeface="+mj-lt"/>
                </a:endParaRPr>
              </a:p>
            </p:txBody>
          </p:sp>
        </mc:Choice>
        <mc:Fallback xmlns="">
          <p:sp>
            <p:nvSpPr>
              <p:cNvPr id="4" name="Rectangle 2"/>
              <p:cNvSpPr txBox="1">
                <a:spLocks noRot="1" noChangeAspect="1" noMove="1" noResize="1" noEditPoints="1" noAdjustHandles="1" noChangeArrowheads="1" noChangeShapeType="1" noTextEdit="1"/>
              </p:cNvSpPr>
              <p:nvPr/>
            </p:nvSpPr>
            <p:spPr>
              <a:xfrm>
                <a:off x="0" y="-27384"/>
                <a:ext cx="9073008" cy="6840760"/>
              </a:xfrm>
              <a:prstGeom prst="rect">
                <a:avLst/>
              </a:prstGeom>
              <a:blipFill>
                <a:blip r:embed="rId3"/>
                <a:stretch>
                  <a:fillRect l="-470" b="-534"/>
                </a:stretch>
              </a:blipFill>
              <a:ln>
                <a:solidFill>
                  <a:schemeClr val="accent1"/>
                </a:solidFill>
              </a:ln>
            </p:spPr>
            <p:txBody>
              <a:bodyPr/>
              <a:lstStyle/>
              <a:p>
                <a:r>
                  <a:rPr lang="fr-FR">
                    <a:noFill/>
                  </a:rPr>
                  <a:t> </a:t>
                </a:r>
              </a:p>
            </p:txBody>
          </p:sp>
        </mc:Fallback>
      </mc:AlternateContent>
      <p:sp>
        <p:nvSpPr>
          <p:cNvPr id="5" name="Espace réservé du numéro de diapositive 4"/>
          <p:cNvSpPr>
            <a:spLocks noGrp="1"/>
          </p:cNvSpPr>
          <p:nvPr>
            <p:ph type="sldNum" sz="quarter" idx="12"/>
          </p:nvPr>
        </p:nvSpPr>
        <p:spPr>
          <a:xfrm>
            <a:off x="8750557" y="6525344"/>
            <a:ext cx="299095" cy="457200"/>
          </a:xfrm>
        </p:spPr>
        <p:txBody>
          <a:bodyPr/>
          <a:lstStyle/>
          <a:p>
            <a:fld id="{CF4668DC-857F-487D-BFFA-8C0CA5037977}" type="slidenum">
              <a:rPr lang="fr-BE" smtClean="0">
                <a:solidFill>
                  <a:srgbClr val="FFFFFF"/>
                </a:solidFill>
              </a:rPr>
              <a:pPr/>
              <a:t>5</a:t>
            </a:fld>
            <a:endParaRPr lang="fr-BE" dirty="0">
              <a:solidFill>
                <a:srgbClr val="FFFFFF"/>
              </a:solidFill>
            </a:endParaRPr>
          </a:p>
        </p:txBody>
      </p:sp>
    </p:spTree>
    <p:extLst>
      <p:ext uri="{BB962C8B-B14F-4D97-AF65-F5344CB8AC3E}">
        <p14:creationId xmlns:p14="http://schemas.microsoft.com/office/powerpoint/2010/main" val="1371153364"/>
      </p:ext>
    </p:extLst>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0" y="-27384"/>
            <a:ext cx="9073008" cy="6840760"/>
          </a:xfrm>
          <a:prstGeom prst="rect">
            <a:avLst/>
          </a:prstGeom>
          <a:ln>
            <a:solidFill>
              <a:schemeClr val="accent1"/>
            </a:solidFill>
          </a:ln>
        </p:spPr>
        <p:txBody>
          <a:bodyPr/>
          <a:lstStyle/>
          <a:p>
            <a:pPr algn="just">
              <a:lnSpc>
                <a:spcPct val="150000"/>
              </a:lnSpc>
            </a:pPr>
            <a:r>
              <a:rPr lang="fr-FR" sz="1800" dirty="0">
                <a:solidFill>
                  <a:srgbClr val="FFC000"/>
                </a:solidFill>
              </a:rPr>
              <a:t>4.1V</a:t>
            </a:r>
            <a:r>
              <a:rPr lang="en-US" sz="1800" dirty="0" err="1">
                <a:solidFill>
                  <a:srgbClr val="FFC000"/>
                </a:solidFill>
              </a:rPr>
              <a:t>alues</a:t>
            </a:r>
            <a:r>
              <a:rPr lang="en-US" sz="1800" dirty="0">
                <a:solidFill>
                  <a:srgbClr val="FFC000"/>
                </a:solidFill>
              </a:rPr>
              <a:t> of parameters describing the design spectra</a:t>
            </a:r>
            <a:endParaRPr lang="en-US" sz="1800" dirty="0">
              <a:solidFill>
                <a:srgbClr val="FFC000"/>
              </a:solidFill>
              <a:effectLst/>
              <a:ea typeface="Times New Roman" panose="02020603050405020304" pitchFamily="18" charset="0"/>
            </a:endParaRPr>
          </a:p>
          <a:p>
            <a:pPr algn="just">
              <a:lnSpc>
                <a:spcPct val="150000"/>
              </a:lnSpc>
            </a:pPr>
            <a:r>
              <a:rPr lang="en-US" sz="1800" dirty="0">
                <a:effectLst/>
                <a:ea typeface="Times New Roman" panose="02020603050405020304" pitchFamily="18" charset="0"/>
              </a:rPr>
              <a:t>Two types of spectrum shapes are </a:t>
            </a:r>
            <a:r>
              <a:rPr lang="en-US" sz="1800" dirty="0" err="1">
                <a:ea typeface="Times New Roman" panose="02020603050405020304" pitchFamily="18" charset="0"/>
              </a:rPr>
              <a:t>used:Type</a:t>
            </a:r>
            <a:r>
              <a:rPr lang="en-US" sz="1800" dirty="0">
                <a:ea typeface="Times New Roman" panose="02020603050405020304" pitchFamily="18" charset="0"/>
              </a:rPr>
              <a:t> 1 and Type 2bdepending on the seismic zone:</a:t>
            </a:r>
          </a:p>
          <a:p>
            <a:pPr algn="just">
              <a:lnSpc>
                <a:spcPct val="150000"/>
              </a:lnSpc>
            </a:pPr>
            <a:r>
              <a:rPr lang="en-US" sz="1800" dirty="0">
                <a:effectLst/>
                <a:ea typeface="Times New Roman" panose="02020603050405020304" pitchFamily="18" charset="0"/>
              </a:rPr>
              <a:t>Type 1: Applied to seismic zones </a:t>
            </a:r>
            <a:r>
              <a:rPr lang="en-US" sz="1800" dirty="0">
                <a:solidFill>
                  <a:srgbClr val="FF0000"/>
                </a:solidFill>
                <a:effectLst/>
                <a:ea typeface="Times New Roman" panose="02020603050405020304" pitchFamily="18" charset="0"/>
              </a:rPr>
              <a:t>IV, V, and VI</a:t>
            </a:r>
          </a:p>
          <a:p>
            <a:pPr algn="just">
              <a:lnSpc>
                <a:spcPct val="150000"/>
              </a:lnSpc>
            </a:pPr>
            <a:r>
              <a:rPr lang="en-US" sz="1800" dirty="0">
                <a:effectLst/>
                <a:ea typeface="Times New Roman" panose="02020603050405020304" pitchFamily="18" charset="0"/>
              </a:rPr>
              <a:t>Type 2: Applied to seismic zones </a:t>
            </a:r>
            <a:r>
              <a:rPr lang="en-US" sz="1800" dirty="0">
                <a:solidFill>
                  <a:srgbClr val="FF0000"/>
                </a:solidFill>
                <a:effectLst/>
                <a:ea typeface="Times New Roman" panose="02020603050405020304" pitchFamily="18" charset="0"/>
              </a:rPr>
              <a:t>I, II, and III</a:t>
            </a:r>
            <a:endParaRPr lang="fr-FR" sz="1800" dirty="0">
              <a:solidFill>
                <a:srgbClr val="FF0000"/>
              </a:solidFill>
              <a:effectLst/>
              <a:ea typeface="Times New Roman" panose="02020603050405020304" pitchFamily="18" charset="0"/>
            </a:endParaRPr>
          </a:p>
          <a:p>
            <a:pPr algn="just">
              <a:lnSpc>
                <a:spcPct val="150000"/>
              </a:lnSpc>
            </a:pPr>
            <a:r>
              <a:rPr lang="en-US" sz="1800" dirty="0">
                <a:ea typeface="Times New Roman" panose="02020603050405020304" pitchFamily="18" charset="0"/>
              </a:rPr>
              <a:t>For the four soil classes S1, S2, S3, and S4, the recommended values for the parameters S, T1, T2, and T3 are provided </a:t>
            </a:r>
            <a:r>
              <a:rPr lang="en-US" sz="1800" dirty="0" err="1">
                <a:ea typeface="Times New Roman" panose="02020603050405020304" pitchFamily="18" charset="0"/>
              </a:rPr>
              <a:t>in:Table</a:t>
            </a:r>
            <a:r>
              <a:rPr lang="en-US" sz="1800" dirty="0">
                <a:ea typeface="Times New Roman" panose="02020603050405020304" pitchFamily="18" charset="0"/>
              </a:rPr>
              <a:t> (3.3) for the Type 1 spectrum Table (3.4) for the Type 2 spectrum. Figure (3.3) shows the shapes of the Type 1 and Type 2 spectra for 5% damping and normalized by A.</a:t>
            </a:r>
            <a:endParaRPr lang="fr-FR" sz="1800" dirty="0">
              <a:ea typeface="Times New Roman" panose="02020603050405020304" pitchFamily="18" charset="0"/>
            </a:endParaRPr>
          </a:p>
          <a:p>
            <a:pPr algn="just"/>
            <a:endParaRPr lang="fr-FR" sz="1800" dirty="0">
              <a:effectLst/>
              <a:ea typeface="Times New Roman" panose="02020603050405020304" pitchFamily="18" charset="0"/>
            </a:endParaRPr>
          </a:p>
          <a:p>
            <a:pPr algn="just"/>
            <a:endParaRPr lang="fr-FR" sz="1800" dirty="0">
              <a:ea typeface="Times New Roman" panose="02020603050405020304" pitchFamily="18" charset="0"/>
            </a:endParaRPr>
          </a:p>
          <a:p>
            <a:pPr algn="just"/>
            <a:endParaRPr lang="fr-FR" sz="1800" dirty="0">
              <a:effectLst/>
              <a:ea typeface="Times New Roman" panose="02020603050405020304" pitchFamily="18" charset="0"/>
            </a:endParaRPr>
          </a:p>
        </p:txBody>
      </p:sp>
      <p:sp>
        <p:nvSpPr>
          <p:cNvPr id="5" name="Espace réservé du numéro de diapositive 4"/>
          <p:cNvSpPr>
            <a:spLocks noGrp="1"/>
          </p:cNvSpPr>
          <p:nvPr>
            <p:ph type="sldNum" sz="quarter" idx="12"/>
          </p:nvPr>
        </p:nvSpPr>
        <p:spPr>
          <a:xfrm>
            <a:off x="8750557" y="6525344"/>
            <a:ext cx="299095" cy="457200"/>
          </a:xfrm>
        </p:spPr>
        <p:txBody>
          <a:bodyPr/>
          <a:lstStyle/>
          <a:p>
            <a:fld id="{CF4668DC-857F-487D-BFFA-8C0CA5037977}" type="slidenum">
              <a:rPr lang="fr-BE" smtClean="0">
                <a:solidFill>
                  <a:srgbClr val="FFFFFF"/>
                </a:solidFill>
              </a:rPr>
              <a:pPr/>
              <a:t>6</a:t>
            </a:fld>
            <a:endParaRPr lang="fr-BE" dirty="0">
              <a:solidFill>
                <a:srgbClr val="FFFFFF"/>
              </a:solidFill>
            </a:endParaRPr>
          </a:p>
        </p:txBody>
      </p:sp>
      <p:graphicFrame>
        <p:nvGraphicFramePr>
          <p:cNvPr id="6" name="Tableau 5">
            <a:extLst>
              <a:ext uri="{FF2B5EF4-FFF2-40B4-BE49-F238E27FC236}">
                <a16:creationId xmlns:a16="http://schemas.microsoft.com/office/drawing/2014/main" id="{D1D0F728-D901-7226-2565-FCFA350B009E}"/>
              </a:ext>
            </a:extLst>
          </p:cNvPr>
          <p:cNvGraphicFramePr>
            <a:graphicFrameLocks noGrp="1"/>
          </p:cNvGraphicFramePr>
          <p:nvPr>
            <p:extLst>
              <p:ext uri="{D42A27DB-BD31-4B8C-83A1-F6EECF244321}">
                <p14:modId xmlns:p14="http://schemas.microsoft.com/office/powerpoint/2010/main" val="861006595"/>
              </p:ext>
            </p:extLst>
          </p:nvPr>
        </p:nvGraphicFramePr>
        <p:xfrm>
          <a:off x="1714680" y="2957303"/>
          <a:ext cx="7036448" cy="1795378"/>
        </p:xfrm>
        <a:graphic>
          <a:graphicData uri="http://schemas.openxmlformats.org/drawingml/2006/table">
            <a:tbl>
              <a:tblPr firstRow="1" firstCol="1" lastRow="1" lastCol="1" bandRow="1" bandCol="1">
                <a:tableStyleId>{5940675A-B579-460E-94D1-54222C63F5DA}</a:tableStyleId>
              </a:tblPr>
              <a:tblGrid>
                <a:gridCol w="3528392">
                  <a:extLst>
                    <a:ext uri="{9D8B030D-6E8A-4147-A177-3AD203B41FA5}">
                      <a16:colId xmlns:a16="http://schemas.microsoft.com/office/drawing/2014/main" val="1599362618"/>
                    </a:ext>
                  </a:extLst>
                </a:gridCol>
                <a:gridCol w="967858">
                  <a:extLst>
                    <a:ext uri="{9D8B030D-6E8A-4147-A177-3AD203B41FA5}">
                      <a16:colId xmlns:a16="http://schemas.microsoft.com/office/drawing/2014/main" val="2517549558"/>
                    </a:ext>
                  </a:extLst>
                </a:gridCol>
                <a:gridCol w="766866">
                  <a:extLst>
                    <a:ext uri="{9D8B030D-6E8A-4147-A177-3AD203B41FA5}">
                      <a16:colId xmlns:a16="http://schemas.microsoft.com/office/drawing/2014/main" val="3954771734"/>
                    </a:ext>
                  </a:extLst>
                </a:gridCol>
                <a:gridCol w="886666">
                  <a:extLst>
                    <a:ext uri="{9D8B030D-6E8A-4147-A177-3AD203B41FA5}">
                      <a16:colId xmlns:a16="http://schemas.microsoft.com/office/drawing/2014/main" val="1350443289"/>
                    </a:ext>
                  </a:extLst>
                </a:gridCol>
                <a:gridCol w="886666">
                  <a:extLst>
                    <a:ext uri="{9D8B030D-6E8A-4147-A177-3AD203B41FA5}">
                      <a16:colId xmlns:a16="http://schemas.microsoft.com/office/drawing/2014/main" val="3253604514"/>
                    </a:ext>
                  </a:extLst>
                </a:gridCol>
              </a:tblGrid>
              <a:tr h="432048">
                <a:tc>
                  <a:txBody>
                    <a:bodyPr/>
                    <a:lstStyle/>
                    <a:p>
                      <a:pPr marL="75565" marR="0" lvl="0" indent="0" algn="ctr" defTabSz="914400" rtl="0" eaLnBrk="1" fontAlgn="auto" latinLnBrk="0" hangingPunct="1">
                        <a:lnSpc>
                          <a:spcPct val="150000"/>
                        </a:lnSpc>
                        <a:spcBef>
                          <a:spcPts val="0"/>
                        </a:spcBef>
                        <a:spcAft>
                          <a:spcPts val="0"/>
                        </a:spcAft>
                        <a:buClrTx/>
                        <a:buSzTx/>
                        <a:buFontTx/>
                        <a:buNone/>
                        <a:tabLst/>
                        <a:defRPr/>
                      </a:pPr>
                      <a:r>
                        <a:rPr lang="fr-FR" sz="1800" spc="-10" dirty="0">
                          <a:effectLst/>
                        </a:rPr>
                        <a:t>Spectrum Type 1</a:t>
                      </a:r>
                      <a:r>
                        <a:rPr lang="fr-FR" sz="1800" dirty="0">
                          <a:effectLst/>
                        </a:rPr>
                        <a:t>(Zones</a:t>
                      </a:r>
                      <a:r>
                        <a:rPr lang="fr-FR" sz="1800" spc="-35" dirty="0">
                          <a:effectLst/>
                        </a:rPr>
                        <a:t> </a:t>
                      </a:r>
                      <a:r>
                        <a:rPr lang="fr-FR" sz="1800" spc="-25" dirty="0">
                          <a:effectLst/>
                        </a:rPr>
                        <a:t>IV,</a:t>
                      </a:r>
                      <a:r>
                        <a:rPr lang="fr-FR" sz="1800" dirty="0">
                          <a:effectLst/>
                        </a:rPr>
                        <a:t> V</a:t>
                      </a:r>
                      <a:r>
                        <a:rPr lang="fr-FR" sz="1800" spc="-15" dirty="0">
                          <a:effectLst/>
                        </a:rPr>
                        <a:t> </a:t>
                      </a:r>
                      <a:r>
                        <a:rPr lang="fr-FR" sz="1800" dirty="0">
                          <a:effectLst/>
                        </a:rPr>
                        <a:t>&amp;</a:t>
                      </a:r>
                      <a:r>
                        <a:rPr lang="fr-FR" sz="1800" spc="-10" dirty="0">
                          <a:effectLst/>
                        </a:rPr>
                        <a:t> </a:t>
                      </a:r>
                      <a:r>
                        <a:rPr lang="fr-FR" sz="1800" spc="-25" dirty="0">
                          <a:effectLst/>
                        </a:rPr>
                        <a:t>VI)</a:t>
                      </a:r>
                    </a:p>
                  </a:txBody>
                  <a:tcPr marL="0" marR="0" marT="0" marB="0" anchor="ctr">
                    <a:solidFill>
                      <a:schemeClr val="bg1">
                        <a:lumMod val="40000"/>
                        <a:lumOff val="60000"/>
                      </a:schemeClr>
                    </a:solidFill>
                  </a:tcPr>
                </a:tc>
                <a:tc>
                  <a:txBody>
                    <a:bodyPr/>
                    <a:lstStyle/>
                    <a:p>
                      <a:pPr marL="75565" algn="ctr">
                        <a:lnSpc>
                          <a:spcPts val="1180"/>
                        </a:lnSpc>
                      </a:pPr>
                      <a:endParaRPr lang="fr-FR" sz="1800" spc="-50" dirty="0">
                        <a:effectLst/>
                      </a:endParaRPr>
                    </a:p>
                    <a:p>
                      <a:pPr marL="75565" algn="ctr">
                        <a:lnSpc>
                          <a:spcPts val="1180"/>
                        </a:lnSpc>
                      </a:pPr>
                      <a:endParaRPr lang="fr-FR" sz="1800" spc="-50" dirty="0">
                        <a:effectLst/>
                      </a:endParaRPr>
                    </a:p>
                    <a:p>
                      <a:pPr marL="75565" algn="ctr">
                        <a:lnSpc>
                          <a:spcPts val="1180"/>
                        </a:lnSpc>
                      </a:pPr>
                      <a:r>
                        <a:rPr lang="fr-FR" sz="1800" spc="-50" dirty="0">
                          <a:effectLst/>
                        </a:rPr>
                        <a:t>S</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solidFill>
                      <a:schemeClr val="bg1">
                        <a:lumMod val="40000"/>
                        <a:lumOff val="60000"/>
                      </a:schemeClr>
                    </a:solidFill>
                  </a:tcPr>
                </a:tc>
                <a:tc>
                  <a:txBody>
                    <a:bodyPr/>
                    <a:lstStyle/>
                    <a:p>
                      <a:pPr marL="60325" marR="24765" algn="ctr">
                        <a:lnSpc>
                          <a:spcPts val="1180"/>
                        </a:lnSpc>
                        <a:spcAft>
                          <a:spcPts val="0"/>
                        </a:spcAft>
                      </a:pPr>
                      <a:endParaRPr lang="fr-FR" sz="1800" dirty="0">
                        <a:effectLst/>
                      </a:endParaRPr>
                    </a:p>
                    <a:p>
                      <a:pPr marL="60325" marR="24765" algn="ctr">
                        <a:lnSpc>
                          <a:spcPts val="1180"/>
                        </a:lnSpc>
                        <a:spcAft>
                          <a:spcPts val="0"/>
                        </a:spcAft>
                      </a:pPr>
                      <a:endParaRPr lang="fr-FR" sz="1800" dirty="0">
                        <a:effectLst/>
                      </a:endParaRPr>
                    </a:p>
                    <a:p>
                      <a:pPr marL="60325" marR="24765" algn="ctr">
                        <a:lnSpc>
                          <a:spcPts val="1180"/>
                        </a:lnSpc>
                        <a:spcAft>
                          <a:spcPts val="0"/>
                        </a:spcAft>
                      </a:pPr>
                      <a:r>
                        <a:rPr lang="fr-FR" sz="1800" dirty="0">
                          <a:effectLst/>
                        </a:rPr>
                        <a:t>T</a:t>
                      </a:r>
                      <a:r>
                        <a:rPr lang="fr-FR" sz="1800" baseline="-25000" dirty="0">
                          <a:effectLst/>
                        </a:rPr>
                        <a:t>1</a:t>
                      </a:r>
                      <a:r>
                        <a:rPr lang="fr-FR" sz="1800" spc="-5" dirty="0">
                          <a:effectLst/>
                        </a:rPr>
                        <a:t> </a:t>
                      </a:r>
                      <a:r>
                        <a:rPr lang="fr-FR" sz="1800" spc="-25" dirty="0">
                          <a:effectLst/>
                        </a:rPr>
                        <a:t>(s)</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solidFill>
                      <a:schemeClr val="bg1">
                        <a:lumMod val="40000"/>
                        <a:lumOff val="60000"/>
                      </a:schemeClr>
                    </a:solidFill>
                  </a:tcPr>
                </a:tc>
                <a:tc>
                  <a:txBody>
                    <a:bodyPr/>
                    <a:lstStyle/>
                    <a:p>
                      <a:pPr marL="283210" algn="ctr">
                        <a:lnSpc>
                          <a:spcPts val="1180"/>
                        </a:lnSpc>
                      </a:pPr>
                      <a:endParaRPr lang="fr-FR" sz="1800" dirty="0">
                        <a:effectLst/>
                      </a:endParaRPr>
                    </a:p>
                    <a:p>
                      <a:pPr marL="283210" algn="ctr">
                        <a:lnSpc>
                          <a:spcPts val="1180"/>
                        </a:lnSpc>
                      </a:pPr>
                      <a:endParaRPr lang="fr-FR" sz="1800" dirty="0">
                        <a:effectLst/>
                      </a:endParaRPr>
                    </a:p>
                    <a:p>
                      <a:pPr marL="283210" algn="ctr">
                        <a:lnSpc>
                          <a:spcPts val="1180"/>
                        </a:lnSpc>
                      </a:pPr>
                      <a:r>
                        <a:rPr lang="fr-FR" sz="1800" dirty="0">
                          <a:effectLst/>
                        </a:rPr>
                        <a:t>T</a:t>
                      </a:r>
                      <a:r>
                        <a:rPr lang="fr-FR" sz="1800" baseline="-25000" dirty="0">
                          <a:effectLst/>
                        </a:rPr>
                        <a:t>2</a:t>
                      </a:r>
                      <a:r>
                        <a:rPr lang="fr-FR" sz="1800" spc="-5" dirty="0">
                          <a:effectLst/>
                        </a:rPr>
                        <a:t> </a:t>
                      </a:r>
                      <a:r>
                        <a:rPr lang="fr-FR" sz="1800" spc="-25" dirty="0">
                          <a:effectLst/>
                        </a:rPr>
                        <a:t>(s)</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solidFill>
                      <a:schemeClr val="bg1">
                        <a:lumMod val="40000"/>
                        <a:lumOff val="60000"/>
                      </a:schemeClr>
                    </a:solidFill>
                  </a:tcPr>
                </a:tc>
                <a:tc>
                  <a:txBody>
                    <a:bodyPr/>
                    <a:lstStyle/>
                    <a:p>
                      <a:pPr marL="283210" algn="l">
                        <a:lnSpc>
                          <a:spcPts val="1180"/>
                        </a:lnSpc>
                      </a:pPr>
                      <a:endParaRPr lang="fr-FR" sz="1800" dirty="0">
                        <a:effectLst/>
                      </a:endParaRPr>
                    </a:p>
                    <a:p>
                      <a:pPr marL="283210" algn="l">
                        <a:lnSpc>
                          <a:spcPts val="1180"/>
                        </a:lnSpc>
                      </a:pPr>
                      <a:endParaRPr lang="fr-FR" sz="1800" dirty="0">
                        <a:effectLst/>
                      </a:endParaRPr>
                    </a:p>
                    <a:p>
                      <a:pPr marL="283210" algn="l">
                        <a:lnSpc>
                          <a:spcPts val="1180"/>
                        </a:lnSpc>
                      </a:pPr>
                      <a:r>
                        <a:rPr lang="fr-FR" sz="1800" dirty="0">
                          <a:effectLst/>
                        </a:rPr>
                        <a:t>T</a:t>
                      </a:r>
                      <a:r>
                        <a:rPr lang="fr-FR" sz="1800" baseline="-25000" dirty="0">
                          <a:effectLst/>
                        </a:rPr>
                        <a:t>3</a:t>
                      </a:r>
                      <a:r>
                        <a:rPr lang="fr-FR" sz="1800" spc="-5" dirty="0">
                          <a:effectLst/>
                        </a:rPr>
                        <a:t> </a:t>
                      </a:r>
                      <a:r>
                        <a:rPr lang="fr-FR" sz="1800" spc="-25" dirty="0">
                          <a:effectLst/>
                        </a:rPr>
                        <a:t>(s)</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solidFill>
                      <a:schemeClr val="bg1">
                        <a:lumMod val="40000"/>
                        <a:lumOff val="60000"/>
                      </a:schemeClr>
                    </a:solidFill>
                  </a:tcPr>
                </a:tc>
                <a:extLst>
                  <a:ext uri="{0D108BD9-81ED-4DB2-BD59-A6C34878D82A}">
                    <a16:rowId xmlns:a16="http://schemas.microsoft.com/office/drawing/2014/main" val="3270676741"/>
                  </a:ext>
                </a:extLst>
              </a:tr>
              <a:tr h="330671">
                <a:tc>
                  <a:txBody>
                    <a:bodyPr/>
                    <a:lstStyle/>
                    <a:p>
                      <a:pPr marL="75565" algn="ctr">
                        <a:lnSpc>
                          <a:spcPts val="1180"/>
                        </a:lnSpc>
                      </a:pPr>
                      <a:endParaRPr lang="fr-FR" sz="1800" dirty="0">
                        <a:effectLst/>
                      </a:endParaRPr>
                    </a:p>
                    <a:p>
                      <a:pPr marL="75565" algn="ctr">
                        <a:lnSpc>
                          <a:spcPts val="1180"/>
                        </a:lnSpc>
                      </a:pPr>
                      <a:r>
                        <a:rPr lang="fr-FR" sz="1800" dirty="0">
                          <a:effectLst/>
                        </a:rPr>
                        <a:t>site:</a:t>
                      </a:r>
                      <a:r>
                        <a:rPr lang="fr-FR" sz="1800" spc="40" dirty="0">
                          <a:effectLst/>
                        </a:rPr>
                        <a:t> </a:t>
                      </a:r>
                      <a:r>
                        <a:rPr lang="fr-FR" sz="1800" spc="-25" dirty="0">
                          <a:effectLst/>
                        </a:rPr>
                        <a:t>S</a:t>
                      </a:r>
                      <a:r>
                        <a:rPr lang="fr-FR" sz="1800" spc="-25" baseline="-25000" dirty="0">
                          <a:effectLst/>
                        </a:rPr>
                        <a:t>1</a:t>
                      </a:r>
                    </a:p>
                  </a:txBody>
                  <a:tcPr marL="0" marR="0" marT="0" marB="0" anchor="ctr">
                    <a:solidFill>
                      <a:srgbClr val="00B050"/>
                    </a:solidFill>
                  </a:tcPr>
                </a:tc>
                <a:tc>
                  <a:txBody>
                    <a:bodyPr/>
                    <a:lstStyle/>
                    <a:p>
                      <a:pPr marL="65405">
                        <a:lnSpc>
                          <a:spcPts val="1180"/>
                        </a:lnSpc>
                      </a:pPr>
                      <a:r>
                        <a:rPr lang="fr-FR" sz="1800" spc="-20" dirty="0">
                          <a:effectLst/>
                        </a:rPr>
                        <a:t>1.00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35560" marR="60325" algn="ctr">
                        <a:lnSpc>
                          <a:spcPts val="1180"/>
                        </a:lnSpc>
                        <a:spcAft>
                          <a:spcPts val="0"/>
                        </a:spcAft>
                      </a:pPr>
                      <a:r>
                        <a:rPr lang="fr-FR" sz="1800" spc="-20" dirty="0">
                          <a:effectLst/>
                        </a:rPr>
                        <a:t>0.10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283210">
                        <a:lnSpc>
                          <a:spcPts val="1180"/>
                        </a:lnSpc>
                      </a:pPr>
                      <a:r>
                        <a:rPr lang="fr-FR" sz="1800" spc="-20">
                          <a:effectLst/>
                        </a:rPr>
                        <a:t>0.40</a:t>
                      </a:r>
                      <a:endParaRPr lang="fr-FR" sz="1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283210">
                        <a:lnSpc>
                          <a:spcPts val="1180"/>
                        </a:lnSpc>
                      </a:pPr>
                      <a:r>
                        <a:rPr lang="fr-FR" sz="1800" spc="-25">
                          <a:effectLst/>
                        </a:rPr>
                        <a:t>2.0</a:t>
                      </a:r>
                      <a:endParaRPr lang="fr-FR" sz="1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2160908262"/>
                  </a:ext>
                </a:extLst>
              </a:tr>
              <a:tr h="330671">
                <a:tc>
                  <a:txBody>
                    <a:bodyPr/>
                    <a:lstStyle/>
                    <a:p>
                      <a:pPr marL="75565" algn="ctr">
                        <a:lnSpc>
                          <a:spcPts val="1225"/>
                        </a:lnSpc>
                      </a:pPr>
                      <a:endParaRPr lang="fr-FR" sz="1800" dirty="0">
                        <a:effectLst/>
                      </a:endParaRPr>
                    </a:p>
                    <a:p>
                      <a:pPr marL="75565" algn="ctr">
                        <a:lnSpc>
                          <a:spcPts val="1225"/>
                        </a:lnSpc>
                      </a:pPr>
                      <a:r>
                        <a:rPr lang="fr-FR" sz="1800" dirty="0">
                          <a:effectLst/>
                        </a:rPr>
                        <a:t>site:</a:t>
                      </a:r>
                      <a:r>
                        <a:rPr lang="fr-FR" sz="1800" spc="40" dirty="0">
                          <a:effectLst/>
                        </a:rPr>
                        <a:t> </a:t>
                      </a:r>
                      <a:r>
                        <a:rPr lang="fr-FR" sz="1800" spc="-25" dirty="0">
                          <a:effectLst/>
                        </a:rPr>
                        <a:t>S</a:t>
                      </a:r>
                      <a:r>
                        <a:rPr lang="fr-FR" sz="1800" spc="-25" baseline="-25000" dirty="0">
                          <a:effectLst/>
                        </a:rPr>
                        <a:t>2</a:t>
                      </a:r>
                      <a:endParaRPr lang="fr-FR" sz="1800" dirty="0">
                        <a:effectLst/>
                      </a:endParaRPr>
                    </a:p>
                  </a:txBody>
                  <a:tcPr marL="0" marR="0" marT="0" marB="0" anchor="ctr">
                    <a:solidFill>
                      <a:srgbClr val="00B0F0"/>
                    </a:solidFill>
                  </a:tcPr>
                </a:tc>
                <a:tc>
                  <a:txBody>
                    <a:bodyPr/>
                    <a:lstStyle/>
                    <a:p>
                      <a:pPr marL="65405">
                        <a:lnSpc>
                          <a:spcPts val="1225"/>
                        </a:lnSpc>
                      </a:pPr>
                      <a:r>
                        <a:rPr lang="fr-FR" sz="1800" spc="-20" dirty="0">
                          <a:effectLst/>
                        </a:rPr>
                        <a:t>1.20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35560" marR="60325" algn="ctr">
                        <a:lnSpc>
                          <a:spcPts val="1225"/>
                        </a:lnSpc>
                        <a:spcAft>
                          <a:spcPts val="0"/>
                        </a:spcAft>
                      </a:pPr>
                      <a:r>
                        <a:rPr lang="fr-FR" sz="1800" spc="-20" dirty="0">
                          <a:effectLst/>
                        </a:rPr>
                        <a:t>0.10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283210">
                        <a:lnSpc>
                          <a:spcPts val="1225"/>
                        </a:lnSpc>
                      </a:pPr>
                      <a:r>
                        <a:rPr lang="fr-FR" sz="1800" spc="-20">
                          <a:effectLst/>
                        </a:rPr>
                        <a:t>0.50</a:t>
                      </a:r>
                      <a:endParaRPr lang="fr-FR" sz="1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283210">
                        <a:lnSpc>
                          <a:spcPts val="1225"/>
                        </a:lnSpc>
                      </a:pPr>
                      <a:r>
                        <a:rPr lang="fr-FR" sz="1800" spc="-25">
                          <a:effectLst/>
                        </a:rPr>
                        <a:t>2.0</a:t>
                      </a:r>
                      <a:endParaRPr lang="fr-FR" sz="1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1198305550"/>
                  </a:ext>
                </a:extLst>
              </a:tr>
              <a:tr h="330671">
                <a:tc>
                  <a:txBody>
                    <a:bodyPr/>
                    <a:lstStyle/>
                    <a:p>
                      <a:pPr marL="75565" algn="ctr">
                        <a:lnSpc>
                          <a:spcPts val="1225"/>
                        </a:lnSpc>
                      </a:pPr>
                      <a:endParaRPr lang="fr-FR" sz="1800" dirty="0">
                        <a:effectLst/>
                      </a:endParaRPr>
                    </a:p>
                    <a:p>
                      <a:pPr marL="75565" algn="ctr">
                        <a:lnSpc>
                          <a:spcPts val="1225"/>
                        </a:lnSpc>
                      </a:pPr>
                      <a:r>
                        <a:rPr lang="fr-FR" sz="1800" dirty="0">
                          <a:effectLst/>
                        </a:rPr>
                        <a:t>site:</a:t>
                      </a:r>
                      <a:r>
                        <a:rPr lang="fr-FR" sz="1800" spc="40" dirty="0">
                          <a:effectLst/>
                        </a:rPr>
                        <a:t> </a:t>
                      </a:r>
                      <a:r>
                        <a:rPr lang="fr-FR" sz="1800" spc="-25" dirty="0">
                          <a:effectLst/>
                        </a:rPr>
                        <a:t>S</a:t>
                      </a:r>
                      <a:r>
                        <a:rPr lang="fr-FR" sz="1800" spc="-25" baseline="-25000" dirty="0">
                          <a:effectLst/>
                        </a:rPr>
                        <a:t>3</a:t>
                      </a:r>
                      <a:endParaRPr lang="fr-FR" sz="1800" dirty="0">
                        <a:effectLst/>
                      </a:endParaRPr>
                    </a:p>
                  </a:txBody>
                  <a:tcPr marL="0" marR="0" marT="0" marB="0" anchor="ctr">
                    <a:solidFill>
                      <a:srgbClr val="FFC000"/>
                    </a:solidFill>
                  </a:tcPr>
                </a:tc>
                <a:tc>
                  <a:txBody>
                    <a:bodyPr/>
                    <a:lstStyle/>
                    <a:p>
                      <a:pPr marL="65405">
                        <a:lnSpc>
                          <a:spcPts val="1225"/>
                        </a:lnSpc>
                      </a:pPr>
                      <a:r>
                        <a:rPr lang="fr-FR" sz="1800" spc="-20" dirty="0">
                          <a:effectLst/>
                        </a:rPr>
                        <a:t>1.30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35560" marR="60325" algn="ctr">
                        <a:lnSpc>
                          <a:spcPts val="1225"/>
                        </a:lnSpc>
                        <a:spcAft>
                          <a:spcPts val="0"/>
                        </a:spcAft>
                      </a:pPr>
                      <a:r>
                        <a:rPr lang="fr-FR" sz="1800" spc="-20" dirty="0">
                          <a:effectLst/>
                        </a:rPr>
                        <a:t>0.15</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283210">
                        <a:lnSpc>
                          <a:spcPts val="1225"/>
                        </a:lnSpc>
                      </a:pPr>
                      <a:r>
                        <a:rPr lang="fr-FR" sz="1800" spc="-20" dirty="0">
                          <a:effectLst/>
                        </a:rPr>
                        <a:t>0.60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283210">
                        <a:lnSpc>
                          <a:spcPts val="1225"/>
                        </a:lnSpc>
                      </a:pPr>
                      <a:r>
                        <a:rPr lang="fr-FR" sz="1800" spc="-25" dirty="0">
                          <a:effectLst/>
                        </a:rPr>
                        <a:t>2.0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1095748631"/>
                  </a:ext>
                </a:extLst>
              </a:tr>
              <a:tr h="330671">
                <a:tc>
                  <a:txBody>
                    <a:bodyPr/>
                    <a:lstStyle/>
                    <a:p>
                      <a:pPr marL="75565" algn="ctr">
                        <a:lnSpc>
                          <a:spcPts val="1225"/>
                        </a:lnSpc>
                      </a:pPr>
                      <a:endParaRPr lang="fr-FR" sz="1800" dirty="0">
                        <a:effectLst/>
                      </a:endParaRPr>
                    </a:p>
                    <a:p>
                      <a:pPr marL="75565" algn="ctr">
                        <a:lnSpc>
                          <a:spcPts val="1225"/>
                        </a:lnSpc>
                      </a:pPr>
                      <a:r>
                        <a:rPr lang="fr-FR" sz="1800" dirty="0">
                          <a:effectLst/>
                        </a:rPr>
                        <a:t>site:</a:t>
                      </a:r>
                      <a:r>
                        <a:rPr lang="fr-FR" sz="1800" spc="40" dirty="0">
                          <a:effectLst/>
                        </a:rPr>
                        <a:t> </a:t>
                      </a:r>
                      <a:r>
                        <a:rPr lang="fr-FR" sz="1800" spc="-25" dirty="0">
                          <a:effectLst/>
                        </a:rPr>
                        <a:t>S</a:t>
                      </a:r>
                      <a:r>
                        <a:rPr lang="fr-FR" sz="1800" spc="-25" baseline="-25000" dirty="0">
                          <a:effectLst/>
                        </a:rPr>
                        <a:t>4</a:t>
                      </a:r>
                    </a:p>
                  </a:txBody>
                  <a:tcPr marL="0" marR="0" marT="0" marB="0" anchor="ctr">
                    <a:solidFill>
                      <a:srgbClr val="FF3300"/>
                    </a:solidFill>
                  </a:tcPr>
                </a:tc>
                <a:tc>
                  <a:txBody>
                    <a:bodyPr/>
                    <a:lstStyle/>
                    <a:p>
                      <a:pPr marL="65405">
                        <a:lnSpc>
                          <a:spcPts val="1225"/>
                        </a:lnSpc>
                      </a:pPr>
                      <a:r>
                        <a:rPr lang="fr-FR" sz="1800" spc="-20" dirty="0">
                          <a:effectLst/>
                        </a:rPr>
                        <a:t>1.35</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35560" marR="60325" algn="ctr">
                        <a:lnSpc>
                          <a:spcPts val="1225"/>
                        </a:lnSpc>
                        <a:spcAft>
                          <a:spcPts val="0"/>
                        </a:spcAft>
                      </a:pPr>
                      <a:r>
                        <a:rPr lang="fr-FR" sz="1800" spc="-20" dirty="0">
                          <a:effectLst/>
                        </a:rPr>
                        <a:t>0.15</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283210">
                        <a:lnSpc>
                          <a:spcPts val="1225"/>
                        </a:lnSpc>
                      </a:pPr>
                      <a:r>
                        <a:rPr lang="fr-FR" sz="1800" spc="-20" dirty="0">
                          <a:effectLst/>
                        </a:rPr>
                        <a:t>0.70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283210">
                        <a:lnSpc>
                          <a:spcPts val="1225"/>
                        </a:lnSpc>
                      </a:pPr>
                      <a:r>
                        <a:rPr lang="fr-FR" sz="1800" spc="-25" dirty="0">
                          <a:effectLst/>
                        </a:rPr>
                        <a:t>2.0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3951184507"/>
                  </a:ext>
                </a:extLst>
              </a:tr>
            </a:tbl>
          </a:graphicData>
        </a:graphic>
      </p:graphicFrame>
      <p:graphicFrame>
        <p:nvGraphicFramePr>
          <p:cNvPr id="8" name="Tableau 7">
            <a:extLst>
              <a:ext uri="{FF2B5EF4-FFF2-40B4-BE49-F238E27FC236}">
                <a16:creationId xmlns:a16="http://schemas.microsoft.com/office/drawing/2014/main" id="{2FAD87A6-9320-F1DA-2724-6038DC941DDF}"/>
              </a:ext>
            </a:extLst>
          </p:cNvPr>
          <p:cNvGraphicFramePr>
            <a:graphicFrameLocks noGrp="1"/>
          </p:cNvGraphicFramePr>
          <p:nvPr>
            <p:extLst>
              <p:ext uri="{D42A27DB-BD31-4B8C-83A1-F6EECF244321}">
                <p14:modId xmlns:p14="http://schemas.microsoft.com/office/powerpoint/2010/main" val="2653399867"/>
              </p:ext>
            </p:extLst>
          </p:nvPr>
        </p:nvGraphicFramePr>
        <p:xfrm>
          <a:off x="1720434" y="4878899"/>
          <a:ext cx="7036448" cy="1808258"/>
        </p:xfrm>
        <a:graphic>
          <a:graphicData uri="http://schemas.openxmlformats.org/drawingml/2006/table">
            <a:tbl>
              <a:tblPr firstRow="1" firstCol="1" lastRow="1" lastCol="1" bandRow="1" bandCol="1">
                <a:tableStyleId>{5940675A-B579-460E-94D1-54222C63F5DA}</a:tableStyleId>
              </a:tblPr>
              <a:tblGrid>
                <a:gridCol w="3528392">
                  <a:extLst>
                    <a:ext uri="{9D8B030D-6E8A-4147-A177-3AD203B41FA5}">
                      <a16:colId xmlns:a16="http://schemas.microsoft.com/office/drawing/2014/main" val="1599362618"/>
                    </a:ext>
                  </a:extLst>
                </a:gridCol>
                <a:gridCol w="967858">
                  <a:extLst>
                    <a:ext uri="{9D8B030D-6E8A-4147-A177-3AD203B41FA5}">
                      <a16:colId xmlns:a16="http://schemas.microsoft.com/office/drawing/2014/main" val="2517549558"/>
                    </a:ext>
                  </a:extLst>
                </a:gridCol>
                <a:gridCol w="766866">
                  <a:extLst>
                    <a:ext uri="{9D8B030D-6E8A-4147-A177-3AD203B41FA5}">
                      <a16:colId xmlns:a16="http://schemas.microsoft.com/office/drawing/2014/main" val="3954771734"/>
                    </a:ext>
                  </a:extLst>
                </a:gridCol>
                <a:gridCol w="886666">
                  <a:extLst>
                    <a:ext uri="{9D8B030D-6E8A-4147-A177-3AD203B41FA5}">
                      <a16:colId xmlns:a16="http://schemas.microsoft.com/office/drawing/2014/main" val="1350443289"/>
                    </a:ext>
                  </a:extLst>
                </a:gridCol>
                <a:gridCol w="886666">
                  <a:extLst>
                    <a:ext uri="{9D8B030D-6E8A-4147-A177-3AD203B41FA5}">
                      <a16:colId xmlns:a16="http://schemas.microsoft.com/office/drawing/2014/main" val="3253604514"/>
                    </a:ext>
                  </a:extLst>
                </a:gridCol>
              </a:tblGrid>
              <a:tr h="485574">
                <a:tc>
                  <a:txBody>
                    <a:bodyPr/>
                    <a:lstStyle/>
                    <a:p>
                      <a:pPr marL="75565" marR="0" lvl="0" indent="0" algn="ctr" defTabSz="914400" rtl="0" eaLnBrk="1" fontAlgn="auto" latinLnBrk="0" hangingPunct="1">
                        <a:lnSpc>
                          <a:spcPct val="150000"/>
                        </a:lnSpc>
                        <a:spcBef>
                          <a:spcPts val="0"/>
                        </a:spcBef>
                        <a:spcAft>
                          <a:spcPts val="0"/>
                        </a:spcAft>
                        <a:buClrTx/>
                        <a:buSzTx/>
                        <a:buFontTx/>
                        <a:buNone/>
                        <a:tabLst/>
                        <a:defRPr/>
                      </a:pPr>
                      <a:r>
                        <a:rPr lang="fr-FR" sz="1800" spc="-10" dirty="0" err="1">
                          <a:effectLst/>
                        </a:rPr>
                        <a:t>Spectum</a:t>
                      </a:r>
                      <a:r>
                        <a:rPr lang="fr-FR" sz="1800" spc="-10" dirty="0">
                          <a:effectLst/>
                        </a:rPr>
                        <a:t> Type 1</a:t>
                      </a:r>
                      <a:r>
                        <a:rPr lang="fr-FR" sz="1800" dirty="0">
                          <a:effectLst/>
                        </a:rPr>
                        <a:t>(Zones</a:t>
                      </a:r>
                      <a:r>
                        <a:rPr lang="fr-FR" sz="1800" spc="-35" dirty="0">
                          <a:effectLst/>
                        </a:rPr>
                        <a:t> </a:t>
                      </a:r>
                      <a:r>
                        <a:rPr lang="fr-FR" sz="1800" spc="-25" dirty="0">
                          <a:effectLst/>
                        </a:rPr>
                        <a:t>I,</a:t>
                      </a:r>
                      <a:r>
                        <a:rPr lang="fr-FR" sz="1800" dirty="0">
                          <a:effectLst/>
                        </a:rPr>
                        <a:t> II &amp;</a:t>
                      </a:r>
                      <a:r>
                        <a:rPr lang="fr-FR" sz="1800" spc="-10" dirty="0">
                          <a:effectLst/>
                        </a:rPr>
                        <a:t> </a:t>
                      </a:r>
                      <a:r>
                        <a:rPr lang="fr-FR" sz="1800" spc="-25" dirty="0">
                          <a:effectLst/>
                        </a:rPr>
                        <a:t>III)</a:t>
                      </a:r>
                    </a:p>
                  </a:txBody>
                  <a:tcPr marL="0" marR="0" marT="0" marB="0" anchor="ctr">
                    <a:solidFill>
                      <a:schemeClr val="bg1">
                        <a:lumMod val="40000"/>
                        <a:lumOff val="60000"/>
                      </a:schemeClr>
                    </a:solidFill>
                  </a:tcPr>
                </a:tc>
                <a:tc>
                  <a:txBody>
                    <a:bodyPr/>
                    <a:lstStyle/>
                    <a:p>
                      <a:pPr marL="75565" algn="ctr">
                        <a:lnSpc>
                          <a:spcPts val="1180"/>
                        </a:lnSpc>
                      </a:pPr>
                      <a:endParaRPr lang="fr-FR" sz="1800" spc="-50" dirty="0">
                        <a:effectLst/>
                      </a:endParaRPr>
                    </a:p>
                    <a:p>
                      <a:pPr marL="75565" algn="ctr">
                        <a:lnSpc>
                          <a:spcPts val="1180"/>
                        </a:lnSpc>
                      </a:pPr>
                      <a:endParaRPr lang="fr-FR" sz="1800" spc="-50" dirty="0">
                        <a:effectLst/>
                      </a:endParaRPr>
                    </a:p>
                    <a:p>
                      <a:pPr marL="75565" algn="ctr">
                        <a:lnSpc>
                          <a:spcPts val="1180"/>
                        </a:lnSpc>
                      </a:pPr>
                      <a:r>
                        <a:rPr lang="fr-FR" sz="1800" spc="-50" dirty="0">
                          <a:effectLst/>
                        </a:rPr>
                        <a:t>S</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solidFill>
                      <a:schemeClr val="bg1">
                        <a:lumMod val="40000"/>
                        <a:lumOff val="60000"/>
                      </a:schemeClr>
                    </a:solidFill>
                  </a:tcPr>
                </a:tc>
                <a:tc>
                  <a:txBody>
                    <a:bodyPr/>
                    <a:lstStyle/>
                    <a:p>
                      <a:pPr marL="60325" marR="24765" algn="ctr">
                        <a:lnSpc>
                          <a:spcPts val="1180"/>
                        </a:lnSpc>
                        <a:spcAft>
                          <a:spcPts val="0"/>
                        </a:spcAft>
                      </a:pPr>
                      <a:endParaRPr lang="fr-FR" sz="1800" dirty="0">
                        <a:effectLst/>
                      </a:endParaRPr>
                    </a:p>
                    <a:p>
                      <a:pPr marL="60325" marR="24765" algn="ctr">
                        <a:lnSpc>
                          <a:spcPts val="1180"/>
                        </a:lnSpc>
                        <a:spcAft>
                          <a:spcPts val="0"/>
                        </a:spcAft>
                      </a:pPr>
                      <a:endParaRPr lang="fr-FR" sz="1800" dirty="0">
                        <a:effectLst/>
                      </a:endParaRPr>
                    </a:p>
                    <a:p>
                      <a:pPr marL="60325" marR="24765" algn="ctr">
                        <a:lnSpc>
                          <a:spcPts val="1180"/>
                        </a:lnSpc>
                        <a:spcAft>
                          <a:spcPts val="0"/>
                        </a:spcAft>
                      </a:pPr>
                      <a:r>
                        <a:rPr lang="fr-FR" sz="1800" dirty="0">
                          <a:effectLst/>
                        </a:rPr>
                        <a:t>T</a:t>
                      </a:r>
                      <a:r>
                        <a:rPr lang="fr-FR" sz="1800" baseline="-25000" dirty="0">
                          <a:effectLst/>
                        </a:rPr>
                        <a:t>1</a:t>
                      </a:r>
                      <a:r>
                        <a:rPr lang="fr-FR" sz="1800" spc="-5" dirty="0">
                          <a:effectLst/>
                        </a:rPr>
                        <a:t> </a:t>
                      </a:r>
                      <a:r>
                        <a:rPr lang="fr-FR" sz="1800" spc="-25" dirty="0">
                          <a:effectLst/>
                        </a:rPr>
                        <a:t>(s)</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solidFill>
                      <a:schemeClr val="bg1">
                        <a:lumMod val="40000"/>
                        <a:lumOff val="60000"/>
                      </a:schemeClr>
                    </a:solidFill>
                  </a:tcPr>
                </a:tc>
                <a:tc>
                  <a:txBody>
                    <a:bodyPr/>
                    <a:lstStyle/>
                    <a:p>
                      <a:pPr marL="283210" algn="ctr">
                        <a:lnSpc>
                          <a:spcPts val="1180"/>
                        </a:lnSpc>
                      </a:pPr>
                      <a:endParaRPr lang="fr-FR" sz="1800" dirty="0">
                        <a:effectLst/>
                      </a:endParaRPr>
                    </a:p>
                    <a:p>
                      <a:pPr marL="283210" algn="ctr">
                        <a:lnSpc>
                          <a:spcPts val="1180"/>
                        </a:lnSpc>
                      </a:pPr>
                      <a:endParaRPr lang="fr-FR" sz="1800" dirty="0">
                        <a:effectLst/>
                      </a:endParaRPr>
                    </a:p>
                    <a:p>
                      <a:pPr marL="283210" algn="ctr">
                        <a:lnSpc>
                          <a:spcPts val="1180"/>
                        </a:lnSpc>
                      </a:pPr>
                      <a:r>
                        <a:rPr lang="fr-FR" sz="1800" dirty="0">
                          <a:effectLst/>
                        </a:rPr>
                        <a:t>T</a:t>
                      </a:r>
                      <a:r>
                        <a:rPr lang="fr-FR" sz="1800" baseline="-25000" dirty="0">
                          <a:effectLst/>
                        </a:rPr>
                        <a:t>2</a:t>
                      </a:r>
                      <a:r>
                        <a:rPr lang="fr-FR" sz="1800" spc="-5" dirty="0">
                          <a:effectLst/>
                        </a:rPr>
                        <a:t> </a:t>
                      </a:r>
                      <a:r>
                        <a:rPr lang="fr-FR" sz="1800" spc="-25" dirty="0">
                          <a:effectLst/>
                        </a:rPr>
                        <a:t>(s)</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solidFill>
                      <a:schemeClr val="bg1">
                        <a:lumMod val="40000"/>
                        <a:lumOff val="60000"/>
                      </a:schemeClr>
                    </a:solidFill>
                  </a:tcPr>
                </a:tc>
                <a:tc>
                  <a:txBody>
                    <a:bodyPr/>
                    <a:lstStyle/>
                    <a:p>
                      <a:pPr marL="283210" algn="l">
                        <a:lnSpc>
                          <a:spcPts val="1180"/>
                        </a:lnSpc>
                      </a:pPr>
                      <a:endParaRPr lang="fr-FR" sz="1800" dirty="0">
                        <a:effectLst/>
                      </a:endParaRPr>
                    </a:p>
                    <a:p>
                      <a:pPr marL="283210" algn="l">
                        <a:lnSpc>
                          <a:spcPts val="1180"/>
                        </a:lnSpc>
                      </a:pPr>
                      <a:endParaRPr lang="fr-FR" sz="1800" dirty="0">
                        <a:effectLst/>
                      </a:endParaRPr>
                    </a:p>
                    <a:p>
                      <a:pPr marL="283210" algn="l">
                        <a:lnSpc>
                          <a:spcPts val="1180"/>
                        </a:lnSpc>
                      </a:pPr>
                      <a:r>
                        <a:rPr lang="fr-FR" sz="1800" dirty="0">
                          <a:effectLst/>
                        </a:rPr>
                        <a:t>T</a:t>
                      </a:r>
                      <a:r>
                        <a:rPr lang="fr-FR" sz="1800" baseline="-25000" dirty="0">
                          <a:effectLst/>
                        </a:rPr>
                        <a:t>3</a:t>
                      </a:r>
                      <a:r>
                        <a:rPr lang="fr-FR" sz="1800" spc="-5" dirty="0">
                          <a:effectLst/>
                        </a:rPr>
                        <a:t> </a:t>
                      </a:r>
                      <a:r>
                        <a:rPr lang="fr-FR" sz="1800" spc="-25" dirty="0">
                          <a:effectLst/>
                        </a:rPr>
                        <a:t>(s)</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solidFill>
                      <a:schemeClr val="bg1">
                        <a:lumMod val="40000"/>
                        <a:lumOff val="60000"/>
                      </a:schemeClr>
                    </a:solidFill>
                  </a:tcPr>
                </a:tc>
                <a:extLst>
                  <a:ext uri="{0D108BD9-81ED-4DB2-BD59-A6C34878D82A}">
                    <a16:rowId xmlns:a16="http://schemas.microsoft.com/office/drawing/2014/main" val="3270676741"/>
                  </a:ext>
                </a:extLst>
              </a:tr>
              <a:tr h="330671">
                <a:tc>
                  <a:txBody>
                    <a:bodyPr/>
                    <a:lstStyle/>
                    <a:p>
                      <a:pPr marL="75565" algn="ctr">
                        <a:lnSpc>
                          <a:spcPts val="1180"/>
                        </a:lnSpc>
                      </a:pPr>
                      <a:endParaRPr lang="fr-FR" sz="1800" dirty="0">
                        <a:effectLst/>
                      </a:endParaRPr>
                    </a:p>
                    <a:p>
                      <a:pPr marL="75565" algn="ctr">
                        <a:lnSpc>
                          <a:spcPts val="1180"/>
                        </a:lnSpc>
                      </a:pPr>
                      <a:r>
                        <a:rPr lang="fr-FR" sz="1800" dirty="0">
                          <a:effectLst/>
                        </a:rPr>
                        <a:t>site:</a:t>
                      </a:r>
                      <a:r>
                        <a:rPr lang="fr-FR" sz="1800" spc="40" dirty="0">
                          <a:effectLst/>
                        </a:rPr>
                        <a:t> </a:t>
                      </a:r>
                      <a:r>
                        <a:rPr lang="fr-FR" sz="1800" spc="-25" dirty="0">
                          <a:effectLst/>
                        </a:rPr>
                        <a:t>S</a:t>
                      </a:r>
                      <a:r>
                        <a:rPr lang="fr-FR" sz="1800" spc="-25" baseline="-25000" dirty="0">
                          <a:effectLst/>
                        </a:rPr>
                        <a:t>1</a:t>
                      </a:r>
                    </a:p>
                  </a:txBody>
                  <a:tcPr marL="0" marR="0" marT="0" marB="0" anchor="ctr">
                    <a:solidFill>
                      <a:srgbClr val="00B050"/>
                    </a:solidFill>
                  </a:tcPr>
                </a:tc>
                <a:tc>
                  <a:txBody>
                    <a:bodyPr/>
                    <a:lstStyle/>
                    <a:p>
                      <a:pPr marL="70485" algn="ctr">
                        <a:lnSpc>
                          <a:spcPts val="1180"/>
                        </a:lnSpc>
                      </a:pPr>
                      <a:endPar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70485" algn="ctr">
                        <a:lnSpc>
                          <a:spcPts val="1180"/>
                        </a:lnSpc>
                      </a:pPr>
                      <a:r>
                        <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1.00</a:t>
                      </a:r>
                      <a:endParaRPr lang="fr-FR" sz="18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a:txBody>
                    <a:bodyPr/>
                    <a:lstStyle/>
                    <a:p>
                      <a:pPr marL="35560" marR="60325" algn="ctr">
                        <a:lnSpc>
                          <a:spcPts val="1180"/>
                        </a:lnSpc>
                        <a:spcAft>
                          <a:spcPts val="0"/>
                        </a:spcAft>
                      </a:pPr>
                      <a:endPar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35560" marR="60325" algn="ctr">
                        <a:lnSpc>
                          <a:spcPts val="1180"/>
                        </a:lnSpc>
                        <a:spcAft>
                          <a:spcPts val="0"/>
                        </a:spcAft>
                      </a:pPr>
                      <a:r>
                        <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0.05</a:t>
                      </a:r>
                      <a:endParaRPr lang="fr-FR" sz="18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a:txBody>
                    <a:bodyPr/>
                    <a:lstStyle/>
                    <a:p>
                      <a:pPr marL="283210" algn="ctr">
                        <a:lnSpc>
                          <a:spcPts val="1180"/>
                        </a:lnSpc>
                      </a:pPr>
                      <a:endPar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283210" algn="ctr">
                        <a:lnSpc>
                          <a:spcPts val="1180"/>
                        </a:lnSpc>
                      </a:pPr>
                      <a:r>
                        <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0.25</a:t>
                      </a:r>
                      <a:endParaRPr lang="fr-FR" sz="18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a:txBody>
                    <a:bodyPr/>
                    <a:lstStyle/>
                    <a:p>
                      <a:pPr marL="277495" algn="ctr">
                        <a:lnSpc>
                          <a:spcPts val="1180"/>
                        </a:lnSpc>
                      </a:pPr>
                      <a:endParaRPr lang="fr-FR" sz="1800" kern="1200" spc="-25" dirty="0">
                        <a:solidFill>
                          <a:schemeClr val="tx1"/>
                        </a:solidFill>
                        <a:effectLst/>
                        <a:latin typeface="+mn-lt"/>
                        <a:ea typeface="+mn-ea"/>
                        <a:cs typeface="+mn-cs"/>
                      </a:endParaRPr>
                    </a:p>
                    <a:p>
                      <a:pPr marL="277495" algn="ctr">
                        <a:lnSpc>
                          <a:spcPts val="1180"/>
                        </a:lnSpc>
                      </a:pPr>
                      <a:r>
                        <a:rPr lang="fr-FR" sz="1800" kern="1200" spc="-25" dirty="0">
                          <a:solidFill>
                            <a:schemeClr val="tx1"/>
                          </a:solidFill>
                          <a:effectLst/>
                          <a:latin typeface="+mn-lt"/>
                          <a:ea typeface="+mn-ea"/>
                          <a:cs typeface="+mn-cs"/>
                        </a:rPr>
                        <a:t>1.20</a:t>
                      </a:r>
                    </a:p>
                  </a:txBody>
                  <a:tcPr marL="0" marR="0" marT="0" marB="0"/>
                </a:tc>
                <a:extLst>
                  <a:ext uri="{0D108BD9-81ED-4DB2-BD59-A6C34878D82A}">
                    <a16:rowId xmlns:a16="http://schemas.microsoft.com/office/drawing/2014/main" val="2160908262"/>
                  </a:ext>
                </a:extLst>
              </a:tr>
              <a:tr h="330671">
                <a:tc>
                  <a:txBody>
                    <a:bodyPr/>
                    <a:lstStyle/>
                    <a:p>
                      <a:pPr marL="75565" algn="ctr">
                        <a:lnSpc>
                          <a:spcPts val="1225"/>
                        </a:lnSpc>
                      </a:pPr>
                      <a:endParaRPr lang="fr-FR" sz="1800" dirty="0">
                        <a:effectLst/>
                      </a:endParaRPr>
                    </a:p>
                    <a:p>
                      <a:pPr marL="75565" algn="ctr">
                        <a:lnSpc>
                          <a:spcPts val="1225"/>
                        </a:lnSpc>
                      </a:pPr>
                      <a:r>
                        <a:rPr lang="fr-FR" sz="1800" dirty="0">
                          <a:effectLst/>
                        </a:rPr>
                        <a:t>site:</a:t>
                      </a:r>
                      <a:r>
                        <a:rPr lang="fr-FR" sz="1800" spc="40" dirty="0">
                          <a:effectLst/>
                        </a:rPr>
                        <a:t> </a:t>
                      </a:r>
                      <a:r>
                        <a:rPr lang="fr-FR" sz="1800" spc="-25" dirty="0">
                          <a:effectLst/>
                        </a:rPr>
                        <a:t>S</a:t>
                      </a:r>
                      <a:r>
                        <a:rPr lang="fr-FR" sz="1800" spc="-25" baseline="-25000" dirty="0">
                          <a:effectLst/>
                        </a:rPr>
                        <a:t>2</a:t>
                      </a:r>
                      <a:endParaRPr lang="fr-FR" sz="1800" dirty="0">
                        <a:effectLst/>
                      </a:endParaRPr>
                    </a:p>
                  </a:txBody>
                  <a:tcPr marL="0" marR="0" marT="0" marB="0" anchor="ctr">
                    <a:solidFill>
                      <a:srgbClr val="00B0F0"/>
                    </a:solidFill>
                  </a:tcPr>
                </a:tc>
                <a:tc>
                  <a:txBody>
                    <a:bodyPr/>
                    <a:lstStyle/>
                    <a:p>
                      <a:pPr marL="70485" algn="ctr">
                        <a:lnSpc>
                          <a:spcPts val="1225"/>
                        </a:lnSpc>
                      </a:pPr>
                      <a:endPar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70485" algn="ctr">
                        <a:lnSpc>
                          <a:spcPts val="1225"/>
                        </a:lnSpc>
                      </a:pPr>
                      <a:r>
                        <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1.30</a:t>
                      </a:r>
                      <a:endParaRPr lang="fr-FR" sz="18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a:txBody>
                    <a:bodyPr/>
                    <a:lstStyle/>
                    <a:p>
                      <a:pPr marL="35560" marR="60325" algn="ctr">
                        <a:lnSpc>
                          <a:spcPts val="1225"/>
                        </a:lnSpc>
                        <a:spcAft>
                          <a:spcPts val="0"/>
                        </a:spcAft>
                      </a:pPr>
                      <a:endPar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35560" marR="60325" algn="ctr">
                        <a:lnSpc>
                          <a:spcPts val="1225"/>
                        </a:lnSpc>
                        <a:spcAft>
                          <a:spcPts val="0"/>
                        </a:spcAft>
                      </a:pPr>
                      <a:r>
                        <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0.05</a:t>
                      </a:r>
                      <a:endParaRPr lang="fr-FR" sz="18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a:txBody>
                    <a:bodyPr/>
                    <a:lstStyle/>
                    <a:p>
                      <a:pPr marL="283210" algn="ctr">
                        <a:lnSpc>
                          <a:spcPts val="1225"/>
                        </a:lnSpc>
                      </a:pPr>
                      <a:endPar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283210" algn="ctr">
                        <a:lnSpc>
                          <a:spcPts val="1225"/>
                        </a:lnSpc>
                      </a:pPr>
                      <a:r>
                        <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0.30</a:t>
                      </a:r>
                      <a:endParaRPr lang="fr-FR" sz="18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a:txBody>
                    <a:bodyPr/>
                    <a:lstStyle/>
                    <a:p>
                      <a:pPr marL="277495" algn="ctr">
                        <a:lnSpc>
                          <a:spcPts val="1225"/>
                        </a:lnSpc>
                      </a:pPr>
                      <a:endParaRPr lang="fr-FR" sz="1800" kern="1200" spc="-25" dirty="0">
                        <a:solidFill>
                          <a:schemeClr val="tx1"/>
                        </a:solidFill>
                        <a:effectLst/>
                        <a:latin typeface="+mn-lt"/>
                        <a:ea typeface="+mn-ea"/>
                        <a:cs typeface="+mn-cs"/>
                      </a:endParaRPr>
                    </a:p>
                    <a:p>
                      <a:pPr marL="277495" algn="ctr">
                        <a:lnSpc>
                          <a:spcPts val="1225"/>
                        </a:lnSpc>
                      </a:pPr>
                      <a:r>
                        <a:rPr lang="fr-FR" sz="1800" kern="1200" spc="-25" dirty="0">
                          <a:solidFill>
                            <a:schemeClr val="tx1"/>
                          </a:solidFill>
                          <a:effectLst/>
                          <a:latin typeface="+mn-lt"/>
                          <a:ea typeface="+mn-ea"/>
                          <a:cs typeface="+mn-cs"/>
                        </a:rPr>
                        <a:t>1.20</a:t>
                      </a:r>
                    </a:p>
                  </a:txBody>
                  <a:tcPr marL="0" marR="0" marT="0" marB="0"/>
                </a:tc>
                <a:extLst>
                  <a:ext uri="{0D108BD9-81ED-4DB2-BD59-A6C34878D82A}">
                    <a16:rowId xmlns:a16="http://schemas.microsoft.com/office/drawing/2014/main" val="1198305550"/>
                  </a:ext>
                </a:extLst>
              </a:tr>
              <a:tr h="330671">
                <a:tc>
                  <a:txBody>
                    <a:bodyPr/>
                    <a:lstStyle/>
                    <a:p>
                      <a:pPr marL="75565" algn="ctr">
                        <a:lnSpc>
                          <a:spcPts val="1225"/>
                        </a:lnSpc>
                      </a:pPr>
                      <a:endParaRPr lang="fr-FR" sz="1800" dirty="0">
                        <a:effectLst/>
                      </a:endParaRPr>
                    </a:p>
                    <a:p>
                      <a:pPr marL="75565" algn="ctr">
                        <a:lnSpc>
                          <a:spcPts val="1225"/>
                        </a:lnSpc>
                      </a:pPr>
                      <a:r>
                        <a:rPr lang="fr-FR" sz="1800" dirty="0">
                          <a:effectLst/>
                        </a:rPr>
                        <a:t>site:</a:t>
                      </a:r>
                      <a:r>
                        <a:rPr lang="fr-FR" sz="1800" spc="40" dirty="0">
                          <a:effectLst/>
                        </a:rPr>
                        <a:t> </a:t>
                      </a:r>
                      <a:r>
                        <a:rPr lang="fr-FR" sz="1800" spc="-25" dirty="0">
                          <a:effectLst/>
                        </a:rPr>
                        <a:t>S</a:t>
                      </a:r>
                      <a:r>
                        <a:rPr lang="fr-FR" sz="1800" spc="-25" baseline="-25000" dirty="0">
                          <a:effectLst/>
                        </a:rPr>
                        <a:t>3</a:t>
                      </a:r>
                      <a:endParaRPr lang="fr-FR" sz="1800" dirty="0">
                        <a:effectLst/>
                      </a:endParaRPr>
                    </a:p>
                  </a:txBody>
                  <a:tcPr marL="0" marR="0" marT="0" marB="0" anchor="ctr">
                    <a:solidFill>
                      <a:srgbClr val="FFC000"/>
                    </a:solidFill>
                  </a:tcPr>
                </a:tc>
                <a:tc>
                  <a:txBody>
                    <a:bodyPr/>
                    <a:lstStyle/>
                    <a:p>
                      <a:pPr marL="70485" algn="ctr">
                        <a:lnSpc>
                          <a:spcPts val="1225"/>
                        </a:lnSpc>
                      </a:pPr>
                      <a:endPar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70485" algn="ctr">
                        <a:lnSpc>
                          <a:spcPts val="1225"/>
                        </a:lnSpc>
                      </a:pPr>
                      <a:r>
                        <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1.55</a:t>
                      </a:r>
                      <a:endParaRPr lang="fr-FR" sz="18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a:txBody>
                    <a:bodyPr/>
                    <a:lstStyle/>
                    <a:p>
                      <a:pPr marL="35560" marR="60325" algn="ctr">
                        <a:lnSpc>
                          <a:spcPts val="1225"/>
                        </a:lnSpc>
                        <a:spcAft>
                          <a:spcPts val="0"/>
                        </a:spcAft>
                      </a:pPr>
                      <a:endPar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35560" marR="60325" algn="ctr">
                        <a:lnSpc>
                          <a:spcPts val="1225"/>
                        </a:lnSpc>
                        <a:spcAft>
                          <a:spcPts val="0"/>
                        </a:spcAft>
                      </a:pPr>
                      <a:r>
                        <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0.10</a:t>
                      </a:r>
                      <a:endParaRPr lang="fr-FR" sz="18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a:txBody>
                    <a:bodyPr/>
                    <a:lstStyle/>
                    <a:p>
                      <a:pPr marL="283210" algn="ctr">
                        <a:lnSpc>
                          <a:spcPts val="1225"/>
                        </a:lnSpc>
                      </a:pPr>
                      <a:endPar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283210" algn="ctr">
                        <a:lnSpc>
                          <a:spcPts val="1225"/>
                        </a:lnSpc>
                      </a:pPr>
                      <a:r>
                        <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0.40</a:t>
                      </a:r>
                      <a:endParaRPr lang="fr-FR" sz="18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a:txBody>
                    <a:bodyPr/>
                    <a:lstStyle/>
                    <a:p>
                      <a:pPr marL="277495" algn="ctr">
                        <a:lnSpc>
                          <a:spcPts val="1225"/>
                        </a:lnSpc>
                      </a:pPr>
                      <a:endParaRPr lang="fr-FR" sz="1800" kern="1200" spc="-25" dirty="0">
                        <a:solidFill>
                          <a:schemeClr val="tx1"/>
                        </a:solidFill>
                        <a:effectLst/>
                        <a:latin typeface="+mn-lt"/>
                        <a:ea typeface="+mn-ea"/>
                        <a:cs typeface="+mn-cs"/>
                      </a:endParaRPr>
                    </a:p>
                    <a:p>
                      <a:pPr marL="277495" algn="ctr">
                        <a:lnSpc>
                          <a:spcPts val="1225"/>
                        </a:lnSpc>
                      </a:pPr>
                      <a:r>
                        <a:rPr lang="fr-FR" sz="1800" kern="1200" spc="-25" dirty="0">
                          <a:solidFill>
                            <a:schemeClr val="tx1"/>
                          </a:solidFill>
                          <a:effectLst/>
                          <a:latin typeface="+mn-lt"/>
                          <a:ea typeface="+mn-ea"/>
                          <a:cs typeface="+mn-cs"/>
                        </a:rPr>
                        <a:t>1.20</a:t>
                      </a:r>
                    </a:p>
                  </a:txBody>
                  <a:tcPr marL="0" marR="0" marT="0" marB="0"/>
                </a:tc>
                <a:extLst>
                  <a:ext uri="{0D108BD9-81ED-4DB2-BD59-A6C34878D82A}">
                    <a16:rowId xmlns:a16="http://schemas.microsoft.com/office/drawing/2014/main" val="1095748631"/>
                  </a:ext>
                </a:extLst>
              </a:tr>
              <a:tr h="330671">
                <a:tc>
                  <a:txBody>
                    <a:bodyPr/>
                    <a:lstStyle/>
                    <a:p>
                      <a:pPr marL="75565" algn="ctr">
                        <a:lnSpc>
                          <a:spcPts val="1225"/>
                        </a:lnSpc>
                      </a:pPr>
                      <a:endParaRPr lang="fr-FR" sz="1800" dirty="0">
                        <a:effectLst/>
                      </a:endParaRPr>
                    </a:p>
                    <a:p>
                      <a:pPr marL="75565" algn="ctr">
                        <a:lnSpc>
                          <a:spcPts val="1225"/>
                        </a:lnSpc>
                      </a:pPr>
                      <a:r>
                        <a:rPr lang="fr-FR" sz="1800" dirty="0">
                          <a:effectLst/>
                        </a:rPr>
                        <a:t>site:</a:t>
                      </a:r>
                      <a:r>
                        <a:rPr lang="fr-FR" sz="1800" spc="40" dirty="0">
                          <a:effectLst/>
                        </a:rPr>
                        <a:t> </a:t>
                      </a:r>
                      <a:r>
                        <a:rPr lang="fr-FR" sz="1800" spc="-25" dirty="0">
                          <a:effectLst/>
                        </a:rPr>
                        <a:t>S</a:t>
                      </a:r>
                      <a:r>
                        <a:rPr lang="fr-FR" sz="1800" spc="-25" baseline="-25000" dirty="0">
                          <a:effectLst/>
                        </a:rPr>
                        <a:t>4</a:t>
                      </a:r>
                    </a:p>
                  </a:txBody>
                  <a:tcPr marL="0" marR="0" marT="0" marB="0" anchor="ctr">
                    <a:solidFill>
                      <a:srgbClr val="FF3300"/>
                    </a:solidFill>
                  </a:tcPr>
                </a:tc>
                <a:tc>
                  <a:txBody>
                    <a:bodyPr/>
                    <a:lstStyle/>
                    <a:p>
                      <a:pPr marL="70485" algn="ctr">
                        <a:lnSpc>
                          <a:spcPts val="1225"/>
                        </a:lnSpc>
                      </a:pPr>
                      <a:endPar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70485" algn="ctr">
                        <a:lnSpc>
                          <a:spcPts val="1225"/>
                        </a:lnSpc>
                      </a:pPr>
                      <a:r>
                        <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1.80</a:t>
                      </a:r>
                      <a:endParaRPr lang="fr-FR" sz="18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a:txBody>
                    <a:bodyPr/>
                    <a:lstStyle/>
                    <a:p>
                      <a:pPr marL="35560" marR="60325" algn="ctr">
                        <a:lnSpc>
                          <a:spcPts val="1225"/>
                        </a:lnSpc>
                        <a:spcAft>
                          <a:spcPts val="0"/>
                        </a:spcAft>
                      </a:pPr>
                      <a:endPar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35560" marR="60325" algn="ctr">
                        <a:lnSpc>
                          <a:spcPts val="1225"/>
                        </a:lnSpc>
                        <a:spcAft>
                          <a:spcPts val="0"/>
                        </a:spcAft>
                      </a:pPr>
                      <a:r>
                        <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0.10</a:t>
                      </a:r>
                      <a:endParaRPr lang="fr-FR" sz="18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a:txBody>
                    <a:bodyPr/>
                    <a:lstStyle/>
                    <a:p>
                      <a:pPr marL="283210" algn="ctr">
                        <a:lnSpc>
                          <a:spcPts val="1225"/>
                        </a:lnSpc>
                      </a:pPr>
                      <a:endPar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283210" algn="ctr">
                        <a:lnSpc>
                          <a:spcPts val="1225"/>
                        </a:lnSpc>
                      </a:pPr>
                      <a:r>
                        <a:rPr lang="fr-FR" sz="1800" spc="-2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0.50</a:t>
                      </a:r>
                      <a:endParaRPr lang="fr-FR" sz="180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a:txBody>
                    <a:bodyPr/>
                    <a:lstStyle/>
                    <a:p>
                      <a:pPr marL="277495" algn="ctr">
                        <a:lnSpc>
                          <a:spcPts val="1225"/>
                        </a:lnSpc>
                      </a:pPr>
                      <a:endParaRPr lang="fr-FR" sz="1800" kern="1200" spc="-25" dirty="0">
                        <a:solidFill>
                          <a:schemeClr val="tx1"/>
                        </a:solidFill>
                        <a:effectLst/>
                        <a:latin typeface="+mn-lt"/>
                        <a:ea typeface="+mn-ea"/>
                        <a:cs typeface="+mn-cs"/>
                      </a:endParaRPr>
                    </a:p>
                    <a:p>
                      <a:pPr marL="277495" algn="ctr">
                        <a:lnSpc>
                          <a:spcPts val="1225"/>
                        </a:lnSpc>
                      </a:pPr>
                      <a:r>
                        <a:rPr lang="fr-FR" sz="1800" kern="1200" spc="-25" dirty="0">
                          <a:solidFill>
                            <a:schemeClr val="tx1"/>
                          </a:solidFill>
                          <a:effectLst/>
                          <a:latin typeface="+mn-lt"/>
                          <a:ea typeface="+mn-ea"/>
                          <a:cs typeface="+mn-cs"/>
                        </a:rPr>
                        <a:t>1.20</a:t>
                      </a:r>
                    </a:p>
                  </a:txBody>
                  <a:tcPr marL="0" marR="0" marT="0" marB="0"/>
                </a:tc>
                <a:extLst>
                  <a:ext uri="{0D108BD9-81ED-4DB2-BD59-A6C34878D82A}">
                    <a16:rowId xmlns:a16="http://schemas.microsoft.com/office/drawing/2014/main" val="3951184507"/>
                  </a:ext>
                </a:extLst>
              </a:tr>
            </a:tbl>
          </a:graphicData>
        </a:graphic>
      </p:graphicFrame>
    </p:spTree>
    <p:extLst>
      <p:ext uri="{BB962C8B-B14F-4D97-AF65-F5344CB8AC3E}">
        <p14:creationId xmlns:p14="http://schemas.microsoft.com/office/powerpoint/2010/main" val="473201285"/>
      </p:ext>
    </p:extLst>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Rectangle 2"/>
              <p:cNvSpPr txBox="1">
                <a:spLocks noChangeArrowheads="1"/>
              </p:cNvSpPr>
              <p:nvPr/>
            </p:nvSpPr>
            <p:spPr>
              <a:xfrm>
                <a:off x="0" y="-27384"/>
                <a:ext cx="9108504" cy="6885384"/>
              </a:xfrm>
              <a:prstGeom prst="rect">
                <a:avLst/>
              </a:prstGeom>
              <a:ln>
                <a:solidFill>
                  <a:schemeClr val="accent1"/>
                </a:solidFill>
              </a:ln>
            </p:spPr>
            <p:txBody>
              <a:bodyPr/>
              <a:lstStyle/>
              <a:p>
                <a:pPr algn="just"/>
                <a:r>
                  <a:rPr lang="en-US" sz="1800" b="1" dirty="0">
                    <a:solidFill>
                      <a:srgbClr val="FFC000"/>
                    </a:solidFill>
                  </a:rPr>
                  <a:t>-Viscous damping correction coefficient ‘</a:t>
                </a:r>
                <a:r>
                  <a:rPr lang="el-GR" sz="1800" b="1" dirty="0">
                    <a:solidFill>
                      <a:srgbClr val="FFC000"/>
                    </a:solidFill>
                  </a:rPr>
                  <a:t>η</a:t>
                </a:r>
                <a:r>
                  <a:rPr lang="fr-FR" sz="1800" b="1" dirty="0">
                    <a:solidFill>
                      <a:srgbClr val="FFC000"/>
                    </a:solidFill>
                  </a:rPr>
                  <a:t> ’</a:t>
                </a:r>
                <a:endParaRPr lang="en-US" sz="1800" b="1" dirty="0">
                  <a:solidFill>
                    <a:srgbClr val="FFC000"/>
                  </a:solidFill>
                </a:endParaRPr>
              </a:p>
              <a:p>
                <a:pPr algn="just"/>
                <a:r>
                  <a:rPr lang="en-US" sz="1800" dirty="0"/>
                  <a:t>The value of the viscous damping correction coefficient, η, can be determined by Eqn. (3.9):</a:t>
                </a:r>
              </a:p>
              <a:p>
                <a:pPr algn="just"/>
                <a14:m>
                  <m:oMathPara xmlns:m="http://schemas.openxmlformats.org/officeDocument/2006/math">
                    <m:oMathParaPr>
                      <m:jc m:val="left"/>
                    </m:oMathParaPr>
                    <m:oMath xmlns:m="http://schemas.openxmlformats.org/officeDocument/2006/math">
                      <m:r>
                        <a:rPr lang="fr-FR" sz="1800" i="1" smtClean="0">
                          <a:latin typeface="Cambria Math" panose="02040503050406030204" pitchFamily="18" charset="0"/>
                          <a:ea typeface="Cambria Math" panose="02040503050406030204" pitchFamily="18" charset="0"/>
                        </a:rPr>
                        <m:t>𝜂</m:t>
                      </m:r>
                      <m:r>
                        <a:rPr lang="fr-FR" sz="1800" b="0" i="1" smtClean="0">
                          <a:latin typeface="Cambria Math" panose="02040503050406030204" pitchFamily="18" charset="0"/>
                          <a:ea typeface="Cambria Math" panose="02040503050406030204" pitchFamily="18" charset="0"/>
                        </a:rPr>
                        <m:t>=</m:t>
                      </m:r>
                      <m:rad>
                        <m:radPr>
                          <m:degHide m:val="on"/>
                          <m:ctrlPr>
                            <a:rPr lang="fr-FR" sz="1800" b="0" i="1" smtClean="0">
                              <a:latin typeface="Cambria Math" panose="02040503050406030204" pitchFamily="18" charset="0"/>
                              <a:ea typeface="Cambria Math" panose="02040503050406030204" pitchFamily="18" charset="0"/>
                            </a:rPr>
                          </m:ctrlPr>
                        </m:radPr>
                        <m:deg/>
                        <m:e>
                          <m:f>
                            <m:fPr>
                              <m:ctrlPr>
                                <a:rPr lang="fr-FR" sz="1800" b="0" i="1" smtClean="0">
                                  <a:latin typeface="Cambria Math" panose="02040503050406030204" pitchFamily="18" charset="0"/>
                                  <a:ea typeface="Cambria Math" panose="02040503050406030204" pitchFamily="18" charset="0"/>
                                </a:rPr>
                              </m:ctrlPr>
                            </m:fPr>
                            <m:num>
                              <m:r>
                                <a:rPr lang="fr-FR" sz="1800" b="0" i="1" smtClean="0">
                                  <a:latin typeface="Cambria Math" panose="02040503050406030204" pitchFamily="18" charset="0"/>
                                  <a:ea typeface="Cambria Math" panose="02040503050406030204" pitchFamily="18" charset="0"/>
                                </a:rPr>
                                <m:t>7</m:t>
                              </m:r>
                            </m:num>
                            <m:den>
                              <m:r>
                                <a:rPr lang="fr-FR" sz="1800" b="0" i="1" smtClean="0">
                                  <a:latin typeface="Cambria Math" panose="02040503050406030204" pitchFamily="18" charset="0"/>
                                  <a:ea typeface="Cambria Math" panose="02040503050406030204" pitchFamily="18" charset="0"/>
                                </a:rPr>
                                <m:t>2</m:t>
                              </m:r>
                              <m:r>
                                <a:rPr lang="fr-FR" sz="1800" b="0" i="1" smtClean="0">
                                  <a:latin typeface="Cambria Math" panose="02040503050406030204" pitchFamily="18" charset="0"/>
                                  <a:ea typeface="Cambria Math" panose="02040503050406030204" pitchFamily="18" charset="0"/>
                                </a:rPr>
                                <m:t>+</m:t>
                              </m:r>
                              <m:r>
                                <a:rPr lang="fr-FR" sz="1800" b="0" i="1" smtClean="0">
                                  <a:latin typeface="Cambria Math" panose="02040503050406030204" pitchFamily="18" charset="0"/>
                                  <a:ea typeface="Cambria Math" panose="02040503050406030204" pitchFamily="18" charset="0"/>
                                </a:rPr>
                                <m:t>𝜉</m:t>
                              </m:r>
                            </m:den>
                          </m:f>
                        </m:e>
                      </m:rad>
                    </m:oMath>
                  </m:oMathPara>
                </a14:m>
                <a:endParaRPr lang="fr-FR" sz="1800" dirty="0"/>
              </a:p>
              <a:p>
                <a:pPr algn="just">
                  <a:lnSpc>
                    <a:spcPct val="150000"/>
                  </a:lnSpc>
                </a:pPr>
                <a:r>
                  <a:rPr lang="en-US" sz="1800" dirty="0"/>
                  <a:t>Where: ξ(%) is the percentage of critical damping, which depends on the constitutive material, the type of structure, and the extent of infill (see Table (3.5)). When ξ = 5%, we have η = 1.The value of the importance coefficient, I, depends on the importance group (see § 3.4, Table (3.10) &amp; Appendix I).</a:t>
                </a:r>
              </a:p>
              <a:p>
                <a:pPr algn="just">
                  <a:lnSpc>
                    <a:spcPct val="150000"/>
                  </a:lnSpc>
                </a:pPr>
                <a:endParaRPr lang="en-US" sz="1800" dirty="0"/>
              </a:p>
              <a:p>
                <a:pPr algn="just">
                  <a:lnSpc>
                    <a:spcPct val="150000"/>
                  </a:lnSpc>
                </a:pPr>
                <a:endParaRPr lang="en-US" sz="1800" dirty="0"/>
              </a:p>
              <a:p>
                <a:pPr algn="just">
                  <a:lnSpc>
                    <a:spcPct val="150000"/>
                  </a:lnSpc>
                </a:pPr>
                <a:endParaRPr lang="en-US" sz="1800" dirty="0"/>
              </a:p>
              <a:p>
                <a:pPr algn="just">
                  <a:lnSpc>
                    <a:spcPct val="150000"/>
                  </a:lnSpc>
                </a:pPr>
                <a:endParaRPr lang="en-US" sz="1800" dirty="0"/>
              </a:p>
              <a:p>
                <a:pPr algn="just">
                  <a:lnSpc>
                    <a:spcPct val="150000"/>
                  </a:lnSpc>
                </a:pPr>
                <a:endParaRPr lang="en-US" sz="1800" dirty="0"/>
              </a:p>
              <a:p>
                <a:pPr algn="just">
                  <a:lnSpc>
                    <a:spcPct val="150000"/>
                  </a:lnSpc>
                </a:pPr>
                <a:r>
                  <a:rPr lang="fr-FR" sz="1800" dirty="0">
                    <a:solidFill>
                      <a:srgbClr val="FFC000"/>
                    </a:solidFill>
                  </a:rPr>
                  <a:t>-Importance coefficient</a:t>
                </a:r>
              </a:p>
            </p:txBody>
          </p:sp>
        </mc:Choice>
        <mc:Fallback xmlns="">
          <p:sp>
            <p:nvSpPr>
              <p:cNvPr id="4" name="Rectangle 2"/>
              <p:cNvSpPr txBox="1">
                <a:spLocks noRot="1" noChangeAspect="1" noMove="1" noResize="1" noEditPoints="1" noAdjustHandles="1" noChangeArrowheads="1" noChangeShapeType="1" noTextEdit="1"/>
              </p:cNvSpPr>
              <p:nvPr/>
            </p:nvSpPr>
            <p:spPr>
              <a:xfrm>
                <a:off x="0" y="-27384"/>
                <a:ext cx="9108504" cy="6885384"/>
              </a:xfrm>
              <a:prstGeom prst="rect">
                <a:avLst/>
              </a:prstGeom>
              <a:blipFill>
                <a:blip r:embed="rId3"/>
                <a:stretch>
                  <a:fillRect l="-468" t="-442" r="-468"/>
                </a:stretch>
              </a:blipFill>
              <a:ln>
                <a:solidFill>
                  <a:schemeClr val="accent1"/>
                </a:solidFill>
              </a:ln>
            </p:spPr>
            <p:txBody>
              <a:bodyPr/>
              <a:lstStyle/>
              <a:p>
                <a:r>
                  <a:rPr lang="fr-FR">
                    <a:noFill/>
                  </a:rPr>
                  <a:t> </a:t>
                </a:r>
              </a:p>
            </p:txBody>
          </p:sp>
        </mc:Fallback>
      </mc:AlternateContent>
      <p:sp>
        <p:nvSpPr>
          <p:cNvPr id="5" name="Espace réservé du numéro de diapositive 4"/>
          <p:cNvSpPr>
            <a:spLocks noGrp="1"/>
          </p:cNvSpPr>
          <p:nvPr>
            <p:ph type="sldNum" sz="quarter" idx="12"/>
          </p:nvPr>
        </p:nvSpPr>
        <p:spPr>
          <a:xfrm>
            <a:off x="8820472" y="6421166"/>
            <a:ext cx="323528" cy="457200"/>
          </a:xfrm>
        </p:spPr>
        <p:txBody>
          <a:bodyPr/>
          <a:lstStyle/>
          <a:p>
            <a:fld id="{CF4668DC-857F-487D-BFFA-8C0CA5037977}" type="slidenum">
              <a:rPr lang="fr-BE" smtClean="0">
                <a:solidFill>
                  <a:srgbClr val="FFFFFF"/>
                </a:solidFill>
              </a:rPr>
              <a:pPr/>
              <a:t>7</a:t>
            </a:fld>
            <a:endParaRPr lang="fr-BE" dirty="0">
              <a:solidFill>
                <a:srgbClr val="FFFFFF"/>
              </a:solidFill>
            </a:endParaRPr>
          </a:p>
        </p:txBody>
      </p:sp>
      <p:graphicFrame>
        <p:nvGraphicFramePr>
          <p:cNvPr id="2" name="Tableau 1">
            <a:extLst>
              <a:ext uri="{FF2B5EF4-FFF2-40B4-BE49-F238E27FC236}">
                <a16:creationId xmlns:a16="http://schemas.microsoft.com/office/drawing/2014/main" id="{B7EC0F3D-F2D2-4037-2002-D7C9DE74CC14}"/>
              </a:ext>
            </a:extLst>
          </p:cNvPr>
          <p:cNvGraphicFramePr>
            <a:graphicFrameLocks noGrp="1"/>
          </p:cNvGraphicFramePr>
          <p:nvPr>
            <p:extLst>
              <p:ext uri="{D42A27DB-BD31-4B8C-83A1-F6EECF244321}">
                <p14:modId xmlns:p14="http://schemas.microsoft.com/office/powerpoint/2010/main" val="1055073891"/>
              </p:ext>
            </p:extLst>
          </p:nvPr>
        </p:nvGraphicFramePr>
        <p:xfrm>
          <a:off x="1979712" y="2564904"/>
          <a:ext cx="6840760" cy="2232247"/>
        </p:xfrm>
        <a:graphic>
          <a:graphicData uri="http://schemas.openxmlformats.org/drawingml/2006/table">
            <a:tbl>
              <a:tblPr firstRow="1" firstCol="1" lastRow="1" lastCol="1" bandRow="1" bandCol="1">
                <a:tableStyleId>{5940675A-B579-460E-94D1-54222C63F5DA}</a:tableStyleId>
              </a:tblPr>
              <a:tblGrid>
                <a:gridCol w="1944216">
                  <a:extLst>
                    <a:ext uri="{9D8B030D-6E8A-4147-A177-3AD203B41FA5}">
                      <a16:colId xmlns:a16="http://schemas.microsoft.com/office/drawing/2014/main" val="2654266921"/>
                    </a:ext>
                  </a:extLst>
                </a:gridCol>
                <a:gridCol w="2232248">
                  <a:extLst>
                    <a:ext uri="{9D8B030D-6E8A-4147-A177-3AD203B41FA5}">
                      <a16:colId xmlns:a16="http://schemas.microsoft.com/office/drawing/2014/main" val="330602911"/>
                    </a:ext>
                  </a:extLst>
                </a:gridCol>
                <a:gridCol w="2664296">
                  <a:extLst>
                    <a:ext uri="{9D8B030D-6E8A-4147-A177-3AD203B41FA5}">
                      <a16:colId xmlns:a16="http://schemas.microsoft.com/office/drawing/2014/main" val="164652936"/>
                    </a:ext>
                  </a:extLst>
                </a:gridCol>
              </a:tblGrid>
              <a:tr h="425006">
                <a:tc>
                  <a:txBody>
                    <a:bodyPr/>
                    <a:lstStyle/>
                    <a:p>
                      <a:pPr marL="75565"/>
                      <a:r>
                        <a:rPr lang="fr-FR" sz="1800" dirty="0">
                          <a:effectLst/>
                        </a:rPr>
                        <a:t> </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519430">
                        <a:lnSpc>
                          <a:spcPts val="1180"/>
                        </a:lnSpc>
                      </a:pPr>
                      <a:endParaRPr lang="fr-FR" sz="1800" dirty="0">
                        <a:effectLst/>
                      </a:endParaRPr>
                    </a:p>
                    <a:p>
                      <a:pPr marL="519430">
                        <a:lnSpc>
                          <a:spcPts val="1180"/>
                        </a:lnSpc>
                      </a:pPr>
                      <a:r>
                        <a:rPr lang="fr-FR" sz="1800" dirty="0">
                          <a:effectLst/>
                        </a:rPr>
                        <a:t>Frame</a:t>
                      </a:r>
                      <a:r>
                        <a:rPr lang="fr-FR" sz="1800" spc="-50" dirty="0">
                          <a:effectLst/>
                        </a:rPr>
                        <a:t> </a:t>
                      </a:r>
                      <a:r>
                        <a:rPr lang="fr-FR" sz="1800" spc="-25" dirty="0">
                          <a:effectLst/>
                        </a:rPr>
                        <a:t>(*)</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solidFill>
                      <a:srgbClr val="00CC66"/>
                    </a:solidFill>
                  </a:tcPr>
                </a:tc>
                <a:tc>
                  <a:txBody>
                    <a:bodyPr/>
                    <a:lstStyle/>
                    <a:p>
                      <a:pPr marL="284480">
                        <a:lnSpc>
                          <a:spcPts val="1180"/>
                        </a:lnSpc>
                      </a:pPr>
                      <a:endParaRPr lang="fr-FR" sz="1800" spc="-25" dirty="0">
                        <a:effectLst/>
                      </a:endParaRPr>
                    </a:p>
                    <a:p>
                      <a:pPr marL="284480">
                        <a:lnSpc>
                          <a:spcPts val="1180"/>
                        </a:lnSpc>
                      </a:pPr>
                      <a:r>
                        <a:rPr lang="fr-FR" sz="1800" spc="-25" dirty="0">
                          <a:effectLst/>
                        </a:rPr>
                        <a:t>walls</a:t>
                      </a:r>
                      <a:r>
                        <a:rPr lang="fr-FR" sz="1800" spc="-30" dirty="0">
                          <a:effectLst/>
                        </a:rPr>
                        <a:t> </a:t>
                      </a:r>
                      <a:r>
                        <a:rPr lang="fr-FR" sz="1800" spc="-20" dirty="0">
                          <a:effectLst/>
                        </a:rPr>
                        <a:t>(**)</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solidFill>
                      <a:srgbClr val="FF6600"/>
                    </a:solidFill>
                  </a:tcPr>
                </a:tc>
                <a:extLst>
                  <a:ext uri="{0D108BD9-81ED-4DB2-BD59-A6C34878D82A}">
                    <a16:rowId xmlns:a16="http://schemas.microsoft.com/office/drawing/2014/main" val="3993173303"/>
                  </a:ext>
                </a:extLst>
              </a:tr>
              <a:tr h="500208">
                <a:tc>
                  <a:txBody>
                    <a:bodyPr/>
                    <a:lstStyle/>
                    <a:p>
                      <a:pPr marL="75565">
                        <a:lnSpc>
                          <a:spcPts val="1170"/>
                        </a:lnSpc>
                      </a:pPr>
                      <a:endParaRPr lang="fr-FR" sz="1800" spc="-10" dirty="0">
                        <a:effectLst/>
                      </a:endParaRPr>
                    </a:p>
                    <a:p>
                      <a:pPr marL="75565">
                        <a:lnSpc>
                          <a:spcPts val="1170"/>
                        </a:lnSpc>
                      </a:pPr>
                      <a:r>
                        <a:rPr lang="fr-FR" sz="1800" spc="-10" dirty="0">
                          <a:effectLst/>
                        </a:rPr>
                        <a:t>infill</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83185">
                        <a:lnSpc>
                          <a:spcPts val="1170"/>
                        </a:lnSpc>
                        <a:tabLst>
                          <a:tab pos="949960" algn="l"/>
                        </a:tabLst>
                      </a:pPr>
                      <a:endParaRPr lang="fr-FR" sz="1800" dirty="0">
                        <a:effectLst/>
                      </a:endParaRPr>
                    </a:p>
                    <a:p>
                      <a:pPr marL="83185">
                        <a:lnSpc>
                          <a:spcPts val="1170"/>
                        </a:lnSpc>
                        <a:tabLst>
                          <a:tab pos="949960" algn="l"/>
                        </a:tabLst>
                      </a:pPr>
                      <a:endParaRPr lang="fr-FR" sz="1800" dirty="0">
                        <a:effectLst/>
                      </a:endParaRPr>
                    </a:p>
                    <a:p>
                      <a:pPr marL="83185">
                        <a:lnSpc>
                          <a:spcPts val="1170"/>
                        </a:lnSpc>
                        <a:tabLst>
                          <a:tab pos="949960" algn="l"/>
                        </a:tabLst>
                      </a:pPr>
                      <a:r>
                        <a:rPr lang="fr-FR" sz="1800" dirty="0">
                          <a:effectLst/>
                        </a:rPr>
                        <a:t>RC                </a:t>
                      </a:r>
                      <a:r>
                        <a:rPr lang="fr-FR" sz="1800" spc="-10" dirty="0">
                          <a:effectLst/>
                        </a:rPr>
                        <a:t>Steel </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289560">
                        <a:lnSpc>
                          <a:spcPts val="1170"/>
                        </a:lnSpc>
                      </a:pPr>
                      <a:endParaRPr lang="fr-FR" sz="1800" dirty="0">
                        <a:effectLst/>
                      </a:endParaRPr>
                    </a:p>
                    <a:p>
                      <a:pPr marL="289560">
                        <a:lnSpc>
                          <a:spcPts val="1170"/>
                        </a:lnSpc>
                      </a:pPr>
                      <a:r>
                        <a:rPr lang="fr-FR" sz="1800" dirty="0">
                          <a:effectLst/>
                        </a:rPr>
                        <a:t>RC/</a:t>
                      </a:r>
                      <a:r>
                        <a:rPr lang="fr-FR" sz="1800" dirty="0" err="1">
                          <a:effectLst/>
                        </a:rPr>
                        <a:t>masonry</a:t>
                      </a:r>
                      <a:r>
                        <a:rPr lang="fr-FR" sz="1800" dirty="0">
                          <a:effectLst/>
                        </a:rPr>
                        <a:t> walls</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140828208"/>
                  </a:ext>
                </a:extLst>
              </a:tr>
              <a:tr h="362456">
                <a:tc>
                  <a:txBody>
                    <a:bodyPr/>
                    <a:lstStyle/>
                    <a:p>
                      <a:pPr marL="75565">
                        <a:lnSpc>
                          <a:spcPts val="1255"/>
                        </a:lnSpc>
                      </a:pPr>
                      <a:r>
                        <a:rPr lang="fr-FR" sz="1800" spc="-10" dirty="0">
                          <a:effectLst/>
                        </a:rPr>
                        <a:t>Light </a:t>
                      </a:r>
                    </a:p>
                  </a:txBody>
                  <a:tcPr marL="0" marR="0" marT="0" marB="0" anchor="ctr">
                    <a:solidFill>
                      <a:srgbClr val="00CC66"/>
                    </a:solidFill>
                  </a:tcPr>
                </a:tc>
                <a:tc>
                  <a:txBody>
                    <a:bodyPr/>
                    <a:lstStyle/>
                    <a:p>
                      <a:pPr marL="83185">
                        <a:lnSpc>
                          <a:spcPts val="1255"/>
                        </a:lnSpc>
                        <a:tabLst>
                          <a:tab pos="949960" algn="l"/>
                        </a:tabLst>
                      </a:pPr>
                      <a:endParaRPr lang="fr-FR" sz="1800" spc="-50" dirty="0">
                        <a:effectLst/>
                      </a:endParaRPr>
                    </a:p>
                    <a:p>
                      <a:pPr marL="83185">
                        <a:lnSpc>
                          <a:spcPts val="1255"/>
                        </a:lnSpc>
                        <a:tabLst>
                          <a:tab pos="949960" algn="l"/>
                        </a:tabLst>
                      </a:pPr>
                      <a:r>
                        <a:rPr lang="fr-FR" sz="1800" spc="-50" dirty="0">
                          <a:effectLst/>
                        </a:rPr>
                        <a:t>6</a:t>
                      </a:r>
                      <a:r>
                        <a:rPr lang="fr-FR" sz="1800" dirty="0">
                          <a:effectLst/>
                        </a:rPr>
                        <a:t>	            </a:t>
                      </a:r>
                      <a:r>
                        <a:rPr lang="fr-FR" sz="1800" spc="-50" dirty="0">
                          <a:effectLst/>
                        </a:rPr>
                        <a:t>4</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279400">
                        <a:lnSpc>
                          <a:spcPts val="1255"/>
                        </a:lnSpc>
                      </a:pPr>
                      <a:endParaRPr lang="fr-FR" sz="1800" spc="-25" dirty="0">
                        <a:effectLst/>
                      </a:endParaRPr>
                    </a:p>
                    <a:p>
                      <a:pPr marL="279400">
                        <a:lnSpc>
                          <a:spcPts val="1255"/>
                        </a:lnSpc>
                      </a:pPr>
                      <a:r>
                        <a:rPr lang="fr-FR" sz="1800" spc="-25" dirty="0">
                          <a:effectLst/>
                        </a:rPr>
                        <a:t>               10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403117973"/>
                  </a:ext>
                </a:extLst>
              </a:tr>
              <a:tr h="364002">
                <a:tc>
                  <a:txBody>
                    <a:bodyPr/>
                    <a:lstStyle/>
                    <a:p>
                      <a:pPr marL="75565"/>
                      <a:r>
                        <a:rPr lang="fr-FR" sz="1800" spc="-10" dirty="0">
                          <a:effectLst/>
                        </a:rPr>
                        <a:t>Dense</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solidFill>
                      <a:srgbClr val="FF0000"/>
                    </a:solidFill>
                  </a:tcPr>
                </a:tc>
                <a:tc>
                  <a:txBody>
                    <a:bodyPr/>
                    <a:lstStyle/>
                    <a:p>
                      <a:pPr marL="80010">
                        <a:tabLst>
                          <a:tab pos="955040" algn="l"/>
                        </a:tabLst>
                      </a:pPr>
                      <a:r>
                        <a:rPr lang="fr-FR" sz="1800" spc="-50" dirty="0">
                          <a:effectLst/>
                        </a:rPr>
                        <a:t>7</a:t>
                      </a:r>
                      <a:r>
                        <a:rPr lang="fr-FR" sz="1800" dirty="0">
                          <a:effectLst/>
                        </a:rPr>
                        <a:t>	            </a:t>
                      </a:r>
                      <a:r>
                        <a:rPr lang="fr-FR" sz="1800" spc="-50" dirty="0">
                          <a:effectLst/>
                        </a:rPr>
                        <a:t>5</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279400"/>
                      <a:r>
                        <a:rPr lang="fr-FR" sz="1800" spc="-25" dirty="0">
                          <a:effectLst/>
                        </a:rPr>
                        <a:t>               10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642115881"/>
                  </a:ext>
                </a:extLst>
              </a:tr>
              <a:tr h="580575">
                <a:tc gridSpan="3">
                  <a:txBody>
                    <a:bodyPr/>
                    <a:lstStyle/>
                    <a:p>
                      <a:pPr marL="75565"/>
                      <a:r>
                        <a:rPr lang="en-US" sz="1800" dirty="0">
                          <a:effectLst/>
                          <a:latin typeface="Times New Roman" panose="02020603050405020304" pitchFamily="18" charset="0"/>
                          <a:ea typeface="Times New Roman" panose="02020603050405020304" pitchFamily="18" charset="0"/>
                          <a:cs typeface="Arial" panose="020B0604020202020204" pitchFamily="34" charset="0"/>
                        </a:rPr>
                        <a:t>(*): Without the presence of shear walls or reinforced concrete cores</a:t>
                      </a:r>
                    </a:p>
                    <a:p>
                      <a:pPr marL="75565"/>
                      <a:r>
                        <a:rPr lang="en-US" sz="1800" dirty="0">
                          <a:effectLst/>
                          <a:latin typeface="Times New Roman" panose="02020603050405020304" pitchFamily="18" charset="0"/>
                          <a:ea typeface="Times New Roman" panose="02020603050405020304" pitchFamily="18" charset="0"/>
                          <a:cs typeface="Arial" panose="020B0604020202020204" pitchFamily="34" charset="0"/>
                        </a:rPr>
                        <a:t>(**): Values applicable even if the shear walls are combined with frames</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noFill/>
                  </a:tcPr>
                </a:tc>
                <a:tc hMerge="1">
                  <a:txBody>
                    <a:bodyPr/>
                    <a:lstStyle/>
                    <a:p>
                      <a:pPr marL="80010">
                        <a:tabLst>
                          <a:tab pos="955040" algn="l"/>
                        </a:tabLst>
                      </a:pP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hMerge="1">
                  <a:txBody>
                    <a:bodyPr/>
                    <a:lstStyle/>
                    <a:p>
                      <a:pPr marL="279400"/>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484859925"/>
                  </a:ext>
                </a:extLst>
              </a:tr>
            </a:tbl>
          </a:graphicData>
        </a:graphic>
      </p:graphicFrame>
      <p:graphicFrame>
        <p:nvGraphicFramePr>
          <p:cNvPr id="3" name="Tableau 2">
            <a:extLst>
              <a:ext uri="{FF2B5EF4-FFF2-40B4-BE49-F238E27FC236}">
                <a16:creationId xmlns:a16="http://schemas.microsoft.com/office/drawing/2014/main" id="{EC031D03-778D-5650-E2B0-E599CA3112E6}"/>
              </a:ext>
            </a:extLst>
          </p:cNvPr>
          <p:cNvGraphicFramePr>
            <a:graphicFrameLocks noGrp="1"/>
          </p:cNvGraphicFramePr>
          <p:nvPr>
            <p:extLst>
              <p:ext uri="{D42A27DB-BD31-4B8C-83A1-F6EECF244321}">
                <p14:modId xmlns:p14="http://schemas.microsoft.com/office/powerpoint/2010/main" val="2447047137"/>
              </p:ext>
            </p:extLst>
          </p:nvPr>
        </p:nvGraphicFramePr>
        <p:xfrm>
          <a:off x="1475656" y="5517232"/>
          <a:ext cx="6840759" cy="745830"/>
        </p:xfrm>
        <a:graphic>
          <a:graphicData uri="http://schemas.openxmlformats.org/drawingml/2006/table">
            <a:tbl>
              <a:tblPr firstRow="1" firstCol="1" lastRow="1" lastCol="1" bandRow="1" bandCol="1">
                <a:tableStyleId>{5940675A-B579-460E-94D1-54222C63F5DA}</a:tableStyleId>
              </a:tblPr>
              <a:tblGrid>
                <a:gridCol w="2304256">
                  <a:extLst>
                    <a:ext uri="{9D8B030D-6E8A-4147-A177-3AD203B41FA5}">
                      <a16:colId xmlns:a16="http://schemas.microsoft.com/office/drawing/2014/main" val="3583379771"/>
                    </a:ext>
                  </a:extLst>
                </a:gridCol>
                <a:gridCol w="1296144">
                  <a:extLst>
                    <a:ext uri="{9D8B030D-6E8A-4147-A177-3AD203B41FA5}">
                      <a16:colId xmlns:a16="http://schemas.microsoft.com/office/drawing/2014/main" val="3411986275"/>
                    </a:ext>
                  </a:extLst>
                </a:gridCol>
                <a:gridCol w="1374697">
                  <a:extLst>
                    <a:ext uri="{9D8B030D-6E8A-4147-A177-3AD203B41FA5}">
                      <a16:colId xmlns:a16="http://schemas.microsoft.com/office/drawing/2014/main" val="1888586432"/>
                    </a:ext>
                  </a:extLst>
                </a:gridCol>
                <a:gridCol w="967380">
                  <a:extLst>
                    <a:ext uri="{9D8B030D-6E8A-4147-A177-3AD203B41FA5}">
                      <a16:colId xmlns:a16="http://schemas.microsoft.com/office/drawing/2014/main" val="1020772818"/>
                    </a:ext>
                  </a:extLst>
                </a:gridCol>
                <a:gridCol w="898282">
                  <a:extLst>
                    <a:ext uri="{9D8B030D-6E8A-4147-A177-3AD203B41FA5}">
                      <a16:colId xmlns:a16="http://schemas.microsoft.com/office/drawing/2014/main" val="4116804671"/>
                    </a:ext>
                  </a:extLst>
                </a:gridCol>
              </a:tblGrid>
              <a:tr h="425536">
                <a:tc>
                  <a:txBody>
                    <a:bodyPr/>
                    <a:lstStyle/>
                    <a:p>
                      <a:pPr>
                        <a:lnSpc>
                          <a:spcPts val="1180"/>
                        </a:lnSpc>
                      </a:pPr>
                      <a:r>
                        <a:rPr lang="fr-FR" sz="1800" dirty="0">
                          <a:effectLst/>
                        </a:rPr>
                        <a:t> </a:t>
                      </a:r>
                    </a:p>
                    <a:p>
                      <a:pPr>
                        <a:lnSpc>
                          <a:spcPts val="1180"/>
                        </a:lnSpc>
                      </a:pPr>
                      <a:r>
                        <a:rPr lang="fr-FR" sz="1800" dirty="0">
                          <a:effectLst/>
                        </a:rPr>
                        <a:t>importance coefficient</a:t>
                      </a:r>
                    </a:p>
                  </a:txBody>
                  <a:tcPr marL="0" marR="0" marT="0" marB="0">
                    <a:solidFill>
                      <a:srgbClr val="00CC66"/>
                    </a:solidFill>
                  </a:tcPr>
                </a:tc>
                <a:tc>
                  <a:txBody>
                    <a:bodyPr/>
                    <a:lstStyle/>
                    <a:p>
                      <a:pPr marL="361950" indent="0" algn="l">
                        <a:lnSpc>
                          <a:spcPts val="1245"/>
                        </a:lnSpc>
                      </a:pPr>
                      <a:r>
                        <a:rPr lang="fr-FR" sz="1800" spc="-25" dirty="0">
                          <a:effectLst/>
                        </a:rPr>
                        <a:t>1A      </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solidFill>
                      <a:srgbClr val="FF3300"/>
                    </a:solidFill>
                  </a:tcPr>
                </a:tc>
                <a:tc>
                  <a:txBody>
                    <a:bodyPr/>
                    <a:lstStyle/>
                    <a:p>
                      <a:pPr marR="80010" algn="l">
                        <a:lnSpc>
                          <a:spcPts val="1245"/>
                        </a:lnSpc>
                      </a:pPr>
                      <a:endParaRPr lang="fr-FR" sz="1800" spc="-25" dirty="0">
                        <a:effectLst/>
                      </a:endParaRPr>
                    </a:p>
                    <a:p>
                      <a:pPr marR="80010" algn="l">
                        <a:lnSpc>
                          <a:spcPts val="1245"/>
                        </a:lnSpc>
                      </a:pPr>
                      <a:r>
                        <a:rPr lang="fr-FR" sz="1800" spc="-25" dirty="0">
                          <a:effectLst/>
                        </a:rPr>
                        <a:t>        1B</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solidFill>
                      <a:srgbClr val="FFC000"/>
                    </a:solidFill>
                  </a:tcPr>
                </a:tc>
                <a:tc>
                  <a:txBody>
                    <a:bodyPr/>
                    <a:lstStyle/>
                    <a:p>
                      <a:pPr marL="22225" marR="97155" algn="l">
                        <a:lnSpc>
                          <a:spcPts val="1245"/>
                        </a:lnSpc>
                        <a:spcAft>
                          <a:spcPts val="0"/>
                        </a:spcAft>
                      </a:pPr>
                      <a:endParaRPr lang="fr-FR" sz="1800" spc="-50" dirty="0">
                        <a:effectLst/>
                      </a:endParaRPr>
                    </a:p>
                    <a:p>
                      <a:pPr marL="22225" marR="97155" algn="l">
                        <a:lnSpc>
                          <a:spcPts val="1245"/>
                        </a:lnSpc>
                        <a:spcAft>
                          <a:spcPts val="0"/>
                        </a:spcAft>
                      </a:pPr>
                      <a:r>
                        <a:rPr lang="fr-FR" sz="1800" spc="-50" dirty="0">
                          <a:effectLst/>
                        </a:rPr>
                        <a:t>      2</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solidFill>
                      <a:srgbClr val="00B0F0"/>
                    </a:solidFill>
                  </a:tcPr>
                </a:tc>
                <a:tc>
                  <a:txBody>
                    <a:bodyPr/>
                    <a:lstStyle/>
                    <a:p>
                      <a:pPr marL="220345" algn="l">
                        <a:lnSpc>
                          <a:spcPts val="1245"/>
                        </a:lnSpc>
                      </a:pPr>
                      <a:endParaRPr lang="fr-FR" sz="1800" spc="-50" dirty="0">
                        <a:effectLst/>
                      </a:endParaRPr>
                    </a:p>
                    <a:p>
                      <a:pPr marL="220345" algn="l">
                        <a:lnSpc>
                          <a:spcPts val="1245"/>
                        </a:lnSpc>
                      </a:pPr>
                      <a:r>
                        <a:rPr lang="fr-FR" sz="1800" spc="-50" dirty="0">
                          <a:effectLst/>
                        </a:rPr>
                        <a:t>3</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solidFill>
                      <a:srgbClr val="00B050"/>
                    </a:solidFill>
                  </a:tcPr>
                </a:tc>
                <a:extLst>
                  <a:ext uri="{0D108BD9-81ED-4DB2-BD59-A6C34878D82A}">
                    <a16:rowId xmlns:a16="http://schemas.microsoft.com/office/drawing/2014/main" val="1378973741"/>
                  </a:ext>
                </a:extLst>
              </a:tr>
              <a:tr h="0">
                <a:tc>
                  <a:txBody>
                    <a:bodyPr/>
                    <a:lstStyle/>
                    <a:p>
                      <a:pPr marL="75565">
                        <a:lnSpc>
                          <a:spcPts val="1180"/>
                        </a:lnSpc>
                      </a:pPr>
                      <a:endParaRPr lang="fr-FR" sz="1800" spc="-50" dirty="0">
                        <a:effectLst/>
                      </a:endParaRPr>
                    </a:p>
                    <a:p>
                      <a:pPr marL="75565">
                        <a:lnSpc>
                          <a:spcPts val="1180"/>
                        </a:lnSpc>
                      </a:pPr>
                      <a:r>
                        <a:rPr lang="fr-FR" sz="1800" spc="-50" dirty="0">
                          <a:effectLst/>
                        </a:rPr>
                        <a:t>                   I</a:t>
                      </a:r>
                    </a:p>
                  </a:txBody>
                  <a:tcPr marL="0" marR="0" marT="0" marB="0">
                    <a:solidFill>
                      <a:srgbClr val="C00000"/>
                    </a:solidFill>
                  </a:tcPr>
                </a:tc>
                <a:tc>
                  <a:txBody>
                    <a:bodyPr/>
                    <a:lstStyle/>
                    <a:p>
                      <a:pPr marL="857250" algn="l">
                        <a:lnSpc>
                          <a:spcPts val="1180"/>
                        </a:lnSpc>
                      </a:pPr>
                      <a:endParaRPr lang="fr-FR" sz="1800" spc="-20" dirty="0">
                        <a:effectLst/>
                      </a:endParaRPr>
                    </a:p>
                    <a:p>
                      <a:pPr marL="361950" indent="0" algn="l">
                        <a:lnSpc>
                          <a:spcPts val="1180"/>
                        </a:lnSpc>
                      </a:pPr>
                      <a:r>
                        <a:rPr lang="fr-FR" sz="1800" spc="-20" dirty="0">
                          <a:effectLst/>
                        </a:rPr>
                        <a:t>1.0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79375" marR="80010" algn="l">
                        <a:lnSpc>
                          <a:spcPts val="1180"/>
                        </a:lnSpc>
                        <a:spcAft>
                          <a:spcPts val="0"/>
                        </a:spcAft>
                      </a:pPr>
                      <a:endParaRPr lang="fr-FR" sz="1800" spc="-20" dirty="0">
                        <a:effectLst/>
                      </a:endParaRPr>
                    </a:p>
                    <a:p>
                      <a:pPr marL="79375" marR="80010" algn="l">
                        <a:lnSpc>
                          <a:spcPts val="1180"/>
                        </a:lnSpc>
                        <a:spcAft>
                          <a:spcPts val="0"/>
                        </a:spcAft>
                      </a:pPr>
                      <a:r>
                        <a:rPr lang="fr-FR" sz="1800" spc="-20" dirty="0">
                          <a:effectLst/>
                        </a:rPr>
                        <a:t>     1.20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R="97155" algn="l">
                        <a:lnSpc>
                          <a:spcPts val="1180"/>
                        </a:lnSpc>
                      </a:pPr>
                      <a:endParaRPr lang="fr-FR" sz="1800" spc="-50" dirty="0">
                        <a:effectLst/>
                      </a:endParaRPr>
                    </a:p>
                    <a:p>
                      <a:pPr marR="97155" algn="l">
                        <a:lnSpc>
                          <a:spcPts val="1180"/>
                        </a:lnSpc>
                      </a:pPr>
                      <a:r>
                        <a:rPr lang="fr-FR" sz="1800" spc="-50" dirty="0">
                          <a:effectLst/>
                        </a:rPr>
                        <a:t>      1</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220980" algn="l">
                        <a:lnSpc>
                          <a:spcPts val="1180"/>
                        </a:lnSpc>
                      </a:pPr>
                      <a:endParaRPr lang="fr-FR" sz="1800" spc="-20" dirty="0">
                        <a:effectLst/>
                      </a:endParaRPr>
                    </a:p>
                    <a:p>
                      <a:pPr marL="220980" algn="l">
                        <a:lnSpc>
                          <a:spcPts val="1180"/>
                        </a:lnSpc>
                      </a:pPr>
                      <a:r>
                        <a:rPr lang="fr-FR" sz="1800" spc="-20" dirty="0">
                          <a:effectLst/>
                        </a:rPr>
                        <a:t>0.80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106190511"/>
                  </a:ext>
                </a:extLst>
              </a:tr>
            </a:tbl>
          </a:graphicData>
        </a:graphic>
      </p:graphicFrame>
    </p:spTree>
    <p:extLst>
      <p:ext uri="{BB962C8B-B14F-4D97-AF65-F5344CB8AC3E}">
        <p14:creationId xmlns:p14="http://schemas.microsoft.com/office/powerpoint/2010/main" val="1067175801"/>
      </p:ext>
    </p:extLst>
  </p:cSld>
  <p:clrMapOvr>
    <a:masterClrMapping/>
  </p:clrMapOvr>
  <p:transition>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Rectangle 2"/>
              <p:cNvSpPr txBox="1">
                <a:spLocks noChangeArrowheads="1"/>
              </p:cNvSpPr>
              <p:nvPr/>
            </p:nvSpPr>
            <p:spPr>
              <a:xfrm>
                <a:off x="17748" y="-49953"/>
                <a:ext cx="9108504" cy="6885384"/>
              </a:xfrm>
              <a:prstGeom prst="rect">
                <a:avLst/>
              </a:prstGeom>
              <a:ln>
                <a:solidFill>
                  <a:schemeClr val="accent1"/>
                </a:solidFill>
              </a:ln>
            </p:spPr>
            <p:txBody>
              <a:bodyPr/>
              <a:lstStyle/>
              <a:p>
                <a:pPr algn="just">
                  <a:lnSpc>
                    <a:spcPct val="150000"/>
                  </a:lnSpc>
                </a:pPr>
                <a:r>
                  <a:rPr lang="fr-FR" sz="1800" b="1" dirty="0">
                    <a:solidFill>
                      <a:srgbClr val="FFC000"/>
                    </a:solidFill>
                  </a:rPr>
                  <a:t>-</a:t>
                </a:r>
                <a:r>
                  <a:rPr lang="fr-FR" sz="1800" b="1" dirty="0" err="1">
                    <a:solidFill>
                      <a:srgbClr val="FFC000"/>
                    </a:solidFill>
                  </a:rPr>
                  <a:t>Acceleration</a:t>
                </a:r>
                <a:r>
                  <a:rPr lang="fr-FR" sz="1800" b="1" dirty="0">
                    <a:solidFill>
                      <a:srgbClr val="FFC000"/>
                    </a:solidFill>
                  </a:rPr>
                  <a:t> coefficient:</a:t>
                </a:r>
                <a:r>
                  <a:rPr lang="en-US" sz="1800" dirty="0"/>
                  <a:t>The national territory is divided into seven (07) seismic zones. Each zone is associated with an average acceleration coefficient, serving as a reference value for soil class S1, with a return period of Tr = 475 years, called the zone reference acceleration coefficient (A) (see Table (3.2)).</a:t>
                </a:r>
                <a:endParaRPr lang="ar-DZ" sz="1800" dirty="0"/>
              </a:p>
              <a:p>
                <a:pPr algn="just">
                  <a:lnSpc>
                    <a:spcPct val="150000"/>
                  </a:lnSpc>
                </a:pPr>
                <a:endParaRPr lang="en-US" sz="1800" b="1" dirty="0">
                  <a:solidFill>
                    <a:srgbClr val="FFC000"/>
                  </a:solidFill>
                </a:endParaRPr>
              </a:p>
              <a:p>
                <a:pPr algn="just">
                  <a:lnSpc>
                    <a:spcPct val="150000"/>
                  </a:lnSpc>
                </a:pPr>
                <a:endParaRPr lang="ar-DZ" sz="1800" dirty="0"/>
              </a:p>
              <a:p>
                <a:pPr algn="just">
                  <a:lnSpc>
                    <a:spcPct val="150000"/>
                  </a:lnSpc>
                </a:pPr>
                <a:endParaRPr lang="ar-DZ" sz="1800" dirty="0"/>
              </a:p>
              <a:p>
                <a:pPr algn="just">
                  <a:lnSpc>
                    <a:spcPct val="150000"/>
                  </a:lnSpc>
                </a:pPr>
                <a:endParaRPr lang="ar-DZ" sz="1800" dirty="0"/>
              </a:p>
              <a:p>
                <a:pPr algn="just">
                  <a:lnSpc>
                    <a:spcPct val="150000"/>
                  </a:lnSpc>
                </a:pPr>
                <a:endParaRPr lang="ar-DZ" sz="1800" dirty="0"/>
              </a:p>
              <a:p>
                <a:pPr algn="just">
                  <a:lnSpc>
                    <a:spcPct val="150000"/>
                  </a:lnSpc>
                </a:pPr>
                <a:r>
                  <a:rPr lang="fr-FR" sz="1800" b="1" dirty="0">
                    <a:solidFill>
                      <a:srgbClr val="FFC000"/>
                    </a:solidFill>
                  </a:rPr>
                  <a:t>- </a:t>
                </a:r>
                <a:r>
                  <a:rPr lang="fr-FR" sz="1800" b="1" dirty="0" err="1">
                    <a:solidFill>
                      <a:srgbClr val="FFC000"/>
                    </a:solidFill>
                  </a:rPr>
                  <a:t>Quality</a:t>
                </a:r>
                <a:r>
                  <a:rPr lang="fr-FR" sz="1050" dirty="0"/>
                  <a:t> </a:t>
                </a:r>
                <a:r>
                  <a:rPr lang="fr-FR" sz="1800" b="1" dirty="0">
                    <a:solidFill>
                      <a:srgbClr val="FFC000"/>
                    </a:solidFill>
                  </a:rPr>
                  <a:t>factor:</a:t>
                </a:r>
                <a:endParaRPr lang="ar-DZ" sz="1800" b="1" dirty="0">
                  <a:solidFill>
                    <a:srgbClr val="FFC000"/>
                  </a:solidFill>
                </a:endParaRPr>
              </a:p>
              <a:p>
                <a:pPr algn="just">
                  <a:lnSpc>
                    <a:spcPct val="150000"/>
                  </a:lnSpc>
                </a:pPr>
                <a:r>
                  <a:rPr lang="en-US" sz="1800" dirty="0"/>
                  <a:t>The quality factor, QF, takes into account: • the redundancy and geometry of the elements that constitute the structure • the regularity in plan and elevation The value of QF is determined by Eqn. (3.23):</a:t>
                </a:r>
                <a14:m>
                  <m:oMath xmlns:m="http://schemas.openxmlformats.org/officeDocument/2006/math">
                    <m:sSub>
                      <m:sSubPr>
                        <m:ctrlPr>
                          <a:rPr lang="fr-FR" sz="1800" i="1">
                            <a:solidFill>
                              <a:srgbClr val="FF0000"/>
                            </a:solidFill>
                            <a:latin typeface="Cambria Math" panose="02040503050406030204" pitchFamily="18" charset="0"/>
                          </a:rPr>
                        </m:ctrlPr>
                      </m:sSubPr>
                      <m:e>
                        <m:r>
                          <a:rPr lang="fr-FR" sz="1800" i="1">
                            <a:solidFill>
                              <a:srgbClr val="FF0000"/>
                            </a:solidFill>
                            <a:latin typeface="Cambria Math" panose="02040503050406030204" pitchFamily="18" charset="0"/>
                          </a:rPr>
                          <m:t>𝑄</m:t>
                        </m:r>
                      </m:e>
                      <m:sub>
                        <m:r>
                          <a:rPr lang="fr-FR" sz="1800" i="1">
                            <a:solidFill>
                              <a:srgbClr val="FF0000"/>
                            </a:solidFill>
                            <a:latin typeface="Cambria Math" panose="02040503050406030204" pitchFamily="18" charset="0"/>
                          </a:rPr>
                          <m:t>𝐹</m:t>
                        </m:r>
                      </m:sub>
                    </m:sSub>
                    <m:r>
                      <a:rPr lang="fr-FR" sz="1800" i="1">
                        <a:solidFill>
                          <a:srgbClr val="FF0000"/>
                        </a:solidFill>
                        <a:latin typeface="Cambria Math" panose="02040503050406030204" pitchFamily="18" charset="0"/>
                      </a:rPr>
                      <m:t>=</m:t>
                    </m:r>
                    <m:r>
                      <a:rPr lang="fr-FR" sz="1800" i="1">
                        <a:solidFill>
                          <a:srgbClr val="FF0000"/>
                        </a:solidFill>
                        <a:latin typeface="Cambria Math" panose="02040503050406030204" pitchFamily="18" charset="0"/>
                      </a:rPr>
                      <m:t>1</m:t>
                    </m:r>
                    <m:r>
                      <a:rPr lang="fr-FR" sz="1800" i="1">
                        <a:solidFill>
                          <a:srgbClr val="FF0000"/>
                        </a:solidFill>
                        <a:latin typeface="Cambria Math" panose="02040503050406030204" pitchFamily="18" charset="0"/>
                      </a:rPr>
                      <m:t>+</m:t>
                    </m:r>
                    <m:nary>
                      <m:naryPr>
                        <m:chr m:val="∑"/>
                        <m:ctrlPr>
                          <a:rPr lang="fr-FR" sz="1800" i="1" smtClean="0">
                            <a:solidFill>
                              <a:srgbClr val="FF0000"/>
                            </a:solidFill>
                            <a:latin typeface="Cambria Math" panose="02040503050406030204" pitchFamily="18" charset="0"/>
                          </a:rPr>
                        </m:ctrlPr>
                      </m:naryPr>
                      <m:sub>
                        <m:r>
                          <m:rPr>
                            <m:brk m:alnAt="23"/>
                          </m:rPr>
                          <a:rPr lang="fr-FR" sz="1800" b="0" i="1" smtClean="0">
                            <a:solidFill>
                              <a:srgbClr val="FF0000"/>
                            </a:solidFill>
                            <a:latin typeface="Cambria Math" panose="02040503050406030204" pitchFamily="18" charset="0"/>
                          </a:rPr>
                          <m:t>𝑞</m:t>
                        </m:r>
                        <m:r>
                          <a:rPr lang="fr-FR" sz="1800" b="0" i="1" smtClean="0">
                            <a:solidFill>
                              <a:srgbClr val="FF0000"/>
                            </a:solidFill>
                            <a:latin typeface="Cambria Math" panose="02040503050406030204" pitchFamily="18" charset="0"/>
                          </a:rPr>
                          <m:t>=</m:t>
                        </m:r>
                        <m:r>
                          <m:rPr>
                            <m:brk m:alnAt="23"/>
                          </m:rPr>
                          <a:rPr lang="fr-FR" sz="1800" b="0" i="1" smtClean="0">
                            <a:solidFill>
                              <a:srgbClr val="FF0000"/>
                            </a:solidFill>
                            <a:latin typeface="Cambria Math" panose="02040503050406030204" pitchFamily="18" charset="0"/>
                          </a:rPr>
                          <m:t>1</m:t>
                        </m:r>
                      </m:sub>
                      <m:sup>
                        <m:r>
                          <a:rPr lang="fr-FR" sz="1800" b="0" i="1" smtClean="0">
                            <a:solidFill>
                              <a:srgbClr val="FF0000"/>
                            </a:solidFill>
                            <a:latin typeface="Cambria Math" panose="02040503050406030204" pitchFamily="18" charset="0"/>
                          </a:rPr>
                          <m:t>𝑞</m:t>
                        </m:r>
                        <m:r>
                          <a:rPr lang="fr-FR" sz="1800" b="0" i="1" smtClean="0">
                            <a:solidFill>
                              <a:srgbClr val="FF0000"/>
                            </a:solidFill>
                            <a:latin typeface="Cambria Math" panose="02040503050406030204" pitchFamily="18" charset="0"/>
                          </a:rPr>
                          <m:t>=</m:t>
                        </m:r>
                        <m:r>
                          <a:rPr lang="fr-FR" sz="1800" b="0" i="1" smtClean="0">
                            <a:solidFill>
                              <a:srgbClr val="FF0000"/>
                            </a:solidFill>
                            <a:latin typeface="Cambria Math" panose="02040503050406030204" pitchFamily="18" charset="0"/>
                          </a:rPr>
                          <m:t>𝑖</m:t>
                        </m:r>
                      </m:sup>
                      <m:e>
                        <m:sSub>
                          <m:sSubPr>
                            <m:ctrlPr>
                              <a:rPr lang="fr-FR" sz="1800" i="1" smtClean="0">
                                <a:solidFill>
                                  <a:srgbClr val="FF0000"/>
                                </a:solidFill>
                                <a:latin typeface="Cambria Math" panose="02040503050406030204" pitchFamily="18" charset="0"/>
                              </a:rPr>
                            </m:ctrlPr>
                          </m:sSubPr>
                          <m:e>
                            <m:r>
                              <a:rPr lang="fr-FR" sz="1800" b="0" i="1" smtClean="0">
                                <a:solidFill>
                                  <a:srgbClr val="FF0000"/>
                                </a:solidFill>
                                <a:latin typeface="Cambria Math" panose="02040503050406030204" pitchFamily="18" charset="0"/>
                              </a:rPr>
                              <m:t>𝑃</m:t>
                            </m:r>
                          </m:e>
                          <m:sub>
                            <m:r>
                              <a:rPr lang="fr-FR" sz="1800" b="0" i="1" smtClean="0">
                                <a:solidFill>
                                  <a:srgbClr val="FF0000"/>
                                </a:solidFill>
                                <a:latin typeface="Cambria Math" panose="02040503050406030204" pitchFamily="18" charset="0"/>
                              </a:rPr>
                              <m:t>𝑞</m:t>
                            </m:r>
                          </m:sub>
                        </m:sSub>
                      </m:e>
                    </m:nary>
                  </m:oMath>
                </a14:m>
                <a:endParaRPr lang="en-US" sz="1800" dirty="0"/>
              </a:p>
              <a:p>
                <a:pPr algn="just">
                  <a:lnSpc>
                    <a:spcPct val="150000"/>
                  </a:lnSpc>
                </a:pPr>
                <a:r>
                  <a:rPr lang="en-US" sz="1800" dirty="0"/>
                  <a:t>where: 𝑃q​  is the weighting to be used depending on whether the quality criterion q is 'satisfied or not.' Its value is provided case by case in Table (3.18). • </a:t>
                </a:r>
              </a:p>
              <a:p>
                <a:pPr algn="just">
                  <a:lnSpc>
                    <a:spcPct val="150000"/>
                  </a:lnSpc>
                </a:pPr>
                <a:r>
                  <a:rPr lang="en-US" sz="1800" dirty="0"/>
                  <a:t>𝑖: is the total number of weightings depending on the relevant category.</a:t>
                </a:r>
              </a:p>
              <a:p>
                <a:pPr algn="just">
                  <a:lnSpc>
                    <a:spcPct val="150000"/>
                  </a:lnSpc>
                </a:pPr>
                <a:endParaRPr lang="en-US" sz="1800" dirty="0"/>
              </a:p>
              <a:p>
                <a:pPr algn="just">
                  <a:lnSpc>
                    <a:spcPct val="150000"/>
                  </a:lnSpc>
                </a:pPr>
                <a:endParaRPr lang="fr-FR" sz="1800" dirty="0"/>
              </a:p>
            </p:txBody>
          </p:sp>
        </mc:Choice>
        <mc:Fallback xmlns="">
          <p:sp>
            <p:nvSpPr>
              <p:cNvPr id="4" name="Rectangle 2"/>
              <p:cNvSpPr txBox="1">
                <a:spLocks noRot="1" noChangeAspect="1" noMove="1" noResize="1" noEditPoints="1" noAdjustHandles="1" noChangeArrowheads="1" noChangeShapeType="1" noTextEdit="1"/>
              </p:cNvSpPr>
              <p:nvPr/>
            </p:nvSpPr>
            <p:spPr>
              <a:xfrm>
                <a:off x="17748" y="-49953"/>
                <a:ext cx="9108504" cy="6885384"/>
              </a:xfrm>
              <a:prstGeom prst="rect">
                <a:avLst/>
              </a:prstGeom>
              <a:blipFill>
                <a:blip r:embed="rId3"/>
                <a:stretch>
                  <a:fillRect l="-535" r="-468"/>
                </a:stretch>
              </a:blipFill>
              <a:ln>
                <a:solidFill>
                  <a:schemeClr val="accent1"/>
                </a:solidFill>
              </a:ln>
            </p:spPr>
            <p:txBody>
              <a:bodyPr/>
              <a:lstStyle/>
              <a:p>
                <a:r>
                  <a:rPr lang="fr-FR">
                    <a:noFill/>
                  </a:rPr>
                  <a:t> </a:t>
                </a:r>
              </a:p>
            </p:txBody>
          </p:sp>
        </mc:Fallback>
      </mc:AlternateContent>
      <p:sp>
        <p:nvSpPr>
          <p:cNvPr id="5" name="Espace réservé du numéro de diapositive 4"/>
          <p:cNvSpPr>
            <a:spLocks noGrp="1"/>
          </p:cNvSpPr>
          <p:nvPr>
            <p:ph type="sldNum" sz="quarter" idx="12"/>
          </p:nvPr>
        </p:nvSpPr>
        <p:spPr>
          <a:xfrm>
            <a:off x="8820472" y="6421166"/>
            <a:ext cx="323528" cy="457200"/>
          </a:xfrm>
        </p:spPr>
        <p:txBody>
          <a:bodyPr/>
          <a:lstStyle/>
          <a:p>
            <a:fld id="{CF4668DC-857F-487D-BFFA-8C0CA5037977}" type="slidenum">
              <a:rPr lang="fr-BE" smtClean="0">
                <a:solidFill>
                  <a:srgbClr val="FFFFFF"/>
                </a:solidFill>
              </a:rPr>
              <a:pPr/>
              <a:t>8</a:t>
            </a:fld>
            <a:endParaRPr lang="fr-BE" dirty="0">
              <a:solidFill>
                <a:srgbClr val="FFFFFF"/>
              </a:solidFill>
            </a:endParaRPr>
          </a:p>
        </p:txBody>
      </p:sp>
      <p:graphicFrame>
        <p:nvGraphicFramePr>
          <p:cNvPr id="6" name="Tableau 5">
            <a:extLst>
              <a:ext uri="{FF2B5EF4-FFF2-40B4-BE49-F238E27FC236}">
                <a16:creationId xmlns:a16="http://schemas.microsoft.com/office/drawing/2014/main" id="{CB7B6C5E-7EF6-E53F-EFBC-C03BADC31448}"/>
              </a:ext>
            </a:extLst>
          </p:cNvPr>
          <p:cNvGraphicFramePr>
            <a:graphicFrameLocks noGrp="1"/>
          </p:cNvGraphicFramePr>
          <p:nvPr>
            <p:extLst>
              <p:ext uri="{D42A27DB-BD31-4B8C-83A1-F6EECF244321}">
                <p14:modId xmlns:p14="http://schemas.microsoft.com/office/powerpoint/2010/main" val="2694049483"/>
              </p:ext>
            </p:extLst>
          </p:nvPr>
        </p:nvGraphicFramePr>
        <p:xfrm>
          <a:off x="2371658" y="1340768"/>
          <a:ext cx="6624735" cy="2631393"/>
        </p:xfrm>
        <a:graphic>
          <a:graphicData uri="http://schemas.openxmlformats.org/drawingml/2006/table">
            <a:tbl>
              <a:tblPr firstRow="1" firstCol="1" lastRow="1" lastCol="1" bandRow="1" bandCol="1">
                <a:tableStyleId>{5940675A-B579-460E-94D1-54222C63F5DA}</a:tableStyleId>
              </a:tblPr>
              <a:tblGrid>
                <a:gridCol w="2324872">
                  <a:extLst>
                    <a:ext uri="{9D8B030D-6E8A-4147-A177-3AD203B41FA5}">
                      <a16:colId xmlns:a16="http://schemas.microsoft.com/office/drawing/2014/main" val="4107177809"/>
                    </a:ext>
                  </a:extLst>
                </a:gridCol>
                <a:gridCol w="2378690">
                  <a:extLst>
                    <a:ext uri="{9D8B030D-6E8A-4147-A177-3AD203B41FA5}">
                      <a16:colId xmlns:a16="http://schemas.microsoft.com/office/drawing/2014/main" val="1821318080"/>
                    </a:ext>
                  </a:extLst>
                </a:gridCol>
                <a:gridCol w="1921173">
                  <a:extLst>
                    <a:ext uri="{9D8B030D-6E8A-4147-A177-3AD203B41FA5}">
                      <a16:colId xmlns:a16="http://schemas.microsoft.com/office/drawing/2014/main" val="3526908999"/>
                    </a:ext>
                  </a:extLst>
                </a:gridCol>
              </a:tblGrid>
              <a:tr h="285568">
                <a:tc>
                  <a:txBody>
                    <a:bodyPr/>
                    <a:lstStyle/>
                    <a:p>
                      <a:pPr marL="75565" algn="ctr">
                        <a:lnSpc>
                          <a:spcPts val="1180"/>
                        </a:lnSpc>
                      </a:pPr>
                      <a:endParaRPr lang="fr-FR" sz="1800" dirty="0">
                        <a:effectLst/>
                      </a:endParaRPr>
                    </a:p>
                    <a:p>
                      <a:pPr marL="75565" algn="ctr">
                        <a:lnSpc>
                          <a:spcPts val="1180"/>
                        </a:lnSpc>
                      </a:pPr>
                      <a:r>
                        <a:rPr lang="fr-FR" sz="1800" dirty="0" err="1">
                          <a:effectLst/>
                        </a:rPr>
                        <a:t>Seismicity</a:t>
                      </a:r>
                      <a:r>
                        <a:rPr lang="fr-FR" sz="1800" dirty="0">
                          <a:effectLst/>
                        </a:rPr>
                        <a:t> Zone</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solidFill>
                      <a:schemeClr val="tx1">
                        <a:lumMod val="65000"/>
                      </a:schemeClr>
                    </a:solidFill>
                  </a:tcPr>
                </a:tc>
                <a:tc>
                  <a:txBody>
                    <a:bodyPr/>
                    <a:lstStyle/>
                    <a:p>
                      <a:pPr marL="128905" algn="ctr">
                        <a:lnSpc>
                          <a:spcPts val="1180"/>
                        </a:lnSpc>
                      </a:pPr>
                      <a:endParaRPr lang="fr-FR" sz="1800" spc="-10" dirty="0">
                        <a:effectLst/>
                      </a:endParaRPr>
                    </a:p>
                    <a:p>
                      <a:pPr marL="128905" algn="ctr">
                        <a:lnSpc>
                          <a:spcPts val="1180"/>
                        </a:lnSpc>
                      </a:pPr>
                      <a:r>
                        <a:rPr lang="fr-FR" sz="1800" spc="-10" dirty="0" err="1">
                          <a:effectLst/>
                        </a:rPr>
                        <a:t>Seismicity</a:t>
                      </a:r>
                      <a:r>
                        <a:rPr lang="fr-FR" sz="1800" spc="-10" dirty="0">
                          <a:effectLst/>
                        </a:rPr>
                        <a:t> </a:t>
                      </a:r>
                      <a:r>
                        <a:rPr lang="fr-FR" sz="1800" spc="-10" dirty="0" err="1">
                          <a:effectLst/>
                        </a:rPr>
                        <a:t>Level</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solidFill>
                      <a:schemeClr val="tx1">
                        <a:lumMod val="65000"/>
                      </a:schemeClr>
                    </a:solidFill>
                  </a:tcPr>
                </a:tc>
                <a:tc>
                  <a:txBody>
                    <a:bodyPr/>
                    <a:lstStyle/>
                    <a:p>
                      <a:pPr marL="81915" algn="ctr">
                        <a:lnSpc>
                          <a:spcPts val="1180"/>
                        </a:lnSpc>
                      </a:pPr>
                      <a:endParaRPr lang="fr-FR" sz="1800" spc="-50" dirty="0">
                        <a:effectLst/>
                      </a:endParaRPr>
                    </a:p>
                    <a:p>
                      <a:pPr marL="81915" algn="ctr">
                        <a:lnSpc>
                          <a:spcPts val="1180"/>
                        </a:lnSpc>
                      </a:pPr>
                      <a:r>
                        <a:rPr lang="fr-FR" sz="1800" spc="-50" dirty="0">
                          <a:effectLst/>
                        </a:rPr>
                        <a:t>A</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solidFill>
                      <a:schemeClr val="tx1">
                        <a:lumMod val="65000"/>
                      </a:schemeClr>
                    </a:solidFill>
                  </a:tcPr>
                </a:tc>
                <a:extLst>
                  <a:ext uri="{0D108BD9-81ED-4DB2-BD59-A6C34878D82A}">
                    <a16:rowId xmlns:a16="http://schemas.microsoft.com/office/drawing/2014/main" val="1398348019"/>
                  </a:ext>
                </a:extLst>
              </a:tr>
              <a:tr h="285568">
                <a:tc>
                  <a:txBody>
                    <a:bodyPr/>
                    <a:lstStyle/>
                    <a:p>
                      <a:pPr marL="75565" algn="ctr">
                        <a:lnSpc>
                          <a:spcPts val="1170"/>
                        </a:lnSpc>
                      </a:pPr>
                      <a:endParaRPr lang="fr-FR" sz="1800" spc="-50" dirty="0">
                        <a:effectLst/>
                      </a:endParaRPr>
                    </a:p>
                    <a:p>
                      <a:pPr marL="75565" algn="ctr">
                        <a:lnSpc>
                          <a:spcPts val="1170"/>
                        </a:lnSpc>
                      </a:pPr>
                      <a:r>
                        <a:rPr lang="fr-FR" sz="1800" spc="-50" dirty="0">
                          <a:effectLst/>
                        </a:rPr>
                        <a:t>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solidFill>
                      <a:srgbClr val="00B050"/>
                    </a:solidFill>
                  </a:tcPr>
                </a:tc>
                <a:tc>
                  <a:txBody>
                    <a:bodyPr/>
                    <a:lstStyle/>
                    <a:p>
                      <a:pPr marL="124460" algn="ctr">
                        <a:lnSpc>
                          <a:spcPts val="1170"/>
                        </a:lnSpc>
                      </a:pPr>
                      <a:endParaRPr lang="fr-FR" sz="1800" dirty="0">
                        <a:effectLst/>
                      </a:endParaRPr>
                    </a:p>
                    <a:p>
                      <a:pPr marL="124460" algn="ctr">
                        <a:lnSpc>
                          <a:spcPts val="1170"/>
                        </a:lnSpc>
                      </a:pPr>
                      <a:r>
                        <a:rPr lang="fr-FR" sz="1800" dirty="0">
                          <a:effectLst/>
                        </a:rPr>
                        <a:t>Very </a:t>
                      </a:r>
                      <a:r>
                        <a:rPr lang="fr-FR" sz="1800" dirty="0" err="1">
                          <a:effectLst/>
                        </a:rPr>
                        <a:t>low</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a:txBody>
                    <a:bodyPr/>
                    <a:lstStyle/>
                    <a:p>
                      <a:pPr marL="64135" algn="ctr">
                        <a:lnSpc>
                          <a:spcPts val="1170"/>
                        </a:lnSpc>
                      </a:pPr>
                      <a:endParaRPr lang="fr-FR" sz="1800" spc="-50" dirty="0">
                        <a:effectLst/>
                      </a:endParaRPr>
                    </a:p>
                    <a:p>
                      <a:pPr marL="64135" algn="ctr">
                        <a:lnSpc>
                          <a:spcPts val="1170"/>
                        </a:lnSpc>
                      </a:pPr>
                      <a:r>
                        <a:rPr lang="fr-FR" sz="1800" spc="-50" dirty="0">
                          <a:effectLst/>
                        </a:rPr>
                        <a:t>-</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extLst>
                  <a:ext uri="{0D108BD9-81ED-4DB2-BD59-A6C34878D82A}">
                    <a16:rowId xmlns:a16="http://schemas.microsoft.com/office/drawing/2014/main" val="1480548045"/>
                  </a:ext>
                </a:extLst>
              </a:tr>
              <a:tr h="305384">
                <a:tc>
                  <a:txBody>
                    <a:bodyPr/>
                    <a:lstStyle/>
                    <a:p>
                      <a:pPr marL="75565" algn="ctr">
                        <a:lnSpc>
                          <a:spcPts val="1255"/>
                        </a:lnSpc>
                      </a:pPr>
                      <a:endParaRPr lang="fr-FR" sz="1800" spc="-50" dirty="0">
                        <a:effectLst/>
                      </a:endParaRPr>
                    </a:p>
                    <a:p>
                      <a:pPr marL="75565" algn="ctr">
                        <a:lnSpc>
                          <a:spcPts val="1255"/>
                        </a:lnSpc>
                      </a:pPr>
                      <a:r>
                        <a:rPr lang="fr-FR" sz="1800" spc="-50" dirty="0">
                          <a:effectLst/>
                        </a:rPr>
                        <a:t>I</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solidFill>
                      <a:srgbClr val="92D050"/>
                    </a:solidFill>
                  </a:tcPr>
                </a:tc>
                <a:tc>
                  <a:txBody>
                    <a:bodyPr/>
                    <a:lstStyle/>
                    <a:p>
                      <a:pPr marL="128905" algn="ctr">
                        <a:lnSpc>
                          <a:spcPts val="1255"/>
                        </a:lnSpc>
                      </a:pPr>
                      <a:endParaRPr lang="fr-FR" sz="1800" spc="-10" dirty="0">
                        <a:effectLst/>
                      </a:endParaRPr>
                    </a:p>
                    <a:p>
                      <a:pPr marL="128905" algn="ctr">
                        <a:lnSpc>
                          <a:spcPts val="1255"/>
                        </a:lnSpc>
                      </a:pPr>
                      <a:r>
                        <a:rPr lang="fr-FR" sz="1800" spc="-10" dirty="0" err="1">
                          <a:effectLst/>
                        </a:rPr>
                        <a:t>low</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a:txBody>
                    <a:bodyPr/>
                    <a:lstStyle/>
                    <a:p>
                      <a:pPr marL="86995" algn="ctr">
                        <a:lnSpc>
                          <a:spcPts val="1255"/>
                        </a:lnSpc>
                      </a:pPr>
                      <a:endParaRPr lang="fr-FR" sz="1800" spc="-20" dirty="0">
                        <a:effectLst/>
                      </a:endParaRPr>
                    </a:p>
                    <a:p>
                      <a:pPr marL="86995" algn="ctr">
                        <a:lnSpc>
                          <a:spcPts val="1255"/>
                        </a:lnSpc>
                      </a:pPr>
                      <a:r>
                        <a:rPr lang="fr-FR" sz="1800" spc="-20" dirty="0">
                          <a:effectLst/>
                        </a:rPr>
                        <a:t>0.07</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extLst>
                  <a:ext uri="{0D108BD9-81ED-4DB2-BD59-A6C34878D82A}">
                    <a16:rowId xmlns:a16="http://schemas.microsoft.com/office/drawing/2014/main" val="2845138415"/>
                  </a:ext>
                </a:extLst>
              </a:tr>
              <a:tr h="305384">
                <a:tc>
                  <a:txBody>
                    <a:bodyPr/>
                    <a:lstStyle/>
                    <a:p>
                      <a:pPr marL="75565" algn="ctr">
                        <a:lnSpc>
                          <a:spcPts val="1255"/>
                        </a:lnSpc>
                      </a:pPr>
                      <a:endParaRPr lang="fr-FR" sz="1800" spc="-25" dirty="0">
                        <a:effectLst/>
                      </a:endParaRPr>
                    </a:p>
                    <a:p>
                      <a:pPr marL="75565" algn="ctr">
                        <a:lnSpc>
                          <a:spcPts val="1255"/>
                        </a:lnSpc>
                      </a:pPr>
                      <a:r>
                        <a:rPr lang="fr-FR" sz="1800" spc="-25" dirty="0">
                          <a:effectLst/>
                        </a:rPr>
                        <a:t>II</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solidFill>
                      <a:srgbClr val="00B0F0"/>
                    </a:solidFill>
                  </a:tcPr>
                </a:tc>
                <a:tc>
                  <a:txBody>
                    <a:bodyPr/>
                    <a:lstStyle/>
                    <a:p>
                      <a:pPr marL="128905" algn="ctr">
                        <a:lnSpc>
                          <a:spcPts val="1255"/>
                        </a:lnSpc>
                      </a:pPr>
                      <a:endParaRPr lang="fr-FR" sz="1800" dirty="0">
                        <a:effectLst/>
                      </a:endParaRPr>
                    </a:p>
                    <a:p>
                      <a:pPr marL="128905" algn="ctr">
                        <a:lnSpc>
                          <a:spcPts val="1255"/>
                        </a:lnSpc>
                      </a:pPr>
                      <a:r>
                        <a:rPr lang="fr-FR" sz="1800" dirty="0">
                          <a:effectLst/>
                        </a:rPr>
                        <a:t>Low to medium</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a:txBody>
                    <a:bodyPr/>
                    <a:lstStyle/>
                    <a:p>
                      <a:pPr marL="86995" algn="ctr">
                        <a:lnSpc>
                          <a:spcPts val="1255"/>
                        </a:lnSpc>
                      </a:pPr>
                      <a:endParaRPr lang="fr-FR" sz="1800" spc="-20" dirty="0">
                        <a:effectLst/>
                      </a:endParaRPr>
                    </a:p>
                    <a:p>
                      <a:pPr marL="86995" algn="ctr">
                        <a:lnSpc>
                          <a:spcPts val="1255"/>
                        </a:lnSpc>
                      </a:pPr>
                      <a:r>
                        <a:rPr lang="fr-FR" sz="1800" spc="-20" dirty="0">
                          <a:effectLst/>
                        </a:rPr>
                        <a:t>0.10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extLst>
                  <a:ext uri="{0D108BD9-81ED-4DB2-BD59-A6C34878D82A}">
                    <a16:rowId xmlns:a16="http://schemas.microsoft.com/office/drawing/2014/main" val="2645026223"/>
                  </a:ext>
                </a:extLst>
              </a:tr>
              <a:tr h="305384">
                <a:tc>
                  <a:txBody>
                    <a:bodyPr/>
                    <a:lstStyle/>
                    <a:p>
                      <a:pPr marL="75565" algn="ctr">
                        <a:lnSpc>
                          <a:spcPts val="1255"/>
                        </a:lnSpc>
                      </a:pPr>
                      <a:endParaRPr lang="fr-FR" sz="1800" spc="-25" dirty="0">
                        <a:effectLst/>
                      </a:endParaRPr>
                    </a:p>
                    <a:p>
                      <a:pPr marL="75565" algn="ctr">
                        <a:lnSpc>
                          <a:spcPts val="1255"/>
                        </a:lnSpc>
                      </a:pPr>
                      <a:r>
                        <a:rPr lang="fr-FR" sz="1800" spc="-25" dirty="0">
                          <a:effectLst/>
                        </a:rPr>
                        <a:t>III</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solidFill>
                      <a:srgbClr val="002060"/>
                    </a:solidFill>
                  </a:tcPr>
                </a:tc>
                <a:tc>
                  <a:txBody>
                    <a:bodyPr/>
                    <a:lstStyle/>
                    <a:p>
                      <a:pPr marL="128905" algn="ctr">
                        <a:lnSpc>
                          <a:spcPts val="1255"/>
                        </a:lnSpc>
                      </a:pPr>
                      <a:endParaRPr lang="fr-FR" sz="1800" spc="-10" dirty="0">
                        <a:effectLst/>
                      </a:endParaRPr>
                    </a:p>
                    <a:p>
                      <a:pPr marL="128905" algn="ctr">
                        <a:lnSpc>
                          <a:spcPts val="1255"/>
                        </a:lnSpc>
                      </a:pPr>
                      <a:r>
                        <a:rPr lang="fr-FR" sz="1800" spc="-10" dirty="0">
                          <a:effectLst/>
                        </a:rPr>
                        <a:t>Medium</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a:txBody>
                    <a:bodyPr/>
                    <a:lstStyle/>
                    <a:p>
                      <a:pPr marL="86995" algn="ctr">
                        <a:lnSpc>
                          <a:spcPts val="1255"/>
                        </a:lnSpc>
                      </a:pPr>
                      <a:endParaRPr lang="fr-FR" sz="1800" spc="-20" dirty="0">
                        <a:effectLst/>
                      </a:endParaRPr>
                    </a:p>
                    <a:p>
                      <a:pPr marL="86995" algn="ctr">
                        <a:lnSpc>
                          <a:spcPts val="1255"/>
                        </a:lnSpc>
                      </a:pPr>
                      <a:r>
                        <a:rPr lang="fr-FR" sz="1800" spc="-20" dirty="0">
                          <a:effectLst/>
                        </a:rPr>
                        <a:t>0.15</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extLst>
                  <a:ext uri="{0D108BD9-81ED-4DB2-BD59-A6C34878D82A}">
                    <a16:rowId xmlns:a16="http://schemas.microsoft.com/office/drawing/2014/main" val="2174941921"/>
                  </a:ext>
                </a:extLst>
              </a:tr>
              <a:tr h="305384">
                <a:tc>
                  <a:txBody>
                    <a:bodyPr/>
                    <a:lstStyle/>
                    <a:p>
                      <a:pPr marL="75565" algn="ctr">
                        <a:lnSpc>
                          <a:spcPts val="1255"/>
                        </a:lnSpc>
                      </a:pPr>
                      <a:endParaRPr lang="fr-FR" sz="1800" spc="-25" dirty="0">
                        <a:effectLst/>
                      </a:endParaRPr>
                    </a:p>
                    <a:p>
                      <a:pPr marL="75565" algn="ctr">
                        <a:lnSpc>
                          <a:spcPts val="1255"/>
                        </a:lnSpc>
                      </a:pPr>
                      <a:r>
                        <a:rPr lang="fr-FR" sz="1800" spc="-25" dirty="0">
                          <a:effectLst/>
                        </a:rPr>
                        <a:t>IV</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solidFill>
                      <a:srgbClr val="FFC000"/>
                    </a:solidFill>
                  </a:tcPr>
                </a:tc>
                <a:tc>
                  <a:txBody>
                    <a:bodyPr/>
                    <a:lstStyle/>
                    <a:p>
                      <a:pPr marL="128905" algn="ctr">
                        <a:lnSpc>
                          <a:spcPts val="1255"/>
                        </a:lnSpc>
                      </a:pPr>
                      <a:endParaRPr lang="fr-FR" sz="1800" dirty="0">
                        <a:effectLst/>
                      </a:endParaRPr>
                    </a:p>
                    <a:p>
                      <a:pPr marL="128905" algn="ctr">
                        <a:lnSpc>
                          <a:spcPts val="1255"/>
                        </a:lnSpc>
                      </a:pPr>
                      <a:r>
                        <a:rPr lang="fr-FR" sz="1800" dirty="0">
                          <a:effectLst/>
                        </a:rPr>
                        <a:t>Medium to high</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a:txBody>
                    <a:bodyPr/>
                    <a:lstStyle/>
                    <a:p>
                      <a:pPr marL="86995" algn="ctr">
                        <a:lnSpc>
                          <a:spcPts val="1255"/>
                        </a:lnSpc>
                      </a:pPr>
                      <a:endParaRPr lang="fr-FR" sz="1800" spc="-20" dirty="0">
                        <a:effectLst/>
                      </a:endParaRPr>
                    </a:p>
                    <a:p>
                      <a:pPr marL="86995" algn="ctr">
                        <a:lnSpc>
                          <a:spcPts val="1255"/>
                        </a:lnSpc>
                      </a:pPr>
                      <a:r>
                        <a:rPr lang="fr-FR" sz="1800" spc="-20" dirty="0">
                          <a:effectLst/>
                        </a:rPr>
                        <a:t>0.20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extLst>
                  <a:ext uri="{0D108BD9-81ED-4DB2-BD59-A6C34878D82A}">
                    <a16:rowId xmlns:a16="http://schemas.microsoft.com/office/drawing/2014/main" val="2690410877"/>
                  </a:ext>
                </a:extLst>
              </a:tr>
              <a:tr h="305384">
                <a:tc>
                  <a:txBody>
                    <a:bodyPr/>
                    <a:lstStyle/>
                    <a:p>
                      <a:pPr marL="70485" algn="ctr">
                        <a:lnSpc>
                          <a:spcPts val="1255"/>
                        </a:lnSpc>
                      </a:pPr>
                      <a:endParaRPr lang="fr-FR" sz="1800" spc="-50" dirty="0">
                        <a:effectLst/>
                      </a:endParaRPr>
                    </a:p>
                    <a:p>
                      <a:pPr marL="70485" algn="ctr">
                        <a:lnSpc>
                          <a:spcPts val="1255"/>
                        </a:lnSpc>
                      </a:pPr>
                      <a:r>
                        <a:rPr lang="fr-FR" sz="1800" spc="-50" dirty="0">
                          <a:effectLst/>
                        </a:rPr>
                        <a:t>V</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solidFill>
                      <a:srgbClr val="C00000"/>
                    </a:solidFill>
                  </a:tcPr>
                </a:tc>
                <a:tc>
                  <a:txBody>
                    <a:bodyPr/>
                    <a:lstStyle/>
                    <a:p>
                      <a:pPr marL="128905" algn="ctr">
                        <a:lnSpc>
                          <a:spcPts val="1255"/>
                        </a:lnSpc>
                      </a:pPr>
                      <a:endParaRPr lang="fr-FR" sz="1800" spc="-10" dirty="0">
                        <a:effectLst/>
                      </a:endParaRPr>
                    </a:p>
                    <a:p>
                      <a:pPr marL="128905" algn="ctr">
                        <a:lnSpc>
                          <a:spcPts val="1255"/>
                        </a:lnSpc>
                      </a:pPr>
                      <a:r>
                        <a:rPr lang="fr-FR" sz="1800" spc="-10" dirty="0">
                          <a:effectLst/>
                        </a:rPr>
                        <a:t>high</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a:txBody>
                    <a:bodyPr/>
                    <a:lstStyle/>
                    <a:p>
                      <a:pPr marL="86995" algn="ctr">
                        <a:lnSpc>
                          <a:spcPts val="1255"/>
                        </a:lnSpc>
                      </a:pPr>
                      <a:endParaRPr lang="fr-FR" sz="1800" spc="-20" dirty="0">
                        <a:effectLst/>
                      </a:endParaRPr>
                    </a:p>
                    <a:p>
                      <a:pPr marL="86995" algn="ctr">
                        <a:lnSpc>
                          <a:spcPts val="1255"/>
                        </a:lnSpc>
                      </a:pPr>
                      <a:r>
                        <a:rPr lang="fr-FR" sz="1800" spc="-20" dirty="0">
                          <a:effectLst/>
                        </a:rPr>
                        <a:t>0.25</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extLst>
                  <a:ext uri="{0D108BD9-81ED-4DB2-BD59-A6C34878D82A}">
                    <a16:rowId xmlns:a16="http://schemas.microsoft.com/office/drawing/2014/main" val="1979026242"/>
                  </a:ext>
                </a:extLst>
              </a:tr>
              <a:tr h="278210">
                <a:tc>
                  <a:txBody>
                    <a:bodyPr/>
                    <a:lstStyle/>
                    <a:p>
                      <a:pPr marL="70485" algn="ctr"/>
                      <a:r>
                        <a:rPr lang="fr-FR" sz="1800" spc="-25" dirty="0">
                          <a:effectLst/>
                        </a:rPr>
                        <a:t>VI</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solidFill>
                      <a:srgbClr val="FF3300"/>
                    </a:solidFill>
                  </a:tcPr>
                </a:tc>
                <a:tc>
                  <a:txBody>
                    <a:bodyPr/>
                    <a:lstStyle/>
                    <a:p>
                      <a:pPr marL="128905" algn="ctr"/>
                      <a:r>
                        <a:rPr lang="fr-FR" sz="1800" spc="-10" dirty="0">
                          <a:effectLst/>
                        </a:rPr>
                        <a:t>high</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tc>
                  <a:txBody>
                    <a:bodyPr/>
                    <a:lstStyle/>
                    <a:p>
                      <a:pPr marL="86995" algn="ctr"/>
                      <a:r>
                        <a:rPr lang="fr-FR" sz="1800" spc="-20" dirty="0">
                          <a:effectLst/>
                        </a:rPr>
                        <a:t>0.30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extLst>
                  <a:ext uri="{0D108BD9-81ED-4DB2-BD59-A6C34878D82A}">
                    <a16:rowId xmlns:a16="http://schemas.microsoft.com/office/drawing/2014/main" val="3317891869"/>
                  </a:ext>
                </a:extLst>
              </a:tr>
            </a:tbl>
          </a:graphicData>
        </a:graphic>
      </p:graphicFrame>
    </p:spTree>
    <p:extLst>
      <p:ext uri="{BB962C8B-B14F-4D97-AF65-F5344CB8AC3E}">
        <p14:creationId xmlns:p14="http://schemas.microsoft.com/office/powerpoint/2010/main" val="2476738703"/>
      </p:ext>
    </p:extLst>
  </p:cSld>
  <p:clrMapOvr>
    <a:masterClrMapping/>
  </p:clrMapOvr>
  <p:transition>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7748" y="-49953"/>
            <a:ext cx="9108504" cy="6885384"/>
          </a:xfrm>
          <a:prstGeom prst="rect">
            <a:avLst/>
          </a:prstGeom>
          <a:ln>
            <a:solidFill>
              <a:schemeClr val="accent1"/>
            </a:solidFill>
          </a:ln>
        </p:spPr>
        <p:txBody>
          <a:bodyPr/>
          <a:lstStyle/>
          <a:p>
            <a:pPr algn="just">
              <a:lnSpc>
                <a:spcPct val="150000"/>
              </a:lnSpc>
            </a:pPr>
            <a:r>
              <a:rPr lang="en-US" sz="1800" dirty="0"/>
              <a:t>The quality criteria 'q' to be verified are:</a:t>
            </a:r>
          </a:p>
          <a:p>
            <a:pPr algn="just">
              <a:lnSpc>
                <a:spcPct val="150000"/>
              </a:lnSpc>
            </a:pPr>
            <a:endParaRPr lang="en-US" sz="1800" dirty="0"/>
          </a:p>
          <a:p>
            <a:pPr algn="just">
              <a:lnSpc>
                <a:spcPct val="150000"/>
              </a:lnSpc>
            </a:pPr>
            <a:endParaRPr lang="en-US" sz="1800" dirty="0"/>
          </a:p>
          <a:p>
            <a:pPr algn="just">
              <a:lnSpc>
                <a:spcPct val="150000"/>
              </a:lnSpc>
            </a:pPr>
            <a:endParaRPr lang="en-US" sz="1800" dirty="0"/>
          </a:p>
          <a:p>
            <a:pPr algn="just">
              <a:lnSpc>
                <a:spcPct val="150000"/>
              </a:lnSpc>
            </a:pPr>
            <a:endParaRPr lang="en-US" sz="1800" dirty="0"/>
          </a:p>
          <a:p>
            <a:pPr algn="just">
              <a:lnSpc>
                <a:spcPct val="150000"/>
              </a:lnSpc>
            </a:pPr>
            <a:endParaRPr lang="en-US" sz="1800" dirty="0"/>
          </a:p>
          <a:p>
            <a:pPr algn="just">
              <a:lnSpc>
                <a:spcPct val="150000"/>
              </a:lnSpc>
            </a:pPr>
            <a:endParaRPr lang="en-US" sz="1800" dirty="0"/>
          </a:p>
          <a:p>
            <a:pPr algn="just">
              <a:lnSpc>
                <a:spcPct val="150000"/>
              </a:lnSpc>
            </a:pPr>
            <a:endParaRPr lang="en-US" sz="1800" dirty="0"/>
          </a:p>
          <a:p>
            <a:pPr algn="just">
              <a:lnSpc>
                <a:spcPct val="150000"/>
              </a:lnSpc>
            </a:pPr>
            <a:r>
              <a:rPr lang="en-US" sz="1800" dirty="0">
                <a:solidFill>
                  <a:srgbClr val="FF0000"/>
                </a:solidFill>
              </a:rPr>
              <a:t>Comment</a:t>
            </a:r>
            <a:r>
              <a:rPr lang="en-US" sz="1800" dirty="0"/>
              <a:t>: </a:t>
            </a:r>
          </a:p>
          <a:p>
            <a:pPr algn="just">
              <a:lnSpc>
                <a:spcPct val="150000"/>
              </a:lnSpc>
            </a:pPr>
            <a:r>
              <a:rPr lang="en-US" sz="1800" dirty="0"/>
              <a:t>The quality factor, Q</a:t>
            </a:r>
            <a:r>
              <a:rPr lang="en-US" sz="1200" dirty="0"/>
              <a:t>F</a:t>
            </a:r>
            <a:r>
              <a:rPr lang="en-US" sz="1800" dirty="0"/>
              <a:t>, therefore adjusts the value of the behavior coefficient, R, based on the ductility of the bracing system, which is largely controlled by plan and elevation regularities on the one hand, and by the redundancies in resistances (</a:t>
            </a:r>
            <a:r>
              <a:rPr lang="en-US" sz="1800" dirty="0" err="1"/>
              <a:t>hyperstaticity</a:t>
            </a:r>
            <a:r>
              <a:rPr lang="en-US" sz="1800" dirty="0"/>
              <a:t>) in both horizontal directions on the other hand. As a result, the actual behavior coefficient is (R/Q</a:t>
            </a:r>
            <a:r>
              <a:rPr lang="en-US" sz="1100" dirty="0"/>
              <a:t>F</a:t>
            </a:r>
            <a:r>
              <a:rPr lang="en-US" sz="1800" dirty="0"/>
              <a:t>).</a:t>
            </a:r>
          </a:p>
          <a:p>
            <a:pPr algn="just">
              <a:lnSpc>
                <a:spcPct val="150000"/>
              </a:lnSpc>
            </a:pPr>
            <a:endParaRPr lang="en-US" sz="1800" dirty="0"/>
          </a:p>
          <a:p>
            <a:pPr algn="just">
              <a:lnSpc>
                <a:spcPct val="150000"/>
              </a:lnSpc>
            </a:pPr>
            <a:endParaRPr lang="fr-FR" sz="1800" dirty="0"/>
          </a:p>
        </p:txBody>
      </p:sp>
      <p:sp>
        <p:nvSpPr>
          <p:cNvPr id="5" name="Espace réservé du numéro de diapositive 4"/>
          <p:cNvSpPr>
            <a:spLocks noGrp="1"/>
          </p:cNvSpPr>
          <p:nvPr>
            <p:ph type="sldNum" sz="quarter" idx="12"/>
          </p:nvPr>
        </p:nvSpPr>
        <p:spPr>
          <a:xfrm>
            <a:off x="8820472" y="6421166"/>
            <a:ext cx="323528" cy="457200"/>
          </a:xfrm>
        </p:spPr>
        <p:txBody>
          <a:bodyPr/>
          <a:lstStyle/>
          <a:p>
            <a:fld id="{CF4668DC-857F-487D-BFFA-8C0CA5037977}" type="slidenum">
              <a:rPr lang="fr-BE" smtClean="0">
                <a:solidFill>
                  <a:srgbClr val="FFFFFF"/>
                </a:solidFill>
              </a:rPr>
              <a:pPr/>
              <a:t>9</a:t>
            </a:fld>
            <a:endParaRPr lang="fr-BE" dirty="0">
              <a:solidFill>
                <a:srgbClr val="FFFFFF"/>
              </a:solidFill>
            </a:endParaRPr>
          </a:p>
        </p:txBody>
      </p:sp>
      <p:graphicFrame>
        <p:nvGraphicFramePr>
          <p:cNvPr id="2" name="Tableau 1">
            <a:extLst>
              <a:ext uri="{FF2B5EF4-FFF2-40B4-BE49-F238E27FC236}">
                <a16:creationId xmlns:a16="http://schemas.microsoft.com/office/drawing/2014/main" id="{588A4293-FD63-C3A5-D9B3-7DB57D93217C}"/>
              </a:ext>
            </a:extLst>
          </p:cNvPr>
          <p:cNvGraphicFramePr>
            <a:graphicFrameLocks noGrp="1"/>
          </p:cNvGraphicFramePr>
          <p:nvPr>
            <p:extLst>
              <p:ext uri="{D42A27DB-BD31-4B8C-83A1-F6EECF244321}">
                <p14:modId xmlns:p14="http://schemas.microsoft.com/office/powerpoint/2010/main" val="2047958499"/>
              </p:ext>
            </p:extLst>
          </p:nvPr>
        </p:nvGraphicFramePr>
        <p:xfrm>
          <a:off x="827584" y="548681"/>
          <a:ext cx="7266623" cy="2513521"/>
        </p:xfrm>
        <a:graphic>
          <a:graphicData uri="http://schemas.openxmlformats.org/drawingml/2006/table">
            <a:tbl>
              <a:tblPr firstRow="1" firstCol="1" lastRow="1" lastCol="1" bandRow="1" bandCol="1">
                <a:tableStyleId>{5940675A-B579-460E-94D1-54222C63F5DA}</a:tableStyleId>
              </a:tblPr>
              <a:tblGrid>
                <a:gridCol w="5394415">
                  <a:extLst>
                    <a:ext uri="{9D8B030D-6E8A-4147-A177-3AD203B41FA5}">
                      <a16:colId xmlns:a16="http://schemas.microsoft.com/office/drawing/2014/main" val="2956486502"/>
                    </a:ext>
                  </a:extLst>
                </a:gridCol>
                <a:gridCol w="740857">
                  <a:extLst>
                    <a:ext uri="{9D8B030D-6E8A-4147-A177-3AD203B41FA5}">
                      <a16:colId xmlns:a16="http://schemas.microsoft.com/office/drawing/2014/main" val="4197377429"/>
                    </a:ext>
                  </a:extLst>
                </a:gridCol>
                <a:gridCol w="1131351">
                  <a:extLst>
                    <a:ext uri="{9D8B030D-6E8A-4147-A177-3AD203B41FA5}">
                      <a16:colId xmlns:a16="http://schemas.microsoft.com/office/drawing/2014/main" val="1645028569"/>
                    </a:ext>
                  </a:extLst>
                </a:gridCol>
              </a:tblGrid>
              <a:tr h="430573">
                <a:tc gridSpan="3">
                  <a:txBody>
                    <a:bodyPr/>
                    <a:lstStyle/>
                    <a:p>
                      <a:pPr algn="l">
                        <a:lnSpc>
                          <a:spcPct val="100000"/>
                        </a:lnSpc>
                        <a:spcBef>
                          <a:spcPts val="0"/>
                        </a:spcBef>
                        <a:spcAft>
                          <a:spcPts val="0"/>
                        </a:spcAft>
                      </a:pPr>
                      <a:r>
                        <a:rPr lang="fr-FR" sz="1600" dirty="0">
                          <a:effectLst/>
                        </a:rPr>
                        <a:t>   </a:t>
                      </a:r>
                      <a:r>
                        <a:rPr lang="fr-FR" sz="1600" dirty="0" err="1">
                          <a:effectLst/>
                        </a:rPr>
                        <a:t>Category</a:t>
                      </a:r>
                      <a:r>
                        <a:rPr lang="fr-FR" sz="1600" dirty="0">
                          <a:effectLst/>
                        </a:rPr>
                        <a:t> </a:t>
                      </a:r>
                      <a:r>
                        <a:rPr lang="fr-FR" sz="1600" dirty="0" err="1">
                          <a:effectLst/>
                        </a:rPr>
                        <a:t>Criterion</a:t>
                      </a:r>
                      <a:r>
                        <a:rPr lang="fr-FR" sz="1600" dirty="0">
                          <a:effectLst/>
                        </a:rPr>
                        <a:t>, q                                                                         </a:t>
                      </a:r>
                    </a:p>
                    <a:p>
                      <a:pPr algn="l">
                        <a:lnSpc>
                          <a:spcPct val="100000"/>
                        </a:lnSpc>
                        <a:spcBef>
                          <a:spcPts val="0"/>
                        </a:spcBef>
                        <a:spcAft>
                          <a:spcPts val="0"/>
                        </a:spcAft>
                      </a:pPr>
                      <a:r>
                        <a:rPr lang="fr-FR" sz="1400" spc="-10" dirty="0">
                          <a:effectLst/>
                        </a:rPr>
                        <a:t>                                                                                                                               </a:t>
                      </a:r>
                      <a:r>
                        <a:rPr lang="fr-FR" sz="1400" spc="-10" dirty="0" err="1">
                          <a:effectLst/>
                        </a:rPr>
                        <a:t>Observed</a:t>
                      </a:r>
                      <a:r>
                        <a:rPr lang="fr-FR" sz="1400" spc="-10" dirty="0">
                          <a:effectLst/>
                        </a:rPr>
                        <a:t>      N/</a:t>
                      </a:r>
                      <a:r>
                        <a:rPr lang="fr-FR" sz="1400" spc="-10" dirty="0" err="1">
                          <a:effectLst/>
                        </a:rPr>
                        <a:t>observed</a:t>
                      </a:r>
                      <a:endParaRPr lang="fr-FR" sz="1400" spc="-10" dirty="0">
                        <a:effectLst/>
                      </a:endParaRPr>
                    </a:p>
                  </a:txBody>
                  <a:tcPr marL="0" marR="0" marT="0" marB="0" anchor="ctr">
                    <a:solidFill>
                      <a:srgbClr val="00B0F0"/>
                    </a:solidFill>
                  </a:tcPr>
                </a:tc>
                <a:tc hMerge="1">
                  <a:txBody>
                    <a:bodyPr/>
                    <a:lstStyle/>
                    <a:p>
                      <a:endParaRPr/>
                    </a:p>
                  </a:txBody>
                  <a:tcPr marL="0" marR="0" marT="0" marB="0"/>
                </a:tc>
                <a:tc hMerge="1">
                  <a:txBody>
                    <a:bodyPr/>
                    <a:lstStyle/>
                    <a:p>
                      <a:endParaRPr dirty="0"/>
                    </a:p>
                  </a:txBody>
                  <a:tcPr marL="0" marR="0" marT="0" marB="0"/>
                </a:tc>
                <a:extLst>
                  <a:ext uri="{0D108BD9-81ED-4DB2-BD59-A6C34878D82A}">
                    <a16:rowId xmlns:a16="http://schemas.microsoft.com/office/drawing/2014/main" val="2669512159"/>
                  </a:ext>
                </a:extLst>
              </a:tr>
              <a:tr h="312872">
                <a:tc rowSpan="4">
                  <a:txBody>
                    <a:bodyPr/>
                    <a:lstStyle/>
                    <a:p>
                      <a:pPr marL="1124585" indent="-342900" algn="l">
                        <a:lnSpc>
                          <a:spcPts val="1170"/>
                        </a:lnSpc>
                        <a:buAutoNum type="arabicPeriod"/>
                      </a:pPr>
                      <a:r>
                        <a:rPr lang="fr-FR" sz="1400" dirty="0">
                          <a:effectLst/>
                        </a:rPr>
                        <a:t>Plan regularity</a:t>
                      </a:r>
                    </a:p>
                    <a:p>
                      <a:pPr marL="1124585" indent="-342900" algn="l">
                        <a:lnSpc>
                          <a:spcPts val="1170"/>
                        </a:lnSpc>
                        <a:buAutoNum type="arabicPeriod"/>
                      </a:pPr>
                      <a:endParaRPr lang="fr-FR" sz="1400" spc="-20" dirty="0">
                        <a:effectLst/>
                      </a:endParaRPr>
                    </a:p>
                    <a:p>
                      <a:pPr marL="418465" indent="-342900" algn="l">
                        <a:lnSpc>
                          <a:spcPct val="23000"/>
                        </a:lnSpc>
                        <a:spcBef>
                          <a:spcPts val="250"/>
                        </a:spcBef>
                        <a:spcAft>
                          <a:spcPts val="0"/>
                        </a:spcAft>
                        <a:buAutoNum type="alphaLcParenBoth"/>
                        <a:tabLst>
                          <a:tab pos="781685" algn="l"/>
                        </a:tabLst>
                      </a:pPr>
                      <a:r>
                        <a:rPr lang="fr-FR" sz="1400" dirty="0">
                          <a:effectLst/>
                        </a:rPr>
                        <a:t>      2.</a:t>
                      </a:r>
                      <a:r>
                        <a:rPr lang="fr-FR" sz="1400" spc="35" dirty="0">
                          <a:effectLst/>
                        </a:rPr>
                        <a:t> </a:t>
                      </a:r>
                      <a:r>
                        <a:rPr lang="fr-FR" sz="1400" spc="35" dirty="0" err="1">
                          <a:effectLst/>
                        </a:rPr>
                        <a:t>Elevation</a:t>
                      </a:r>
                      <a:r>
                        <a:rPr lang="fr-FR" sz="1400" spc="35" dirty="0">
                          <a:effectLst/>
                        </a:rPr>
                        <a:t> regularity</a:t>
                      </a:r>
                      <a:endParaRPr lang="fr-FR" sz="1400" spc="-10" dirty="0">
                        <a:effectLst/>
                      </a:endParaRPr>
                    </a:p>
                    <a:p>
                      <a:pPr marL="418465" indent="-342900" algn="l">
                        <a:lnSpc>
                          <a:spcPct val="23000"/>
                        </a:lnSpc>
                        <a:spcBef>
                          <a:spcPts val="250"/>
                        </a:spcBef>
                        <a:spcAft>
                          <a:spcPts val="0"/>
                        </a:spcAft>
                        <a:buAutoNum type="alphaLcParenBoth"/>
                        <a:tabLst>
                          <a:tab pos="781685" algn="l"/>
                        </a:tabLst>
                      </a:pPr>
                      <a:endParaRPr lang="fr-FR" sz="1400" spc="-10" dirty="0">
                        <a:effectLst/>
                      </a:endParaRPr>
                    </a:p>
                    <a:p>
                      <a:pPr marL="75565" indent="0" algn="l">
                        <a:lnSpc>
                          <a:spcPct val="23000"/>
                        </a:lnSpc>
                        <a:spcBef>
                          <a:spcPts val="250"/>
                        </a:spcBef>
                        <a:spcAft>
                          <a:spcPts val="0"/>
                        </a:spcAft>
                        <a:buNone/>
                        <a:tabLst>
                          <a:tab pos="781685" algn="l"/>
                        </a:tabLst>
                      </a:pPr>
                      <a:endParaRPr lang="fr-FR" sz="1400" spc="-10" dirty="0">
                        <a:effectLst/>
                      </a:endParaRPr>
                    </a:p>
                    <a:p>
                      <a:pPr marL="781685" algn="l">
                        <a:lnSpc>
                          <a:spcPts val="1255"/>
                        </a:lnSpc>
                      </a:pPr>
                      <a:r>
                        <a:rPr lang="fr-FR" sz="1400" dirty="0">
                          <a:effectLst/>
                        </a:rPr>
                        <a:t>3.</a:t>
                      </a:r>
                      <a:r>
                        <a:rPr lang="fr-FR" sz="1400" spc="25" dirty="0">
                          <a:effectLst/>
                        </a:rPr>
                        <a:t> </a:t>
                      </a:r>
                      <a:r>
                        <a:rPr lang="en-US" sz="1400" spc="25" dirty="0">
                          <a:effectLst/>
                        </a:rPr>
                        <a:t>Minimum conditions on the number of floors</a:t>
                      </a:r>
                      <a:endParaRPr lang="fr-FR" sz="1400" spc="-10" dirty="0">
                        <a:effectLst/>
                      </a:endParaRPr>
                    </a:p>
                    <a:p>
                      <a:pPr marL="781685" algn="l">
                        <a:lnSpc>
                          <a:spcPts val="1255"/>
                        </a:lnSpc>
                      </a:pPr>
                      <a:endParaRPr lang="fr-FR" sz="1400" spc="-10" dirty="0">
                        <a:effectLst/>
                      </a:endParaRPr>
                    </a:p>
                    <a:p>
                      <a:pPr marL="781685" algn="l">
                        <a:lnSpc>
                          <a:spcPts val="1255"/>
                        </a:lnSpc>
                      </a:pPr>
                      <a:r>
                        <a:rPr lang="fr-FR" sz="1400" dirty="0">
                          <a:effectLst/>
                        </a:rPr>
                        <a:t>4.</a:t>
                      </a:r>
                      <a:r>
                        <a:rPr lang="fr-FR" sz="1400" spc="25" dirty="0">
                          <a:effectLst/>
                        </a:rPr>
                        <a:t> </a:t>
                      </a:r>
                      <a:r>
                        <a:rPr lang="en-US" sz="1400" dirty="0">
                          <a:effectLst/>
                        </a:rPr>
                        <a:t>Minimum conditions on the number of spans</a:t>
                      </a:r>
                      <a:endParaRPr lang="fr-FR" sz="1400" dirty="0">
                        <a:effectLst/>
                        <a:latin typeface="Times New Roman" panose="02020603050405020304" pitchFamily="18" charset="0"/>
                        <a:cs typeface="Arial" panose="020B0604020202020204" pitchFamily="34" charset="0"/>
                      </a:endParaRPr>
                    </a:p>
                  </a:txBody>
                  <a:tcPr marL="0" marR="0" marT="0" marB="0" anchor="ctr">
                    <a:solidFill>
                      <a:srgbClr val="FF6600"/>
                    </a:solidFill>
                  </a:tcPr>
                </a:tc>
                <a:tc>
                  <a:txBody>
                    <a:bodyPr/>
                    <a:lstStyle/>
                    <a:p>
                      <a:pPr algn="ctr">
                        <a:lnSpc>
                          <a:spcPts val="1170"/>
                        </a:lnSpc>
                      </a:pPr>
                      <a:r>
                        <a:rPr lang="fr-FR" sz="1800" spc="-50" dirty="0">
                          <a:effectLst/>
                        </a:rPr>
                        <a:t>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algn="ctr">
                        <a:lnSpc>
                          <a:spcPts val="1170"/>
                        </a:lnSpc>
                      </a:pPr>
                      <a:r>
                        <a:rPr lang="fr-FR" sz="1800" spc="-20" dirty="0">
                          <a:effectLst/>
                        </a:rPr>
                        <a:t>0.05</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592794596"/>
                  </a:ext>
                </a:extLst>
              </a:tr>
              <a:tr h="224166">
                <a:tc vMerge="1">
                  <a:txBody>
                    <a:bodyPr/>
                    <a:lstStyle/>
                    <a:p>
                      <a:endParaRPr/>
                    </a:p>
                  </a:txBody>
                  <a:tcPr marL="0" marR="0" marT="0" marB="0" anchor="ctr">
                    <a:solidFill>
                      <a:srgbClr val="FF6600"/>
                    </a:solidFill>
                  </a:tcPr>
                </a:tc>
                <a:tc>
                  <a:txBody>
                    <a:bodyPr/>
                    <a:lstStyle/>
                    <a:p>
                      <a:pPr algn="ctr">
                        <a:lnSpc>
                          <a:spcPts val="1255"/>
                        </a:lnSpc>
                      </a:pPr>
                      <a:r>
                        <a:rPr lang="fr-FR" sz="1800" spc="-50">
                          <a:effectLst/>
                        </a:rPr>
                        <a:t>0</a:t>
                      </a:r>
                      <a:endParaRPr lang="fr-FR" sz="1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algn="ctr">
                        <a:lnSpc>
                          <a:spcPts val="1255"/>
                        </a:lnSpc>
                      </a:pPr>
                      <a:r>
                        <a:rPr lang="fr-FR" sz="1800" spc="-20">
                          <a:effectLst/>
                        </a:rPr>
                        <a:t>0.20</a:t>
                      </a:r>
                      <a:endParaRPr lang="fr-FR" sz="1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3578651603"/>
                  </a:ext>
                </a:extLst>
              </a:tr>
              <a:tr h="298040">
                <a:tc vMerge="1">
                  <a:txBody>
                    <a:bodyPr/>
                    <a:lstStyle/>
                    <a:p>
                      <a:endParaRPr/>
                    </a:p>
                  </a:txBody>
                  <a:tcPr marL="0" marR="0" marT="0" marB="0" anchor="ctr">
                    <a:solidFill>
                      <a:srgbClr val="FF6600"/>
                    </a:solidFill>
                  </a:tcPr>
                </a:tc>
                <a:tc>
                  <a:txBody>
                    <a:bodyPr/>
                    <a:lstStyle/>
                    <a:p>
                      <a:pPr algn="ctr">
                        <a:lnSpc>
                          <a:spcPts val="1255"/>
                        </a:lnSpc>
                      </a:pPr>
                      <a:r>
                        <a:rPr lang="fr-FR" sz="1800" spc="-50" dirty="0">
                          <a:effectLst/>
                        </a:rPr>
                        <a:t>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algn="ctr">
                        <a:lnSpc>
                          <a:spcPts val="1255"/>
                        </a:lnSpc>
                      </a:pPr>
                      <a:r>
                        <a:rPr lang="fr-FR" sz="1800" spc="-20">
                          <a:effectLst/>
                        </a:rPr>
                        <a:t>0.20</a:t>
                      </a:r>
                      <a:endParaRPr lang="fr-FR" sz="1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764037151"/>
                  </a:ext>
                </a:extLst>
              </a:tr>
              <a:tr h="174296">
                <a:tc vMerge="1">
                  <a:txBody>
                    <a:bodyPr/>
                    <a:lstStyle/>
                    <a:p>
                      <a:endParaRPr dirty="0"/>
                    </a:p>
                  </a:txBody>
                  <a:tcPr marL="0" marR="0" marT="0" marB="0" anchor="ctr">
                    <a:solidFill>
                      <a:srgbClr val="FF6600"/>
                    </a:solidFill>
                  </a:tcPr>
                </a:tc>
                <a:tc>
                  <a:txBody>
                    <a:bodyPr/>
                    <a:lstStyle/>
                    <a:p>
                      <a:pPr algn="ctr">
                        <a:lnSpc>
                          <a:spcPts val="1255"/>
                        </a:lnSpc>
                      </a:pPr>
                      <a:r>
                        <a:rPr lang="fr-FR" sz="1800" spc="-50">
                          <a:effectLst/>
                        </a:rPr>
                        <a:t>0</a:t>
                      </a:r>
                      <a:endParaRPr lang="fr-FR" sz="1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algn="ctr">
                        <a:lnSpc>
                          <a:spcPts val="1255"/>
                        </a:lnSpc>
                      </a:pPr>
                      <a:r>
                        <a:rPr lang="fr-FR" sz="1800" spc="-20" dirty="0">
                          <a:effectLst/>
                        </a:rPr>
                        <a:t>0.10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2657369394"/>
                  </a:ext>
                </a:extLst>
              </a:tr>
              <a:tr h="216695">
                <a:tc rowSpan="3">
                  <a:txBody>
                    <a:bodyPr/>
                    <a:lstStyle/>
                    <a:p>
                      <a:pPr marL="1124585" indent="-342900" algn="l">
                        <a:lnSpc>
                          <a:spcPts val="1170"/>
                        </a:lnSpc>
                        <a:spcBef>
                          <a:spcPts val="600"/>
                        </a:spcBef>
                        <a:spcAft>
                          <a:spcPts val="600"/>
                        </a:spcAft>
                        <a:buAutoNum type="arabicPeriod"/>
                      </a:pPr>
                      <a:r>
                        <a:rPr lang="fr-FR" sz="1400" dirty="0">
                          <a:effectLst/>
                          <a:latin typeface="Times New Roman" panose="02020603050405020304" pitchFamily="18" charset="0"/>
                          <a:cs typeface="Arial" panose="020B0604020202020204" pitchFamily="34" charset="0"/>
                        </a:rPr>
                        <a:t>Plan regularity</a:t>
                      </a:r>
                    </a:p>
                    <a:p>
                      <a:pPr marL="1124585" indent="-342900" algn="l">
                        <a:lnSpc>
                          <a:spcPts val="1170"/>
                        </a:lnSpc>
                        <a:spcBef>
                          <a:spcPts val="600"/>
                        </a:spcBef>
                        <a:spcAft>
                          <a:spcPts val="600"/>
                        </a:spcAft>
                        <a:buAutoNum type="arabicPeriod"/>
                      </a:pPr>
                      <a:r>
                        <a:rPr lang="fr-FR" sz="1400" dirty="0" err="1">
                          <a:effectLst/>
                          <a:latin typeface="Times New Roman" panose="02020603050405020304" pitchFamily="18" charset="0"/>
                          <a:cs typeface="Arial" panose="020B0604020202020204" pitchFamily="34" charset="0"/>
                        </a:rPr>
                        <a:t>Elevation</a:t>
                      </a:r>
                      <a:r>
                        <a:rPr lang="fr-FR" sz="1400" dirty="0">
                          <a:effectLst/>
                          <a:latin typeface="Times New Roman" panose="02020603050405020304" pitchFamily="18" charset="0"/>
                          <a:cs typeface="Arial" panose="020B0604020202020204" pitchFamily="34" charset="0"/>
                        </a:rPr>
                        <a:t> regularity</a:t>
                      </a:r>
                    </a:p>
                    <a:p>
                      <a:pPr marL="1124585" indent="-342900" algn="l">
                        <a:lnSpc>
                          <a:spcPts val="1170"/>
                        </a:lnSpc>
                        <a:spcBef>
                          <a:spcPts val="600"/>
                        </a:spcBef>
                        <a:spcAft>
                          <a:spcPts val="600"/>
                        </a:spcAft>
                        <a:buAutoNum type="arabicPeriod"/>
                      </a:pPr>
                      <a:r>
                        <a:rPr lang="fr-FR" sz="1400" dirty="0">
                          <a:effectLst/>
                          <a:latin typeface="Times New Roman" panose="02020603050405020304" pitchFamily="18" charset="0"/>
                          <a:cs typeface="Arial" panose="020B0604020202020204" pitchFamily="34" charset="0"/>
                        </a:rPr>
                        <a:t>Plan </a:t>
                      </a:r>
                      <a:r>
                        <a:rPr lang="fr-FR" sz="1400" dirty="0" err="1">
                          <a:effectLst/>
                          <a:latin typeface="Times New Roman" panose="02020603050405020304" pitchFamily="18" charset="0"/>
                          <a:cs typeface="Arial" panose="020B0604020202020204" pitchFamily="34" charset="0"/>
                        </a:rPr>
                        <a:t>redundancy</a:t>
                      </a:r>
                      <a:endParaRPr lang="fr-FR" sz="1400" dirty="0">
                        <a:effectLst/>
                        <a:latin typeface="Times New Roman" panose="02020603050405020304" pitchFamily="18" charset="0"/>
                        <a:cs typeface="Arial" panose="020B0604020202020204" pitchFamily="34" charset="0"/>
                      </a:endParaRPr>
                    </a:p>
                    <a:p>
                      <a:pPr marL="1124585" indent="-342900" algn="l">
                        <a:lnSpc>
                          <a:spcPts val="1170"/>
                        </a:lnSpc>
                        <a:buAutoNum type="arabicPeriod"/>
                      </a:pPr>
                      <a:endParaRPr lang="fr-FR" sz="1400" dirty="0">
                        <a:effectLst/>
                        <a:latin typeface="Times New Roman" panose="02020603050405020304" pitchFamily="18" charset="0"/>
                        <a:cs typeface="Arial" panose="020B0604020202020204" pitchFamily="34" charset="0"/>
                      </a:endParaRPr>
                    </a:p>
                  </a:txBody>
                  <a:tcPr marL="0" marR="0" marT="0" marB="0" anchor="ctr">
                    <a:solidFill>
                      <a:srgbClr val="FF6600"/>
                    </a:solidFill>
                  </a:tcPr>
                </a:tc>
                <a:tc>
                  <a:txBody>
                    <a:bodyPr/>
                    <a:lstStyle/>
                    <a:p>
                      <a:pPr algn="ctr">
                        <a:lnSpc>
                          <a:spcPts val="1170"/>
                        </a:lnSpc>
                      </a:pPr>
                      <a:r>
                        <a:rPr lang="fr-FR" sz="1800" spc="-50">
                          <a:effectLst/>
                        </a:rPr>
                        <a:t>0</a:t>
                      </a:r>
                      <a:endParaRPr lang="fr-FR" sz="18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algn="ctr">
                        <a:lnSpc>
                          <a:spcPts val="1170"/>
                        </a:lnSpc>
                      </a:pPr>
                      <a:r>
                        <a:rPr lang="fr-FR" sz="1800" spc="-20" dirty="0">
                          <a:effectLst/>
                        </a:rPr>
                        <a:t>0.05</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4142548225"/>
                  </a:ext>
                </a:extLst>
              </a:tr>
              <a:tr h="224166">
                <a:tc vMerge="1">
                  <a:txBody>
                    <a:bodyPr/>
                    <a:lstStyle/>
                    <a:p>
                      <a:endParaRPr/>
                    </a:p>
                  </a:txBody>
                  <a:tcPr marL="0" marR="0" marT="0" marB="0" anchor="ctr">
                    <a:solidFill>
                      <a:srgbClr val="FF6600"/>
                    </a:solidFill>
                  </a:tcPr>
                </a:tc>
                <a:tc>
                  <a:txBody>
                    <a:bodyPr/>
                    <a:lstStyle/>
                    <a:p>
                      <a:pPr algn="ctr">
                        <a:lnSpc>
                          <a:spcPts val="1255"/>
                        </a:lnSpc>
                      </a:pPr>
                      <a:r>
                        <a:rPr lang="fr-FR" sz="1800" spc="-50" dirty="0">
                          <a:effectLst/>
                        </a:rPr>
                        <a:t>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algn="ctr">
                        <a:lnSpc>
                          <a:spcPts val="1255"/>
                        </a:lnSpc>
                      </a:pPr>
                      <a:r>
                        <a:rPr lang="fr-FR" sz="1800" spc="-20" dirty="0">
                          <a:effectLst/>
                        </a:rPr>
                        <a:t>0.20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1780531458"/>
                  </a:ext>
                </a:extLst>
              </a:tr>
              <a:tr h="495455">
                <a:tc vMerge="1">
                  <a:txBody>
                    <a:bodyPr/>
                    <a:lstStyle/>
                    <a:p>
                      <a:endParaRPr dirty="0"/>
                    </a:p>
                  </a:txBody>
                  <a:tcPr marL="0" marR="0" marT="0" marB="0" anchor="ctr">
                    <a:solidFill>
                      <a:srgbClr val="FF6600"/>
                    </a:solidFill>
                  </a:tcPr>
                </a:tc>
                <a:tc>
                  <a:txBody>
                    <a:bodyPr/>
                    <a:lstStyle/>
                    <a:p>
                      <a:pPr algn="ctr">
                        <a:lnSpc>
                          <a:spcPts val="1255"/>
                        </a:lnSpc>
                      </a:pPr>
                      <a:r>
                        <a:rPr lang="fr-FR" sz="1800" spc="-50" dirty="0">
                          <a:effectLst/>
                        </a:rPr>
                        <a:t>0</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algn="ctr">
                        <a:lnSpc>
                          <a:spcPts val="1255"/>
                        </a:lnSpc>
                      </a:pPr>
                      <a:r>
                        <a:rPr lang="fr-FR" sz="1800" spc="-20" dirty="0">
                          <a:effectLst/>
                        </a:rPr>
                        <a:t>0.05</a:t>
                      </a:r>
                      <a:endParaRPr lang="fr-FR"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4206907598"/>
                  </a:ext>
                </a:extLst>
              </a:tr>
            </a:tbl>
          </a:graphicData>
        </a:graphic>
      </p:graphicFrame>
      <p:sp>
        <p:nvSpPr>
          <p:cNvPr id="3" name="ZoneTexte 2">
            <a:extLst>
              <a:ext uri="{FF2B5EF4-FFF2-40B4-BE49-F238E27FC236}">
                <a16:creationId xmlns:a16="http://schemas.microsoft.com/office/drawing/2014/main" id="{676DB12B-D5C7-C6A5-A067-FCA4F525202A}"/>
              </a:ext>
            </a:extLst>
          </p:cNvPr>
          <p:cNvSpPr txBox="1"/>
          <p:nvPr/>
        </p:nvSpPr>
        <p:spPr>
          <a:xfrm>
            <a:off x="899592" y="2276872"/>
            <a:ext cx="720080" cy="307777"/>
          </a:xfrm>
          <a:prstGeom prst="rect">
            <a:avLst/>
          </a:prstGeom>
          <a:noFill/>
        </p:spPr>
        <p:txBody>
          <a:bodyPr wrap="square" rtlCol="0">
            <a:spAutoFit/>
          </a:bodyPr>
          <a:lstStyle/>
          <a:p>
            <a:r>
              <a:rPr lang="fr-FR" sz="1400" dirty="0"/>
              <a:t>(b)</a:t>
            </a:r>
          </a:p>
        </p:txBody>
      </p:sp>
    </p:spTree>
    <p:extLst>
      <p:ext uri="{BB962C8B-B14F-4D97-AF65-F5344CB8AC3E}">
        <p14:creationId xmlns:p14="http://schemas.microsoft.com/office/powerpoint/2010/main" val="580256931"/>
      </p:ext>
    </p:extLst>
  </p:cSld>
  <p:clrMapOvr>
    <a:masterClrMapping/>
  </p:clrMapOvr>
  <p:transition>
    <p:zoom/>
  </p:transition>
</p:sld>
</file>

<file path=ppt/theme/theme1.xml><?xml version="1.0" encoding="utf-8"?>
<a:theme xmlns:a="http://schemas.openxmlformats.org/drawingml/2006/main" name="Labyrint">
  <a:themeElements>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fontScheme name="Labyrin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Labyrint 1">
        <a:dk1>
          <a:srgbClr val="000000"/>
        </a:dk1>
        <a:lt1>
          <a:srgbClr val="CCECFF"/>
        </a:lt1>
        <a:dk2>
          <a:srgbClr val="000066"/>
        </a:dk2>
        <a:lt2>
          <a:srgbClr val="6699FF"/>
        </a:lt2>
        <a:accent1>
          <a:srgbClr val="33CCCC"/>
        </a:accent1>
        <a:accent2>
          <a:srgbClr val="0099FF"/>
        </a:accent2>
        <a:accent3>
          <a:srgbClr val="E2F4FF"/>
        </a:accent3>
        <a:accent4>
          <a:srgbClr val="000000"/>
        </a:accent4>
        <a:accent5>
          <a:srgbClr val="ADE2E2"/>
        </a:accent5>
        <a:accent6>
          <a:srgbClr val="008AE7"/>
        </a:accent6>
        <a:hlink>
          <a:srgbClr val="FFFFFF"/>
        </a:hlink>
        <a:folHlink>
          <a:srgbClr val="3366FF"/>
        </a:folHlink>
      </a:clrScheme>
      <a:clrMap bg1="lt1" tx1="dk1" bg2="lt2" tx2="dk2" accent1="accent1" accent2="accent2" accent3="accent3" accent4="accent4" accent5="accent5" accent6="accent6" hlink="hlink" folHlink="folHlink"/>
    </a:extraClrScheme>
    <a:extraClrScheme>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clrMap bg1="dk2" tx1="lt1" bg2="dk1" tx2="lt2" accent1="accent1" accent2="accent2" accent3="accent3" accent4="accent4" accent5="accent5" accent6="accent6" hlink="hlink" folHlink="folHlink"/>
    </a:extraClrScheme>
    <a:extraClrScheme>
      <a:clrScheme name="Labyrint 3">
        <a:dk1>
          <a:srgbClr val="000000"/>
        </a:dk1>
        <a:lt1>
          <a:srgbClr val="FFFFFF"/>
        </a:lt1>
        <a:dk2>
          <a:srgbClr val="000000"/>
        </a:dk2>
        <a:lt2>
          <a:srgbClr val="DDDDDD"/>
        </a:lt2>
        <a:accent1>
          <a:srgbClr val="CBCBCB"/>
        </a:accent1>
        <a:accent2>
          <a:srgbClr val="C0C0C0"/>
        </a:accent2>
        <a:accent3>
          <a:srgbClr val="FFFFFF"/>
        </a:accent3>
        <a:accent4>
          <a:srgbClr val="000000"/>
        </a:accent4>
        <a:accent5>
          <a:srgbClr val="E2E2E2"/>
        </a:accent5>
        <a:accent6>
          <a:srgbClr val="AEAEAE"/>
        </a:accent6>
        <a:hlink>
          <a:srgbClr val="4D4D4D"/>
        </a:hlink>
        <a:folHlink>
          <a:srgbClr val="868686"/>
        </a:folHlink>
      </a:clrScheme>
      <a:clrMap bg1="lt1" tx1="dk1" bg2="lt2" tx2="dk2" accent1="accent1" accent2="accent2" accent3="accent3" accent4="accent4" accent5="accent5" accent6="accent6" hlink="hlink" folHlink="folHlink"/>
    </a:extraClrScheme>
    <a:extraClrScheme>
      <a:clrScheme name="Labyrint 4">
        <a:dk1>
          <a:srgbClr val="000000"/>
        </a:dk1>
        <a:lt1>
          <a:srgbClr val="FFFFFF"/>
        </a:lt1>
        <a:dk2>
          <a:srgbClr val="660033"/>
        </a:dk2>
        <a:lt2>
          <a:srgbClr val="FFCC66"/>
        </a:lt2>
        <a:accent1>
          <a:srgbClr val="FF9900"/>
        </a:accent1>
        <a:accent2>
          <a:srgbClr val="440022"/>
        </a:accent2>
        <a:accent3>
          <a:srgbClr val="B8AAAD"/>
        </a:accent3>
        <a:accent4>
          <a:srgbClr val="DADADA"/>
        </a:accent4>
        <a:accent5>
          <a:srgbClr val="FFCAAA"/>
        </a:accent5>
        <a:accent6>
          <a:srgbClr val="3D001E"/>
        </a:accent6>
        <a:hlink>
          <a:srgbClr val="B20059"/>
        </a:hlink>
        <a:folHlink>
          <a:srgbClr val="FF6699"/>
        </a:folHlink>
      </a:clrScheme>
      <a:clrMap bg1="dk2" tx1="lt1" bg2="dk1" tx2="lt2" accent1="accent1" accent2="accent2" accent3="accent3" accent4="accent4" accent5="accent5" accent6="accent6" hlink="hlink" folHlink="folHlink"/>
    </a:extraClrScheme>
    <a:extraClrScheme>
      <a:clrScheme name="Labyrint 5">
        <a:dk1>
          <a:srgbClr val="000000"/>
        </a:dk1>
        <a:lt1>
          <a:srgbClr val="FFFFFF"/>
        </a:lt1>
        <a:dk2>
          <a:srgbClr val="663300"/>
        </a:dk2>
        <a:lt2>
          <a:srgbClr val="FFCC66"/>
        </a:lt2>
        <a:accent1>
          <a:srgbClr val="FF9900"/>
        </a:accent1>
        <a:accent2>
          <a:srgbClr val="361B00"/>
        </a:accent2>
        <a:accent3>
          <a:srgbClr val="B8ADAA"/>
        </a:accent3>
        <a:accent4>
          <a:srgbClr val="DADADA"/>
        </a:accent4>
        <a:accent5>
          <a:srgbClr val="FFCAAA"/>
        </a:accent5>
        <a:accent6>
          <a:srgbClr val="301700"/>
        </a:accent6>
        <a:hlink>
          <a:srgbClr val="996633"/>
        </a:hlink>
        <a:folHlink>
          <a:srgbClr val="FF6699"/>
        </a:folHlink>
      </a:clrScheme>
      <a:clrMap bg1="dk2" tx1="lt1" bg2="dk1" tx2="lt2" accent1="accent1" accent2="accent2" accent3="accent3" accent4="accent4" accent5="accent5" accent6="accent6" hlink="hlink" folHlink="folHlink"/>
    </a:extraClrScheme>
    <a:extraClrScheme>
      <a:clrScheme name="Labyrint 6">
        <a:dk1>
          <a:srgbClr val="000000"/>
        </a:dk1>
        <a:lt1>
          <a:srgbClr val="FFFFFF"/>
        </a:lt1>
        <a:dk2>
          <a:srgbClr val="003300"/>
        </a:dk2>
        <a:lt2>
          <a:srgbClr val="FFCC66"/>
        </a:lt2>
        <a:accent1>
          <a:srgbClr val="CC9900"/>
        </a:accent1>
        <a:accent2>
          <a:srgbClr val="001600"/>
        </a:accent2>
        <a:accent3>
          <a:srgbClr val="AAADAA"/>
        </a:accent3>
        <a:accent4>
          <a:srgbClr val="DADADA"/>
        </a:accent4>
        <a:accent5>
          <a:srgbClr val="E2CAAA"/>
        </a:accent5>
        <a:accent6>
          <a:srgbClr val="001300"/>
        </a:accent6>
        <a:hlink>
          <a:srgbClr val="006600"/>
        </a:hlink>
        <a:folHlink>
          <a:srgbClr val="0099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abyrint">
  <a:themeElements>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fontScheme name="Labyrin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Labyrint 1">
        <a:dk1>
          <a:srgbClr val="000000"/>
        </a:dk1>
        <a:lt1>
          <a:srgbClr val="CCECFF"/>
        </a:lt1>
        <a:dk2>
          <a:srgbClr val="000066"/>
        </a:dk2>
        <a:lt2>
          <a:srgbClr val="6699FF"/>
        </a:lt2>
        <a:accent1>
          <a:srgbClr val="33CCCC"/>
        </a:accent1>
        <a:accent2>
          <a:srgbClr val="0099FF"/>
        </a:accent2>
        <a:accent3>
          <a:srgbClr val="E2F4FF"/>
        </a:accent3>
        <a:accent4>
          <a:srgbClr val="000000"/>
        </a:accent4>
        <a:accent5>
          <a:srgbClr val="ADE2E2"/>
        </a:accent5>
        <a:accent6>
          <a:srgbClr val="008AE7"/>
        </a:accent6>
        <a:hlink>
          <a:srgbClr val="FFFFFF"/>
        </a:hlink>
        <a:folHlink>
          <a:srgbClr val="3366FF"/>
        </a:folHlink>
      </a:clrScheme>
      <a:clrMap bg1="lt1" tx1="dk1" bg2="lt2" tx2="dk2" accent1="accent1" accent2="accent2" accent3="accent3" accent4="accent4" accent5="accent5" accent6="accent6" hlink="hlink" folHlink="folHlink"/>
    </a:extraClrScheme>
    <a:extraClrScheme>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clrMap bg1="dk2" tx1="lt1" bg2="dk1" tx2="lt2" accent1="accent1" accent2="accent2" accent3="accent3" accent4="accent4" accent5="accent5" accent6="accent6" hlink="hlink" folHlink="folHlink"/>
    </a:extraClrScheme>
    <a:extraClrScheme>
      <a:clrScheme name="Labyrint 3">
        <a:dk1>
          <a:srgbClr val="000000"/>
        </a:dk1>
        <a:lt1>
          <a:srgbClr val="FFFFFF"/>
        </a:lt1>
        <a:dk2>
          <a:srgbClr val="000000"/>
        </a:dk2>
        <a:lt2>
          <a:srgbClr val="DDDDDD"/>
        </a:lt2>
        <a:accent1>
          <a:srgbClr val="CBCBCB"/>
        </a:accent1>
        <a:accent2>
          <a:srgbClr val="C0C0C0"/>
        </a:accent2>
        <a:accent3>
          <a:srgbClr val="FFFFFF"/>
        </a:accent3>
        <a:accent4>
          <a:srgbClr val="000000"/>
        </a:accent4>
        <a:accent5>
          <a:srgbClr val="E2E2E2"/>
        </a:accent5>
        <a:accent6>
          <a:srgbClr val="AEAEAE"/>
        </a:accent6>
        <a:hlink>
          <a:srgbClr val="4D4D4D"/>
        </a:hlink>
        <a:folHlink>
          <a:srgbClr val="868686"/>
        </a:folHlink>
      </a:clrScheme>
      <a:clrMap bg1="lt1" tx1="dk1" bg2="lt2" tx2="dk2" accent1="accent1" accent2="accent2" accent3="accent3" accent4="accent4" accent5="accent5" accent6="accent6" hlink="hlink" folHlink="folHlink"/>
    </a:extraClrScheme>
    <a:extraClrScheme>
      <a:clrScheme name="Labyrint 4">
        <a:dk1>
          <a:srgbClr val="000000"/>
        </a:dk1>
        <a:lt1>
          <a:srgbClr val="FFFFFF"/>
        </a:lt1>
        <a:dk2>
          <a:srgbClr val="660033"/>
        </a:dk2>
        <a:lt2>
          <a:srgbClr val="FFCC66"/>
        </a:lt2>
        <a:accent1>
          <a:srgbClr val="FF9900"/>
        </a:accent1>
        <a:accent2>
          <a:srgbClr val="440022"/>
        </a:accent2>
        <a:accent3>
          <a:srgbClr val="B8AAAD"/>
        </a:accent3>
        <a:accent4>
          <a:srgbClr val="DADADA"/>
        </a:accent4>
        <a:accent5>
          <a:srgbClr val="FFCAAA"/>
        </a:accent5>
        <a:accent6>
          <a:srgbClr val="3D001E"/>
        </a:accent6>
        <a:hlink>
          <a:srgbClr val="B20059"/>
        </a:hlink>
        <a:folHlink>
          <a:srgbClr val="FF6699"/>
        </a:folHlink>
      </a:clrScheme>
      <a:clrMap bg1="dk2" tx1="lt1" bg2="dk1" tx2="lt2" accent1="accent1" accent2="accent2" accent3="accent3" accent4="accent4" accent5="accent5" accent6="accent6" hlink="hlink" folHlink="folHlink"/>
    </a:extraClrScheme>
    <a:extraClrScheme>
      <a:clrScheme name="Labyrint 5">
        <a:dk1>
          <a:srgbClr val="000000"/>
        </a:dk1>
        <a:lt1>
          <a:srgbClr val="FFFFFF"/>
        </a:lt1>
        <a:dk2>
          <a:srgbClr val="663300"/>
        </a:dk2>
        <a:lt2>
          <a:srgbClr val="FFCC66"/>
        </a:lt2>
        <a:accent1>
          <a:srgbClr val="FF9900"/>
        </a:accent1>
        <a:accent2>
          <a:srgbClr val="361B00"/>
        </a:accent2>
        <a:accent3>
          <a:srgbClr val="B8ADAA"/>
        </a:accent3>
        <a:accent4>
          <a:srgbClr val="DADADA"/>
        </a:accent4>
        <a:accent5>
          <a:srgbClr val="FFCAAA"/>
        </a:accent5>
        <a:accent6>
          <a:srgbClr val="301700"/>
        </a:accent6>
        <a:hlink>
          <a:srgbClr val="996633"/>
        </a:hlink>
        <a:folHlink>
          <a:srgbClr val="FF6699"/>
        </a:folHlink>
      </a:clrScheme>
      <a:clrMap bg1="dk2" tx1="lt1" bg2="dk1" tx2="lt2" accent1="accent1" accent2="accent2" accent3="accent3" accent4="accent4" accent5="accent5" accent6="accent6" hlink="hlink" folHlink="folHlink"/>
    </a:extraClrScheme>
    <a:extraClrScheme>
      <a:clrScheme name="Labyrint 6">
        <a:dk1>
          <a:srgbClr val="000000"/>
        </a:dk1>
        <a:lt1>
          <a:srgbClr val="FFFFFF"/>
        </a:lt1>
        <a:dk2>
          <a:srgbClr val="003300"/>
        </a:dk2>
        <a:lt2>
          <a:srgbClr val="FFCC66"/>
        </a:lt2>
        <a:accent1>
          <a:srgbClr val="CC9900"/>
        </a:accent1>
        <a:accent2>
          <a:srgbClr val="001600"/>
        </a:accent2>
        <a:accent3>
          <a:srgbClr val="AAADAA"/>
        </a:accent3>
        <a:accent4>
          <a:srgbClr val="DADADA"/>
        </a:accent4>
        <a:accent5>
          <a:srgbClr val="E2CAAA"/>
        </a:accent5>
        <a:accent6>
          <a:srgbClr val="001300"/>
        </a:accent6>
        <a:hlink>
          <a:srgbClr val="006600"/>
        </a:hlink>
        <a:folHlink>
          <a:srgbClr val="009999"/>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Designs\Spirale.pot</Template>
  <TotalTime>19385</TotalTime>
  <Words>2814</Words>
  <Application>Microsoft Office PowerPoint</Application>
  <PresentationFormat>Affichage à l'écran (4:3)</PresentationFormat>
  <Paragraphs>449</Paragraphs>
  <Slides>15</Slides>
  <Notes>15</Notes>
  <HiddenSlides>0</HiddenSlides>
  <MMClips>0</MMClips>
  <ScaleCrop>false</ScaleCrop>
  <HeadingPairs>
    <vt:vector size="6" baseType="variant">
      <vt:variant>
        <vt:lpstr>Polices utilisées</vt:lpstr>
      </vt:variant>
      <vt:variant>
        <vt:i4>4</vt:i4>
      </vt:variant>
      <vt:variant>
        <vt:lpstr>Thème</vt:lpstr>
      </vt:variant>
      <vt:variant>
        <vt:i4>2</vt:i4>
      </vt:variant>
      <vt:variant>
        <vt:lpstr>Titres des diapositives</vt:lpstr>
      </vt:variant>
      <vt:variant>
        <vt:i4>15</vt:i4>
      </vt:variant>
    </vt:vector>
  </HeadingPairs>
  <TitlesOfParts>
    <vt:vector size="21" baseType="lpstr">
      <vt:lpstr>Arial</vt:lpstr>
      <vt:lpstr>Cambria Math</vt:lpstr>
      <vt:lpstr>Lucida Handwriting</vt:lpstr>
      <vt:lpstr>Times New Roman</vt:lpstr>
      <vt:lpstr>Labyrint</vt:lpstr>
      <vt:lpstr>1_Labyrint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ehtp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khaled</dc:creator>
  <cp:lastModifiedBy>guettiche abdelheq</cp:lastModifiedBy>
  <cp:revision>852</cp:revision>
  <cp:lastPrinted>2014-10-18T18:00:57Z</cp:lastPrinted>
  <dcterms:created xsi:type="dcterms:W3CDTF">2002-03-26T08:44:42Z</dcterms:created>
  <dcterms:modified xsi:type="dcterms:W3CDTF">2024-11-11T19:17:00Z</dcterms:modified>
</cp:coreProperties>
</file>