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81" r:id="rId14"/>
    <p:sldId id="282" r:id="rId15"/>
    <p:sldId id="283" r:id="rId16"/>
    <p:sldId id="284" r:id="rId17"/>
    <p:sldId id="285" r:id="rId18"/>
    <p:sldId id="288" r:id="rId19"/>
    <p:sldId id="289" r:id="rId20"/>
    <p:sldId id="290" r:id="rId21"/>
    <p:sldId id="291" r:id="rId22"/>
    <p:sldId id="292"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30/10/2025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235549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110518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26769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236292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14</a:t>
            </a:fld>
            <a:endParaRPr lang="fr-FR"/>
          </a:p>
        </p:txBody>
      </p:sp>
    </p:spTree>
    <p:extLst>
      <p:ext uri="{BB962C8B-B14F-4D97-AF65-F5344CB8AC3E}">
        <p14:creationId xmlns:p14="http://schemas.microsoft.com/office/powerpoint/2010/main" val="91346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15</a:t>
            </a:fld>
            <a:endParaRPr lang="fr-FR"/>
          </a:p>
        </p:txBody>
      </p:sp>
    </p:spTree>
    <p:extLst>
      <p:ext uri="{BB962C8B-B14F-4D97-AF65-F5344CB8AC3E}">
        <p14:creationId xmlns:p14="http://schemas.microsoft.com/office/powerpoint/2010/main" val="364195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16</a:t>
            </a:fld>
            <a:endParaRPr lang="fr-FR"/>
          </a:p>
        </p:txBody>
      </p:sp>
    </p:spTree>
    <p:extLst>
      <p:ext uri="{BB962C8B-B14F-4D97-AF65-F5344CB8AC3E}">
        <p14:creationId xmlns:p14="http://schemas.microsoft.com/office/powerpoint/2010/main" val="24346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17</a:t>
            </a:fld>
            <a:endParaRPr lang="fr-FR"/>
          </a:p>
        </p:txBody>
      </p:sp>
    </p:spTree>
    <p:extLst>
      <p:ext uri="{BB962C8B-B14F-4D97-AF65-F5344CB8AC3E}">
        <p14:creationId xmlns:p14="http://schemas.microsoft.com/office/powerpoint/2010/main" val="110449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18</a:t>
            </a:fld>
            <a:endParaRPr lang="fr-FR"/>
          </a:p>
        </p:txBody>
      </p:sp>
    </p:spTree>
    <p:extLst>
      <p:ext uri="{BB962C8B-B14F-4D97-AF65-F5344CB8AC3E}">
        <p14:creationId xmlns:p14="http://schemas.microsoft.com/office/powerpoint/2010/main" val="76697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391774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2267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270563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21</a:t>
            </a:fld>
            <a:endParaRPr lang="fr-FR"/>
          </a:p>
        </p:txBody>
      </p:sp>
    </p:spTree>
    <p:extLst>
      <p:ext uri="{BB962C8B-B14F-4D97-AF65-F5344CB8AC3E}">
        <p14:creationId xmlns:p14="http://schemas.microsoft.com/office/powerpoint/2010/main" val="63925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22</a:t>
            </a:fld>
            <a:endParaRPr lang="fr-FR"/>
          </a:p>
        </p:txBody>
      </p:sp>
    </p:spTree>
    <p:extLst>
      <p:ext uri="{BB962C8B-B14F-4D97-AF65-F5344CB8AC3E}">
        <p14:creationId xmlns:p14="http://schemas.microsoft.com/office/powerpoint/2010/main" val="300277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194123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98126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405174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94545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313047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1819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387628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30/10/2025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30/10/2025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30/10/2025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30/10/2025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30/10/2025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2</a:t>
            </a:r>
            <a:r>
              <a:rPr lang="fr-FR" sz="2400" baseline="30000" dirty="0" smtClean="0">
                <a:latin typeface="Times New Roman" pitchFamily="18" charset="0"/>
                <a:cs typeface="Times New Roman" pitchFamily="18" charset="0"/>
              </a:rPr>
              <a:t>me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systèmes électromécaniques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2025-2026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69332"/>
          </a:xfrm>
          <a:prstGeom prst="rect">
            <a:avLst/>
          </a:prstGeom>
        </p:spPr>
        <p:txBody>
          <a:bodyPr wrap="square">
            <a:spAutoFit/>
          </a:bodyPr>
          <a:lstStyle/>
          <a:p>
            <a:r>
              <a:rPr lang="fr-FR" b="1" i="1" dirty="0">
                <a:solidFill>
                  <a:srgbClr val="FF0000"/>
                </a:solidFill>
              </a:rPr>
              <a:t>2.2 Expressions du couple électromagnétique</a:t>
            </a:r>
            <a:r>
              <a:rPr lang="fr-FR" sz="1600" dirty="0">
                <a:solidFill>
                  <a:srgbClr val="FF0000"/>
                </a:solidFill>
              </a:rPr>
              <a:t> </a:t>
            </a:r>
          </a:p>
        </p:txBody>
      </p:sp>
      <p:sp>
        <p:nvSpPr>
          <p:cNvPr id="12" name="Rectangle 11"/>
          <p:cNvSpPr/>
          <p:nvPr/>
        </p:nvSpPr>
        <p:spPr>
          <a:xfrm>
            <a:off x="191436" y="1787495"/>
            <a:ext cx="8341004" cy="1200329"/>
          </a:xfrm>
          <a:prstGeom prst="rect">
            <a:avLst/>
          </a:prstGeom>
        </p:spPr>
        <p:txBody>
          <a:bodyPr wrap="square">
            <a:spAutoFit/>
          </a:bodyPr>
          <a:lstStyle/>
          <a:p>
            <a:r>
              <a:rPr lang="fr-FR" dirty="0">
                <a:solidFill>
                  <a:srgbClr val="000000"/>
                </a:solidFill>
                <a:latin typeface="BookmanOldStyle"/>
              </a:rPr>
              <a:t>Une nouvelle écriture du couple électromagnétique en fonction des amplitudes complexes des flux s'obtient à partir de la relation du couple </a:t>
            </a:r>
            <a:r>
              <a:rPr lang="fr-FR" dirty="0" smtClean="0">
                <a:solidFill>
                  <a:srgbClr val="000000"/>
                </a:solidFill>
                <a:latin typeface="BookmanOldStyle"/>
              </a:rPr>
              <a:t>à </a:t>
            </a:r>
            <a:r>
              <a:rPr lang="fr-FR" dirty="0">
                <a:solidFill>
                  <a:srgbClr val="000000"/>
                </a:solidFill>
                <a:latin typeface="BookmanOldStyle"/>
              </a:rPr>
              <a:t>l'aide </a:t>
            </a:r>
            <a:r>
              <a:rPr lang="fr-FR" dirty="0" smtClean="0">
                <a:solidFill>
                  <a:srgbClr val="000000"/>
                </a:solidFill>
                <a:latin typeface="BookmanOldStyle"/>
              </a:rPr>
              <a:t>de l’équation: </a:t>
            </a:r>
            <a:r>
              <a:rPr lang="fr-FR" dirty="0"/>
              <a:t/>
            </a:r>
            <a:br>
              <a:rPr lang="fr-FR" dirty="0"/>
            </a:br>
            <a:endParaRPr lang="fr-FR" dirty="0"/>
          </a:p>
        </p:txBody>
      </p:sp>
      <p:pic>
        <p:nvPicPr>
          <p:cNvPr id="14" name="Image 13"/>
          <p:cNvPicPr>
            <a:picLocks noChangeAspect="1"/>
          </p:cNvPicPr>
          <p:nvPr/>
        </p:nvPicPr>
        <p:blipFill>
          <a:blip r:embed="rId3"/>
          <a:stretch>
            <a:fillRect/>
          </a:stretch>
        </p:blipFill>
        <p:spPr>
          <a:xfrm>
            <a:off x="765175" y="2708920"/>
            <a:ext cx="2459387" cy="1129017"/>
          </a:xfrm>
          <a:prstGeom prst="rect">
            <a:avLst/>
          </a:prstGeom>
        </p:spPr>
      </p:pic>
      <p:pic>
        <p:nvPicPr>
          <p:cNvPr id="15" name="Image 14"/>
          <p:cNvPicPr>
            <a:picLocks noChangeAspect="1"/>
          </p:cNvPicPr>
          <p:nvPr/>
        </p:nvPicPr>
        <p:blipFill>
          <a:blip r:embed="rId4"/>
          <a:stretch>
            <a:fillRect/>
          </a:stretch>
        </p:blipFill>
        <p:spPr>
          <a:xfrm>
            <a:off x="3319811" y="3372316"/>
            <a:ext cx="3781425" cy="790575"/>
          </a:xfrm>
          <a:prstGeom prst="rect">
            <a:avLst/>
          </a:prstGeom>
        </p:spPr>
      </p:pic>
      <p:sp>
        <p:nvSpPr>
          <p:cNvPr id="16" name="ZoneTexte 15"/>
          <p:cNvSpPr txBox="1"/>
          <p:nvPr/>
        </p:nvSpPr>
        <p:spPr>
          <a:xfrm>
            <a:off x="462706" y="4310547"/>
            <a:ext cx="1214537" cy="369332"/>
          </a:xfrm>
          <a:prstGeom prst="rect">
            <a:avLst/>
          </a:prstGeom>
          <a:noFill/>
        </p:spPr>
        <p:txBody>
          <a:bodyPr wrap="square" rtlCol="0">
            <a:spAutoFit/>
          </a:bodyPr>
          <a:lstStyle/>
          <a:p>
            <a:r>
              <a:rPr lang="fr-FR" dirty="0" smtClean="0"/>
              <a:t>D’</a:t>
            </a:r>
            <a:r>
              <a:rPr lang="fr-FR" dirty="0" err="1" smtClean="0"/>
              <a:t>apres</a:t>
            </a:r>
            <a:r>
              <a:rPr lang="fr-FR" dirty="0" smtClean="0"/>
              <a:t>: </a:t>
            </a:r>
            <a:endParaRPr lang="fr-FR" dirty="0"/>
          </a:p>
        </p:txBody>
      </p:sp>
      <p:pic>
        <p:nvPicPr>
          <p:cNvPr id="23" name="Image 22"/>
          <p:cNvPicPr>
            <a:picLocks noChangeAspect="1"/>
          </p:cNvPicPr>
          <p:nvPr/>
        </p:nvPicPr>
        <p:blipFill>
          <a:blip r:embed="rId5"/>
          <a:stretch>
            <a:fillRect/>
          </a:stretch>
        </p:blipFill>
        <p:spPr>
          <a:xfrm>
            <a:off x="1612902" y="4162891"/>
            <a:ext cx="2914650" cy="742950"/>
          </a:xfrm>
          <a:prstGeom prst="rect">
            <a:avLst/>
          </a:prstGeom>
        </p:spPr>
      </p:pic>
      <p:pic>
        <p:nvPicPr>
          <p:cNvPr id="24" name="Image 23"/>
          <p:cNvPicPr>
            <a:picLocks noChangeAspect="1"/>
          </p:cNvPicPr>
          <p:nvPr/>
        </p:nvPicPr>
        <p:blipFill>
          <a:blip r:embed="rId6"/>
          <a:stretch>
            <a:fillRect/>
          </a:stretch>
        </p:blipFill>
        <p:spPr>
          <a:xfrm>
            <a:off x="1238599" y="5078453"/>
            <a:ext cx="3971925" cy="695325"/>
          </a:xfrm>
          <a:prstGeom prst="rect">
            <a:avLst/>
          </a:prstGeom>
        </p:spPr>
      </p:pic>
      <p:pic>
        <p:nvPicPr>
          <p:cNvPr id="25" name="Image 24"/>
          <p:cNvPicPr>
            <a:picLocks noChangeAspect="1"/>
          </p:cNvPicPr>
          <p:nvPr/>
        </p:nvPicPr>
        <p:blipFill>
          <a:blip r:embed="rId7"/>
          <a:stretch>
            <a:fillRect/>
          </a:stretch>
        </p:blipFill>
        <p:spPr>
          <a:xfrm>
            <a:off x="1238599" y="5833276"/>
            <a:ext cx="2762250" cy="790575"/>
          </a:xfrm>
          <a:prstGeom prst="rect">
            <a:avLst/>
          </a:prstGeom>
        </p:spPr>
      </p:pic>
    </p:spTree>
    <p:extLst>
      <p:ext uri="{BB962C8B-B14F-4D97-AF65-F5344CB8AC3E}">
        <p14:creationId xmlns:p14="http://schemas.microsoft.com/office/powerpoint/2010/main" val="285839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69332"/>
          </a:xfrm>
          <a:prstGeom prst="rect">
            <a:avLst/>
          </a:prstGeom>
        </p:spPr>
        <p:txBody>
          <a:bodyPr wrap="square">
            <a:spAutoFit/>
          </a:bodyPr>
          <a:lstStyle/>
          <a:p>
            <a:r>
              <a:rPr lang="fr-FR" b="1" i="1" dirty="0">
                <a:solidFill>
                  <a:srgbClr val="FF0000"/>
                </a:solidFill>
              </a:rPr>
              <a:t>2.2 Expressions du couple électromagnétique</a:t>
            </a:r>
            <a:r>
              <a:rPr lang="fr-FR" sz="1600" dirty="0">
                <a:solidFill>
                  <a:srgbClr val="FF0000"/>
                </a:solidFill>
              </a:rPr>
              <a:t> </a:t>
            </a:r>
          </a:p>
        </p:txBody>
      </p:sp>
      <p:sp>
        <p:nvSpPr>
          <p:cNvPr id="16" name="ZoneTexte 15"/>
          <p:cNvSpPr txBox="1"/>
          <p:nvPr/>
        </p:nvSpPr>
        <p:spPr>
          <a:xfrm>
            <a:off x="3419872" y="1909879"/>
            <a:ext cx="6485558" cy="369332"/>
          </a:xfrm>
          <a:prstGeom prst="rect">
            <a:avLst/>
          </a:prstGeom>
          <a:noFill/>
        </p:spPr>
        <p:txBody>
          <a:bodyPr wrap="square" rtlCol="0">
            <a:spAutoFit/>
          </a:bodyPr>
          <a:lstStyle/>
          <a:p>
            <a:r>
              <a:rPr lang="fr-FR" dirty="0" smtClean="0"/>
              <a:t>conduit </a:t>
            </a:r>
            <a:r>
              <a:rPr lang="fr-FR" dirty="0"/>
              <a:t>aux caractéristiques statiques couples-vitesse </a:t>
            </a:r>
          </a:p>
        </p:txBody>
      </p:sp>
      <p:pic>
        <p:nvPicPr>
          <p:cNvPr id="25" name="Image 24"/>
          <p:cNvPicPr>
            <a:picLocks noChangeAspect="1"/>
          </p:cNvPicPr>
          <p:nvPr/>
        </p:nvPicPr>
        <p:blipFill>
          <a:blip r:embed="rId3"/>
          <a:stretch>
            <a:fillRect/>
          </a:stretch>
        </p:blipFill>
        <p:spPr>
          <a:xfrm>
            <a:off x="1272814" y="1774087"/>
            <a:ext cx="2115642" cy="605511"/>
          </a:xfrm>
          <a:prstGeom prst="rect">
            <a:avLst/>
          </a:prstGeom>
        </p:spPr>
      </p:pic>
      <p:pic>
        <p:nvPicPr>
          <p:cNvPr id="17" name="Image 16"/>
          <p:cNvPicPr>
            <a:picLocks noChangeAspect="1"/>
          </p:cNvPicPr>
          <p:nvPr/>
        </p:nvPicPr>
        <p:blipFill>
          <a:blip r:embed="rId4"/>
          <a:stretch>
            <a:fillRect/>
          </a:stretch>
        </p:blipFill>
        <p:spPr>
          <a:xfrm>
            <a:off x="4977727" y="2300331"/>
            <a:ext cx="4147566" cy="2846956"/>
          </a:xfrm>
          <a:prstGeom prst="rect">
            <a:avLst/>
          </a:prstGeom>
        </p:spPr>
      </p:pic>
      <p:pic>
        <p:nvPicPr>
          <p:cNvPr id="5" name="Image 4"/>
          <p:cNvPicPr>
            <a:picLocks noChangeAspect="1"/>
          </p:cNvPicPr>
          <p:nvPr/>
        </p:nvPicPr>
        <p:blipFill>
          <a:blip r:embed="rId5"/>
          <a:stretch>
            <a:fillRect/>
          </a:stretch>
        </p:blipFill>
        <p:spPr>
          <a:xfrm>
            <a:off x="136808" y="2649294"/>
            <a:ext cx="3526494" cy="707698"/>
          </a:xfrm>
          <a:prstGeom prst="rect">
            <a:avLst/>
          </a:prstGeom>
        </p:spPr>
      </p:pic>
      <p:pic>
        <p:nvPicPr>
          <p:cNvPr id="12" name="Image 11"/>
          <p:cNvPicPr>
            <a:picLocks noChangeAspect="1"/>
          </p:cNvPicPr>
          <p:nvPr/>
        </p:nvPicPr>
        <p:blipFill>
          <a:blip r:embed="rId6"/>
          <a:stretch>
            <a:fillRect/>
          </a:stretch>
        </p:blipFill>
        <p:spPr>
          <a:xfrm>
            <a:off x="89862" y="3626688"/>
            <a:ext cx="4984682" cy="1108302"/>
          </a:xfrm>
          <a:prstGeom prst="rect">
            <a:avLst/>
          </a:prstGeom>
        </p:spPr>
      </p:pic>
      <p:pic>
        <p:nvPicPr>
          <p:cNvPr id="13" name="Image 12"/>
          <p:cNvPicPr>
            <a:picLocks noChangeAspect="1"/>
          </p:cNvPicPr>
          <p:nvPr/>
        </p:nvPicPr>
        <p:blipFill>
          <a:blip r:embed="rId7"/>
          <a:stretch>
            <a:fillRect/>
          </a:stretch>
        </p:blipFill>
        <p:spPr>
          <a:xfrm>
            <a:off x="460375" y="5109309"/>
            <a:ext cx="3409486" cy="952038"/>
          </a:xfrm>
          <a:prstGeom prst="rect">
            <a:avLst/>
          </a:prstGeom>
        </p:spPr>
      </p:pic>
    </p:spTree>
    <p:extLst>
      <p:ext uri="{BB962C8B-B14F-4D97-AF65-F5344CB8AC3E}">
        <p14:creationId xmlns:p14="http://schemas.microsoft.com/office/powerpoint/2010/main" val="2132494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69332"/>
          </a:xfrm>
          <a:prstGeom prst="rect">
            <a:avLst/>
          </a:prstGeom>
        </p:spPr>
        <p:txBody>
          <a:bodyPr wrap="square">
            <a:spAutoFit/>
          </a:bodyPr>
          <a:lstStyle/>
          <a:p>
            <a:r>
              <a:rPr lang="fr-FR" b="1" i="1" dirty="0" smtClean="0"/>
              <a:t>2.3 </a:t>
            </a:r>
            <a:r>
              <a:rPr lang="fr-FR" b="1" i="1" dirty="0"/>
              <a:t>Schéma </a:t>
            </a:r>
            <a:r>
              <a:rPr lang="fr-FR" b="1" i="1" dirty="0">
                <a:solidFill>
                  <a:srgbClr val="FF0000"/>
                </a:solidFill>
              </a:rPr>
              <a:t>électrique</a:t>
            </a:r>
            <a:r>
              <a:rPr lang="fr-FR" b="1" i="1" dirty="0"/>
              <a:t> équivalent</a:t>
            </a:r>
            <a:r>
              <a:rPr lang="fr-FR" dirty="0"/>
              <a:t> </a:t>
            </a:r>
            <a:endParaRPr lang="fr-FR" sz="1600" dirty="0"/>
          </a:p>
        </p:txBody>
      </p:sp>
      <p:sp>
        <p:nvSpPr>
          <p:cNvPr id="17" name="Rectangle 16"/>
          <p:cNvSpPr/>
          <p:nvPr/>
        </p:nvSpPr>
        <p:spPr>
          <a:xfrm>
            <a:off x="145509" y="1570794"/>
            <a:ext cx="6678487" cy="369332"/>
          </a:xfrm>
          <a:prstGeom prst="rect">
            <a:avLst/>
          </a:prstGeom>
        </p:spPr>
        <p:txBody>
          <a:bodyPr wrap="square">
            <a:spAutoFit/>
          </a:bodyPr>
          <a:lstStyle/>
          <a:p>
            <a:r>
              <a:rPr lang="fr-FR" b="1" i="1" dirty="0">
                <a:solidFill>
                  <a:srgbClr val="000000"/>
                </a:solidFill>
                <a:latin typeface="BookmanOldStyle-BoldItalic"/>
              </a:rPr>
              <a:t>Schéma équivalent du régime permanent de la MAS</a:t>
            </a:r>
            <a:r>
              <a:rPr lang="fr-FR" dirty="0"/>
              <a:t> </a:t>
            </a:r>
          </a:p>
        </p:txBody>
      </p:sp>
      <p:sp>
        <p:nvSpPr>
          <p:cNvPr id="18" name="Rectangle 17"/>
          <p:cNvSpPr/>
          <p:nvPr/>
        </p:nvSpPr>
        <p:spPr>
          <a:xfrm>
            <a:off x="307975" y="2060275"/>
            <a:ext cx="4572000" cy="646331"/>
          </a:xfrm>
          <a:prstGeom prst="rect">
            <a:avLst/>
          </a:prstGeom>
        </p:spPr>
        <p:txBody>
          <a:bodyPr>
            <a:spAutoFit/>
          </a:bodyPr>
          <a:lstStyle/>
          <a:p>
            <a:r>
              <a:rPr lang="fr-FR" dirty="0">
                <a:solidFill>
                  <a:srgbClr val="000000"/>
                </a:solidFill>
                <a:latin typeface="BookmanOldStyle"/>
              </a:rPr>
              <a:t>Si on pose :</a:t>
            </a:r>
            <a:r>
              <a:rPr lang="fr-FR" dirty="0"/>
              <a:t> </a:t>
            </a:r>
            <a:br>
              <a:rPr lang="fr-FR" dirty="0"/>
            </a:br>
            <a:endParaRPr lang="fr-FR" dirty="0"/>
          </a:p>
        </p:txBody>
      </p:sp>
      <p:pic>
        <p:nvPicPr>
          <p:cNvPr id="19" name="Image 18"/>
          <p:cNvPicPr>
            <a:picLocks noChangeAspect="1"/>
          </p:cNvPicPr>
          <p:nvPr/>
        </p:nvPicPr>
        <p:blipFill>
          <a:blip r:embed="rId3"/>
          <a:stretch>
            <a:fillRect/>
          </a:stretch>
        </p:blipFill>
        <p:spPr>
          <a:xfrm>
            <a:off x="2051720" y="2017282"/>
            <a:ext cx="3476625" cy="504825"/>
          </a:xfrm>
          <a:prstGeom prst="rect">
            <a:avLst/>
          </a:prstGeom>
        </p:spPr>
      </p:pic>
      <p:pic>
        <p:nvPicPr>
          <p:cNvPr id="20" name="Image 19"/>
          <p:cNvPicPr>
            <a:picLocks noChangeAspect="1"/>
          </p:cNvPicPr>
          <p:nvPr/>
        </p:nvPicPr>
        <p:blipFill>
          <a:blip r:embed="rId4"/>
          <a:stretch>
            <a:fillRect/>
          </a:stretch>
        </p:blipFill>
        <p:spPr>
          <a:xfrm>
            <a:off x="1403648" y="2510790"/>
            <a:ext cx="5616624" cy="1160321"/>
          </a:xfrm>
          <a:prstGeom prst="rect">
            <a:avLst/>
          </a:prstGeom>
        </p:spPr>
      </p:pic>
      <p:sp>
        <p:nvSpPr>
          <p:cNvPr id="21" name="Rectangle 20"/>
          <p:cNvSpPr/>
          <p:nvPr/>
        </p:nvSpPr>
        <p:spPr>
          <a:xfrm>
            <a:off x="310493" y="3629741"/>
            <a:ext cx="8512497" cy="923330"/>
          </a:xfrm>
          <a:prstGeom prst="rect">
            <a:avLst/>
          </a:prstGeom>
        </p:spPr>
        <p:txBody>
          <a:bodyPr wrap="square">
            <a:spAutoFit/>
          </a:bodyPr>
          <a:lstStyle/>
          <a:p>
            <a:r>
              <a:rPr lang="fr-FR" dirty="0">
                <a:solidFill>
                  <a:srgbClr val="000000"/>
                </a:solidFill>
                <a:latin typeface="BookmanOldStyle"/>
              </a:rPr>
              <a:t>Pour tenir compte des pertes fer, une résistance équivalente qui représente ces pertes, est placée en parallèle avec la branche de magnétisation. </a:t>
            </a:r>
            <a:r>
              <a:rPr lang="fr-FR" dirty="0"/>
              <a:t/>
            </a:r>
            <a:br>
              <a:rPr lang="fr-FR" dirty="0"/>
            </a:br>
            <a:endParaRPr lang="fr-FR" dirty="0"/>
          </a:p>
        </p:txBody>
      </p:sp>
      <p:pic>
        <p:nvPicPr>
          <p:cNvPr id="22" name="Image 21"/>
          <p:cNvPicPr>
            <a:picLocks noChangeAspect="1"/>
          </p:cNvPicPr>
          <p:nvPr/>
        </p:nvPicPr>
        <p:blipFill>
          <a:blip r:embed="rId5"/>
          <a:stretch>
            <a:fillRect/>
          </a:stretch>
        </p:blipFill>
        <p:spPr>
          <a:xfrm>
            <a:off x="1622474" y="4326711"/>
            <a:ext cx="4749726" cy="1721990"/>
          </a:xfrm>
          <a:prstGeom prst="rect">
            <a:avLst/>
          </a:prstGeom>
        </p:spPr>
      </p:pic>
      <p:pic>
        <p:nvPicPr>
          <p:cNvPr id="23" name="Image 22"/>
          <p:cNvPicPr>
            <a:picLocks noChangeAspect="1"/>
          </p:cNvPicPr>
          <p:nvPr/>
        </p:nvPicPr>
        <p:blipFill>
          <a:blip r:embed="rId6"/>
          <a:stretch>
            <a:fillRect/>
          </a:stretch>
        </p:blipFill>
        <p:spPr>
          <a:xfrm>
            <a:off x="737739" y="6069666"/>
            <a:ext cx="6519196" cy="785796"/>
          </a:xfrm>
          <a:prstGeom prst="rect">
            <a:avLst/>
          </a:prstGeom>
        </p:spPr>
      </p:pic>
    </p:spTree>
    <p:extLst>
      <p:ext uri="{BB962C8B-B14F-4D97-AF65-F5344CB8AC3E}">
        <p14:creationId xmlns:p14="http://schemas.microsoft.com/office/powerpoint/2010/main" val="393321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369332"/>
          </a:xfrm>
          <a:prstGeom prst="rect">
            <a:avLst/>
          </a:prstGeom>
        </p:spPr>
        <p:txBody>
          <a:bodyPr wrap="square">
            <a:spAutoFit/>
          </a:bodyPr>
          <a:lstStyle/>
          <a:p>
            <a:r>
              <a:rPr lang="fr-FR" b="1" dirty="0" smtClean="0">
                <a:solidFill>
                  <a:srgbClr val="FF0000"/>
                </a:solidFill>
              </a:rPr>
              <a:t>3 </a:t>
            </a:r>
            <a:r>
              <a:rPr lang="fr-FR" b="1" dirty="0">
                <a:solidFill>
                  <a:srgbClr val="FF0000"/>
                </a:solidFill>
              </a:rPr>
              <a:t>Modèle aux fuites magnétiques totalisées au </a:t>
            </a:r>
            <a:r>
              <a:rPr lang="fr-FR" b="1" dirty="0" smtClean="0">
                <a:solidFill>
                  <a:srgbClr val="FF0000"/>
                </a:solidFill>
              </a:rPr>
              <a:t>rotor</a:t>
            </a:r>
            <a:endParaRPr lang="fr-FR" dirty="0">
              <a:solidFill>
                <a:srgbClr val="FF0000"/>
              </a:solidFill>
            </a:endParaRPr>
          </a:p>
        </p:txBody>
      </p:sp>
      <p:pic>
        <p:nvPicPr>
          <p:cNvPr id="13" name="Image 12"/>
          <p:cNvPicPr>
            <a:picLocks noChangeAspect="1"/>
          </p:cNvPicPr>
          <p:nvPr/>
        </p:nvPicPr>
        <p:blipFill>
          <a:blip r:embed="rId3"/>
          <a:stretch>
            <a:fillRect/>
          </a:stretch>
        </p:blipFill>
        <p:spPr>
          <a:xfrm>
            <a:off x="30486" y="1402131"/>
            <a:ext cx="9105900" cy="1676400"/>
          </a:xfrm>
          <a:prstGeom prst="rect">
            <a:avLst/>
          </a:prstGeom>
        </p:spPr>
      </p:pic>
      <p:pic>
        <p:nvPicPr>
          <p:cNvPr id="15" name="Image 14"/>
          <p:cNvPicPr>
            <a:picLocks noChangeAspect="1"/>
          </p:cNvPicPr>
          <p:nvPr/>
        </p:nvPicPr>
        <p:blipFill rotWithShape="1">
          <a:blip r:embed="rId4"/>
          <a:srcRect t="59555"/>
          <a:stretch/>
        </p:blipFill>
        <p:spPr>
          <a:xfrm>
            <a:off x="412276" y="4807247"/>
            <a:ext cx="7029450" cy="859090"/>
          </a:xfrm>
          <a:prstGeom prst="rect">
            <a:avLst/>
          </a:prstGeom>
        </p:spPr>
      </p:pic>
      <p:sp>
        <p:nvSpPr>
          <p:cNvPr id="16" name="Rectangle 15"/>
          <p:cNvSpPr/>
          <p:nvPr/>
        </p:nvSpPr>
        <p:spPr>
          <a:xfrm>
            <a:off x="220100" y="3432747"/>
            <a:ext cx="8836025" cy="646331"/>
          </a:xfrm>
          <a:prstGeom prst="rect">
            <a:avLst/>
          </a:prstGeom>
        </p:spPr>
        <p:txBody>
          <a:bodyPr wrap="square">
            <a:spAutoFit/>
          </a:bodyPr>
          <a:lstStyle/>
          <a:p>
            <a:r>
              <a:rPr lang="fr-FR" b="1" i="1" dirty="0">
                <a:solidFill>
                  <a:srgbClr val="FF0000"/>
                </a:solidFill>
                <a:latin typeface="BookmanOldStyle-BoldItalic"/>
              </a:rPr>
              <a:t>3.1 Expressions des grandeurs électriques en fonction du </a:t>
            </a:r>
            <a:r>
              <a:rPr lang="fr-FR" b="1" i="1" dirty="0" smtClean="0">
                <a:solidFill>
                  <a:srgbClr val="FF0000"/>
                </a:solidFill>
                <a:latin typeface="BookmanOldStyle-BoldItalic"/>
              </a:rPr>
              <a:t>flux statorique</a:t>
            </a:r>
            <a:r>
              <a:rPr lang="fr-FR" dirty="0" smtClean="0">
                <a:solidFill>
                  <a:srgbClr val="FF0000"/>
                </a:solidFill>
              </a:rPr>
              <a:t> </a:t>
            </a:r>
            <a:r>
              <a:rPr lang="fr-FR" dirty="0">
                <a:solidFill>
                  <a:srgbClr val="FF0000"/>
                </a:solidFill>
              </a:rPr>
              <a:t/>
            </a:r>
            <a:br>
              <a:rPr lang="fr-FR" dirty="0">
                <a:solidFill>
                  <a:srgbClr val="FF0000"/>
                </a:solidFill>
              </a:rPr>
            </a:br>
            <a:endParaRPr lang="fr-FR" dirty="0">
              <a:solidFill>
                <a:srgbClr val="FF0000"/>
              </a:solidFill>
            </a:endParaRPr>
          </a:p>
        </p:txBody>
      </p:sp>
      <p:pic>
        <p:nvPicPr>
          <p:cNvPr id="18" name="Image 17"/>
          <p:cNvPicPr>
            <a:picLocks noChangeAspect="1"/>
          </p:cNvPicPr>
          <p:nvPr/>
        </p:nvPicPr>
        <p:blipFill rotWithShape="1">
          <a:blip r:embed="rId4"/>
          <a:srcRect b="67961"/>
          <a:stretch/>
        </p:blipFill>
        <p:spPr>
          <a:xfrm>
            <a:off x="307975" y="3762625"/>
            <a:ext cx="7029450" cy="680537"/>
          </a:xfrm>
          <a:prstGeom prst="rect">
            <a:avLst/>
          </a:prstGeom>
        </p:spPr>
      </p:pic>
    </p:spTree>
    <p:extLst>
      <p:ext uri="{BB962C8B-B14F-4D97-AF65-F5344CB8AC3E}">
        <p14:creationId xmlns:p14="http://schemas.microsoft.com/office/powerpoint/2010/main" val="190557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9389" y="781559"/>
            <a:ext cx="7515378" cy="369332"/>
          </a:xfrm>
          <a:prstGeom prst="rect">
            <a:avLst/>
          </a:prstGeom>
        </p:spPr>
        <p:txBody>
          <a:bodyPr wrap="square">
            <a:spAutoFit/>
          </a:bodyPr>
          <a:lstStyle/>
          <a:p>
            <a:r>
              <a:rPr lang="fr-FR" b="1" dirty="0" smtClean="0">
                <a:solidFill>
                  <a:srgbClr val="FF0000"/>
                </a:solidFill>
              </a:rPr>
              <a:t>3 </a:t>
            </a:r>
            <a:r>
              <a:rPr lang="fr-FR" b="1" dirty="0">
                <a:solidFill>
                  <a:srgbClr val="FF0000"/>
                </a:solidFill>
              </a:rPr>
              <a:t>Modèle aux fuites magnétiques totalisées au </a:t>
            </a:r>
            <a:r>
              <a:rPr lang="fr-FR" b="1" dirty="0" smtClean="0">
                <a:solidFill>
                  <a:srgbClr val="FF0000"/>
                </a:solidFill>
              </a:rPr>
              <a:t>rotor</a:t>
            </a:r>
            <a:endParaRPr lang="fr-FR" dirty="0">
              <a:solidFill>
                <a:srgbClr val="FF0000"/>
              </a:solidFill>
            </a:endParaRPr>
          </a:p>
        </p:txBody>
      </p:sp>
      <p:sp>
        <p:nvSpPr>
          <p:cNvPr id="16" name="Rectangle 15"/>
          <p:cNvSpPr/>
          <p:nvPr/>
        </p:nvSpPr>
        <p:spPr>
          <a:xfrm>
            <a:off x="0" y="1217465"/>
            <a:ext cx="8836025" cy="369332"/>
          </a:xfrm>
          <a:prstGeom prst="rect">
            <a:avLst/>
          </a:prstGeom>
        </p:spPr>
        <p:txBody>
          <a:bodyPr wrap="square">
            <a:spAutoFit/>
          </a:bodyPr>
          <a:lstStyle/>
          <a:p>
            <a:r>
              <a:rPr lang="fr-FR" b="1" i="1" dirty="0">
                <a:solidFill>
                  <a:srgbClr val="FF0000"/>
                </a:solidFill>
                <a:latin typeface="BookmanOldStyle-BoldItalic"/>
              </a:rPr>
              <a:t>3.1 Expressions des grandeurs électriques en fonction du </a:t>
            </a:r>
            <a:r>
              <a:rPr lang="fr-FR" b="1" i="1" dirty="0" smtClean="0">
                <a:solidFill>
                  <a:srgbClr val="FF0000"/>
                </a:solidFill>
                <a:latin typeface="BookmanOldStyle-BoldItalic"/>
              </a:rPr>
              <a:t>flux statorique</a:t>
            </a:r>
            <a:r>
              <a:rPr lang="fr-FR" dirty="0" smtClean="0">
                <a:solidFill>
                  <a:srgbClr val="FF0000"/>
                </a:solidFill>
              </a:rPr>
              <a:t> </a:t>
            </a:r>
            <a:endParaRPr lang="fr-FR" dirty="0">
              <a:solidFill>
                <a:srgbClr val="FF0000"/>
              </a:solidFill>
            </a:endParaRPr>
          </a:p>
        </p:txBody>
      </p:sp>
      <p:pic>
        <p:nvPicPr>
          <p:cNvPr id="3" name="Image 2"/>
          <p:cNvPicPr>
            <a:picLocks noChangeAspect="1"/>
          </p:cNvPicPr>
          <p:nvPr/>
        </p:nvPicPr>
        <p:blipFill>
          <a:blip r:embed="rId3"/>
          <a:stretch>
            <a:fillRect/>
          </a:stretch>
        </p:blipFill>
        <p:spPr>
          <a:xfrm>
            <a:off x="321226" y="1671053"/>
            <a:ext cx="3933825" cy="619125"/>
          </a:xfrm>
          <a:prstGeom prst="rect">
            <a:avLst/>
          </a:prstGeom>
        </p:spPr>
      </p:pic>
      <p:pic>
        <p:nvPicPr>
          <p:cNvPr id="5" name="Image 4"/>
          <p:cNvPicPr>
            <a:picLocks noChangeAspect="1"/>
          </p:cNvPicPr>
          <p:nvPr/>
        </p:nvPicPr>
        <p:blipFill>
          <a:blip r:embed="rId4"/>
          <a:stretch>
            <a:fillRect/>
          </a:stretch>
        </p:blipFill>
        <p:spPr>
          <a:xfrm>
            <a:off x="155575" y="2614879"/>
            <a:ext cx="4343400" cy="1276350"/>
          </a:xfrm>
          <a:prstGeom prst="rect">
            <a:avLst/>
          </a:prstGeom>
        </p:spPr>
      </p:pic>
      <p:pic>
        <p:nvPicPr>
          <p:cNvPr id="17" name="Image 16"/>
          <p:cNvPicPr>
            <a:picLocks noChangeAspect="1"/>
          </p:cNvPicPr>
          <p:nvPr/>
        </p:nvPicPr>
        <p:blipFill rotWithShape="1">
          <a:blip r:embed="rId5"/>
          <a:srcRect l="29468" t="59555" r="21361"/>
          <a:stretch/>
        </p:blipFill>
        <p:spPr>
          <a:xfrm>
            <a:off x="559946" y="4135119"/>
            <a:ext cx="3456384" cy="859090"/>
          </a:xfrm>
          <a:prstGeom prst="rect">
            <a:avLst/>
          </a:prstGeom>
        </p:spPr>
      </p:pic>
      <p:sp>
        <p:nvSpPr>
          <p:cNvPr id="12" name="Accolade fermante 11"/>
          <p:cNvSpPr/>
          <p:nvPr/>
        </p:nvSpPr>
        <p:spPr>
          <a:xfrm>
            <a:off x="4016330" y="2852936"/>
            <a:ext cx="62767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avec flèche 17"/>
          <p:cNvCxnSpPr>
            <a:stCxn id="12" idx="1"/>
          </p:cNvCxnSpPr>
          <p:nvPr/>
        </p:nvCxnSpPr>
        <p:spPr>
          <a:xfrm>
            <a:off x="4644008" y="3753036"/>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6"/>
          <a:stretch>
            <a:fillRect/>
          </a:stretch>
        </p:blipFill>
        <p:spPr>
          <a:xfrm>
            <a:off x="5403620" y="3250073"/>
            <a:ext cx="3657600" cy="952500"/>
          </a:xfrm>
          <a:prstGeom prst="rect">
            <a:avLst/>
          </a:prstGeom>
        </p:spPr>
      </p:pic>
    </p:spTree>
    <p:extLst>
      <p:ext uri="{BB962C8B-B14F-4D97-AF65-F5344CB8AC3E}">
        <p14:creationId xmlns:p14="http://schemas.microsoft.com/office/powerpoint/2010/main" val="2695106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25904" y="782824"/>
            <a:ext cx="7515378" cy="369332"/>
          </a:xfrm>
          <a:prstGeom prst="rect">
            <a:avLst/>
          </a:prstGeom>
        </p:spPr>
        <p:txBody>
          <a:bodyPr wrap="square">
            <a:spAutoFit/>
          </a:bodyPr>
          <a:lstStyle/>
          <a:p>
            <a:r>
              <a:rPr lang="fr-FR" b="1" dirty="0" smtClean="0">
                <a:solidFill>
                  <a:srgbClr val="FF0000"/>
                </a:solidFill>
              </a:rPr>
              <a:t>3 </a:t>
            </a:r>
            <a:r>
              <a:rPr lang="fr-FR" b="1" dirty="0">
                <a:solidFill>
                  <a:srgbClr val="FF0000"/>
                </a:solidFill>
              </a:rPr>
              <a:t>Modèle aux fuites magnétiques totalisées au </a:t>
            </a:r>
            <a:r>
              <a:rPr lang="fr-FR" b="1" dirty="0" smtClean="0">
                <a:solidFill>
                  <a:srgbClr val="FF0000"/>
                </a:solidFill>
              </a:rPr>
              <a:t>rotor</a:t>
            </a:r>
            <a:endParaRPr lang="fr-FR" dirty="0">
              <a:solidFill>
                <a:srgbClr val="FF0000"/>
              </a:solidFill>
            </a:endParaRPr>
          </a:p>
        </p:txBody>
      </p:sp>
      <p:sp>
        <p:nvSpPr>
          <p:cNvPr id="16" name="Rectangle 15"/>
          <p:cNvSpPr/>
          <p:nvPr/>
        </p:nvSpPr>
        <p:spPr>
          <a:xfrm>
            <a:off x="0" y="1217465"/>
            <a:ext cx="8836025" cy="369332"/>
          </a:xfrm>
          <a:prstGeom prst="rect">
            <a:avLst/>
          </a:prstGeom>
        </p:spPr>
        <p:txBody>
          <a:bodyPr wrap="square">
            <a:spAutoFit/>
          </a:bodyPr>
          <a:lstStyle/>
          <a:p>
            <a:r>
              <a:rPr lang="fr-FR" b="1" i="1" dirty="0">
                <a:solidFill>
                  <a:srgbClr val="FF0000"/>
                </a:solidFill>
                <a:latin typeface="BookmanOldStyle-BoldItalic"/>
              </a:rPr>
              <a:t>3.1 Expressions des grandeurs électriques en fonction du </a:t>
            </a:r>
            <a:r>
              <a:rPr lang="fr-FR" b="1" i="1" dirty="0" smtClean="0">
                <a:solidFill>
                  <a:srgbClr val="FF0000"/>
                </a:solidFill>
                <a:latin typeface="BookmanOldStyle-BoldItalic"/>
              </a:rPr>
              <a:t>flux statorique</a:t>
            </a:r>
            <a:r>
              <a:rPr lang="fr-FR" dirty="0" smtClean="0">
                <a:solidFill>
                  <a:srgbClr val="FF0000"/>
                </a:solidFill>
              </a:rPr>
              <a:t> </a:t>
            </a:r>
            <a:endParaRPr lang="fr-FR" dirty="0">
              <a:solidFill>
                <a:srgbClr val="FF0000"/>
              </a:solidFill>
            </a:endParaRPr>
          </a:p>
        </p:txBody>
      </p:sp>
      <p:pic>
        <p:nvPicPr>
          <p:cNvPr id="13" name="Image 12"/>
          <p:cNvPicPr>
            <a:picLocks noChangeAspect="1"/>
          </p:cNvPicPr>
          <p:nvPr/>
        </p:nvPicPr>
        <p:blipFill>
          <a:blip r:embed="rId3"/>
          <a:stretch>
            <a:fillRect/>
          </a:stretch>
        </p:blipFill>
        <p:spPr>
          <a:xfrm>
            <a:off x="11992" y="1543214"/>
            <a:ext cx="3933825" cy="733425"/>
          </a:xfrm>
          <a:prstGeom prst="rect">
            <a:avLst/>
          </a:prstGeom>
        </p:spPr>
      </p:pic>
      <p:pic>
        <p:nvPicPr>
          <p:cNvPr id="14" name="Image 13"/>
          <p:cNvPicPr>
            <a:picLocks noChangeAspect="1"/>
          </p:cNvPicPr>
          <p:nvPr/>
        </p:nvPicPr>
        <p:blipFill>
          <a:blip r:embed="rId4"/>
          <a:stretch>
            <a:fillRect/>
          </a:stretch>
        </p:blipFill>
        <p:spPr>
          <a:xfrm>
            <a:off x="946834" y="2293742"/>
            <a:ext cx="3962400" cy="923925"/>
          </a:xfrm>
          <a:prstGeom prst="rect">
            <a:avLst/>
          </a:prstGeom>
        </p:spPr>
      </p:pic>
      <p:pic>
        <p:nvPicPr>
          <p:cNvPr id="21" name="Image 20"/>
          <p:cNvPicPr>
            <a:picLocks noChangeAspect="1"/>
          </p:cNvPicPr>
          <p:nvPr/>
        </p:nvPicPr>
        <p:blipFill>
          <a:blip r:embed="rId5"/>
          <a:stretch>
            <a:fillRect/>
          </a:stretch>
        </p:blipFill>
        <p:spPr>
          <a:xfrm>
            <a:off x="-22124" y="3356992"/>
            <a:ext cx="8982075" cy="685800"/>
          </a:xfrm>
          <a:prstGeom prst="rect">
            <a:avLst/>
          </a:prstGeom>
        </p:spPr>
      </p:pic>
      <p:pic>
        <p:nvPicPr>
          <p:cNvPr id="22" name="Image 21"/>
          <p:cNvPicPr>
            <a:picLocks noChangeAspect="1"/>
          </p:cNvPicPr>
          <p:nvPr/>
        </p:nvPicPr>
        <p:blipFill>
          <a:blip r:embed="rId6"/>
          <a:stretch>
            <a:fillRect/>
          </a:stretch>
        </p:blipFill>
        <p:spPr>
          <a:xfrm>
            <a:off x="2189846" y="4298020"/>
            <a:ext cx="1476375" cy="409575"/>
          </a:xfrm>
          <a:prstGeom prst="rect">
            <a:avLst/>
          </a:prstGeom>
        </p:spPr>
      </p:pic>
      <p:pic>
        <p:nvPicPr>
          <p:cNvPr id="23" name="Image 22"/>
          <p:cNvPicPr>
            <a:picLocks noChangeAspect="1"/>
          </p:cNvPicPr>
          <p:nvPr/>
        </p:nvPicPr>
        <p:blipFill>
          <a:blip r:embed="rId7"/>
          <a:stretch>
            <a:fillRect/>
          </a:stretch>
        </p:blipFill>
        <p:spPr>
          <a:xfrm>
            <a:off x="41408" y="5167232"/>
            <a:ext cx="8562975" cy="600075"/>
          </a:xfrm>
          <a:prstGeom prst="rect">
            <a:avLst/>
          </a:prstGeom>
        </p:spPr>
      </p:pic>
    </p:spTree>
    <p:extLst>
      <p:ext uri="{BB962C8B-B14F-4D97-AF65-F5344CB8AC3E}">
        <p14:creationId xmlns:p14="http://schemas.microsoft.com/office/powerpoint/2010/main" val="314528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369332"/>
          </a:xfrm>
          <a:prstGeom prst="rect">
            <a:avLst/>
          </a:prstGeom>
        </p:spPr>
        <p:txBody>
          <a:bodyPr wrap="square">
            <a:spAutoFit/>
          </a:bodyPr>
          <a:lstStyle/>
          <a:p>
            <a:r>
              <a:rPr lang="fr-FR" b="1" dirty="0" smtClean="0">
                <a:solidFill>
                  <a:srgbClr val="FF0000"/>
                </a:solidFill>
              </a:rPr>
              <a:t>3 </a:t>
            </a:r>
            <a:r>
              <a:rPr lang="fr-FR" b="1" dirty="0">
                <a:solidFill>
                  <a:srgbClr val="FF0000"/>
                </a:solidFill>
              </a:rPr>
              <a:t>Modèle aux fuites magnétiques totalisées au </a:t>
            </a:r>
            <a:r>
              <a:rPr lang="fr-FR" b="1" dirty="0" smtClean="0">
                <a:solidFill>
                  <a:srgbClr val="FF0000"/>
                </a:solidFill>
              </a:rPr>
              <a:t>rotor</a:t>
            </a:r>
            <a:endParaRPr lang="fr-FR" dirty="0">
              <a:solidFill>
                <a:srgbClr val="FF0000"/>
              </a:solidFill>
            </a:endParaRPr>
          </a:p>
        </p:txBody>
      </p:sp>
      <p:sp>
        <p:nvSpPr>
          <p:cNvPr id="3" name="Rectangle 2"/>
          <p:cNvSpPr/>
          <p:nvPr/>
        </p:nvSpPr>
        <p:spPr>
          <a:xfrm>
            <a:off x="125955" y="1286651"/>
            <a:ext cx="6246440" cy="646331"/>
          </a:xfrm>
          <a:prstGeom prst="rect">
            <a:avLst/>
          </a:prstGeom>
        </p:spPr>
        <p:txBody>
          <a:bodyPr wrap="square">
            <a:spAutoFit/>
          </a:bodyPr>
          <a:lstStyle/>
          <a:p>
            <a:r>
              <a:rPr lang="fr-FR" b="1" i="1" dirty="0">
                <a:solidFill>
                  <a:srgbClr val="FF0000"/>
                </a:solidFill>
                <a:latin typeface="BookmanOldStyle-BoldItalic"/>
              </a:rPr>
              <a:t>3.2 Expressions du couple électromagnétique</a:t>
            </a:r>
            <a:r>
              <a:rPr lang="fr-FR" dirty="0">
                <a:solidFill>
                  <a:srgbClr val="FF0000"/>
                </a:solidFill>
              </a:rPr>
              <a:t> </a:t>
            </a:r>
            <a:br>
              <a:rPr lang="fr-FR" dirty="0">
                <a:solidFill>
                  <a:srgbClr val="FF0000"/>
                </a:solidFill>
              </a:rPr>
            </a:br>
            <a:endParaRPr lang="fr-FR" dirty="0">
              <a:solidFill>
                <a:srgbClr val="FF0000"/>
              </a:solidFill>
            </a:endParaRPr>
          </a:p>
        </p:txBody>
      </p:sp>
      <p:sp>
        <p:nvSpPr>
          <p:cNvPr id="5" name="Rectangle 4"/>
          <p:cNvSpPr/>
          <p:nvPr/>
        </p:nvSpPr>
        <p:spPr>
          <a:xfrm>
            <a:off x="66680" y="1932982"/>
            <a:ext cx="8988425" cy="646331"/>
          </a:xfrm>
          <a:prstGeom prst="rect">
            <a:avLst/>
          </a:prstGeom>
        </p:spPr>
        <p:txBody>
          <a:bodyPr wrap="square">
            <a:spAutoFit/>
          </a:bodyPr>
          <a:lstStyle/>
          <a:p>
            <a:r>
              <a:rPr lang="fr-FR" dirty="0">
                <a:solidFill>
                  <a:srgbClr val="000000"/>
                </a:solidFill>
                <a:latin typeface="BookmanOldStyle"/>
              </a:rPr>
              <a:t>De l'expression </a:t>
            </a:r>
            <a:r>
              <a:rPr lang="fr-FR" dirty="0" smtClean="0">
                <a:solidFill>
                  <a:srgbClr val="000000"/>
                </a:solidFill>
                <a:latin typeface="BookmanOldStyle"/>
              </a:rPr>
              <a:t>donnant </a:t>
            </a:r>
            <a:r>
              <a:rPr lang="fr-FR" dirty="0">
                <a:solidFill>
                  <a:srgbClr val="000000"/>
                </a:solidFill>
                <a:latin typeface="BookmanOldStyle"/>
              </a:rPr>
              <a:t>le couple en fonction des </a:t>
            </a:r>
            <a:r>
              <a:rPr lang="fr-FR" dirty="0" smtClean="0">
                <a:solidFill>
                  <a:srgbClr val="000000"/>
                </a:solidFill>
                <a:latin typeface="BookmanOldStyle"/>
              </a:rPr>
              <a:t>flux, </a:t>
            </a:r>
            <a:r>
              <a:rPr lang="fr-FR" dirty="0">
                <a:solidFill>
                  <a:srgbClr val="000000"/>
                </a:solidFill>
                <a:latin typeface="BookmanOldStyle"/>
              </a:rPr>
              <a:t>on trouve :</a:t>
            </a:r>
            <a:r>
              <a:rPr lang="fr-FR" dirty="0"/>
              <a:t> </a:t>
            </a:r>
            <a:br>
              <a:rPr lang="fr-FR" dirty="0"/>
            </a:br>
            <a:endParaRPr lang="fr-FR" dirty="0"/>
          </a:p>
        </p:txBody>
      </p:sp>
      <p:pic>
        <p:nvPicPr>
          <p:cNvPr id="15" name="Image 14"/>
          <p:cNvPicPr>
            <a:picLocks noChangeAspect="1"/>
          </p:cNvPicPr>
          <p:nvPr/>
        </p:nvPicPr>
        <p:blipFill>
          <a:blip r:embed="rId3"/>
          <a:stretch>
            <a:fillRect/>
          </a:stretch>
        </p:blipFill>
        <p:spPr>
          <a:xfrm>
            <a:off x="283753" y="2544662"/>
            <a:ext cx="3619500" cy="714375"/>
          </a:xfrm>
          <a:prstGeom prst="rect">
            <a:avLst/>
          </a:prstGeom>
        </p:spPr>
      </p:pic>
      <p:pic>
        <p:nvPicPr>
          <p:cNvPr id="17" name="Image 16"/>
          <p:cNvPicPr>
            <a:picLocks noChangeAspect="1"/>
          </p:cNvPicPr>
          <p:nvPr/>
        </p:nvPicPr>
        <p:blipFill>
          <a:blip r:embed="rId4"/>
          <a:stretch>
            <a:fillRect/>
          </a:stretch>
        </p:blipFill>
        <p:spPr>
          <a:xfrm>
            <a:off x="4496919" y="3020762"/>
            <a:ext cx="4647081" cy="1054072"/>
          </a:xfrm>
          <a:prstGeom prst="rect">
            <a:avLst/>
          </a:prstGeom>
        </p:spPr>
      </p:pic>
      <p:pic>
        <p:nvPicPr>
          <p:cNvPr id="18" name="Image 17"/>
          <p:cNvPicPr>
            <a:picLocks noChangeAspect="1"/>
          </p:cNvPicPr>
          <p:nvPr/>
        </p:nvPicPr>
        <p:blipFill>
          <a:blip r:embed="rId5"/>
          <a:stretch>
            <a:fillRect/>
          </a:stretch>
        </p:blipFill>
        <p:spPr>
          <a:xfrm>
            <a:off x="283753" y="3538711"/>
            <a:ext cx="3562350" cy="800100"/>
          </a:xfrm>
          <a:prstGeom prst="rect">
            <a:avLst/>
          </a:prstGeom>
        </p:spPr>
      </p:pic>
      <p:sp>
        <p:nvSpPr>
          <p:cNvPr id="19" name="Accolade fermante 18"/>
          <p:cNvSpPr/>
          <p:nvPr/>
        </p:nvSpPr>
        <p:spPr>
          <a:xfrm>
            <a:off x="3927001" y="2892380"/>
            <a:ext cx="284959" cy="12464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4" name="Connecteur droit avec flèche 23"/>
          <p:cNvCxnSpPr>
            <a:stCxn id="19" idx="1"/>
          </p:cNvCxnSpPr>
          <p:nvPr/>
        </p:nvCxnSpPr>
        <p:spPr>
          <a:xfrm>
            <a:off x="4211960" y="3515583"/>
            <a:ext cx="348932" cy="23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6"/>
          <a:stretch>
            <a:fillRect/>
          </a:stretch>
        </p:blipFill>
        <p:spPr>
          <a:xfrm>
            <a:off x="202168" y="4446973"/>
            <a:ext cx="8829675" cy="752475"/>
          </a:xfrm>
          <a:prstGeom prst="rect">
            <a:avLst/>
          </a:prstGeom>
        </p:spPr>
      </p:pic>
      <p:pic>
        <p:nvPicPr>
          <p:cNvPr id="26" name="Image 25"/>
          <p:cNvPicPr>
            <a:picLocks noChangeAspect="1"/>
          </p:cNvPicPr>
          <p:nvPr/>
        </p:nvPicPr>
        <p:blipFill>
          <a:blip r:embed="rId7"/>
          <a:stretch>
            <a:fillRect/>
          </a:stretch>
        </p:blipFill>
        <p:spPr>
          <a:xfrm>
            <a:off x="2474042" y="5187296"/>
            <a:ext cx="3190875" cy="819150"/>
          </a:xfrm>
          <a:prstGeom prst="rect">
            <a:avLst/>
          </a:prstGeom>
        </p:spPr>
      </p:pic>
    </p:spTree>
    <p:extLst>
      <p:ext uri="{BB962C8B-B14F-4D97-AF65-F5344CB8AC3E}">
        <p14:creationId xmlns:p14="http://schemas.microsoft.com/office/powerpoint/2010/main" val="2917592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369332"/>
          </a:xfrm>
          <a:prstGeom prst="rect">
            <a:avLst/>
          </a:prstGeom>
        </p:spPr>
        <p:txBody>
          <a:bodyPr wrap="square">
            <a:spAutoFit/>
          </a:bodyPr>
          <a:lstStyle/>
          <a:p>
            <a:r>
              <a:rPr lang="fr-FR" b="1" dirty="0" smtClean="0">
                <a:solidFill>
                  <a:srgbClr val="FF0000"/>
                </a:solidFill>
              </a:rPr>
              <a:t>3 </a:t>
            </a:r>
            <a:r>
              <a:rPr lang="fr-FR" b="1" dirty="0">
                <a:solidFill>
                  <a:srgbClr val="FF0000"/>
                </a:solidFill>
              </a:rPr>
              <a:t>Modèle aux fuites magnétiques totalisées au </a:t>
            </a:r>
            <a:r>
              <a:rPr lang="fr-FR" b="1" dirty="0" smtClean="0">
                <a:solidFill>
                  <a:srgbClr val="FF0000"/>
                </a:solidFill>
              </a:rPr>
              <a:t>rotor</a:t>
            </a:r>
            <a:endParaRPr lang="fr-FR" dirty="0">
              <a:solidFill>
                <a:srgbClr val="FF0000"/>
              </a:solidFill>
            </a:endParaRPr>
          </a:p>
        </p:txBody>
      </p:sp>
      <p:sp>
        <p:nvSpPr>
          <p:cNvPr id="3" name="Rectangle 2"/>
          <p:cNvSpPr/>
          <p:nvPr/>
        </p:nvSpPr>
        <p:spPr>
          <a:xfrm>
            <a:off x="125955" y="1286651"/>
            <a:ext cx="6246440" cy="646331"/>
          </a:xfrm>
          <a:prstGeom prst="rect">
            <a:avLst/>
          </a:prstGeom>
        </p:spPr>
        <p:txBody>
          <a:bodyPr wrap="square">
            <a:spAutoFit/>
          </a:bodyPr>
          <a:lstStyle/>
          <a:p>
            <a:r>
              <a:rPr lang="fr-FR" b="1" i="1" dirty="0">
                <a:solidFill>
                  <a:srgbClr val="FF0000"/>
                </a:solidFill>
                <a:latin typeface="BookmanOldStyle-BoldItalic"/>
              </a:rPr>
              <a:t>3.2 Expressions du couple électromagnétique</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2" name="Image 11"/>
          <p:cNvPicPr>
            <a:picLocks noChangeAspect="1"/>
          </p:cNvPicPr>
          <p:nvPr/>
        </p:nvPicPr>
        <p:blipFill>
          <a:blip r:embed="rId3"/>
          <a:stretch>
            <a:fillRect/>
          </a:stretch>
        </p:blipFill>
        <p:spPr>
          <a:xfrm>
            <a:off x="217930" y="1740239"/>
            <a:ext cx="7753350" cy="666750"/>
          </a:xfrm>
          <a:prstGeom prst="rect">
            <a:avLst/>
          </a:prstGeom>
        </p:spPr>
      </p:pic>
      <p:pic>
        <p:nvPicPr>
          <p:cNvPr id="13" name="Image 12"/>
          <p:cNvPicPr>
            <a:picLocks noChangeAspect="1"/>
          </p:cNvPicPr>
          <p:nvPr/>
        </p:nvPicPr>
        <p:blipFill>
          <a:blip r:embed="rId4"/>
          <a:stretch>
            <a:fillRect/>
          </a:stretch>
        </p:blipFill>
        <p:spPr>
          <a:xfrm>
            <a:off x="5005557" y="2553179"/>
            <a:ext cx="2733675" cy="904875"/>
          </a:xfrm>
          <a:prstGeom prst="rect">
            <a:avLst/>
          </a:prstGeom>
        </p:spPr>
      </p:pic>
      <p:pic>
        <p:nvPicPr>
          <p:cNvPr id="14" name="Image 13"/>
          <p:cNvPicPr>
            <a:picLocks noChangeAspect="1"/>
          </p:cNvPicPr>
          <p:nvPr/>
        </p:nvPicPr>
        <p:blipFill>
          <a:blip r:embed="rId5"/>
          <a:stretch>
            <a:fillRect/>
          </a:stretch>
        </p:blipFill>
        <p:spPr>
          <a:xfrm>
            <a:off x="469426" y="2667479"/>
            <a:ext cx="3457575" cy="790575"/>
          </a:xfrm>
          <a:prstGeom prst="rect">
            <a:avLst/>
          </a:prstGeom>
        </p:spPr>
      </p:pic>
      <p:sp>
        <p:nvSpPr>
          <p:cNvPr id="16" name="Égal 15"/>
          <p:cNvSpPr/>
          <p:nvPr/>
        </p:nvSpPr>
        <p:spPr>
          <a:xfrm>
            <a:off x="4214251" y="2854334"/>
            <a:ext cx="504056" cy="4168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p:cNvSpPr/>
          <p:nvPr/>
        </p:nvSpPr>
        <p:spPr>
          <a:xfrm>
            <a:off x="265146" y="3488647"/>
            <a:ext cx="8699342" cy="646331"/>
          </a:xfrm>
          <a:prstGeom prst="rect">
            <a:avLst/>
          </a:prstGeom>
        </p:spPr>
        <p:txBody>
          <a:bodyPr wrap="square">
            <a:spAutoFit/>
          </a:bodyPr>
          <a:lstStyle/>
          <a:p>
            <a:r>
              <a:rPr lang="fr-FR" dirty="0">
                <a:solidFill>
                  <a:srgbClr val="000000"/>
                </a:solidFill>
                <a:latin typeface="BookmanOldStyle"/>
              </a:rPr>
              <a:t>Les caractéristiques statiques couples-vitesse ont les formes données par la figure</a:t>
            </a:r>
            <a:r>
              <a:rPr lang="fr-FR" dirty="0"/>
              <a:t> </a:t>
            </a:r>
            <a:br>
              <a:rPr lang="fr-FR" dirty="0"/>
            </a:br>
            <a:endParaRPr lang="fr-FR" dirty="0"/>
          </a:p>
        </p:txBody>
      </p:sp>
      <p:pic>
        <p:nvPicPr>
          <p:cNvPr id="23" name="Image 22"/>
          <p:cNvPicPr>
            <a:picLocks noChangeAspect="1"/>
          </p:cNvPicPr>
          <p:nvPr/>
        </p:nvPicPr>
        <p:blipFill>
          <a:blip r:embed="rId6"/>
          <a:stretch>
            <a:fillRect/>
          </a:stretch>
        </p:blipFill>
        <p:spPr>
          <a:xfrm>
            <a:off x="4313156" y="3968797"/>
            <a:ext cx="3658124" cy="2495678"/>
          </a:xfrm>
          <a:prstGeom prst="rect">
            <a:avLst/>
          </a:prstGeom>
        </p:spPr>
      </p:pic>
    </p:spTree>
    <p:extLst>
      <p:ext uri="{BB962C8B-B14F-4D97-AF65-F5344CB8AC3E}">
        <p14:creationId xmlns:p14="http://schemas.microsoft.com/office/powerpoint/2010/main" val="62999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155575" y="908200"/>
            <a:ext cx="4572000" cy="646331"/>
          </a:xfrm>
          <a:prstGeom prst="rect">
            <a:avLst/>
          </a:prstGeom>
        </p:spPr>
        <p:txBody>
          <a:bodyPr>
            <a:spAutoFit/>
          </a:bodyPr>
          <a:lstStyle/>
          <a:p>
            <a:r>
              <a:rPr lang="fr-FR" b="1" dirty="0">
                <a:solidFill>
                  <a:srgbClr val="FF0000"/>
                </a:solidFill>
                <a:latin typeface="BookmanOldStyle-Bold"/>
              </a:rPr>
              <a:t>4 Commande scalaire en couple,</a:t>
            </a:r>
            <a:r>
              <a:rPr lang="fr-FR" dirty="0">
                <a:solidFill>
                  <a:srgbClr val="FF0000"/>
                </a:solidFill>
              </a:rPr>
              <a:t> </a:t>
            </a:r>
            <a:br>
              <a:rPr lang="fr-FR" dirty="0">
                <a:solidFill>
                  <a:srgbClr val="FF0000"/>
                </a:solidFill>
              </a:rPr>
            </a:br>
            <a:endParaRPr lang="fr-FR" dirty="0">
              <a:solidFill>
                <a:srgbClr val="FF0000"/>
              </a:solidFill>
            </a:endParaRPr>
          </a:p>
        </p:txBody>
      </p:sp>
      <p:sp>
        <p:nvSpPr>
          <p:cNvPr id="15" name="Rectangle 14"/>
          <p:cNvSpPr/>
          <p:nvPr/>
        </p:nvSpPr>
        <p:spPr>
          <a:xfrm>
            <a:off x="289507" y="1760180"/>
            <a:ext cx="8442330" cy="3785652"/>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Sur la base des modèles statiques définis précédemment, on considère des lois de commandes dites "scalaires" car on règle que l'amplitude des vecteurs en régime permanent et leur vitesse de rotation. On analysera successivement les points suivants: </a:t>
            </a:r>
            <a:endParaRPr lang="fr-FR" sz="2000" dirty="0" smtClean="0">
              <a:solidFill>
                <a:srgbClr val="000000"/>
              </a:solidFill>
              <a:latin typeface="Times New Roman" panose="02020603050405020304" pitchFamily="18" charset="0"/>
              <a:cs typeface="Times New Roman" panose="02020603050405020304" pitchFamily="18" charset="0"/>
            </a:endParaRPr>
          </a:p>
          <a:p>
            <a:endParaRPr lang="fr-FR" sz="20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Objectifs </a:t>
            </a:r>
            <a:r>
              <a:rPr lang="fr-FR" sz="2000" dirty="0">
                <a:solidFill>
                  <a:srgbClr val="000000"/>
                </a:solidFill>
                <a:latin typeface="Times New Roman" panose="02020603050405020304" pitchFamily="18" charset="0"/>
                <a:cs typeface="Times New Roman" panose="02020603050405020304" pitchFamily="18" charset="0"/>
              </a:rPr>
              <a:t>et principes de ces lois de commandes scalaires suivant que le flux utile retenu est statorique ou rotorique. </a:t>
            </a:r>
            <a:endParaRPr lang="fr-FR" sz="2000" dirty="0" smtClean="0">
              <a:solidFill>
                <a:srgbClr val="000000"/>
              </a:solidFill>
              <a:latin typeface="Times New Roman" panose="02020603050405020304" pitchFamily="18" charset="0"/>
              <a:cs typeface="Times New Roman" panose="02020603050405020304" pitchFamily="18" charset="0"/>
            </a:endParaRPr>
          </a:p>
          <a:p>
            <a:endParaRPr lang="fr-FR" sz="20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L'importance </a:t>
            </a:r>
            <a:r>
              <a:rPr lang="fr-FR" sz="2000" dirty="0">
                <a:solidFill>
                  <a:srgbClr val="000000"/>
                </a:solidFill>
                <a:latin typeface="Times New Roman" panose="02020603050405020304" pitchFamily="18" charset="0"/>
                <a:cs typeface="Times New Roman" panose="02020603050405020304" pitchFamily="18" charset="0"/>
              </a:rPr>
              <a:t>de contrôler le glissement par le biais de l'autopilotage. </a:t>
            </a:r>
            <a:endParaRPr lang="fr-FR" sz="20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sz="20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Exemples </a:t>
            </a:r>
            <a:r>
              <a:rPr lang="fr-FR" sz="2000" dirty="0">
                <a:solidFill>
                  <a:srgbClr val="000000"/>
                </a:solidFill>
                <a:latin typeface="Times New Roman" panose="02020603050405020304" pitchFamily="18" charset="0"/>
                <a:cs typeface="Times New Roman" panose="02020603050405020304" pitchFamily="18" charset="0"/>
              </a:rPr>
              <a:t>de commandes scalaires.</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873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0" y="855939"/>
            <a:ext cx="6678488" cy="646331"/>
          </a:xfrm>
          <a:prstGeom prst="rect">
            <a:avLst/>
          </a:prstGeom>
        </p:spPr>
        <p:txBody>
          <a:bodyPr wrap="square">
            <a:spAutoFit/>
          </a:bodyPr>
          <a:lstStyle/>
          <a:p>
            <a:r>
              <a:rPr lang="fr-FR" b="1" i="1" dirty="0">
                <a:solidFill>
                  <a:srgbClr val="000000"/>
                </a:solidFill>
                <a:latin typeface="BookmanOldStyle-BoldItalic"/>
              </a:rPr>
              <a:t>4.1 Objectifs et principes des lois de commandes scalaires</a:t>
            </a:r>
            <a:r>
              <a:rPr lang="fr-FR" dirty="0"/>
              <a:t> </a:t>
            </a:r>
            <a:br>
              <a:rPr lang="fr-FR" dirty="0"/>
            </a:br>
            <a:endParaRPr lang="fr-FR" dirty="0"/>
          </a:p>
        </p:txBody>
      </p:sp>
      <p:sp>
        <p:nvSpPr>
          <p:cNvPr id="4" name="Rectangle 3"/>
          <p:cNvSpPr/>
          <p:nvPr/>
        </p:nvSpPr>
        <p:spPr>
          <a:xfrm>
            <a:off x="307975" y="1356942"/>
            <a:ext cx="8604448" cy="2554545"/>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Plusieurs commandes scalaires existent, on se limite dans cette étude</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Au </a:t>
            </a:r>
            <a:r>
              <a:rPr lang="fr-FR" sz="2000" dirty="0">
                <a:solidFill>
                  <a:srgbClr val="000000"/>
                </a:solidFill>
                <a:latin typeface="Times New Roman" panose="02020603050405020304" pitchFamily="18" charset="0"/>
                <a:cs typeface="Times New Roman" panose="02020603050405020304" pitchFamily="18" charset="0"/>
              </a:rPr>
              <a:t>cas moteur à la commande en couple (la boucle de régulation </a:t>
            </a:r>
            <a:r>
              <a:rPr lang="fr-FR" sz="2000" dirty="0" smtClean="0">
                <a:solidFill>
                  <a:srgbClr val="000000"/>
                </a:solidFill>
                <a:latin typeface="Times New Roman" panose="02020603050405020304" pitchFamily="18" charset="0"/>
                <a:cs typeface="Times New Roman" panose="02020603050405020304" pitchFamily="18" charset="0"/>
              </a:rPr>
              <a:t>de la </a:t>
            </a:r>
            <a:r>
              <a:rPr lang="fr-FR" sz="2000" dirty="0">
                <a:solidFill>
                  <a:srgbClr val="000000"/>
                </a:solidFill>
                <a:latin typeface="Times New Roman" panose="02020603050405020304" pitchFamily="18" charset="0"/>
                <a:cs typeface="Times New Roman" panose="02020603050405020304" pitchFamily="18" charset="0"/>
              </a:rPr>
              <a:t>vitesse n'est donc pas présentée</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Sur </a:t>
            </a:r>
            <a:r>
              <a:rPr lang="fr-FR" sz="2000" dirty="0">
                <a:solidFill>
                  <a:srgbClr val="000000"/>
                </a:solidFill>
                <a:latin typeface="Times New Roman" panose="02020603050405020304" pitchFamily="18" charset="0"/>
                <a:cs typeface="Times New Roman" panose="02020603050405020304" pitchFamily="18" charset="0"/>
              </a:rPr>
              <a:t>la structure la plus utilisée dans l'industrie: alimentation </a:t>
            </a:r>
            <a:r>
              <a:rPr lang="fr-FR" sz="2000" dirty="0" smtClean="0">
                <a:solidFill>
                  <a:srgbClr val="000000"/>
                </a:solidFill>
                <a:latin typeface="Times New Roman" panose="02020603050405020304" pitchFamily="18" charset="0"/>
                <a:cs typeface="Times New Roman" panose="02020603050405020304" pitchFamily="18" charset="0"/>
              </a:rPr>
              <a:t>en tension </a:t>
            </a:r>
            <a:r>
              <a:rPr lang="fr-FR" sz="2000" dirty="0">
                <a:solidFill>
                  <a:srgbClr val="000000"/>
                </a:solidFill>
                <a:latin typeface="Times New Roman" panose="02020603050405020304" pitchFamily="18" charset="0"/>
                <a:cs typeface="Times New Roman" panose="02020603050405020304" pitchFamily="18" charset="0"/>
              </a:rPr>
              <a:t>de la machine via un onduleur de tension</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14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30" y="7937"/>
            <a:ext cx="9055105"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statique des machines asynchrones en vue de leurs commande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60375" y="1303337"/>
            <a:ext cx="8216081" cy="5386090"/>
          </a:xfrm>
          <a:prstGeom prst="rect">
            <a:avLst/>
          </a:prstGeom>
        </p:spPr>
        <p:txBody>
          <a:bodyPr wrap="square">
            <a:spAutoFit/>
          </a:bodyPr>
          <a:lstStyle/>
          <a:p>
            <a:r>
              <a:rPr lang="fr-FR" sz="2400" b="1" i="1" dirty="0" smtClean="0">
                <a:solidFill>
                  <a:srgbClr val="FF0000"/>
                </a:solidFill>
                <a:latin typeface="Times New Roman" panose="02020603050405020304" pitchFamily="18" charset="0"/>
                <a:cs typeface="Times New Roman" panose="02020603050405020304" pitchFamily="18" charset="0"/>
              </a:rPr>
              <a:t>Introduction</a:t>
            </a:r>
          </a:p>
          <a:p>
            <a:endParaRPr lang="fr-FR" sz="2400" i="1" dirty="0" smtClean="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Le régime permanent du moteur asynchrone correspond à celui d’une </a:t>
            </a:r>
            <a:r>
              <a:rPr lang="fr-FR" sz="2400" dirty="0">
                <a:solidFill>
                  <a:srgbClr val="FF0000"/>
                </a:solidFill>
                <a:latin typeface="Times New Roman" panose="02020603050405020304" pitchFamily="18" charset="0"/>
                <a:cs typeface="Times New Roman" panose="02020603050405020304" pitchFamily="18" charset="0"/>
              </a:rPr>
              <a:t>alimentation statorique sinusoïdale triphasée équilibrée</a:t>
            </a:r>
            <a:r>
              <a:rPr lang="fr-FR" sz="2400" dirty="0">
                <a:latin typeface="Times New Roman" panose="02020603050405020304" pitchFamily="18" charset="0"/>
                <a:cs typeface="Times New Roman" panose="02020603050405020304" pitchFamily="18" charset="0"/>
              </a:rPr>
              <a:t>, lorsque </a:t>
            </a:r>
            <a:r>
              <a:rPr lang="fr-FR" sz="2400" dirty="0">
                <a:solidFill>
                  <a:srgbClr val="FF0000"/>
                </a:solidFill>
                <a:latin typeface="Times New Roman" panose="02020603050405020304" pitchFamily="18" charset="0"/>
                <a:cs typeface="Times New Roman" panose="02020603050405020304" pitchFamily="18" charset="0"/>
              </a:rPr>
              <a:t>la vitesse de rotation </a:t>
            </a:r>
            <a:r>
              <a:rPr lang="fr-FR" sz="2400" dirty="0">
                <a:latin typeface="Times New Roman" panose="02020603050405020304" pitchFamily="18" charset="0"/>
                <a:cs typeface="Times New Roman" panose="02020603050405020304" pitchFamily="18" charset="0"/>
              </a:rPr>
              <a:t>et donc </a:t>
            </a:r>
            <a:r>
              <a:rPr lang="fr-FR" sz="2400" dirty="0">
                <a:solidFill>
                  <a:srgbClr val="FF0000"/>
                </a:solidFill>
                <a:latin typeface="Times New Roman" panose="02020603050405020304" pitchFamily="18" charset="0"/>
                <a:cs typeface="Times New Roman" panose="02020603050405020304" pitchFamily="18" charset="0"/>
              </a:rPr>
              <a:t>le glissement </a:t>
            </a:r>
            <a:r>
              <a:rPr lang="fr-FR" sz="2400" dirty="0">
                <a:latin typeface="Times New Roman" panose="02020603050405020304" pitchFamily="18" charset="0"/>
                <a:cs typeface="Times New Roman" panose="02020603050405020304" pitchFamily="18" charset="0"/>
              </a:rPr>
              <a:t>sont devenus </a:t>
            </a:r>
            <a:r>
              <a:rPr lang="fr-FR" sz="2400" dirty="0">
                <a:solidFill>
                  <a:srgbClr val="FF0000"/>
                </a:solidFill>
                <a:latin typeface="Times New Roman" panose="02020603050405020304" pitchFamily="18" charset="0"/>
                <a:cs typeface="Times New Roman" panose="02020603050405020304" pitchFamily="18" charset="0"/>
              </a:rPr>
              <a:t>constants</a:t>
            </a:r>
            <a:r>
              <a:rPr lang="fr-FR" sz="2400"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 </a:t>
            </a:r>
          </a:p>
          <a:p>
            <a:endParaRPr lang="fr-FR" sz="2400" b="1"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points qui font l'objet du présent chapitre </a:t>
            </a:r>
            <a:r>
              <a:rPr lang="fr-FR" sz="2400" dirty="0" smtClean="0">
                <a:latin typeface="Times New Roman" panose="02020603050405020304" pitchFamily="18" charset="0"/>
                <a:cs typeface="Times New Roman" panose="02020603050405020304" pitchFamily="18" charset="0"/>
              </a:rPr>
              <a:t>sont</a:t>
            </a:r>
            <a:r>
              <a:rPr lang="fr-FR" sz="2400" dirty="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La modélisation en régime permanent de la MAS; </a:t>
            </a:r>
            <a:endParaRPr lang="fr-FR" sz="2400" dirty="0" smtClean="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Modèles équivalents de la MAS; </a:t>
            </a:r>
            <a:endParaRPr lang="fr-FR" sz="2400" dirty="0" smtClean="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Commande scalaire </a:t>
            </a:r>
            <a:r>
              <a:rPr lang="fr-FR" sz="2400" dirty="0" smtClean="0">
                <a:latin typeface="Times New Roman" panose="02020603050405020304" pitchFamily="18" charset="0"/>
                <a:cs typeface="Times New Roman" panose="02020603050405020304" pitchFamily="18" charset="0"/>
              </a:rPr>
              <a:t>de la MAS.</a:t>
            </a:r>
            <a:r>
              <a:rPr lang="fr-FR" sz="3200" dirty="0" smtClean="0">
                <a:latin typeface="Times New Roman" panose="02020603050405020304" pitchFamily="18" charset="0"/>
                <a:cs typeface="Times New Roman" panose="02020603050405020304" pitchFamily="18" charset="0"/>
              </a:rPr>
              <a:t> </a:t>
            </a:r>
            <a:endParaRPr lang="fr-FR"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370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155575" y="944931"/>
            <a:ext cx="6462464" cy="646331"/>
          </a:xfrm>
          <a:prstGeom prst="rect">
            <a:avLst/>
          </a:prstGeom>
        </p:spPr>
        <p:txBody>
          <a:bodyPr wrap="square">
            <a:spAutoFit/>
          </a:bodyPr>
          <a:lstStyle/>
          <a:p>
            <a:r>
              <a:rPr lang="fr-FR" b="1" i="1" dirty="0">
                <a:solidFill>
                  <a:srgbClr val="FF0000"/>
                </a:solidFill>
                <a:latin typeface="BookmanOldStyle-BoldItalic"/>
              </a:rPr>
              <a:t>4.2 Commande scalaire en tension " </a:t>
            </a:r>
            <a:r>
              <a:rPr lang="fr-FR" sz="1600" b="1" i="1" dirty="0">
                <a:solidFill>
                  <a:srgbClr val="FF0000"/>
                </a:solidFill>
                <a:latin typeface="BookmanOldStyle-BoldItalic"/>
              </a:rPr>
              <a:t>loi V/f=constante"</a:t>
            </a:r>
            <a:r>
              <a:rPr lang="fr-FR" b="1" i="1" dirty="0">
                <a:solidFill>
                  <a:srgbClr val="FF0000"/>
                </a:solidFill>
                <a:latin typeface="BookmanOldStyle-BoldItalic"/>
              </a:rPr>
              <a:t>.</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3" name="Image 12"/>
          <p:cNvPicPr>
            <a:picLocks noChangeAspect="1"/>
          </p:cNvPicPr>
          <p:nvPr/>
        </p:nvPicPr>
        <p:blipFill>
          <a:blip r:embed="rId3"/>
          <a:stretch>
            <a:fillRect/>
          </a:stretch>
        </p:blipFill>
        <p:spPr>
          <a:xfrm>
            <a:off x="174941" y="1798946"/>
            <a:ext cx="8772525" cy="2924175"/>
          </a:xfrm>
          <a:prstGeom prst="rect">
            <a:avLst/>
          </a:prstGeom>
        </p:spPr>
      </p:pic>
      <p:pic>
        <p:nvPicPr>
          <p:cNvPr id="14" name="Image 13"/>
          <p:cNvPicPr>
            <a:picLocks noChangeAspect="1"/>
          </p:cNvPicPr>
          <p:nvPr/>
        </p:nvPicPr>
        <p:blipFill>
          <a:blip r:embed="rId4"/>
          <a:stretch>
            <a:fillRect/>
          </a:stretch>
        </p:blipFill>
        <p:spPr>
          <a:xfrm>
            <a:off x="85829" y="4460827"/>
            <a:ext cx="8943975" cy="1752600"/>
          </a:xfrm>
          <a:prstGeom prst="rect">
            <a:avLst/>
          </a:prstGeom>
        </p:spPr>
      </p:pic>
      <p:pic>
        <p:nvPicPr>
          <p:cNvPr id="15" name="Image 14"/>
          <p:cNvPicPr>
            <a:picLocks noChangeAspect="1"/>
          </p:cNvPicPr>
          <p:nvPr/>
        </p:nvPicPr>
        <p:blipFill>
          <a:blip r:embed="rId5"/>
          <a:stretch>
            <a:fillRect/>
          </a:stretch>
        </p:blipFill>
        <p:spPr>
          <a:xfrm>
            <a:off x="0" y="6165304"/>
            <a:ext cx="5848350" cy="466725"/>
          </a:xfrm>
          <a:prstGeom prst="rect">
            <a:avLst/>
          </a:prstGeom>
        </p:spPr>
      </p:pic>
    </p:spTree>
    <p:extLst>
      <p:ext uri="{BB962C8B-B14F-4D97-AF65-F5344CB8AC3E}">
        <p14:creationId xmlns:p14="http://schemas.microsoft.com/office/powerpoint/2010/main" val="9032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155575" y="944931"/>
            <a:ext cx="6462464" cy="646331"/>
          </a:xfrm>
          <a:prstGeom prst="rect">
            <a:avLst/>
          </a:prstGeom>
        </p:spPr>
        <p:txBody>
          <a:bodyPr wrap="square">
            <a:spAutoFit/>
          </a:bodyPr>
          <a:lstStyle/>
          <a:p>
            <a:r>
              <a:rPr lang="fr-FR" b="1" i="1" dirty="0">
                <a:solidFill>
                  <a:srgbClr val="FF0000"/>
                </a:solidFill>
                <a:latin typeface="BookmanOldStyle-BoldItalic"/>
              </a:rPr>
              <a:t>4.2 Commande scalaire en tension " </a:t>
            </a:r>
            <a:r>
              <a:rPr lang="fr-FR" sz="1600" b="1" i="1" dirty="0">
                <a:solidFill>
                  <a:srgbClr val="FF0000"/>
                </a:solidFill>
                <a:latin typeface="BookmanOldStyle-BoldItalic"/>
              </a:rPr>
              <a:t>loi V/f=constante"</a:t>
            </a:r>
            <a:r>
              <a:rPr lang="fr-FR" b="1" i="1" dirty="0">
                <a:solidFill>
                  <a:srgbClr val="FF0000"/>
                </a:solidFill>
                <a:latin typeface="BookmanOldStyle-BoldItalic"/>
              </a:rPr>
              <a:t>.</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3" name="Image 12"/>
          <p:cNvPicPr>
            <a:picLocks noChangeAspect="1"/>
          </p:cNvPicPr>
          <p:nvPr/>
        </p:nvPicPr>
        <p:blipFill>
          <a:blip r:embed="rId3"/>
          <a:stretch>
            <a:fillRect/>
          </a:stretch>
        </p:blipFill>
        <p:spPr>
          <a:xfrm>
            <a:off x="253676" y="1424510"/>
            <a:ext cx="8772525" cy="2924175"/>
          </a:xfrm>
          <a:prstGeom prst="rect">
            <a:avLst/>
          </a:prstGeom>
        </p:spPr>
      </p:pic>
      <p:pic>
        <p:nvPicPr>
          <p:cNvPr id="3" name="Image 2"/>
          <p:cNvPicPr>
            <a:picLocks noChangeAspect="1"/>
          </p:cNvPicPr>
          <p:nvPr/>
        </p:nvPicPr>
        <p:blipFill rotWithShape="1">
          <a:blip r:embed="rId4"/>
          <a:srcRect r="47027"/>
          <a:stretch/>
        </p:blipFill>
        <p:spPr>
          <a:xfrm>
            <a:off x="752945" y="4332964"/>
            <a:ext cx="3314999" cy="990600"/>
          </a:xfrm>
          <a:prstGeom prst="rect">
            <a:avLst/>
          </a:prstGeom>
        </p:spPr>
      </p:pic>
      <p:pic>
        <p:nvPicPr>
          <p:cNvPr id="4" name="Image 3"/>
          <p:cNvPicPr>
            <a:picLocks noChangeAspect="1"/>
          </p:cNvPicPr>
          <p:nvPr/>
        </p:nvPicPr>
        <p:blipFill>
          <a:blip r:embed="rId5"/>
          <a:stretch>
            <a:fillRect/>
          </a:stretch>
        </p:blipFill>
        <p:spPr>
          <a:xfrm>
            <a:off x="333637" y="5323564"/>
            <a:ext cx="6134100" cy="1343025"/>
          </a:xfrm>
          <a:prstGeom prst="rect">
            <a:avLst/>
          </a:prstGeom>
        </p:spPr>
      </p:pic>
    </p:spTree>
    <p:extLst>
      <p:ext uri="{BB962C8B-B14F-4D97-AF65-F5344CB8AC3E}">
        <p14:creationId xmlns:p14="http://schemas.microsoft.com/office/powerpoint/2010/main" val="322015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283752" y="854556"/>
            <a:ext cx="7168567" cy="646331"/>
          </a:xfrm>
          <a:prstGeom prst="rect">
            <a:avLst/>
          </a:prstGeom>
        </p:spPr>
        <p:txBody>
          <a:bodyPr wrap="square">
            <a:spAutoFit/>
          </a:bodyPr>
          <a:lstStyle/>
          <a:p>
            <a:r>
              <a:rPr lang="fr-FR" b="1" i="1" dirty="0">
                <a:solidFill>
                  <a:srgbClr val="FF0000"/>
                </a:solidFill>
                <a:latin typeface="BookmanOldStyle-BoldItalic"/>
              </a:rPr>
              <a:t>4.3 Commande scalaire en courant, flux utile rotorique.</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4" name="Image 13"/>
          <p:cNvPicPr>
            <a:picLocks noChangeAspect="1"/>
          </p:cNvPicPr>
          <p:nvPr/>
        </p:nvPicPr>
        <p:blipFill>
          <a:blip r:embed="rId3"/>
          <a:stretch>
            <a:fillRect/>
          </a:stretch>
        </p:blipFill>
        <p:spPr>
          <a:xfrm>
            <a:off x="117477" y="1500887"/>
            <a:ext cx="8820150" cy="2743200"/>
          </a:xfrm>
          <a:prstGeom prst="rect">
            <a:avLst/>
          </a:prstGeom>
        </p:spPr>
      </p:pic>
      <p:pic>
        <p:nvPicPr>
          <p:cNvPr id="15" name="Image 14"/>
          <p:cNvPicPr>
            <a:picLocks noChangeAspect="1"/>
          </p:cNvPicPr>
          <p:nvPr/>
        </p:nvPicPr>
        <p:blipFill>
          <a:blip r:embed="rId4"/>
          <a:stretch>
            <a:fillRect/>
          </a:stretch>
        </p:blipFill>
        <p:spPr>
          <a:xfrm>
            <a:off x="1222375" y="4220125"/>
            <a:ext cx="2295525" cy="800100"/>
          </a:xfrm>
          <a:prstGeom prst="rect">
            <a:avLst/>
          </a:prstGeom>
        </p:spPr>
      </p:pic>
      <p:pic>
        <p:nvPicPr>
          <p:cNvPr id="16" name="Image 15"/>
          <p:cNvPicPr>
            <a:picLocks noChangeAspect="1"/>
          </p:cNvPicPr>
          <p:nvPr/>
        </p:nvPicPr>
        <p:blipFill>
          <a:blip r:embed="rId5"/>
          <a:stretch>
            <a:fillRect/>
          </a:stretch>
        </p:blipFill>
        <p:spPr>
          <a:xfrm>
            <a:off x="1212902" y="5301208"/>
            <a:ext cx="3181350" cy="942975"/>
          </a:xfrm>
          <a:prstGeom prst="rect">
            <a:avLst/>
          </a:prstGeom>
        </p:spPr>
      </p:pic>
    </p:spTree>
    <p:extLst>
      <p:ext uri="{BB962C8B-B14F-4D97-AF65-F5344CB8AC3E}">
        <p14:creationId xmlns:p14="http://schemas.microsoft.com/office/powerpoint/2010/main" val="192549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30" y="7937"/>
            <a:ext cx="9055105"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statique des machines asynchrones en vue de leurs commande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296982" y="1334349"/>
            <a:ext cx="7515378" cy="369332"/>
          </a:xfrm>
          <a:prstGeom prst="rect">
            <a:avLst/>
          </a:prstGeom>
        </p:spPr>
        <p:txBody>
          <a:bodyPr wrap="square">
            <a:spAutoFit/>
          </a:bodyPr>
          <a:lstStyle/>
          <a:p>
            <a:r>
              <a:rPr lang="fr-FR" b="1" dirty="0">
                <a:solidFill>
                  <a:srgbClr val="FF0000"/>
                </a:solidFill>
                <a:latin typeface="BookmanOldStyle-Bold"/>
              </a:rPr>
              <a:t>1 Modélisation en régime permanent sinusoïdal,</a:t>
            </a:r>
            <a:r>
              <a:rPr lang="fr-FR" dirty="0">
                <a:solidFill>
                  <a:srgbClr val="FF0000"/>
                </a:solidFill>
              </a:rPr>
              <a:t> </a:t>
            </a:r>
          </a:p>
        </p:txBody>
      </p:sp>
      <p:sp>
        <p:nvSpPr>
          <p:cNvPr id="5" name="Rectangle 4"/>
          <p:cNvSpPr/>
          <p:nvPr/>
        </p:nvSpPr>
        <p:spPr>
          <a:xfrm>
            <a:off x="296982" y="1863283"/>
            <a:ext cx="6651282" cy="646331"/>
          </a:xfrm>
          <a:prstGeom prst="rect">
            <a:avLst/>
          </a:prstGeom>
        </p:spPr>
        <p:txBody>
          <a:bodyPr wrap="square">
            <a:spAutoFit/>
          </a:bodyPr>
          <a:lstStyle/>
          <a:p>
            <a:r>
              <a:rPr lang="fr-FR" dirty="0">
                <a:solidFill>
                  <a:srgbClr val="000000"/>
                </a:solidFill>
                <a:latin typeface="BookmanOldStyle"/>
              </a:rPr>
              <a:t>les équations des tensions avec les phaseurs sont;</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1763688" y="2525038"/>
            <a:ext cx="4705350" cy="676275"/>
          </a:xfrm>
          <a:prstGeom prst="rect">
            <a:avLst/>
          </a:prstGeom>
        </p:spPr>
      </p:pic>
      <p:sp>
        <p:nvSpPr>
          <p:cNvPr id="13" name="Rectangle 12"/>
          <p:cNvSpPr/>
          <p:nvPr/>
        </p:nvSpPr>
        <p:spPr>
          <a:xfrm>
            <a:off x="460374" y="3501008"/>
            <a:ext cx="7928049" cy="923330"/>
          </a:xfrm>
          <a:prstGeom prst="rect">
            <a:avLst/>
          </a:prstGeom>
        </p:spPr>
        <p:txBody>
          <a:bodyPr wrap="square">
            <a:spAutoFit/>
          </a:bodyPr>
          <a:lstStyle/>
          <a:p>
            <a:r>
              <a:rPr lang="fr-FR" dirty="0">
                <a:solidFill>
                  <a:srgbClr val="000000"/>
                </a:solidFill>
                <a:latin typeface="BookmanOldStyle"/>
              </a:rPr>
              <a:t>Dans le régime permanent et dans un repère lié au champs tournant, les</a:t>
            </a:r>
          </a:p>
          <a:p>
            <a:r>
              <a:rPr lang="fr-FR" dirty="0">
                <a:solidFill>
                  <a:srgbClr val="000000"/>
                </a:solidFill>
                <a:latin typeface="BookmanOldStyle"/>
              </a:rPr>
              <a:t>grandeurs sont toutes constante alors</a:t>
            </a:r>
            <a:r>
              <a:rPr lang="fr-FR" dirty="0"/>
              <a:t> :</a:t>
            </a:r>
            <a:br>
              <a:rPr lang="fr-FR" dirty="0"/>
            </a:br>
            <a:endParaRPr lang="fr-FR" dirty="0"/>
          </a:p>
        </p:txBody>
      </p:sp>
      <p:pic>
        <p:nvPicPr>
          <p:cNvPr id="14" name="Image 13"/>
          <p:cNvPicPr>
            <a:picLocks noChangeAspect="1"/>
          </p:cNvPicPr>
          <p:nvPr/>
        </p:nvPicPr>
        <p:blipFill>
          <a:blip r:embed="rId4"/>
          <a:stretch>
            <a:fillRect/>
          </a:stretch>
        </p:blipFill>
        <p:spPr>
          <a:xfrm>
            <a:off x="1547664" y="4330751"/>
            <a:ext cx="2343150" cy="1047750"/>
          </a:xfrm>
          <a:prstGeom prst="rect">
            <a:avLst/>
          </a:prstGeom>
        </p:spPr>
      </p:pic>
      <p:sp>
        <p:nvSpPr>
          <p:cNvPr id="15" name="Rectangle 14"/>
          <p:cNvSpPr/>
          <p:nvPr/>
        </p:nvSpPr>
        <p:spPr>
          <a:xfrm>
            <a:off x="612775" y="5805264"/>
            <a:ext cx="4572000" cy="646331"/>
          </a:xfrm>
          <a:prstGeom prst="rect">
            <a:avLst/>
          </a:prstGeom>
        </p:spPr>
        <p:txBody>
          <a:bodyPr>
            <a:spAutoFit/>
          </a:bodyPr>
          <a:lstStyle/>
          <a:p>
            <a:r>
              <a:rPr lang="fr-FR" dirty="0">
                <a:solidFill>
                  <a:srgbClr val="000000"/>
                </a:solidFill>
                <a:latin typeface="BookmanOldStyle"/>
              </a:rPr>
              <a:t>On définit le glissement g par:</a:t>
            </a:r>
            <a:r>
              <a:rPr lang="fr-FR" dirty="0"/>
              <a:t> </a:t>
            </a:r>
            <a:br>
              <a:rPr lang="fr-FR" dirty="0"/>
            </a:br>
            <a:endParaRPr lang="fr-FR" dirty="0"/>
          </a:p>
        </p:txBody>
      </p:sp>
      <p:pic>
        <p:nvPicPr>
          <p:cNvPr id="16" name="Image 15"/>
          <p:cNvPicPr>
            <a:picLocks noChangeAspect="1"/>
          </p:cNvPicPr>
          <p:nvPr/>
        </p:nvPicPr>
        <p:blipFill>
          <a:blip r:embed="rId5">
            <a:duotone>
              <a:prstClr val="black"/>
              <a:schemeClr val="accent2">
                <a:tint val="45000"/>
                <a:satMod val="400000"/>
              </a:schemeClr>
            </a:duotone>
          </a:blip>
          <a:stretch>
            <a:fillRect/>
          </a:stretch>
        </p:blipFill>
        <p:spPr>
          <a:xfrm>
            <a:off x="4716016" y="5563666"/>
            <a:ext cx="2562225" cy="762000"/>
          </a:xfrm>
          <a:prstGeom prst="rect">
            <a:avLst/>
          </a:prstGeom>
        </p:spPr>
      </p:pic>
    </p:spTree>
    <p:extLst>
      <p:ext uri="{BB962C8B-B14F-4D97-AF65-F5344CB8AC3E}">
        <p14:creationId xmlns:p14="http://schemas.microsoft.com/office/powerpoint/2010/main" val="250386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30" y="7937"/>
            <a:ext cx="9055105"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statique des machines asynchrones en vue de leurs commande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296982" y="1334349"/>
            <a:ext cx="7515378" cy="646331"/>
          </a:xfrm>
          <a:prstGeom prst="rect">
            <a:avLst/>
          </a:prstGeom>
        </p:spPr>
        <p:txBody>
          <a:bodyPr wrap="square">
            <a:spAutoFit/>
          </a:bodyPr>
          <a:lstStyle/>
          <a:p>
            <a:r>
              <a:rPr lang="fr-FR" b="1" dirty="0">
                <a:solidFill>
                  <a:srgbClr val="FF0000"/>
                </a:solidFill>
                <a:latin typeface="BookmanOldStyle-Bold"/>
              </a:rPr>
              <a:t>1 Modélisation en régime permanent sinusoïdal,</a:t>
            </a:r>
            <a:r>
              <a:rPr lang="fr-FR" dirty="0">
                <a:solidFill>
                  <a:srgbClr val="FF0000"/>
                </a:solidFill>
              </a:rPr>
              <a:t> </a:t>
            </a:r>
            <a:br>
              <a:rPr lang="fr-FR" dirty="0">
                <a:solidFill>
                  <a:srgbClr val="FF0000"/>
                </a:solidFill>
              </a:rPr>
            </a:br>
            <a:endParaRPr lang="fr-FR" dirty="0">
              <a:solidFill>
                <a:srgbClr val="FF0000"/>
              </a:solidFill>
            </a:endParaRPr>
          </a:p>
        </p:txBody>
      </p:sp>
      <p:pic>
        <p:nvPicPr>
          <p:cNvPr id="14" name="Image 13"/>
          <p:cNvPicPr>
            <a:picLocks noChangeAspect="1"/>
          </p:cNvPicPr>
          <p:nvPr/>
        </p:nvPicPr>
        <p:blipFill>
          <a:blip r:embed="rId3"/>
          <a:stretch>
            <a:fillRect/>
          </a:stretch>
        </p:blipFill>
        <p:spPr>
          <a:xfrm>
            <a:off x="460375" y="1806792"/>
            <a:ext cx="2343150" cy="1047750"/>
          </a:xfrm>
          <a:prstGeom prst="rect">
            <a:avLst/>
          </a:prstGeom>
        </p:spPr>
      </p:pic>
      <p:cxnSp>
        <p:nvCxnSpPr>
          <p:cNvPr id="17" name="Connecteur droit avec flèche 16"/>
          <p:cNvCxnSpPr>
            <a:stCxn id="14" idx="3"/>
          </p:cNvCxnSpPr>
          <p:nvPr/>
        </p:nvCxnSpPr>
        <p:spPr>
          <a:xfrm flipV="1">
            <a:off x="2803525" y="2324948"/>
            <a:ext cx="1552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4"/>
          <a:stretch>
            <a:fillRect/>
          </a:stretch>
        </p:blipFill>
        <p:spPr>
          <a:xfrm>
            <a:off x="5004048" y="1813582"/>
            <a:ext cx="2333625" cy="1133475"/>
          </a:xfrm>
          <a:prstGeom prst="rect">
            <a:avLst/>
          </a:prstGeom>
        </p:spPr>
      </p:pic>
      <p:sp>
        <p:nvSpPr>
          <p:cNvPr id="19" name="Rectangle 18"/>
          <p:cNvSpPr/>
          <p:nvPr/>
        </p:nvSpPr>
        <p:spPr>
          <a:xfrm>
            <a:off x="341430" y="3154691"/>
            <a:ext cx="4572000" cy="646331"/>
          </a:xfrm>
          <a:prstGeom prst="rect">
            <a:avLst/>
          </a:prstGeom>
        </p:spPr>
        <p:txBody>
          <a:bodyPr>
            <a:spAutoFit/>
          </a:bodyPr>
          <a:lstStyle/>
          <a:p>
            <a:r>
              <a:rPr lang="fr-FR" dirty="0">
                <a:solidFill>
                  <a:srgbClr val="000000"/>
                </a:solidFill>
                <a:latin typeface="BookmanOldStyle"/>
              </a:rPr>
              <a:t>Ainsi, les équations des flux s'écrivent:</a:t>
            </a:r>
            <a:r>
              <a:rPr lang="fr-FR" dirty="0"/>
              <a:t> </a:t>
            </a:r>
            <a:br>
              <a:rPr lang="fr-FR" dirty="0"/>
            </a:br>
            <a:endParaRPr lang="fr-FR" dirty="0"/>
          </a:p>
        </p:txBody>
      </p:sp>
      <p:pic>
        <p:nvPicPr>
          <p:cNvPr id="20" name="Image 19"/>
          <p:cNvPicPr>
            <a:picLocks noChangeAspect="1"/>
          </p:cNvPicPr>
          <p:nvPr/>
        </p:nvPicPr>
        <p:blipFill rotWithShape="1">
          <a:blip r:embed="rId5"/>
          <a:srcRect r="53238"/>
          <a:stretch/>
        </p:blipFill>
        <p:spPr>
          <a:xfrm>
            <a:off x="917575" y="3677440"/>
            <a:ext cx="2160240" cy="942975"/>
          </a:xfrm>
          <a:prstGeom prst="rect">
            <a:avLst/>
          </a:prstGeom>
        </p:spPr>
      </p:pic>
      <p:sp>
        <p:nvSpPr>
          <p:cNvPr id="21" name="Rectangle 20"/>
          <p:cNvSpPr/>
          <p:nvPr/>
        </p:nvSpPr>
        <p:spPr>
          <a:xfrm>
            <a:off x="291104" y="4866969"/>
            <a:ext cx="8362387" cy="646331"/>
          </a:xfrm>
          <a:prstGeom prst="rect">
            <a:avLst/>
          </a:prstGeom>
        </p:spPr>
        <p:txBody>
          <a:bodyPr wrap="square">
            <a:spAutoFit/>
          </a:bodyPr>
          <a:lstStyle/>
          <a:p>
            <a:r>
              <a:rPr lang="fr-FR" dirty="0">
                <a:solidFill>
                  <a:srgbClr val="000000"/>
                </a:solidFill>
                <a:latin typeface="BookmanOldStyle"/>
              </a:rPr>
              <a:t>Dans le cas d'une machine à cage d'écureuil (</a:t>
            </a:r>
            <a:r>
              <a:rPr lang="fr-FR" i="1" dirty="0">
                <a:solidFill>
                  <a:srgbClr val="000000"/>
                </a:solidFill>
                <a:latin typeface="TimesNewRomanPS-ItalicMT"/>
              </a:rPr>
              <a:t>V </a:t>
            </a:r>
            <a:r>
              <a:rPr lang="fr-FR" sz="800" i="1" dirty="0">
                <a:solidFill>
                  <a:srgbClr val="000000"/>
                </a:solidFill>
                <a:latin typeface="TimesNewRomanPS-ItalicMT"/>
              </a:rPr>
              <a:t>r </a:t>
            </a:r>
            <a:r>
              <a:rPr lang="fr-FR" dirty="0">
                <a:solidFill>
                  <a:srgbClr val="000000"/>
                </a:solidFill>
                <a:latin typeface="SymbolMT"/>
              </a:rPr>
              <a:t>=</a:t>
            </a:r>
            <a:r>
              <a:rPr lang="fr-FR" dirty="0" smtClean="0">
                <a:solidFill>
                  <a:srgbClr val="000000"/>
                </a:solidFill>
                <a:latin typeface="SymbolMT"/>
              </a:rPr>
              <a:t> </a:t>
            </a:r>
            <a:r>
              <a:rPr lang="fr-FR" dirty="0">
                <a:solidFill>
                  <a:srgbClr val="000000"/>
                </a:solidFill>
                <a:latin typeface="TimesNewRomanPSMT"/>
              </a:rPr>
              <a:t>0 </a:t>
            </a:r>
            <a:r>
              <a:rPr lang="fr-FR" dirty="0">
                <a:solidFill>
                  <a:srgbClr val="000000"/>
                </a:solidFill>
                <a:latin typeface="BookmanOldStyle"/>
              </a:rPr>
              <a:t>), </a:t>
            </a:r>
            <a:r>
              <a:rPr lang="fr-FR" dirty="0"/>
              <a:t/>
            </a:r>
            <a:br>
              <a:rPr lang="fr-FR" dirty="0"/>
            </a:br>
            <a:endParaRPr lang="fr-FR" dirty="0"/>
          </a:p>
        </p:txBody>
      </p:sp>
      <p:pic>
        <p:nvPicPr>
          <p:cNvPr id="22" name="Image 21"/>
          <p:cNvPicPr>
            <a:picLocks noChangeAspect="1"/>
          </p:cNvPicPr>
          <p:nvPr/>
        </p:nvPicPr>
        <p:blipFill>
          <a:blip r:embed="rId6"/>
          <a:stretch>
            <a:fillRect/>
          </a:stretch>
        </p:blipFill>
        <p:spPr>
          <a:xfrm>
            <a:off x="752105" y="5445668"/>
            <a:ext cx="4038600" cy="1190625"/>
          </a:xfrm>
          <a:prstGeom prst="rect">
            <a:avLst/>
          </a:prstGeom>
        </p:spPr>
      </p:pic>
    </p:spTree>
    <p:extLst>
      <p:ext uri="{BB962C8B-B14F-4D97-AF65-F5344CB8AC3E}">
        <p14:creationId xmlns:p14="http://schemas.microsoft.com/office/powerpoint/2010/main" val="3115791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30" y="7937"/>
            <a:ext cx="9055105"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statique des machines asynchrones en vue de leurs commande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296982" y="1334349"/>
            <a:ext cx="7515378" cy="646331"/>
          </a:xfrm>
          <a:prstGeom prst="rect">
            <a:avLst/>
          </a:prstGeom>
        </p:spPr>
        <p:txBody>
          <a:bodyPr wrap="square">
            <a:spAutoFit/>
          </a:bodyPr>
          <a:lstStyle/>
          <a:p>
            <a:r>
              <a:rPr lang="fr-FR" b="1" dirty="0">
                <a:solidFill>
                  <a:srgbClr val="000000"/>
                </a:solidFill>
                <a:latin typeface="BookmanOldStyle-Bold"/>
              </a:rPr>
              <a:t>1 Modélisation en régime permanent sinusoïdal,</a:t>
            </a:r>
            <a:r>
              <a:rPr lang="fr-FR" dirty="0"/>
              <a:t> </a:t>
            </a:r>
            <a:br>
              <a:rPr lang="fr-FR" dirty="0"/>
            </a:br>
            <a:endParaRPr lang="fr-FR" dirty="0"/>
          </a:p>
        </p:txBody>
      </p:sp>
      <p:sp>
        <p:nvSpPr>
          <p:cNvPr id="3" name="Rectangle 2"/>
          <p:cNvSpPr/>
          <p:nvPr/>
        </p:nvSpPr>
        <p:spPr>
          <a:xfrm>
            <a:off x="307974" y="1823501"/>
            <a:ext cx="8512497" cy="923330"/>
          </a:xfrm>
          <a:prstGeom prst="rect">
            <a:avLst/>
          </a:prstGeom>
        </p:spPr>
        <p:txBody>
          <a:bodyPr wrap="square">
            <a:spAutoFit/>
          </a:bodyPr>
          <a:lstStyle/>
          <a:p>
            <a:r>
              <a:rPr lang="fr-FR" dirty="0">
                <a:solidFill>
                  <a:srgbClr val="000000"/>
                </a:solidFill>
                <a:latin typeface="BookmanOldStyle"/>
              </a:rPr>
              <a:t>Ce système d’équations est traduit par le schéma équivalent par </a:t>
            </a:r>
            <a:r>
              <a:rPr lang="fr-FR" dirty="0" smtClean="0">
                <a:solidFill>
                  <a:srgbClr val="000000"/>
                </a:solidFill>
                <a:latin typeface="BookmanOldStyle"/>
              </a:rPr>
              <a:t> phase dit </a:t>
            </a:r>
            <a:r>
              <a:rPr lang="fr-FR" dirty="0">
                <a:solidFill>
                  <a:srgbClr val="000000"/>
                </a:solidFill>
                <a:latin typeface="BookmanOldStyle"/>
              </a:rPr>
              <a:t>"aux </a:t>
            </a:r>
            <a:r>
              <a:rPr lang="fr-FR" b="1" dirty="0">
                <a:solidFill>
                  <a:srgbClr val="FF0000"/>
                </a:solidFill>
                <a:latin typeface="BookmanOldStyle"/>
              </a:rPr>
              <a:t>inductances couplées</a:t>
            </a:r>
            <a:r>
              <a:rPr lang="fr-FR" dirty="0">
                <a:solidFill>
                  <a:srgbClr val="000000"/>
                </a:solidFill>
                <a:latin typeface="BookmanOldStyle"/>
              </a:rPr>
              <a:t>";</a:t>
            </a:r>
            <a:r>
              <a:rPr lang="fr-FR" dirty="0"/>
              <a:t> </a:t>
            </a:r>
            <a:br>
              <a:rPr lang="fr-FR" dirty="0"/>
            </a:br>
            <a:endParaRPr lang="fr-FR" dirty="0"/>
          </a:p>
        </p:txBody>
      </p:sp>
      <p:pic>
        <p:nvPicPr>
          <p:cNvPr id="5" name="Image 4"/>
          <p:cNvPicPr>
            <a:picLocks noChangeAspect="1"/>
          </p:cNvPicPr>
          <p:nvPr/>
        </p:nvPicPr>
        <p:blipFill>
          <a:blip r:embed="rId3"/>
          <a:stretch>
            <a:fillRect/>
          </a:stretch>
        </p:blipFill>
        <p:spPr>
          <a:xfrm>
            <a:off x="746409" y="2469832"/>
            <a:ext cx="5905500" cy="2571750"/>
          </a:xfrm>
          <a:prstGeom prst="rect">
            <a:avLst/>
          </a:prstGeom>
        </p:spPr>
      </p:pic>
      <p:sp>
        <p:nvSpPr>
          <p:cNvPr id="12" name="Rectangle 11"/>
          <p:cNvSpPr/>
          <p:nvPr/>
        </p:nvSpPr>
        <p:spPr>
          <a:xfrm>
            <a:off x="307974" y="5053048"/>
            <a:ext cx="8152458" cy="923330"/>
          </a:xfrm>
          <a:prstGeom prst="rect">
            <a:avLst/>
          </a:prstGeom>
        </p:spPr>
        <p:txBody>
          <a:bodyPr wrap="square">
            <a:spAutoFit/>
          </a:bodyPr>
          <a:lstStyle/>
          <a:p>
            <a:r>
              <a:rPr lang="fr-FR" dirty="0">
                <a:solidFill>
                  <a:srgbClr val="000000"/>
                </a:solidFill>
                <a:latin typeface="BookmanOldStyle"/>
              </a:rPr>
              <a:t>En plus, l'expression de couple électromagnétique en fonction des amplitudes complexes des courants est donnée par:</a:t>
            </a:r>
            <a:r>
              <a:rPr lang="fr-FR" dirty="0"/>
              <a:t> </a:t>
            </a:r>
            <a:br>
              <a:rPr lang="fr-FR" dirty="0"/>
            </a:br>
            <a:endParaRPr lang="fr-FR" dirty="0"/>
          </a:p>
        </p:txBody>
      </p:sp>
      <p:pic>
        <p:nvPicPr>
          <p:cNvPr id="13" name="Image 12"/>
          <p:cNvPicPr>
            <a:picLocks noChangeAspect="1"/>
          </p:cNvPicPr>
          <p:nvPr/>
        </p:nvPicPr>
        <p:blipFill>
          <a:blip r:embed="rId4">
            <a:duotone>
              <a:prstClr val="black"/>
              <a:schemeClr val="accent2">
                <a:tint val="45000"/>
                <a:satMod val="400000"/>
              </a:schemeClr>
            </a:duotone>
          </a:blip>
          <a:stretch>
            <a:fillRect/>
          </a:stretch>
        </p:blipFill>
        <p:spPr>
          <a:xfrm>
            <a:off x="2339752" y="5877272"/>
            <a:ext cx="3609975" cy="581025"/>
          </a:xfrm>
          <a:prstGeom prst="rect">
            <a:avLst/>
          </a:prstGeom>
        </p:spPr>
      </p:pic>
    </p:spTree>
    <p:extLst>
      <p:ext uri="{BB962C8B-B14F-4D97-AF65-F5344CB8AC3E}">
        <p14:creationId xmlns:p14="http://schemas.microsoft.com/office/powerpoint/2010/main" val="331123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30" y="7937"/>
            <a:ext cx="9055105"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statique des machines asynchrones en vue de leurs commande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296982" y="1334349"/>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14" name="Rectangle 13"/>
          <p:cNvSpPr/>
          <p:nvPr/>
        </p:nvSpPr>
        <p:spPr>
          <a:xfrm>
            <a:off x="278238" y="2268112"/>
            <a:ext cx="8573614" cy="1015663"/>
          </a:xfrm>
          <a:prstGeom prst="rect">
            <a:avLst/>
          </a:prstGeom>
        </p:spPr>
        <p:txBody>
          <a:bodyPr wrap="square">
            <a:spAutoFit/>
          </a:bodyPr>
          <a:lstStyle/>
          <a:p>
            <a:r>
              <a:rPr lang="fr-FR" sz="2000" dirty="0">
                <a:solidFill>
                  <a:srgbClr val="000000"/>
                </a:solidFill>
                <a:latin typeface="BookmanOldStyle"/>
              </a:rPr>
              <a:t>Dans ce cas, on considère que le flux utile qui sert à la magnétisation de la machine est égale au </a:t>
            </a:r>
            <a:r>
              <a:rPr lang="fr-FR" sz="2000" b="1" dirty="0">
                <a:solidFill>
                  <a:srgbClr val="000000"/>
                </a:solidFill>
                <a:latin typeface="BookmanOldStyle-Bold"/>
              </a:rPr>
              <a:t>flux rotorique </a:t>
            </a:r>
            <a:r>
              <a:rPr lang="fr-FR" sz="2000" dirty="0">
                <a:solidFill>
                  <a:srgbClr val="000000"/>
                </a:solidFill>
                <a:latin typeface="BookmanOldStyle"/>
              </a:rPr>
              <a:t>c'est-à-dire</a:t>
            </a:r>
            <a:r>
              <a:rPr lang="fr-FR" sz="2000" dirty="0"/>
              <a:t> </a:t>
            </a:r>
            <a:br>
              <a:rPr lang="fr-FR" sz="2000" dirty="0"/>
            </a:br>
            <a:endParaRPr lang="fr-FR" sz="2000" dirty="0"/>
          </a:p>
        </p:txBody>
      </p:sp>
      <p:pic>
        <p:nvPicPr>
          <p:cNvPr id="15" name="Image 14"/>
          <p:cNvPicPr>
            <a:picLocks noChangeAspect="1"/>
          </p:cNvPicPr>
          <p:nvPr/>
        </p:nvPicPr>
        <p:blipFill>
          <a:blip r:embed="rId3">
            <a:duotone>
              <a:prstClr val="black"/>
              <a:schemeClr val="accent2">
                <a:tint val="45000"/>
                <a:satMod val="400000"/>
              </a:schemeClr>
            </a:duotone>
          </a:blip>
          <a:stretch>
            <a:fillRect/>
          </a:stretch>
        </p:blipFill>
        <p:spPr>
          <a:xfrm>
            <a:off x="3347864" y="3193362"/>
            <a:ext cx="1584176" cy="858095"/>
          </a:xfrm>
          <a:prstGeom prst="rect">
            <a:avLst/>
          </a:prstGeom>
        </p:spPr>
      </p:pic>
      <p:sp>
        <p:nvSpPr>
          <p:cNvPr id="16" name="Rectangle 15"/>
          <p:cNvSpPr/>
          <p:nvPr/>
        </p:nvSpPr>
        <p:spPr>
          <a:xfrm>
            <a:off x="341430" y="4209026"/>
            <a:ext cx="7991673" cy="1077218"/>
          </a:xfrm>
          <a:prstGeom prst="rect">
            <a:avLst/>
          </a:prstGeom>
        </p:spPr>
        <p:txBody>
          <a:bodyPr wrap="square">
            <a:spAutoFit/>
          </a:bodyPr>
          <a:lstStyle/>
          <a:p>
            <a:r>
              <a:rPr lang="fr-FR" sz="2000" dirty="0">
                <a:solidFill>
                  <a:srgbClr val="000000"/>
                </a:solidFill>
                <a:latin typeface="BookmanOldStyle"/>
              </a:rPr>
              <a:t>il faut exprimer toutes les grandeurs en fonction </a:t>
            </a:r>
            <a:r>
              <a:rPr lang="fr-FR" sz="2000" dirty="0" smtClean="0">
                <a:solidFill>
                  <a:srgbClr val="000000"/>
                </a:solidFill>
                <a:latin typeface="BookmanOldStyle"/>
              </a:rPr>
              <a:t>(</a:t>
            </a:r>
            <a:r>
              <a:rPr lang="fr-FR" sz="2400" dirty="0" err="1" smtClean="0">
                <a:solidFill>
                  <a:srgbClr val="FF0000"/>
                </a:solidFill>
                <a:latin typeface="SymbolMT"/>
              </a:rPr>
              <a:t>W</a:t>
            </a:r>
            <a:r>
              <a:rPr lang="fr-FR" sz="900" i="1" dirty="0" err="1" smtClean="0">
                <a:solidFill>
                  <a:srgbClr val="FF0000"/>
                </a:solidFill>
                <a:latin typeface="TimesNewRomanPS-ItalicMT"/>
              </a:rPr>
              <a:t>r</a:t>
            </a:r>
            <a:r>
              <a:rPr lang="fr-FR" sz="900" i="1" dirty="0" smtClean="0">
                <a:solidFill>
                  <a:srgbClr val="FF0000"/>
                </a:solidFill>
                <a:latin typeface="TimesNewRomanPS-ItalicMT"/>
              </a:rPr>
              <a:t> </a:t>
            </a:r>
            <a:r>
              <a:rPr lang="fr-FR" sz="2000" dirty="0">
                <a:solidFill>
                  <a:srgbClr val="FF0000"/>
                </a:solidFill>
                <a:latin typeface="BookmanOldStyle"/>
              </a:rPr>
              <a:t>et </a:t>
            </a:r>
            <a:r>
              <a:rPr lang="el-GR" sz="2400" dirty="0" smtClean="0">
                <a:solidFill>
                  <a:srgbClr val="FF0000"/>
                </a:solidFill>
                <a:latin typeface="SymbolMT"/>
              </a:rPr>
              <a:t>Φ</a:t>
            </a:r>
            <a:r>
              <a:rPr lang="fr-FR" sz="900" i="1" dirty="0" smtClean="0">
                <a:solidFill>
                  <a:srgbClr val="FF0000"/>
                </a:solidFill>
                <a:latin typeface="TimesNewRomanPS-ItalicMT"/>
              </a:rPr>
              <a:t>r</a:t>
            </a:r>
            <a:r>
              <a:rPr lang="fr-FR" sz="900" i="1" dirty="0" smtClean="0">
                <a:solidFill>
                  <a:srgbClr val="000000"/>
                </a:solidFill>
                <a:latin typeface="TimesNewRomanPS-ItalicMT"/>
              </a:rPr>
              <a:t> </a:t>
            </a:r>
            <a:r>
              <a:rPr lang="fr-FR" sz="2000" dirty="0">
                <a:solidFill>
                  <a:srgbClr val="000000"/>
                </a:solidFill>
                <a:latin typeface="BookmanOldStyle"/>
              </a:rPr>
              <a:t>) car cette dernière est l'image de l'état de charge de la machine</a:t>
            </a:r>
            <a:r>
              <a:rPr lang="fr-FR" sz="2000" dirty="0"/>
              <a:t> </a:t>
            </a:r>
            <a:br>
              <a:rPr lang="fr-FR" sz="2000" dirty="0"/>
            </a:br>
            <a:endParaRPr lang="fr-FR" sz="2000" dirty="0"/>
          </a:p>
        </p:txBody>
      </p:sp>
    </p:spTree>
    <p:extLst>
      <p:ext uri="{BB962C8B-B14F-4D97-AF65-F5344CB8AC3E}">
        <p14:creationId xmlns:p14="http://schemas.microsoft.com/office/powerpoint/2010/main" val="79788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38554"/>
          </a:xfrm>
          <a:prstGeom prst="rect">
            <a:avLst/>
          </a:prstGeom>
        </p:spPr>
        <p:txBody>
          <a:bodyPr wrap="square">
            <a:spAutoFit/>
          </a:bodyPr>
          <a:lstStyle/>
          <a:p>
            <a:r>
              <a:rPr lang="fr-FR" sz="1600" b="1" i="1" dirty="0">
                <a:solidFill>
                  <a:srgbClr val="000000"/>
                </a:solidFill>
                <a:latin typeface="BookmanOldStyle-BoldItalic"/>
              </a:rPr>
              <a:t>2.1 Expressions des grandeurs électriques en fonction du </a:t>
            </a:r>
            <a:r>
              <a:rPr lang="fr-FR" sz="1600" b="1" i="1" dirty="0" smtClean="0">
                <a:solidFill>
                  <a:srgbClr val="000000"/>
                </a:solidFill>
                <a:latin typeface="BookmanOldStyle-BoldItalic"/>
              </a:rPr>
              <a:t>flux rotorique</a:t>
            </a:r>
            <a:r>
              <a:rPr lang="fr-FR" sz="1600" dirty="0" smtClean="0"/>
              <a:t> </a:t>
            </a:r>
            <a:endParaRPr lang="fr-FR" sz="1600" dirty="0"/>
          </a:p>
        </p:txBody>
      </p:sp>
      <p:pic>
        <p:nvPicPr>
          <p:cNvPr id="5" name="Image 4"/>
          <p:cNvPicPr>
            <a:picLocks noChangeAspect="1"/>
          </p:cNvPicPr>
          <p:nvPr/>
        </p:nvPicPr>
        <p:blipFill>
          <a:blip r:embed="rId3">
            <a:duotone>
              <a:prstClr val="black"/>
              <a:schemeClr val="accent2">
                <a:tint val="45000"/>
                <a:satMod val="400000"/>
              </a:schemeClr>
            </a:duotone>
          </a:blip>
          <a:stretch>
            <a:fillRect/>
          </a:stretch>
        </p:blipFill>
        <p:spPr>
          <a:xfrm>
            <a:off x="795874" y="1780721"/>
            <a:ext cx="4152900" cy="676275"/>
          </a:xfrm>
          <a:prstGeom prst="rect">
            <a:avLst/>
          </a:prstGeom>
        </p:spPr>
      </p:pic>
      <p:sp>
        <p:nvSpPr>
          <p:cNvPr id="12" name="Rectangle 11"/>
          <p:cNvSpPr/>
          <p:nvPr/>
        </p:nvSpPr>
        <p:spPr>
          <a:xfrm>
            <a:off x="612775" y="2606263"/>
            <a:ext cx="4572000" cy="369332"/>
          </a:xfrm>
          <a:prstGeom prst="rect">
            <a:avLst/>
          </a:prstGeom>
        </p:spPr>
        <p:txBody>
          <a:bodyPr>
            <a:spAutoFit/>
          </a:bodyPr>
          <a:lstStyle/>
          <a:p>
            <a:r>
              <a:rPr lang="fr-FR" dirty="0">
                <a:solidFill>
                  <a:srgbClr val="000000"/>
                </a:solidFill>
                <a:latin typeface="BookmanOldStyle"/>
              </a:rPr>
              <a:t>De </a:t>
            </a:r>
            <a:r>
              <a:rPr lang="fr-FR" dirty="0" smtClean="0">
                <a:solidFill>
                  <a:srgbClr val="000000"/>
                </a:solidFill>
                <a:latin typeface="BookmanOldStyle"/>
              </a:rPr>
              <a:t>l'équation</a:t>
            </a:r>
            <a:endParaRPr lang="fr-FR" dirty="0"/>
          </a:p>
        </p:txBody>
      </p:sp>
      <p:sp>
        <p:nvSpPr>
          <p:cNvPr id="17" name="Rectangle 16"/>
          <p:cNvSpPr/>
          <p:nvPr/>
        </p:nvSpPr>
        <p:spPr>
          <a:xfrm>
            <a:off x="765175" y="4063940"/>
            <a:ext cx="4572000" cy="646331"/>
          </a:xfrm>
          <a:prstGeom prst="rect">
            <a:avLst/>
          </a:prstGeom>
        </p:spPr>
        <p:txBody>
          <a:bodyPr>
            <a:spAutoFit/>
          </a:bodyPr>
          <a:lstStyle/>
          <a:p>
            <a:r>
              <a:rPr lang="fr-FR" dirty="0">
                <a:solidFill>
                  <a:srgbClr val="000000"/>
                </a:solidFill>
                <a:latin typeface="BookmanOldStyle"/>
              </a:rPr>
              <a:t>on trouve:</a:t>
            </a:r>
            <a:r>
              <a:rPr lang="fr-FR" dirty="0"/>
              <a:t> </a:t>
            </a:r>
            <a:br>
              <a:rPr lang="fr-FR" dirty="0"/>
            </a:br>
            <a:endParaRPr lang="fr-FR" dirty="0"/>
          </a:p>
        </p:txBody>
      </p:sp>
      <p:pic>
        <p:nvPicPr>
          <p:cNvPr id="18" name="Image 17"/>
          <p:cNvPicPr>
            <a:picLocks noChangeAspect="1"/>
          </p:cNvPicPr>
          <p:nvPr/>
        </p:nvPicPr>
        <p:blipFill>
          <a:blip r:embed="rId4"/>
          <a:stretch>
            <a:fillRect/>
          </a:stretch>
        </p:blipFill>
        <p:spPr>
          <a:xfrm>
            <a:off x="2752902" y="4491904"/>
            <a:ext cx="1790700" cy="695325"/>
          </a:xfrm>
          <a:prstGeom prst="rect">
            <a:avLst/>
          </a:prstGeom>
        </p:spPr>
      </p:pic>
      <p:sp>
        <p:nvSpPr>
          <p:cNvPr id="19" name="Rectangle 18"/>
          <p:cNvSpPr/>
          <p:nvPr/>
        </p:nvSpPr>
        <p:spPr>
          <a:xfrm>
            <a:off x="466901" y="5358166"/>
            <a:ext cx="8497585" cy="923330"/>
          </a:xfrm>
          <a:prstGeom prst="rect">
            <a:avLst/>
          </a:prstGeom>
        </p:spPr>
        <p:txBody>
          <a:bodyPr wrap="square">
            <a:spAutoFit/>
          </a:bodyPr>
          <a:lstStyle/>
          <a:p>
            <a:r>
              <a:rPr lang="fr-FR" dirty="0" smtClean="0">
                <a:solidFill>
                  <a:srgbClr val="000000"/>
                </a:solidFill>
                <a:latin typeface="BookmanOldStyle"/>
              </a:rPr>
              <a:t>Cette expression montre </a:t>
            </a:r>
            <a:r>
              <a:rPr lang="fr-FR" dirty="0">
                <a:solidFill>
                  <a:srgbClr val="000000"/>
                </a:solidFill>
                <a:latin typeface="BookmanOldStyle"/>
              </a:rPr>
              <a:t>que le courant rotorique est déphasé de 90° par rapport au vecteur flux rotorique pour un fonctionnement moteur </a:t>
            </a:r>
            <a:r>
              <a:rPr lang="fr-FR" dirty="0"/>
              <a:t/>
            </a:r>
            <a:br>
              <a:rPr lang="fr-FR" dirty="0"/>
            </a:br>
            <a:endParaRPr lang="fr-FR" dirty="0"/>
          </a:p>
        </p:txBody>
      </p:sp>
      <p:sp>
        <p:nvSpPr>
          <p:cNvPr id="20" name="Rectangle 19"/>
          <p:cNvSpPr/>
          <p:nvPr/>
        </p:nvSpPr>
        <p:spPr>
          <a:xfrm>
            <a:off x="884480" y="6078025"/>
            <a:ext cx="4572000" cy="646331"/>
          </a:xfrm>
          <a:prstGeom prst="rect">
            <a:avLst/>
          </a:prstGeom>
        </p:spPr>
        <p:txBody>
          <a:bodyPr>
            <a:spAutoFit/>
          </a:bodyPr>
          <a:lstStyle/>
          <a:p>
            <a:r>
              <a:rPr lang="fr-FR" dirty="0">
                <a:solidFill>
                  <a:srgbClr val="000000"/>
                </a:solidFill>
                <a:latin typeface="BookmanOldStyle"/>
              </a:rPr>
              <a:t>avec</a:t>
            </a:r>
            <a:r>
              <a:rPr lang="fr-FR" dirty="0"/>
              <a:t> </a:t>
            </a:r>
            <a:br>
              <a:rPr lang="fr-FR" dirty="0"/>
            </a:br>
            <a:endParaRPr lang="fr-FR" dirty="0"/>
          </a:p>
        </p:txBody>
      </p:sp>
      <p:pic>
        <p:nvPicPr>
          <p:cNvPr id="21" name="Image 20"/>
          <p:cNvPicPr>
            <a:picLocks noChangeAspect="1"/>
          </p:cNvPicPr>
          <p:nvPr/>
        </p:nvPicPr>
        <p:blipFill>
          <a:blip r:embed="rId5"/>
          <a:stretch>
            <a:fillRect/>
          </a:stretch>
        </p:blipFill>
        <p:spPr>
          <a:xfrm>
            <a:off x="1907704" y="6059812"/>
            <a:ext cx="685800" cy="495300"/>
          </a:xfrm>
          <a:prstGeom prst="rect">
            <a:avLst/>
          </a:prstGeom>
        </p:spPr>
      </p:pic>
      <p:pic>
        <p:nvPicPr>
          <p:cNvPr id="22" name="Image 21"/>
          <p:cNvPicPr>
            <a:picLocks noChangeAspect="1"/>
          </p:cNvPicPr>
          <p:nvPr/>
        </p:nvPicPr>
        <p:blipFill>
          <a:blip r:embed="rId6"/>
          <a:stretch>
            <a:fillRect/>
          </a:stretch>
        </p:blipFill>
        <p:spPr>
          <a:xfrm>
            <a:off x="2899724" y="2784579"/>
            <a:ext cx="2333625" cy="1133475"/>
          </a:xfrm>
          <a:prstGeom prst="rect">
            <a:avLst/>
          </a:prstGeom>
        </p:spPr>
      </p:pic>
    </p:spTree>
    <p:extLst>
      <p:ext uri="{BB962C8B-B14F-4D97-AF65-F5344CB8AC3E}">
        <p14:creationId xmlns:p14="http://schemas.microsoft.com/office/powerpoint/2010/main" val="132829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38554"/>
          </a:xfrm>
          <a:prstGeom prst="rect">
            <a:avLst/>
          </a:prstGeom>
        </p:spPr>
        <p:txBody>
          <a:bodyPr wrap="square">
            <a:spAutoFit/>
          </a:bodyPr>
          <a:lstStyle/>
          <a:p>
            <a:r>
              <a:rPr lang="fr-FR" sz="1600" b="1" i="1" dirty="0">
                <a:solidFill>
                  <a:srgbClr val="FF0000"/>
                </a:solidFill>
                <a:latin typeface="BookmanOldStyle-BoldItalic"/>
              </a:rPr>
              <a:t>2.1 Expressions des grandeurs électriques en fonction du </a:t>
            </a:r>
            <a:r>
              <a:rPr lang="fr-FR" sz="1600" b="1" i="1" dirty="0" smtClean="0">
                <a:solidFill>
                  <a:srgbClr val="FF0000"/>
                </a:solidFill>
                <a:latin typeface="BookmanOldStyle-BoldItalic"/>
              </a:rPr>
              <a:t>flux rotorique</a:t>
            </a:r>
            <a:r>
              <a:rPr lang="fr-FR" sz="1600" dirty="0" smtClean="0">
                <a:solidFill>
                  <a:srgbClr val="FF0000"/>
                </a:solidFill>
              </a:rPr>
              <a:t> </a:t>
            </a:r>
            <a:endParaRPr lang="fr-FR" sz="1600" dirty="0">
              <a:solidFill>
                <a:srgbClr val="FF0000"/>
              </a:solidFill>
            </a:endParaRPr>
          </a:p>
        </p:txBody>
      </p:sp>
      <p:sp>
        <p:nvSpPr>
          <p:cNvPr id="14" name="Rectangle 13"/>
          <p:cNvSpPr/>
          <p:nvPr/>
        </p:nvSpPr>
        <p:spPr>
          <a:xfrm>
            <a:off x="582018" y="1803849"/>
            <a:ext cx="4572000" cy="646331"/>
          </a:xfrm>
          <a:prstGeom prst="rect">
            <a:avLst/>
          </a:prstGeom>
        </p:spPr>
        <p:txBody>
          <a:bodyPr>
            <a:spAutoFit/>
          </a:bodyPr>
          <a:lstStyle/>
          <a:p>
            <a:r>
              <a:rPr lang="fr-FR" dirty="0">
                <a:solidFill>
                  <a:srgbClr val="000000"/>
                </a:solidFill>
                <a:latin typeface="BookmanOldStyle"/>
              </a:rPr>
              <a:t>Aussi, à partir du système d'équations</a:t>
            </a:r>
            <a:r>
              <a:rPr lang="fr-FR" dirty="0"/>
              <a:t> </a:t>
            </a:r>
            <a:br>
              <a:rPr lang="fr-FR" dirty="0"/>
            </a:br>
            <a:endParaRPr lang="fr-FR" dirty="0"/>
          </a:p>
        </p:txBody>
      </p:sp>
      <p:pic>
        <p:nvPicPr>
          <p:cNvPr id="15" name="Image 14"/>
          <p:cNvPicPr>
            <a:picLocks noChangeAspect="1"/>
          </p:cNvPicPr>
          <p:nvPr/>
        </p:nvPicPr>
        <p:blipFill rotWithShape="1">
          <a:blip r:embed="rId3"/>
          <a:srcRect r="50436"/>
          <a:stretch/>
        </p:blipFill>
        <p:spPr>
          <a:xfrm>
            <a:off x="307975" y="2328974"/>
            <a:ext cx="2313264" cy="981075"/>
          </a:xfrm>
          <a:prstGeom prst="rect">
            <a:avLst/>
          </a:prstGeom>
        </p:spPr>
      </p:pic>
      <p:pic>
        <p:nvPicPr>
          <p:cNvPr id="16" name="Image 15"/>
          <p:cNvPicPr>
            <a:picLocks noChangeAspect="1"/>
          </p:cNvPicPr>
          <p:nvPr/>
        </p:nvPicPr>
        <p:blipFill>
          <a:blip r:embed="rId4"/>
          <a:stretch>
            <a:fillRect/>
          </a:stretch>
        </p:blipFill>
        <p:spPr>
          <a:xfrm>
            <a:off x="5580111" y="1832721"/>
            <a:ext cx="3536665" cy="2461796"/>
          </a:xfrm>
          <a:prstGeom prst="rect">
            <a:avLst/>
          </a:prstGeom>
        </p:spPr>
      </p:pic>
      <p:cxnSp>
        <p:nvCxnSpPr>
          <p:cNvPr id="23" name="Connecteur droit avec flèche 22"/>
          <p:cNvCxnSpPr>
            <a:stCxn id="15" idx="3"/>
          </p:cNvCxnSpPr>
          <p:nvPr/>
        </p:nvCxnSpPr>
        <p:spPr>
          <a:xfrm flipV="1">
            <a:off x="2621239" y="2819511"/>
            <a:ext cx="274284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39091" y="4195788"/>
            <a:ext cx="8485234" cy="738664"/>
          </a:xfrm>
          <a:prstGeom prst="rect">
            <a:avLst/>
          </a:prstGeom>
        </p:spPr>
        <p:txBody>
          <a:bodyPr wrap="square">
            <a:spAutoFit/>
          </a:bodyPr>
          <a:lstStyle/>
          <a:p>
            <a:r>
              <a:rPr lang="fr-FR" dirty="0">
                <a:solidFill>
                  <a:srgbClr val="000000"/>
                </a:solidFill>
                <a:latin typeface="BookmanOldStyle"/>
              </a:rPr>
              <a:t>En remplaçant </a:t>
            </a:r>
            <a:r>
              <a:rPr lang="fr-FR" dirty="0" smtClean="0">
                <a:solidFill>
                  <a:srgbClr val="000000"/>
                </a:solidFill>
                <a:latin typeface="BookmanOldStyle"/>
              </a:rPr>
              <a:t>l'équation </a:t>
            </a:r>
            <a:r>
              <a:rPr lang="fr-FR" dirty="0">
                <a:solidFill>
                  <a:srgbClr val="000000"/>
                </a:solidFill>
                <a:latin typeface="BookmanOldStyle"/>
              </a:rPr>
              <a:t>du courant </a:t>
            </a:r>
            <a:r>
              <a:rPr lang="fr-FR" sz="2400" i="1" dirty="0">
                <a:solidFill>
                  <a:srgbClr val="000000"/>
                </a:solidFill>
                <a:latin typeface="TimesNewRomanPS-ItalicMT"/>
              </a:rPr>
              <a:t>I</a:t>
            </a:r>
            <a:r>
              <a:rPr lang="fr-FR" sz="1100" i="1" dirty="0">
                <a:solidFill>
                  <a:srgbClr val="000000"/>
                </a:solidFill>
                <a:latin typeface="TimesNewRomanPS-ItalicMT"/>
              </a:rPr>
              <a:t>r </a:t>
            </a:r>
            <a:r>
              <a:rPr lang="fr-FR" dirty="0">
                <a:solidFill>
                  <a:srgbClr val="000000"/>
                </a:solidFill>
                <a:latin typeface="BookmanOldStyle"/>
              </a:rPr>
              <a:t>dans l'équation du flux </a:t>
            </a:r>
            <a:r>
              <a:rPr lang="fr-FR" dirty="0" smtClean="0">
                <a:solidFill>
                  <a:srgbClr val="000000"/>
                </a:solidFill>
                <a:latin typeface="BookmanOldStyle"/>
              </a:rPr>
              <a:t>du, </a:t>
            </a:r>
            <a:r>
              <a:rPr lang="fr-FR" dirty="0">
                <a:solidFill>
                  <a:srgbClr val="000000"/>
                </a:solidFill>
                <a:latin typeface="BookmanOldStyle"/>
              </a:rPr>
              <a:t>on trouve :</a:t>
            </a:r>
            <a:r>
              <a:rPr lang="fr-FR" dirty="0"/>
              <a:t> </a:t>
            </a:r>
            <a:br>
              <a:rPr lang="fr-FR" dirty="0"/>
            </a:br>
            <a:endParaRPr lang="fr-FR" dirty="0"/>
          </a:p>
        </p:txBody>
      </p:sp>
      <p:pic>
        <p:nvPicPr>
          <p:cNvPr id="25" name="Image 24"/>
          <p:cNvPicPr>
            <a:picLocks noChangeAspect="1"/>
          </p:cNvPicPr>
          <p:nvPr/>
        </p:nvPicPr>
        <p:blipFill>
          <a:blip r:embed="rId5"/>
          <a:stretch>
            <a:fillRect/>
          </a:stretch>
        </p:blipFill>
        <p:spPr>
          <a:xfrm>
            <a:off x="762598" y="5645817"/>
            <a:ext cx="5219700" cy="1104900"/>
          </a:xfrm>
          <a:prstGeom prst="rect">
            <a:avLst/>
          </a:prstGeom>
        </p:spPr>
      </p:pic>
      <p:pic>
        <p:nvPicPr>
          <p:cNvPr id="26" name="Image 25"/>
          <p:cNvPicPr>
            <a:picLocks noChangeAspect="1"/>
          </p:cNvPicPr>
          <p:nvPr/>
        </p:nvPicPr>
        <p:blipFill>
          <a:blip r:embed="rId6"/>
          <a:stretch>
            <a:fillRect/>
          </a:stretch>
        </p:blipFill>
        <p:spPr>
          <a:xfrm>
            <a:off x="1725889" y="4740959"/>
            <a:ext cx="1790700" cy="695325"/>
          </a:xfrm>
          <a:prstGeom prst="rect">
            <a:avLst/>
          </a:prstGeom>
        </p:spPr>
      </p:pic>
    </p:spTree>
    <p:extLst>
      <p:ext uri="{BB962C8B-B14F-4D97-AF65-F5344CB8AC3E}">
        <p14:creationId xmlns:p14="http://schemas.microsoft.com/office/powerpoint/2010/main" val="189423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656"/>
            <a:ext cx="9055105" cy="739405"/>
          </a:xfrm>
          <a:solidFill>
            <a:schemeClr val="accent1">
              <a:lumMod val="20000"/>
              <a:lumOff val="80000"/>
            </a:schemeClr>
          </a:solidFill>
        </p:spPr>
        <p:txBody>
          <a:bodyPr>
            <a:normAutofit/>
          </a:bodyPr>
          <a:lstStyle/>
          <a:p>
            <a:pPr algn="l"/>
            <a:r>
              <a:rPr lang="fr-FR" sz="1800" b="1" dirty="0" smtClean="0">
                <a:latin typeface="Times New Roman" pitchFamily="18" charset="0"/>
                <a:cs typeface="Times New Roman" pitchFamily="18" charset="0"/>
              </a:rPr>
              <a:t>Chapitre III: Modélisation statique des machines asynchrones en vue de leurs commande</a:t>
            </a:r>
            <a:endParaRPr lang="fr-FR" sz="18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69312" y="809005"/>
            <a:ext cx="7515378" cy="646331"/>
          </a:xfrm>
          <a:prstGeom prst="rect">
            <a:avLst/>
          </a:prstGeom>
        </p:spPr>
        <p:txBody>
          <a:bodyPr wrap="square">
            <a:spAutoFit/>
          </a:bodyPr>
          <a:lstStyle/>
          <a:p>
            <a:r>
              <a:rPr lang="fr-FR" b="1" dirty="0"/>
              <a:t>2 Modèle aux fuites magnétiques totalisées au stator</a:t>
            </a:r>
            <a:r>
              <a:rPr lang="fr-FR" dirty="0"/>
              <a:t> </a:t>
            </a:r>
            <a:br>
              <a:rPr lang="fr-FR" dirty="0"/>
            </a:br>
            <a:endParaRPr lang="fr-FR" dirty="0"/>
          </a:p>
        </p:txBody>
      </p:sp>
      <p:sp>
        <p:nvSpPr>
          <p:cNvPr id="3" name="Rectangle 2"/>
          <p:cNvSpPr/>
          <p:nvPr/>
        </p:nvSpPr>
        <p:spPr>
          <a:xfrm>
            <a:off x="122718" y="1270851"/>
            <a:ext cx="8841769" cy="338554"/>
          </a:xfrm>
          <a:prstGeom prst="rect">
            <a:avLst/>
          </a:prstGeom>
        </p:spPr>
        <p:txBody>
          <a:bodyPr wrap="square">
            <a:spAutoFit/>
          </a:bodyPr>
          <a:lstStyle/>
          <a:p>
            <a:r>
              <a:rPr lang="fr-FR" sz="1600" b="1" i="1" dirty="0">
                <a:solidFill>
                  <a:srgbClr val="FF0000"/>
                </a:solidFill>
                <a:latin typeface="BookmanOldStyle-BoldItalic"/>
              </a:rPr>
              <a:t>2.1 Expressions des grandeurs électriques en fonction du </a:t>
            </a:r>
            <a:r>
              <a:rPr lang="fr-FR" sz="1600" b="1" i="1" dirty="0" smtClean="0">
                <a:solidFill>
                  <a:srgbClr val="FF0000"/>
                </a:solidFill>
                <a:latin typeface="BookmanOldStyle-BoldItalic"/>
              </a:rPr>
              <a:t>flux rotorique</a:t>
            </a:r>
            <a:r>
              <a:rPr lang="fr-FR" sz="1600" dirty="0" smtClean="0">
                <a:solidFill>
                  <a:srgbClr val="FF0000"/>
                </a:solidFill>
              </a:rPr>
              <a:t> </a:t>
            </a:r>
            <a:endParaRPr lang="fr-FR" sz="1600" dirty="0">
              <a:solidFill>
                <a:srgbClr val="FF0000"/>
              </a:solidFill>
            </a:endParaRPr>
          </a:p>
        </p:txBody>
      </p:sp>
      <p:pic>
        <p:nvPicPr>
          <p:cNvPr id="5" name="Image 4"/>
          <p:cNvPicPr>
            <a:picLocks noChangeAspect="1"/>
          </p:cNvPicPr>
          <p:nvPr/>
        </p:nvPicPr>
        <p:blipFill>
          <a:blip r:embed="rId3">
            <a:duotone>
              <a:prstClr val="black"/>
              <a:schemeClr val="accent2">
                <a:tint val="45000"/>
                <a:satMod val="400000"/>
              </a:schemeClr>
            </a:duotone>
          </a:blip>
          <a:stretch>
            <a:fillRect/>
          </a:stretch>
        </p:blipFill>
        <p:spPr>
          <a:xfrm>
            <a:off x="184242" y="1701400"/>
            <a:ext cx="3943350" cy="600075"/>
          </a:xfrm>
          <a:prstGeom prst="rect">
            <a:avLst/>
          </a:prstGeom>
        </p:spPr>
      </p:pic>
      <p:sp>
        <p:nvSpPr>
          <p:cNvPr id="13" name="Rectangle 12"/>
          <p:cNvSpPr/>
          <p:nvPr/>
        </p:nvSpPr>
        <p:spPr>
          <a:xfrm>
            <a:off x="484596" y="2492896"/>
            <a:ext cx="8047843" cy="646331"/>
          </a:xfrm>
          <a:prstGeom prst="rect">
            <a:avLst/>
          </a:prstGeom>
        </p:spPr>
        <p:txBody>
          <a:bodyPr wrap="square">
            <a:spAutoFit/>
          </a:bodyPr>
          <a:lstStyle/>
          <a:p>
            <a:r>
              <a:rPr lang="fr-FR" dirty="0">
                <a:solidFill>
                  <a:srgbClr val="000000"/>
                </a:solidFill>
                <a:latin typeface="BookmanOldStyle"/>
              </a:rPr>
              <a:t>En remplaçant l'équation </a:t>
            </a:r>
            <a:r>
              <a:rPr lang="fr-FR" dirty="0" smtClean="0">
                <a:solidFill>
                  <a:srgbClr val="000000"/>
                </a:solidFill>
                <a:latin typeface="BookmanOldStyle"/>
              </a:rPr>
              <a:t>du flux </a:t>
            </a:r>
            <a:r>
              <a:rPr lang="el-GR" dirty="0" smtClean="0">
                <a:solidFill>
                  <a:srgbClr val="000000"/>
                </a:solidFill>
                <a:latin typeface="BookmanOldStyle"/>
              </a:rPr>
              <a:t>Φ</a:t>
            </a:r>
            <a:r>
              <a:rPr lang="fr-FR" dirty="0" smtClean="0">
                <a:solidFill>
                  <a:srgbClr val="000000"/>
                </a:solidFill>
                <a:latin typeface="BookmanOldStyle"/>
              </a:rPr>
              <a:t>s dans l’équation du courant Is, on trouve:</a:t>
            </a:r>
            <a:r>
              <a:rPr lang="fr-FR" dirty="0" smtClean="0"/>
              <a:t> </a:t>
            </a:r>
            <a:r>
              <a:rPr lang="fr-FR" dirty="0"/>
              <a:t/>
            </a:r>
            <a:br>
              <a:rPr lang="fr-FR" dirty="0"/>
            </a:br>
            <a:endParaRPr lang="fr-FR" dirty="0"/>
          </a:p>
        </p:txBody>
      </p:sp>
      <p:pic>
        <p:nvPicPr>
          <p:cNvPr id="17" name="Image 16"/>
          <p:cNvPicPr>
            <a:picLocks noChangeAspect="1"/>
          </p:cNvPicPr>
          <p:nvPr/>
        </p:nvPicPr>
        <p:blipFill>
          <a:blip r:embed="rId4"/>
          <a:stretch>
            <a:fillRect/>
          </a:stretch>
        </p:blipFill>
        <p:spPr>
          <a:xfrm>
            <a:off x="3152775" y="3033712"/>
            <a:ext cx="2838450" cy="790575"/>
          </a:xfrm>
          <a:prstGeom prst="rect">
            <a:avLst/>
          </a:prstGeom>
        </p:spPr>
      </p:pic>
      <p:pic>
        <p:nvPicPr>
          <p:cNvPr id="18" name="Image 17"/>
          <p:cNvPicPr>
            <a:picLocks noChangeAspect="1"/>
          </p:cNvPicPr>
          <p:nvPr/>
        </p:nvPicPr>
        <p:blipFill>
          <a:blip r:embed="rId5"/>
          <a:stretch>
            <a:fillRect/>
          </a:stretch>
        </p:blipFill>
        <p:spPr>
          <a:xfrm>
            <a:off x="40801" y="3824287"/>
            <a:ext cx="3886200" cy="590550"/>
          </a:xfrm>
          <a:prstGeom prst="rect">
            <a:avLst/>
          </a:prstGeom>
        </p:spPr>
      </p:pic>
      <p:pic>
        <p:nvPicPr>
          <p:cNvPr id="19" name="Image 18"/>
          <p:cNvPicPr>
            <a:picLocks noChangeAspect="1"/>
          </p:cNvPicPr>
          <p:nvPr/>
        </p:nvPicPr>
        <p:blipFill>
          <a:blip r:embed="rId6"/>
          <a:stretch>
            <a:fillRect/>
          </a:stretch>
        </p:blipFill>
        <p:spPr>
          <a:xfrm>
            <a:off x="40801" y="4414837"/>
            <a:ext cx="2371725" cy="1181100"/>
          </a:xfrm>
          <a:prstGeom prst="rect">
            <a:avLst/>
          </a:prstGeom>
        </p:spPr>
      </p:pic>
      <p:pic>
        <p:nvPicPr>
          <p:cNvPr id="20" name="Image 19"/>
          <p:cNvPicPr>
            <a:picLocks noChangeAspect="1"/>
          </p:cNvPicPr>
          <p:nvPr/>
        </p:nvPicPr>
        <p:blipFill>
          <a:blip r:embed="rId7"/>
          <a:stretch>
            <a:fillRect/>
          </a:stretch>
        </p:blipFill>
        <p:spPr>
          <a:xfrm>
            <a:off x="93820" y="5554899"/>
            <a:ext cx="3000375" cy="676275"/>
          </a:xfrm>
          <a:prstGeom prst="rect">
            <a:avLst/>
          </a:prstGeom>
        </p:spPr>
      </p:pic>
      <p:pic>
        <p:nvPicPr>
          <p:cNvPr id="21" name="Image 20"/>
          <p:cNvPicPr>
            <a:picLocks noChangeAspect="1"/>
          </p:cNvPicPr>
          <p:nvPr/>
        </p:nvPicPr>
        <p:blipFill>
          <a:blip r:embed="rId8"/>
          <a:stretch>
            <a:fillRect/>
          </a:stretch>
        </p:blipFill>
        <p:spPr>
          <a:xfrm>
            <a:off x="201398" y="6181083"/>
            <a:ext cx="2686050" cy="609600"/>
          </a:xfrm>
          <a:prstGeom prst="rect">
            <a:avLst/>
          </a:prstGeom>
        </p:spPr>
      </p:pic>
      <p:sp>
        <p:nvSpPr>
          <p:cNvPr id="22" name="Accolade fermante 21"/>
          <p:cNvSpPr/>
          <p:nvPr/>
        </p:nvSpPr>
        <p:spPr>
          <a:xfrm>
            <a:off x="3059293" y="4744598"/>
            <a:ext cx="284959" cy="18946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 name="Connecteur droit avec flèche 26"/>
          <p:cNvCxnSpPr>
            <a:stCxn id="22" idx="1"/>
          </p:cNvCxnSpPr>
          <p:nvPr/>
        </p:nvCxnSpPr>
        <p:spPr>
          <a:xfrm flipV="1">
            <a:off x="3344252" y="5691939"/>
            <a:ext cx="17184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9"/>
          <a:stretch>
            <a:fillRect/>
          </a:stretch>
        </p:blipFill>
        <p:spPr>
          <a:xfrm>
            <a:off x="3516097" y="5258119"/>
            <a:ext cx="5600700" cy="781050"/>
          </a:xfrm>
          <a:prstGeom prst="rect">
            <a:avLst/>
          </a:prstGeom>
        </p:spPr>
      </p:pic>
    </p:spTree>
    <p:extLst>
      <p:ext uri="{BB962C8B-B14F-4D97-AF65-F5344CB8AC3E}">
        <p14:creationId xmlns:p14="http://schemas.microsoft.com/office/powerpoint/2010/main" val="1732316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1055</Words>
  <Application>Microsoft Office PowerPoint</Application>
  <PresentationFormat>Affichage à l'écran (4:3)</PresentationFormat>
  <Paragraphs>125</Paragraphs>
  <Slides>22</Slides>
  <Notes>22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vt:lpstr>
      <vt:lpstr>BookmanOldStyle</vt:lpstr>
      <vt:lpstr>BookmanOldStyle-Bold</vt:lpstr>
      <vt:lpstr>BookmanOldStyle-BoldItalic</vt:lpstr>
      <vt:lpstr>Calibri</vt:lpstr>
      <vt:lpstr>SymbolMT</vt:lpstr>
      <vt:lpstr>Times New Roman</vt:lpstr>
      <vt:lpstr>TimesNewRomanPS-ItalicMT</vt:lpstr>
      <vt:lpstr>TimesNewRomanPSMT</vt:lpstr>
      <vt:lpstr>Wingdings</vt:lpstr>
      <vt:lpstr>Thème Office</vt:lpstr>
      <vt:lpstr>Centre Universitaire Abdelhafidh Boussouf-MILA Département de GM-ELM 2me  Année Master ELM</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lpstr>Chapitre III: Modélisation statique des machines asynchrones en vue de leurs commande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HIMOUR Kamal</cp:lastModifiedBy>
  <cp:revision>186</cp:revision>
  <dcterms:created xsi:type="dcterms:W3CDTF">2023-10-24T13:19:11Z</dcterms:created>
  <dcterms:modified xsi:type="dcterms:W3CDTF">2025-10-30T08:41:39Z</dcterms:modified>
</cp:coreProperties>
</file>