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34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95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01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11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631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60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9074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17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1815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91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18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FF7ED-A880-4F86-B241-327D64314AEB}" type="datetimeFigureOut">
              <a:rPr lang="fr-FR" smtClean="0"/>
              <a:t>29/01/2026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F0F9-8CC8-4B65-BB16-830C8D5C88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37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del.univ-poitiers.fr/rhrt/document.php?id=54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155952"/>
            <a:ext cx="9144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effet, dans la mesure du possible, un titre doit : </a:t>
            </a:r>
          </a:p>
          <a:p>
            <a:pPr lvl="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Etre clair, précis, court et surtout attractif et expressif.</a:t>
            </a:r>
          </a:p>
          <a:p>
            <a:pPr lvl="0">
              <a:buFont typeface="Arial" pitchFamily="34" charset="0"/>
              <a:buChar char="•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Il traduit fidèlement le contenu du chapitre.</a:t>
            </a:r>
          </a:p>
          <a:p>
            <a:pPr lvl="0">
              <a:buFont typeface="Arial" pitchFamily="34" charset="0"/>
              <a:buChar char="•"/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un titre est souvent une construction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averbale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déclarative ou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interrogative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combinaison des deux (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 type de construction attire et accroche mieux le lecteur).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Exemple :</a:t>
            </a: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L’alternance codique en classe de FLE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Pourquoi l’alternance des langues en classe FLE ?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Enseignement de l’écriture. Quelles perspectives ?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u="sng" dirty="0" smtClean="0">
                <a:latin typeface="Times New Roman" pitchFamily="18" charset="0"/>
                <a:cs typeface="Times New Roman" pitchFamily="18" charset="0"/>
              </a:rPr>
              <a:t>8.3.2. Les titres, sous-titres, et intertitres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 sont des moyens qui renforcent la cohérence et qui facilitent la lecture du travail, comme le souligne Michel Beaud 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« ce sont les panneaux indicateurs du mouvement de la pensée »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(M. Beaud : 112 ».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l’intitulé du mémoire aux différents titres des parties, des chapitres, points et sous-points, le chercheur doit savoir trouver, à chaque fois, les formulations qui correspondent le mieux aux contenus développés.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0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Si l’ouvrage est une traduction, le chercheur donne toutes les informations en langues originales suivies de l’expression « </a:t>
            </a:r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traduit par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 + nom du traducteur ainsi que toutes les indications en langue de traduction.</a:t>
            </a:r>
          </a:p>
          <a:p>
            <a:pPr lvl="0" algn="just"/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Si le chercheur traduit lui-même une expression ou un passage, il doit le préciser entre parenthèses  dans le corps du texte ou en bas de page  « </a:t>
            </a:r>
            <a:r>
              <a:rPr lang="fr-FR" sz="2200" i="1" dirty="0" smtClean="0">
                <a:latin typeface="Times New Roman" pitchFamily="18" charset="0"/>
                <a:cs typeface="Times New Roman" pitchFamily="18" charset="0"/>
              </a:rPr>
              <a:t>c’est nous qui traduisons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ou « </a:t>
            </a:r>
            <a:r>
              <a:rPr lang="fr-FR" sz="2200" i="1" dirty="0" smtClean="0">
                <a:latin typeface="Times New Roman" pitchFamily="18" charset="0"/>
                <a:cs typeface="Times New Roman" pitchFamily="18" charset="0"/>
              </a:rPr>
              <a:t>notre traduction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</a:t>
            </a:r>
          </a:p>
          <a:p>
            <a:pPr lvl="0">
              <a:buNone/>
            </a:pP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S’il s’agit de citer un auteur par le biais d’un autre auteur, il faut le préciser de la manière suivante :</a:t>
            </a:r>
          </a:p>
          <a:p>
            <a:pPr lvl="0"/>
            <a:r>
              <a:rPr lang="fr-F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Initial du prénom, nom, titre de l’ouvrage en italique, maison et lieu d’édition, date, page</a:t>
            </a:r>
            <a:r>
              <a:rPr lang="fr-FR" sz="2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Cité par, </a:t>
            </a:r>
            <a:r>
              <a:rPr lang="fr-F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Initial du prénom+nom+ toutes les indications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200" b="1" i="1" dirty="0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: M BEAUD, </a:t>
            </a:r>
            <a:r>
              <a:rPr lang="fr-FR" sz="2200" i="1" dirty="0" smtClean="0">
                <a:latin typeface="Times New Roman" pitchFamily="18" charset="0"/>
                <a:cs typeface="Times New Roman" pitchFamily="18" charset="0"/>
              </a:rPr>
              <a:t>L’art de la thèse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La Découverte, Paris, 1994, P.20, cité par, M. GUIDERE + les autres indications.</a:t>
            </a:r>
          </a:p>
          <a:p>
            <a:pPr lvl="0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Si la référence ne comporte pas le nom de l’éditeur, le lieu ou la date, il faut le signaler de la manière suivante : S.ED (sans édition), SL (sans lieu), SD (sans date) </a:t>
            </a:r>
          </a:p>
          <a:p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: Dans toutes les techniques de renvois citées précédemment, on peut également insérer la date de publication après le nom de l’auteur.</a:t>
            </a:r>
          </a:p>
          <a:p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Exemple : L-J CALVET, 1976, </a:t>
            </a:r>
            <a:r>
              <a:rPr lang="fr-FR" sz="2200" i="1" dirty="0" smtClean="0">
                <a:latin typeface="Times New Roman" pitchFamily="18" charset="0"/>
                <a:cs typeface="Times New Roman" pitchFamily="18" charset="0"/>
              </a:rPr>
              <a:t>Linguistique et colonialisme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Payot, Paris, P.25.</a:t>
            </a:r>
          </a:p>
          <a:p>
            <a:pPr lvl="0"/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1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8929718" cy="4525963"/>
          </a:xfrm>
        </p:spPr>
        <p:txBody>
          <a:bodyPr>
            <a:normAutofit/>
          </a:bodyPr>
          <a:lstStyle/>
          <a:p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9.1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Les citations </a:t>
            </a:r>
            <a:endParaRPr lang="fr-FR" sz="23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En rédigeant son mémoire, le chercheur introduit les propos des spécialistes  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(mots, expressions, phrases, passages) dans le but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d’illustrer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son propre discours, le </a:t>
            </a:r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renforcer 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lui donner plus de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crédibilité et de valeur scientifique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Une recherche sans citation signifie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que : </a:t>
            </a:r>
          </a:p>
          <a:p>
            <a:pPr lvl="0" algn="just"/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Le travail n’est pas documenté.</a:t>
            </a:r>
          </a:p>
          <a:p>
            <a:pPr lvl="0" algn="just"/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Le travail est un plagiat, et dans ce cas, la recherche est inacceptable et donc, elle ne pourrait être soutenue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785786" y="0"/>
            <a:ext cx="74295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9. Les citations, les notes de bas de page et les renvois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844" y="4272677"/>
            <a:ext cx="90011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Pour qu’une citation soit correctement et adéquatement insérée, le chercheur doit respecter les manières de l’introduire dans un texte : </a:t>
            </a:r>
          </a:p>
          <a:p>
            <a:pPr algn="just">
              <a:buNone/>
            </a:pPr>
            <a:endParaRPr lang="fr-F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fr-FR" sz="2300" u="sng" dirty="0" smtClean="0">
                <a:latin typeface="Times New Roman" pitchFamily="18" charset="0"/>
                <a:cs typeface="Times New Roman" pitchFamily="18" charset="0"/>
              </a:rPr>
              <a:t> Citer indirectement : 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les propos rapportés subissent des changements. Il s’agit d’un discours indirect. Dans ce cas, le chercheur doit être surtout attentif à </a:t>
            </a:r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la concordance des temps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, au changement </a:t>
            </a:r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des pronoms personnels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 et des </a:t>
            </a:r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indicateurs spatiotemporels.</a:t>
            </a:r>
            <a:endParaRPr lang="fr-FR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fr-F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21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14290"/>
            <a:ext cx="9144000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300" u="sng" dirty="0" smtClean="0">
                <a:latin typeface="Times New Roman" pitchFamily="18" charset="0"/>
                <a:cs typeface="Times New Roman" pitchFamily="18" charset="0"/>
              </a:rPr>
              <a:t> Citer directement : 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les propos rapportés ne subissent aucun changement. Ils sont placés entre guillemets et introduits à l’aide de verbes introductifs tels que : dire, penser, rapporter, avancer, définir, estimer, souligner, montrer, noter, expliquer, constater, remarquer, inciter, etc.</a:t>
            </a:r>
          </a:p>
          <a:p>
            <a:pPr algn="just"/>
            <a:r>
              <a:rPr lang="fr-FR" sz="2300" b="1" u="sng" dirty="0" smtClean="0">
                <a:latin typeface="Times New Roman" pitchFamily="18" charset="0"/>
                <a:cs typeface="Times New Roman" pitchFamily="18" charset="0"/>
              </a:rPr>
              <a:t>Exemple :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 concernant la place de la problématique, </a:t>
            </a:r>
            <a:r>
              <a:rPr lang="fr-FR" sz="2300" dirty="0" err="1" smtClean="0">
                <a:latin typeface="Times New Roman" pitchFamily="18" charset="0"/>
                <a:cs typeface="Times New Roman" pitchFamily="18" charset="0"/>
              </a:rPr>
              <a:t>Guidère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 dit : « elle doit apparaitre clairement dans l’introduction du travail » (M. </a:t>
            </a:r>
            <a:r>
              <a:rPr lang="fr-FR" sz="2300" dirty="0" err="1" smtClean="0">
                <a:latin typeface="Times New Roman" pitchFamily="18" charset="0"/>
                <a:cs typeface="Times New Roman" pitchFamily="18" charset="0"/>
              </a:rPr>
              <a:t>Guidère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 : 19).</a:t>
            </a:r>
          </a:p>
          <a:p>
            <a:pPr algn="just"/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Les propos peuvent également être introduits naturellement comme s’il s’agissait du discours du chercheur.</a:t>
            </a:r>
          </a:p>
          <a:p>
            <a:pPr algn="just"/>
            <a:r>
              <a:rPr lang="fr-FR" sz="2300" b="1" dirty="0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 : contrairement à ce que font beaucoup de chercheurs, la problématique « doit apparaitre clairement dans l’introduction du travail (M. </a:t>
            </a:r>
            <a:r>
              <a:rPr lang="fr-FR" sz="2300" dirty="0" err="1" smtClean="0">
                <a:latin typeface="Times New Roman" pitchFamily="18" charset="0"/>
                <a:cs typeface="Times New Roman" pitchFamily="18" charset="0"/>
              </a:rPr>
              <a:t>Guidère</a:t>
            </a:r>
            <a:r>
              <a:rPr lang="fr-FR" sz="2300" dirty="0" smtClean="0">
                <a:latin typeface="Times New Roman" pitchFamily="18" charset="0"/>
                <a:cs typeface="Times New Roman" pitchFamily="18" charset="0"/>
              </a:rPr>
              <a:t> : 19).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50057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400" u="sng" dirty="0" smtClean="0">
                <a:latin typeface="Times New Roman" pitchFamily="18" charset="0"/>
                <a:cs typeface="Times New Roman" pitchFamily="18" charset="0"/>
              </a:rPr>
              <a:t> Citer en résumant 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il s’agit d’une reformulation d’un discours de spécialiste. C'est-à-dire, traduire les mêmes idées et les exprimer dans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style personnel 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62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714612" y="0"/>
            <a:ext cx="35736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22375" algn="l"/>
              </a:tabLst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Quelques consignes à respecter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00042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Eviter de truffer le texte de citations, il y a toujours un juste milieu.</a:t>
            </a: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Eviter les citations trop longues. Généralement, elles ne doivent pas dépasser 5-7 lignes.</a:t>
            </a:r>
          </a:p>
          <a:p>
            <a:pPr lvl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Eviter d’insérer des citations pour appuyer des vérités générales ou des choses communes de tous. A ce sujet, Michel Beaud souligne :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«  il est inutile de citer tel ou tel auteur pour avancer une banalité »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(M. Beaud : 93)</a:t>
            </a:r>
          </a:p>
          <a:p>
            <a:pPr lvl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Par honnêteté intellectuelle, toute citation (courte ou longue, directe ou indirecte) doit être accompagnée de la référence exacte</a:t>
            </a:r>
          </a:p>
          <a:p>
            <a:pPr lvl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Lorsqu’on tronque une citation, il faut le signaler par des points de suspension mis entre parenthèses (…) ou entre crochets […] .</a:t>
            </a:r>
          </a:p>
          <a:p>
            <a:pPr lvl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Une citation ne doit servir qu’une seule fois dans l’ensemble du travail.</a:t>
            </a: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Eviter d’enchainer successivement deux ou plusieurs citations. Il faut les séparer par des commentaires plus ou moins longs.</a:t>
            </a: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Pour leur représentation dans le texte, les citations directes sont écrites en </a:t>
            </a: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Italique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Certains spécialistes recommandent d’utiliser des caractères réduits (POLICE 10) et de les présenter en retrait par rapport au paragraphe du texte avec une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interligne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simple (1.0)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65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357422" y="0"/>
            <a:ext cx="42066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222375" algn="l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notes de bas page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12844"/>
            <a:ext cx="91440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Ils sont des informations supplémentaires à son lecteur sous une forme de notes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infrapaginales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(remarques, explications, traduire un passage, apporter une précision, donner une information complémentaire sur un travail, un ouvrage, un concept, une notion, etc.). 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Pour les signaler dans le corps du texte, on utilise un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astérisque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(*) ou un numéro qu’on le place à la place voulue et le reprend en bas de page pour introduire la note dont il s’agit. 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Lorsque le chercheur choisit d’utiliser des numéros, il peut le faire par page, chapitre, partie ou en numérotation continue pour l’ensemble du mémoire.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bas de page est séparé du le corps du texte par une demi-ligne à partir du coté gauche de la feuille.</a:t>
            </a:r>
          </a:p>
          <a:p>
            <a:pPr lvl="0"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notes sont écrites en petits caractères (police08)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991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000364" y="0"/>
            <a:ext cx="29440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1222375" algn="l"/>
              </a:tabLst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Les renvois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56795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A chaque fois que le chercheur cite un travail ; un ouvrage ou un article, il est tenu de donner une source suffisante et exacte dans laquelle il puise les informations données. Pour renvoyer à tel ou tel auteur, il existe plusieurs façons de le faire. Nous nous limitons à deux principale techniques qui sont les plus adoptées actuellement dans le milieu culturel: </a:t>
            </a:r>
          </a:p>
          <a:p>
            <a:pPr lvl="0"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Dans le corps du texte : (entre parenthèses).</a:t>
            </a:r>
          </a:p>
          <a:p>
            <a:pPr lvl="0"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En bas de page : (sous forme de notes)</a:t>
            </a: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La première est la plus facile et la plus pratiquées actuellement.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523025"/>
            <a:ext cx="914400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fr-FR" sz="2200" b="1" i="1" u="sng" dirty="0" smtClean="0">
                <a:latin typeface="Times New Roman" pitchFamily="18" charset="0"/>
                <a:cs typeface="Times New Roman" pitchFamily="18" charset="0"/>
              </a:rPr>
              <a:t>A. Les renvois dans le corps du texte</a:t>
            </a:r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Cette méthode consiste à indiquer entre parenthèses le nom de l’auteur ; la date de l’ouvrage ou de l’article ; la page de citation. Ex (</a:t>
            </a:r>
            <a:r>
              <a:rPr lang="fr-FR" sz="2200" dirty="0" err="1" smtClean="0">
                <a:latin typeface="Times New Roman" pitchFamily="18" charset="0"/>
                <a:cs typeface="Times New Roman" pitchFamily="18" charset="0"/>
              </a:rPr>
              <a:t>Guidère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, 2004 :40).</a:t>
            </a:r>
          </a:p>
          <a:p>
            <a:pPr algn="just"/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Si le même auteur est cité deux ou trois fois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successivement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 dans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la même page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dans plusieurs pages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dans le mémoire, le chercheur utilise les adverbes latins : « </a:t>
            </a:r>
            <a:r>
              <a:rPr lang="fr-FR" sz="2200" b="1" dirty="0" smtClean="0">
                <a:latin typeface="Times New Roman" pitchFamily="18" charset="0"/>
                <a:cs typeface="Times New Roman" pitchFamily="18" charset="0"/>
              </a:rPr>
              <a:t>ibidem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qui signifie « ici même » ou bien « le même ouvrage que celui de la page précédente », son abréviation est « </a:t>
            </a:r>
            <a:r>
              <a:rPr lang="fr-FR" sz="2200" b="1" dirty="0" err="1" smtClean="0">
                <a:latin typeface="Times New Roman" pitchFamily="18" charset="0"/>
                <a:cs typeface="Times New Roman" pitchFamily="18" charset="0"/>
              </a:rPr>
              <a:t>Ib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ou « </a:t>
            </a:r>
            <a:r>
              <a:rPr lang="fr-FR" sz="2200" b="1" dirty="0" err="1" smtClean="0">
                <a:latin typeface="Times New Roman" pitchFamily="18" charset="0"/>
                <a:cs typeface="Times New Roman" pitchFamily="18" charset="0"/>
              </a:rPr>
              <a:t>Ibid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 » (note précédente).</a:t>
            </a:r>
          </a:p>
          <a:p>
            <a:pPr algn="just"/>
            <a:endParaRPr lang="fr-F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00438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/>
            <a:r>
              <a:rPr lang="fr-FR" sz="2400" b="1" i="1" u="sng" dirty="0" smtClean="0">
                <a:latin typeface="Times New Roman" pitchFamily="18" charset="0"/>
                <a:cs typeface="Times New Roman" pitchFamily="18" charset="0"/>
              </a:rPr>
              <a:t>B. Les renvois en bas de page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Dans ce cas, le chercheur est obligé de donner plus d’indications concernant la référence consultée :</a:t>
            </a:r>
          </a:p>
          <a:p>
            <a:pPr algn="just"/>
            <a:r>
              <a:rPr lang="fr-FR" sz="2400" b="1" u="sng" dirty="0" smtClean="0">
                <a:latin typeface="Times New Roman" pitchFamily="18" charset="0"/>
                <a:cs typeface="Times New Roman" pitchFamily="18" charset="0"/>
              </a:rPr>
              <a:t>Pour un ouvrage 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Initial du prénom. nom, titre de l’ouvrage en italique, maison et lieu d’édition, date, page</a:t>
            </a: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 M BEAUD,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L’art de la thèse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La Découverte, Paris, 1994,              P 20</a:t>
            </a:r>
            <a:r>
              <a:rPr lang="fr-FR" sz="2400" dirty="0" smtClean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Il est possible aussi d’utiliser l’expression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Opus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citatum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qui signifie « ouvrage déjà cité ». l’abréviation utilisée « 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opc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ou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op.cit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 » ex : (M.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Guidère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op.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cit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 : 54).</a:t>
            </a:r>
          </a:p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Certains chercheurs utilisent également l’adverbe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Idem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signifiant «  la même chose ». Il s’emploie pour éviter la répétition du nom d’auteur, donc pour dire « le même auteur ». Son abréviation  est « 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Id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». </a:t>
            </a:r>
          </a:p>
        </p:txBody>
      </p:sp>
    </p:spTree>
    <p:extLst>
      <p:ext uri="{BB962C8B-B14F-4D97-AF65-F5344CB8AC3E}">
        <p14:creationId xmlns:p14="http://schemas.microsoft.com/office/powerpoint/2010/main" val="48298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200" b="1" u="sng" dirty="0" smtClean="0">
                <a:latin typeface="Times New Roman" pitchFamily="18" charset="0"/>
                <a:cs typeface="Times New Roman" pitchFamily="18" charset="0"/>
              </a:rPr>
              <a:t>Pour un article</a:t>
            </a:r>
            <a:endParaRPr lang="fr-F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Initial du prénom, nom, titre de l’article entre guillemets, le nom de la revue, le numéro de la revue en Italique, maison d’édition, lieu,  date, page de citation.</a:t>
            </a:r>
          </a:p>
          <a:p>
            <a:pPr algn="just">
              <a:buNone/>
            </a:pP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AMMOUDEN, « L’image de l’immigré en France dans la chanson kabyle à travers la revue EDB », Etudes et Documents Berbères, n° 39,La Boite à Documents, Paris, 2018, p.06.</a:t>
            </a:r>
          </a:p>
          <a:p>
            <a:pPr algn="just">
              <a:buNone/>
            </a:pPr>
            <a:r>
              <a:rPr lang="fr-FR" sz="2200" b="1" u="sng" dirty="0" smtClean="0">
                <a:latin typeface="Times New Roman" pitchFamily="18" charset="0"/>
                <a:cs typeface="Times New Roman" pitchFamily="18" charset="0"/>
              </a:rPr>
              <a:t>Pour un mémoire ou une thèse </a:t>
            </a:r>
            <a:endParaRPr lang="fr-F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Initial du prénom, nom, titre de la recherche en italique, diplôme à obtenir, université de l’attachement, année de soutenance, page de citation </a:t>
            </a:r>
          </a:p>
          <a:p>
            <a:pPr algn="just">
              <a:buNone/>
            </a:pP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COLÓN DE CARVAJAL</a:t>
            </a:r>
            <a:r>
              <a:rPr lang="fr-F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La gestion des asymétries dans les interactions médiatisées par la technologie : L’exemple des chats avec audio et Webcam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Master en sciences du langage, Université Lumière Lyon2, septembre 2005, P10. </a:t>
            </a:r>
          </a:p>
          <a:p>
            <a:pPr algn="just"/>
            <a:r>
              <a:rPr lang="fr-FR" sz="2200" b="1" u="sng" dirty="0" smtClean="0">
                <a:latin typeface="Times New Roman" pitchFamily="18" charset="0"/>
                <a:cs typeface="Times New Roman" pitchFamily="18" charset="0"/>
              </a:rPr>
              <a:t>Pour un site internet ou article électronique</a:t>
            </a:r>
            <a:endParaRPr lang="fr-FR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Initial du prénom, Nom, Année, titre du document,  In/dans, Nom du site, date de consultation du site, adresse URL.</a:t>
            </a:r>
          </a:p>
          <a:p>
            <a:pPr algn="just"/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 ANIS, « Communication électronique scripturale et formes langagières » dans </a:t>
            </a:r>
            <a:r>
              <a:rPr lang="fr-F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RHRT, n°4, Université de Poitier, 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2002.</a:t>
            </a:r>
            <a:r>
              <a:rPr lang="fr-F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Consulté le </a:t>
            </a:r>
            <a:r>
              <a:rPr lang="fr-FR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10/03/2007, URL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http://edel.univ-poitiers.fr/rhrt/document.php?id=547</a:t>
            </a:r>
            <a:r>
              <a:rPr lang="fr-FR" sz="2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551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u="sng" dirty="0" smtClean="0">
                <a:latin typeface="Times New Roman" pitchFamily="18" charset="0"/>
                <a:cs typeface="Times New Roman" pitchFamily="18" charset="0"/>
              </a:rPr>
              <a:t>Autre cas</a:t>
            </a:r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Si on cite deux ou trois ouvrages de la même année d’un même auteur, il faut faire suivre la date d’une lettre minuscule (2007a/2007b/2007c) pour préciser aux lecteurs de quel ouvrage il s’agit.</a:t>
            </a:r>
          </a:p>
          <a:p>
            <a:pPr lvl="0"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Si l’ouvrage est écrit par deux ou trois auteurs, on mentionne le nom du premier suivi de « 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alii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ou « 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» signifiant « et les autres ».</a:t>
            </a:r>
          </a:p>
          <a:p>
            <a:pPr lvl="0"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Si l’ouvrage est collectif, réalisé sous la direction d’un auteur, on mentionne le nom suivi de  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« sous la direction de »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puis les autres indications.</a:t>
            </a:r>
          </a:p>
          <a:p>
            <a:pPr lvl="0"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Si on n’a pas le nom de l’auteur, on mentionne le nom de l’organisation, l’institution, l’organisme ou son sigle.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 : MEN (Ministère de l’Education Nationale) suivi des autres indications.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73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Affichage à l'écran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CSA</dc:creator>
  <cp:lastModifiedBy>CSA</cp:lastModifiedBy>
  <cp:revision>1</cp:revision>
  <dcterms:created xsi:type="dcterms:W3CDTF">2026-01-29T20:53:44Z</dcterms:created>
  <dcterms:modified xsi:type="dcterms:W3CDTF">2026-01-29T20:54:18Z</dcterms:modified>
</cp:coreProperties>
</file>