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3" r:id="rId4"/>
    <p:sldId id="267" r:id="rId5"/>
    <p:sldId id="268" r:id="rId6"/>
    <p:sldId id="265" r:id="rId7"/>
    <p:sldId id="269" r:id="rId8"/>
    <p:sldId id="258" r:id="rId9"/>
    <p:sldId id="273" r:id="rId10"/>
    <p:sldId id="270" r:id="rId11"/>
    <p:sldId id="259" r:id="rId12"/>
    <p:sldId id="261" r:id="rId13"/>
    <p:sldId id="274" r:id="rId14"/>
    <p:sldId id="271"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660"/>
  </p:normalViewPr>
  <p:slideViewPr>
    <p:cSldViewPr snapToGrid="0">
      <p:cViewPr varScale="1">
        <p:scale>
          <a:sx n="67" d="100"/>
          <a:sy n="67" d="100"/>
        </p:scale>
        <p:origin x="664"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fr-FR"/>
              <a:t>Modifiez le style du titre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4/19/2025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4/19/2025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pPr/>
              <a:t>4/19/2025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fr-FR"/>
              <a:t>Modifiez le style du titre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4/19/2025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fr-FR"/>
              <a:t>Modifiez le style du titre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pPr/>
              <a:t>4/19/2025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fr-FR"/>
              <a:t>Modifiez le style du titre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pPr/>
              <a:t>4/19/2025</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fr-FR"/>
              <a:t>Modifiez le style du titre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5125305" y="1488985"/>
            <a:ext cx="6264350" cy="169685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118447" y="4351687"/>
            <a:ext cx="6265588" cy="17040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pPr/>
              <a:t>4/19/2025</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4/19/2025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pPr/>
              <a:t>4/19/2025</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fr-FR"/>
              <a:t>Modifiez le style du titre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pPr/>
              <a:t>4/19/2025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fr-FR"/>
              <a:t>Modifiez le style du titre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pPr/>
              <a:t>4/19/2025</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4/19/2025</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fr.wikipedia.org/wiki/Naturaliste" TargetMode="External"/><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fr.wikipedia.org/wiki/Taxonomie" TargetMode="External"/><Relationship Id="rId2" Type="http://schemas.openxmlformats.org/officeDocument/2006/relationships/hyperlink" Target="https://fr.wikipedia.org/wiki/Syst%C3%A9matique" TargetMode="External"/><Relationship Id="rId1" Type="http://schemas.openxmlformats.org/officeDocument/2006/relationships/slideLayout" Target="../slideLayouts/slideLayout7.xml"/><Relationship Id="rId5" Type="http://schemas.openxmlformats.org/officeDocument/2006/relationships/hyperlink" Target="https://fr.wikipedia.org/wiki/Complexe_d'esp%C3%A8ces_cryptiques" TargetMode="External"/><Relationship Id="rId4" Type="http://schemas.openxmlformats.org/officeDocument/2006/relationships/hyperlink" Target="https://fr.wikipedia.org/wiki/Taxon"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fr.wikipedia.org/wiki/Nouvelles_esp%C3%A8ces_biologiques" TargetMode="Externa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hyperlink" Target="https://formation.vigienature-ecole.fr/seance2/co/Evaluer_la_biodiversite.html" TargetMode="External"/><Relationship Id="rId2" Type="http://schemas.openxmlformats.org/officeDocument/2006/relationships/hyperlink" Target="https://elearning.centre-univ-mila.dz/a-2023/pluginfile.php/24183/mod_resource/content/1/chapitre%201%20%20Biodiversit%C3%A9%20et%20m%C3%A9thodes%20de%20mesure%20de%20la%20biodiversit%C3%A9-converti.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7E96CC-2E13-40C6-8A8B-BF90A7BA691A}"/>
              </a:ext>
            </a:extLst>
          </p:cNvPr>
          <p:cNvSpPr>
            <a:spLocks noGrp="1"/>
          </p:cNvSpPr>
          <p:nvPr>
            <p:ph type="ctrTitle"/>
          </p:nvPr>
        </p:nvSpPr>
        <p:spPr>
          <a:xfrm>
            <a:off x="1759236" y="1410789"/>
            <a:ext cx="8679915" cy="3041941"/>
          </a:xfrm>
        </p:spPr>
        <p:txBody>
          <a:bodyPr>
            <a:normAutofit/>
          </a:bodyPr>
          <a:lstStyle/>
          <a:p>
            <a:r>
              <a:rPr lang="fr-FR" b="1" dirty="0"/>
              <a:t>Chapitre 2:</a:t>
            </a:r>
            <a:br>
              <a:rPr lang="fr-FR" b="1" dirty="0"/>
            </a:br>
            <a:r>
              <a:rPr lang="fr-FR" b="1" dirty="0"/>
              <a:t> Méthodes d'évaluation et de mesure de la biodiversité </a:t>
            </a:r>
            <a:endParaRPr lang="en-CA" b="1" dirty="0"/>
          </a:p>
        </p:txBody>
      </p:sp>
      <p:sp>
        <p:nvSpPr>
          <p:cNvPr id="3" name="Sous-titre 2">
            <a:extLst>
              <a:ext uri="{FF2B5EF4-FFF2-40B4-BE49-F238E27FC236}">
                <a16:creationId xmlns:a16="http://schemas.microsoft.com/office/drawing/2014/main" id="{2B0D745E-5C52-46F9-94F9-9EDA7AD37F99}"/>
              </a:ext>
            </a:extLst>
          </p:cNvPr>
          <p:cNvSpPr>
            <a:spLocks noGrp="1"/>
          </p:cNvSpPr>
          <p:nvPr>
            <p:ph type="subTitle" idx="1"/>
          </p:nvPr>
        </p:nvSpPr>
        <p:spPr>
          <a:xfrm>
            <a:off x="1958020" y="5473149"/>
            <a:ext cx="8679915" cy="1285460"/>
          </a:xfrm>
        </p:spPr>
        <p:txBody>
          <a:bodyPr>
            <a:normAutofit/>
          </a:bodyPr>
          <a:lstStyle/>
          <a:p>
            <a:r>
              <a:rPr lang="fr-FR" dirty="0">
                <a:solidFill>
                  <a:schemeClr val="accent5"/>
                </a:solidFill>
              </a:rPr>
              <a:t>3</a:t>
            </a:r>
            <a:r>
              <a:rPr lang="fr-FR" baseline="30000" dirty="0">
                <a:solidFill>
                  <a:schemeClr val="accent5"/>
                </a:solidFill>
              </a:rPr>
              <a:t>ème</a:t>
            </a:r>
            <a:r>
              <a:rPr lang="fr-FR" dirty="0">
                <a:solidFill>
                  <a:schemeClr val="accent5"/>
                </a:solidFill>
              </a:rPr>
              <a:t> année biotechnologie végétale </a:t>
            </a:r>
          </a:p>
          <a:p>
            <a:endParaRPr lang="fr-FR" dirty="0">
              <a:solidFill>
                <a:schemeClr val="accent5"/>
              </a:solidFill>
            </a:endParaRPr>
          </a:p>
          <a:p>
            <a:pPr algn="r"/>
            <a:r>
              <a:rPr lang="fr-FR" dirty="0">
                <a:solidFill>
                  <a:schemeClr val="accent5"/>
                </a:solidFill>
              </a:rPr>
              <a:t>Dr. </a:t>
            </a:r>
            <a:r>
              <a:rPr lang="fr-FR" dirty="0" err="1">
                <a:solidFill>
                  <a:schemeClr val="accent5"/>
                </a:solidFill>
              </a:rPr>
              <a:t>Mekaoussi</a:t>
            </a:r>
            <a:r>
              <a:rPr lang="fr-FR" dirty="0">
                <a:solidFill>
                  <a:schemeClr val="accent5"/>
                </a:solidFill>
              </a:rPr>
              <a:t> R.</a:t>
            </a:r>
            <a:endParaRPr lang="en-CA" dirty="0">
              <a:solidFill>
                <a:schemeClr val="accent5"/>
              </a:solidFill>
            </a:endParaRPr>
          </a:p>
          <a:p>
            <a:endParaRPr lang="en-CA" dirty="0">
              <a:solidFill>
                <a:schemeClr val="accent5"/>
              </a:solidFill>
            </a:endParaRPr>
          </a:p>
        </p:txBody>
      </p:sp>
    </p:spTree>
    <p:extLst>
      <p:ext uri="{BB962C8B-B14F-4D97-AF65-F5344CB8AC3E}">
        <p14:creationId xmlns:p14="http://schemas.microsoft.com/office/powerpoint/2010/main" val="2999514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5653DC8-28BD-462A-A71A-41147FA80D3F}"/>
              </a:ext>
            </a:extLst>
          </p:cNvPr>
          <p:cNvSpPr/>
          <p:nvPr/>
        </p:nvSpPr>
        <p:spPr>
          <a:xfrm>
            <a:off x="656717" y="513202"/>
            <a:ext cx="9932260" cy="453893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lnSpc>
                <a:spcPct val="150000"/>
              </a:lnSpc>
            </a:pPr>
            <a:r>
              <a:rPr lang="fr-FR" sz="2800" b="1" dirty="0"/>
              <a:t>1.4. Agrégation </a:t>
            </a:r>
            <a:r>
              <a:rPr lang="fr-FR" sz="2800" dirty="0"/>
              <a:t>Stirling estime que les trois composantes, qu’il nomme variété (r</a:t>
            </a:r>
            <a:r>
              <a:rPr lang="fr-FR" sz="2800" dirty="0">
                <a:solidFill>
                  <a:srgbClr val="C00000"/>
                </a:solidFill>
              </a:rPr>
              <a:t>ichesse</a:t>
            </a:r>
            <a:r>
              <a:rPr lang="fr-FR" sz="2800" dirty="0"/>
              <a:t>), équilibre (</a:t>
            </a:r>
            <a:r>
              <a:rPr lang="fr-FR" sz="2800" dirty="0">
                <a:solidFill>
                  <a:srgbClr val="C00000"/>
                </a:solidFill>
              </a:rPr>
              <a:t>équitabilité</a:t>
            </a:r>
            <a:r>
              <a:rPr lang="fr-FR" sz="2800" dirty="0"/>
              <a:t>) et </a:t>
            </a:r>
            <a:r>
              <a:rPr lang="fr-FR" sz="2800" dirty="0">
                <a:solidFill>
                  <a:srgbClr val="C00000"/>
                </a:solidFill>
              </a:rPr>
              <a:t>disparité</a:t>
            </a:r>
            <a:r>
              <a:rPr lang="fr-FR" sz="2800" dirty="0"/>
              <a:t>, recouvrent tous les aspects de la diversité. </a:t>
            </a:r>
          </a:p>
          <a:p>
            <a:pPr algn="just">
              <a:lnSpc>
                <a:spcPct val="150000"/>
              </a:lnSpc>
            </a:pPr>
            <a:endParaRPr lang="fr-FR" sz="2800" dirty="0"/>
          </a:p>
          <a:p>
            <a:pPr algn="just">
              <a:lnSpc>
                <a:spcPct val="150000"/>
              </a:lnSpc>
            </a:pPr>
            <a:r>
              <a:rPr lang="fr-FR" sz="2800" dirty="0"/>
              <a:t>Stirling définit la propriété d’agrégation comme la capacité d’une mesure de diversité à combiner explicitement les trois composantes précédentes. </a:t>
            </a:r>
            <a:endParaRPr lang="en-CA" sz="2800" dirty="0"/>
          </a:p>
        </p:txBody>
      </p:sp>
    </p:spTree>
    <p:extLst>
      <p:ext uri="{BB962C8B-B14F-4D97-AF65-F5344CB8AC3E}">
        <p14:creationId xmlns:p14="http://schemas.microsoft.com/office/powerpoint/2010/main" val="1810365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C3521E1-F041-49A2-877E-D2308385B116}"/>
              </a:ext>
            </a:extLst>
          </p:cNvPr>
          <p:cNvSpPr/>
          <p:nvPr/>
        </p:nvSpPr>
        <p:spPr>
          <a:xfrm>
            <a:off x="313509" y="99581"/>
            <a:ext cx="11325497" cy="6413359"/>
          </a:xfrm>
          <a:prstGeom prst="rect">
            <a:avLst/>
          </a:prstGeom>
        </p:spPr>
        <p:txBody>
          <a:bodyPr wrap="square">
            <a:spAutoFit/>
          </a:bodyPr>
          <a:lstStyle/>
          <a:p>
            <a:pPr algn="just">
              <a:lnSpc>
                <a:spcPct val="150000"/>
              </a:lnSpc>
            </a:pPr>
            <a:r>
              <a:rPr lang="fr-FR" sz="2400" b="1" u="sng" dirty="0"/>
              <a:t>1. L’indice d’équitabilité de </a:t>
            </a:r>
            <a:r>
              <a:rPr lang="fr-FR" sz="2400" b="1" u="sng" dirty="0" err="1"/>
              <a:t>Piélou</a:t>
            </a:r>
            <a:r>
              <a:rPr lang="fr-FR" sz="2400" b="1" u="sng" dirty="0"/>
              <a:t> J</a:t>
            </a:r>
          </a:p>
          <a:p>
            <a:pPr algn="just">
              <a:lnSpc>
                <a:spcPct val="150000"/>
              </a:lnSpc>
            </a:pPr>
            <a:r>
              <a:rPr lang="fr-FR" sz="2400" dirty="0"/>
              <a:t> </a:t>
            </a:r>
            <a:r>
              <a:rPr lang="fr-FR" sz="2400" dirty="0">
                <a:solidFill>
                  <a:schemeClr val="accent1"/>
                </a:solidFill>
              </a:rPr>
              <a:t>𝐽 ′ = 𝐻′ 𝐻′𝑚𝑎𝑥 </a:t>
            </a:r>
            <a:r>
              <a:rPr lang="fr-FR" sz="2400" dirty="0" err="1">
                <a:solidFill>
                  <a:schemeClr val="accent1"/>
                </a:solidFill>
              </a:rPr>
              <a:t>H′max</a:t>
            </a:r>
            <a:r>
              <a:rPr lang="fr-FR" sz="2400" dirty="0">
                <a:solidFill>
                  <a:schemeClr val="accent1"/>
                </a:solidFill>
              </a:rPr>
              <a:t> = ln (S)</a:t>
            </a:r>
            <a:r>
              <a:rPr lang="fr-FR" sz="2400" dirty="0"/>
              <a:t> (S= nombre total d’espèces) </a:t>
            </a:r>
          </a:p>
          <a:p>
            <a:pPr algn="just">
              <a:lnSpc>
                <a:spcPct val="150000"/>
              </a:lnSpc>
            </a:pPr>
            <a:r>
              <a:rPr lang="fr-FR" sz="2400" dirty="0"/>
              <a:t>L’indice d’équitabilité permet de mesurer </a:t>
            </a:r>
            <a:r>
              <a:rPr lang="fr-FR" sz="2400" dirty="0">
                <a:solidFill>
                  <a:srgbClr val="C00000"/>
                </a:solidFill>
              </a:rPr>
              <a:t>la répartition des individus au sein des espèces</a:t>
            </a:r>
            <a:r>
              <a:rPr lang="fr-FR" sz="2400" dirty="0"/>
              <a:t>, indépendamment de la richesse spécifique. Sa valeur varie de 0 (dominance d’une des espèces) à 1 (</a:t>
            </a:r>
            <a:r>
              <a:rPr lang="fr-FR" sz="2400" dirty="0" err="1"/>
              <a:t>équirépartition</a:t>
            </a:r>
            <a:r>
              <a:rPr lang="fr-FR" sz="2400" dirty="0"/>
              <a:t> des individus dans les espèces). </a:t>
            </a:r>
          </a:p>
          <a:p>
            <a:pPr algn="just">
              <a:lnSpc>
                <a:spcPct val="150000"/>
              </a:lnSpc>
            </a:pPr>
            <a:r>
              <a:rPr lang="fr-FR" sz="2400" dirty="0"/>
              <a:t>2. </a:t>
            </a:r>
            <a:r>
              <a:rPr lang="fr-FR" sz="2400" b="1" u="sng" dirty="0"/>
              <a:t>L’indice d’équitabilité de Berger-Parker </a:t>
            </a:r>
            <a:r>
              <a:rPr lang="fr-FR" sz="2400" dirty="0"/>
              <a:t>Défini par Berger et Parker (1970), l’indice calcule la proportion de la communauté représentée par l’espèce la plus abondante. Toutes les autres espèces sont ignorées. </a:t>
            </a:r>
          </a:p>
          <a:p>
            <a:pPr algn="just">
              <a:lnSpc>
                <a:spcPct val="150000"/>
              </a:lnSpc>
            </a:pPr>
            <a:r>
              <a:rPr lang="fr-FR" sz="2400" dirty="0">
                <a:solidFill>
                  <a:schemeClr val="accent1"/>
                </a:solidFill>
              </a:rPr>
              <a:t>𝐷 = 𝑁𝑚𝑎𝑥 .𝑁𝑡</a:t>
            </a:r>
          </a:p>
          <a:p>
            <a:pPr algn="just">
              <a:lnSpc>
                <a:spcPct val="150000"/>
              </a:lnSpc>
            </a:pPr>
            <a:r>
              <a:rPr lang="fr-FR" dirty="0"/>
              <a:t> </a:t>
            </a:r>
            <a:r>
              <a:rPr lang="fr-FR" dirty="0" err="1"/>
              <a:t>Nmax</a:t>
            </a:r>
            <a:r>
              <a:rPr lang="fr-FR" dirty="0"/>
              <a:t> = nombre d’individus de l’espèce la plus représentée. </a:t>
            </a:r>
          </a:p>
          <a:p>
            <a:pPr algn="just">
              <a:lnSpc>
                <a:spcPct val="150000"/>
              </a:lnSpc>
            </a:pPr>
            <a:r>
              <a:rPr lang="fr-FR" dirty="0"/>
              <a:t>Nt = nombre total d’individus pour l’ensemble des espèces.</a:t>
            </a:r>
            <a:endParaRPr lang="en-CA" dirty="0"/>
          </a:p>
        </p:txBody>
      </p:sp>
    </p:spTree>
    <p:extLst>
      <p:ext uri="{BB962C8B-B14F-4D97-AF65-F5344CB8AC3E}">
        <p14:creationId xmlns:p14="http://schemas.microsoft.com/office/powerpoint/2010/main" val="433548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F4DB9F-6619-4FD7-A380-CF3E52BA1D43}"/>
              </a:ext>
            </a:extLst>
          </p:cNvPr>
          <p:cNvSpPr/>
          <p:nvPr/>
        </p:nvSpPr>
        <p:spPr>
          <a:xfrm>
            <a:off x="498550" y="381865"/>
            <a:ext cx="6227987" cy="523220"/>
          </a:xfrm>
          <a:prstGeom prst="rect">
            <a:avLst/>
          </a:prstGeom>
        </p:spPr>
        <p:txBody>
          <a:bodyPr wrap="none">
            <a:spAutoFit/>
          </a:bodyPr>
          <a:lstStyle/>
          <a:p>
            <a:r>
              <a:rPr lang="en-CA" sz="2400" b="1" dirty="0">
                <a:solidFill>
                  <a:srgbClr val="101418"/>
                </a:solidFill>
                <a:latin typeface="Arial" panose="020B0604020202020204" pitchFamily="34" charset="0"/>
              </a:rPr>
              <a:t>2</a:t>
            </a:r>
            <a:r>
              <a:rPr lang="en-CA" sz="2800" b="1" dirty="0">
                <a:solidFill>
                  <a:srgbClr val="101418"/>
                </a:solidFill>
                <a:latin typeface="Arial" panose="020B0604020202020204" pitchFamily="34" charset="0"/>
              </a:rPr>
              <a:t>. </a:t>
            </a:r>
            <a:r>
              <a:rPr lang="en-CA" sz="2800" b="1" dirty="0" err="1">
                <a:solidFill>
                  <a:srgbClr val="101418"/>
                </a:solidFill>
                <a:latin typeface="Arial" panose="020B0604020202020204" pitchFamily="34" charset="0"/>
              </a:rPr>
              <a:t>Inventaires</a:t>
            </a:r>
            <a:r>
              <a:rPr lang="en-CA" sz="2800" b="1" dirty="0">
                <a:solidFill>
                  <a:srgbClr val="101418"/>
                </a:solidFill>
                <a:latin typeface="Arial" panose="020B0604020202020204" pitchFamily="34" charset="0"/>
              </a:rPr>
              <a:t> du </a:t>
            </a:r>
            <a:r>
              <a:rPr lang="en-CA" sz="2800" b="1" dirty="0" err="1">
                <a:solidFill>
                  <a:srgbClr val="101418"/>
                </a:solidFill>
                <a:latin typeface="Arial" panose="020B0604020202020204" pitchFamily="34" charset="0"/>
              </a:rPr>
              <a:t>patrimoine</a:t>
            </a:r>
            <a:r>
              <a:rPr lang="en-CA" sz="2800" b="1" dirty="0">
                <a:solidFill>
                  <a:srgbClr val="101418"/>
                </a:solidFill>
                <a:latin typeface="Arial" panose="020B0604020202020204" pitchFamily="34" charset="0"/>
              </a:rPr>
              <a:t> naturel</a:t>
            </a:r>
            <a:endParaRPr lang="en-CA" sz="2400" dirty="0"/>
          </a:p>
        </p:txBody>
      </p:sp>
      <p:pic>
        <p:nvPicPr>
          <p:cNvPr id="2050" name="Picture 2" descr="INVENTAIRE BOTANIQUE ENTOMOLOGIQUE ET REPTILES">
            <a:extLst>
              <a:ext uri="{FF2B5EF4-FFF2-40B4-BE49-F238E27FC236}">
                <a16:creationId xmlns:a16="http://schemas.microsoft.com/office/drawing/2014/main" id="{1A173C3D-0643-451C-A337-4EFA7E1AD5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15830" y="958413"/>
            <a:ext cx="2876170" cy="501692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44590A4A-214B-4FDD-B4BC-915642836159}"/>
              </a:ext>
            </a:extLst>
          </p:cNvPr>
          <p:cNvSpPr/>
          <p:nvPr/>
        </p:nvSpPr>
        <p:spPr>
          <a:xfrm>
            <a:off x="156755" y="958413"/>
            <a:ext cx="9032402" cy="5829481"/>
          </a:xfrm>
          <a:prstGeom prst="rect">
            <a:avLst/>
          </a:prstGeom>
        </p:spPr>
        <p:txBody>
          <a:bodyPr wrap="square">
            <a:spAutoFit/>
          </a:bodyPr>
          <a:lstStyle/>
          <a:p>
            <a:pPr>
              <a:lnSpc>
                <a:spcPct val="150000"/>
              </a:lnSpc>
            </a:pPr>
            <a:r>
              <a:rPr lang="fr-FR" sz="2800" dirty="0">
                <a:solidFill>
                  <a:srgbClr val="202122"/>
                </a:solidFill>
                <a:latin typeface="Arial" panose="020B0604020202020204" pitchFamily="34" charset="0"/>
              </a:rPr>
              <a:t>L'un des principaux outils pour évaluer la diversité biologique est encore de réaliser un inventaire du patrimoine naturel, dans la tradition des </a:t>
            </a:r>
            <a:r>
              <a:rPr lang="fr-FR" sz="2800" dirty="0">
                <a:solidFill>
                  <a:srgbClr val="202122"/>
                </a:solidFill>
                <a:latin typeface="Arial" panose="020B0604020202020204" pitchFamily="34" charset="0"/>
                <a:hlinkClick r:id="rId3" tooltip="Naturaliste"/>
              </a:rPr>
              <a:t>naturalistes</a:t>
            </a:r>
            <a:r>
              <a:rPr lang="fr-FR" sz="2800" dirty="0">
                <a:solidFill>
                  <a:srgbClr val="202122"/>
                </a:solidFill>
                <a:latin typeface="Arial" panose="020B0604020202020204" pitchFamily="34" charset="0"/>
              </a:rPr>
              <a:t> des siècles précédents. </a:t>
            </a:r>
          </a:p>
          <a:p>
            <a:pPr>
              <a:lnSpc>
                <a:spcPct val="150000"/>
              </a:lnSpc>
            </a:pPr>
            <a:endParaRPr lang="fr-FR" sz="2800" dirty="0">
              <a:solidFill>
                <a:srgbClr val="202122"/>
              </a:solidFill>
              <a:latin typeface="Arial" panose="020B0604020202020204" pitchFamily="34" charset="0"/>
            </a:endParaRPr>
          </a:p>
          <a:p>
            <a:pPr>
              <a:lnSpc>
                <a:spcPct val="150000"/>
              </a:lnSpc>
            </a:pPr>
            <a:r>
              <a:rPr lang="fr-FR" sz="2800" dirty="0">
                <a:solidFill>
                  <a:srgbClr val="202122"/>
                </a:solidFill>
                <a:latin typeface="Arial" panose="020B0604020202020204" pitchFamily="34" charset="0"/>
              </a:rPr>
              <a:t>L’inventaire permet d’approfondir les connaissances sur cette biodiversité afin d'en réaliser un suivi et déterminer si celle-ci est menacée</a:t>
            </a:r>
            <a:r>
              <a:rPr lang="fr-FR" sz="2800" baseline="30000" dirty="0">
                <a:solidFill>
                  <a:srgbClr val="202122"/>
                </a:solidFill>
                <a:latin typeface="Arial" panose="020B0604020202020204" pitchFamily="34" charset="0"/>
              </a:rPr>
              <a:t>.</a:t>
            </a:r>
            <a:endParaRPr lang="fr-FR" sz="2800" dirty="0">
              <a:solidFill>
                <a:srgbClr val="202122"/>
              </a:solidFill>
              <a:latin typeface="Arial" panose="020B0604020202020204" pitchFamily="34" charset="0"/>
            </a:endParaRPr>
          </a:p>
          <a:p>
            <a:pPr>
              <a:lnSpc>
                <a:spcPct val="150000"/>
              </a:lnSpc>
            </a:pPr>
            <a:endParaRPr lang="fr-FR" sz="2800" dirty="0">
              <a:solidFill>
                <a:srgbClr val="202122"/>
              </a:solidFill>
              <a:latin typeface="Arial" panose="020B0604020202020204" pitchFamily="34" charset="0"/>
            </a:endParaRPr>
          </a:p>
        </p:txBody>
      </p:sp>
    </p:spTree>
    <p:extLst>
      <p:ext uri="{BB962C8B-B14F-4D97-AF65-F5344CB8AC3E}">
        <p14:creationId xmlns:p14="http://schemas.microsoft.com/office/powerpoint/2010/main" val="3152031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150FB28-842A-4A2E-A8BC-3EB9B48558A3}"/>
              </a:ext>
            </a:extLst>
          </p:cNvPr>
          <p:cNvSpPr/>
          <p:nvPr/>
        </p:nvSpPr>
        <p:spPr>
          <a:xfrm>
            <a:off x="406399" y="485422"/>
            <a:ext cx="10555111" cy="5183150"/>
          </a:xfrm>
          <a:prstGeom prst="rect">
            <a:avLst/>
          </a:prstGeom>
        </p:spPr>
        <p:txBody>
          <a:bodyPr wrap="square">
            <a:spAutoFit/>
          </a:bodyPr>
          <a:lstStyle/>
          <a:p>
            <a:pPr algn="just">
              <a:lnSpc>
                <a:spcPct val="150000"/>
              </a:lnSpc>
            </a:pPr>
            <a:r>
              <a:rPr lang="fr-FR" sz="2800" dirty="0">
                <a:solidFill>
                  <a:srgbClr val="202122"/>
                </a:solidFill>
                <a:latin typeface="Arial" panose="020B0604020202020204" pitchFamily="34" charset="0"/>
              </a:rPr>
              <a:t>La </a:t>
            </a:r>
            <a:r>
              <a:rPr lang="fr-FR" sz="2800" dirty="0">
                <a:solidFill>
                  <a:srgbClr val="202122"/>
                </a:solidFill>
                <a:latin typeface="Arial" panose="020B0604020202020204" pitchFamily="34" charset="0"/>
                <a:hlinkClick r:id="rId2" tooltip="Systématique"/>
              </a:rPr>
              <a:t>systématique</a:t>
            </a:r>
            <a:r>
              <a:rPr lang="fr-FR" sz="2800" dirty="0">
                <a:solidFill>
                  <a:srgbClr val="202122"/>
                </a:solidFill>
                <a:latin typeface="Arial" panose="020B0604020202020204" pitchFamily="34" charset="0"/>
              </a:rPr>
              <a:t> et la </a:t>
            </a:r>
            <a:r>
              <a:rPr lang="fr-FR" sz="2800" dirty="0">
                <a:solidFill>
                  <a:srgbClr val="202122"/>
                </a:solidFill>
                <a:latin typeface="Arial" panose="020B0604020202020204" pitchFamily="34" charset="0"/>
                <a:hlinkClick r:id="rId3" tooltip="Taxonomie"/>
              </a:rPr>
              <a:t>taxonomie</a:t>
            </a:r>
            <a:r>
              <a:rPr lang="fr-FR" sz="2800" dirty="0">
                <a:solidFill>
                  <a:srgbClr val="202122"/>
                </a:solidFill>
                <a:latin typeface="Arial" panose="020B0604020202020204" pitchFamily="34" charset="0"/>
              </a:rPr>
              <a:t> explorent la biodiversité en dénombrant et en classifiant par </a:t>
            </a:r>
            <a:r>
              <a:rPr lang="fr-FR" sz="2800" dirty="0">
                <a:solidFill>
                  <a:srgbClr val="202122"/>
                </a:solidFill>
                <a:latin typeface="Arial" panose="020B0604020202020204" pitchFamily="34" charset="0"/>
                <a:hlinkClick r:id="rId4" tooltip="Taxon"/>
              </a:rPr>
              <a:t>taxon</a:t>
            </a:r>
            <a:r>
              <a:rPr lang="fr-FR" sz="2800" dirty="0">
                <a:solidFill>
                  <a:srgbClr val="202122"/>
                </a:solidFill>
                <a:latin typeface="Arial" panose="020B0604020202020204" pitchFamily="34" charset="0"/>
              </a:rPr>
              <a:t> les êtres vivants. Environ 1,7 million d'espèces ont été décrites, mais il est très vraisemblable que ces espèces ne représentent que la partie la plus visible de la biodiversité. Si l'on tenait compte de l'existence de </a:t>
            </a:r>
            <a:r>
              <a:rPr lang="fr-FR" sz="2800" dirty="0">
                <a:solidFill>
                  <a:srgbClr val="202122"/>
                </a:solidFill>
                <a:latin typeface="Arial" panose="020B0604020202020204" pitchFamily="34" charset="0"/>
                <a:hlinkClick r:id="rId5" tooltip="Complexe d'espèces cryptiques"/>
              </a:rPr>
              <a:t>complexes d'espèces cryptiques</a:t>
            </a:r>
            <a:r>
              <a:rPr lang="fr-FR" sz="2800" dirty="0">
                <a:solidFill>
                  <a:srgbClr val="202122"/>
                </a:solidFill>
                <a:latin typeface="Arial" panose="020B0604020202020204" pitchFamily="34" charset="0"/>
              </a:rPr>
              <a:t>, le nombre d'espèces réellement existantes (et disparues) devrait être réévalué à la hausse. et invertébrés). </a:t>
            </a:r>
          </a:p>
        </p:txBody>
      </p:sp>
    </p:spTree>
    <p:extLst>
      <p:ext uri="{BB962C8B-B14F-4D97-AF65-F5344CB8AC3E}">
        <p14:creationId xmlns:p14="http://schemas.microsoft.com/office/powerpoint/2010/main" val="4204882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53ABCFC-F6B9-4673-8063-7E56B211A4D1}"/>
              </a:ext>
            </a:extLst>
          </p:cNvPr>
          <p:cNvSpPr/>
          <p:nvPr/>
        </p:nvSpPr>
        <p:spPr>
          <a:xfrm>
            <a:off x="5147733" y="3735977"/>
            <a:ext cx="6779224" cy="3046988"/>
          </a:xfrm>
          <a:prstGeom prst="rect">
            <a:avLst/>
          </a:prstGeom>
        </p:spPr>
        <p:txBody>
          <a:bodyPr wrap="square">
            <a:spAutoFit/>
          </a:bodyPr>
          <a:lstStyle/>
          <a:p>
            <a:pPr algn="just"/>
            <a:r>
              <a:rPr lang="fr-FR" sz="2400" dirty="0">
                <a:solidFill>
                  <a:srgbClr val="202122"/>
                </a:solidFill>
                <a:latin typeface="Arial" panose="020B0604020202020204" pitchFamily="34" charset="0"/>
              </a:rPr>
              <a:t>Avec plusieurs milliers de </a:t>
            </a:r>
            <a:r>
              <a:rPr lang="fr-FR" sz="2400" dirty="0">
                <a:solidFill>
                  <a:srgbClr val="202122"/>
                </a:solidFill>
                <a:latin typeface="Arial" panose="020B0604020202020204" pitchFamily="34" charset="0"/>
                <a:hlinkClick r:id="rId2" tooltip="Nouvelles espèces biologiques"/>
              </a:rPr>
              <a:t>nouvelles espèces</a:t>
            </a:r>
            <a:r>
              <a:rPr lang="fr-FR" sz="2400" dirty="0">
                <a:solidFill>
                  <a:srgbClr val="202122"/>
                </a:solidFill>
                <a:latin typeface="Arial" panose="020B0604020202020204" pitchFamily="34" charset="0"/>
              </a:rPr>
              <a:t> découvertes chaque année, l'inventaire des espèces est donc loin d'être complet. Face à l'érosion croissante de la biodiversité et l'extinction de nombreuses espèces, il est fort probable que certaines espèces contemporaines disparaissent avant même qu'elles soient décrites.</a:t>
            </a:r>
          </a:p>
        </p:txBody>
      </p:sp>
      <p:pic>
        <p:nvPicPr>
          <p:cNvPr id="3074" name="Picture 2" descr="Inventaire de biodiversité - Université Côte d'Azur">
            <a:extLst>
              <a:ext uri="{FF2B5EF4-FFF2-40B4-BE49-F238E27FC236}">
                <a16:creationId xmlns:a16="http://schemas.microsoft.com/office/drawing/2014/main" id="{E1FF832E-028E-4FFC-A264-F838149733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717" y="1280247"/>
            <a:ext cx="4697016" cy="34290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Inventaire et suivi de la biodiversité | L'Institut Agro Montpellier">
            <a:extLst>
              <a:ext uri="{FF2B5EF4-FFF2-40B4-BE49-F238E27FC236}">
                <a16:creationId xmlns:a16="http://schemas.microsoft.com/office/drawing/2014/main" id="{B930BFA6-30E6-4386-BAEE-E27288D08A9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7617" y="281820"/>
            <a:ext cx="5791531" cy="3243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9931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88631" y="2349925"/>
            <a:ext cx="3590604" cy="2456442"/>
          </a:xfrm>
        </p:spPr>
        <p:txBody>
          <a:bodyPr/>
          <a:lstStyle/>
          <a:p>
            <a:r>
              <a:rPr lang="fr-FR" dirty="0" err="1"/>
              <a:t>Référance</a:t>
            </a:r>
            <a:r>
              <a:rPr lang="fr-FR" dirty="0"/>
              <a:t> bibliographiques  </a:t>
            </a:r>
          </a:p>
        </p:txBody>
      </p:sp>
      <p:sp>
        <p:nvSpPr>
          <p:cNvPr id="3" name="Espace réservé du contenu 2"/>
          <p:cNvSpPr>
            <a:spLocks noGrp="1"/>
          </p:cNvSpPr>
          <p:nvPr>
            <p:ph idx="1"/>
          </p:nvPr>
        </p:nvSpPr>
        <p:spPr>
          <a:xfrm>
            <a:off x="4258491" y="803186"/>
            <a:ext cx="7141829" cy="5248622"/>
          </a:xfrm>
        </p:spPr>
        <p:txBody>
          <a:bodyPr/>
          <a:lstStyle/>
          <a:p>
            <a:r>
              <a:rPr lang="fr-FR" dirty="0">
                <a:hlinkClick r:id="rId2"/>
              </a:rPr>
              <a:t>https://elearning.centre-univ-mila.dz/a-2023/pluginfile.php/24183/mod_resource/content/1/chapitre%201%20%20Biodiversit%C3%A9%20et%20m%C3%A9thodes%20de%20mesure%20de%20la%20biodiversit%C3%A9-converti.pdf</a:t>
            </a:r>
            <a:r>
              <a:rPr lang="fr-FR" dirty="0"/>
              <a:t> </a:t>
            </a:r>
          </a:p>
          <a:p>
            <a:r>
              <a:rPr lang="fr-FR" dirty="0">
                <a:hlinkClick r:id="rId3"/>
              </a:rPr>
              <a:t>https://formation.vigienature-ecole.fr/seance2/co/Evaluer_la_biodiversite.html</a:t>
            </a:r>
            <a:r>
              <a:rPr lang="fr-FR" dirty="0"/>
              <a:t> </a:t>
            </a:r>
          </a:p>
          <a:p>
            <a:pPr marL="0" indent="0">
              <a:buNone/>
            </a:pPr>
            <a:r>
              <a:rPr lang="fr-FR" sz="1800" dirty="0">
                <a:effectLst/>
                <a:latin typeface="Calibri" panose="020F0502020204030204" pitchFamily="34" charset="0"/>
                <a:ea typeface="Calibri" panose="020F0502020204030204" pitchFamily="34" charset="0"/>
                <a:cs typeface="Arial" panose="020B0604020202020204" pitchFamily="34" charset="0"/>
              </a:rPr>
              <a:t>    AMBLARD Introduction à la notion de biodiversité. MOOC UVED « Environnement et développement durable. </a:t>
            </a:r>
          </a:p>
          <a:p>
            <a:endParaRPr lang="fr-FR" dirty="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649C6E-2B91-4D2B-BA36-1390C29CD802}"/>
              </a:ext>
            </a:extLst>
          </p:cNvPr>
          <p:cNvSpPr>
            <a:spLocks noGrp="1"/>
          </p:cNvSpPr>
          <p:nvPr>
            <p:ph type="title"/>
          </p:nvPr>
        </p:nvSpPr>
        <p:spPr/>
        <p:txBody>
          <a:bodyPr/>
          <a:lstStyle/>
          <a:p>
            <a:r>
              <a:rPr lang="fr-FR" dirty="0"/>
              <a:t>Plan de cours </a:t>
            </a:r>
            <a:endParaRPr lang="en-CA" dirty="0"/>
          </a:p>
        </p:txBody>
      </p:sp>
      <p:sp>
        <p:nvSpPr>
          <p:cNvPr id="3" name="Espace réservé du contenu 2">
            <a:extLst>
              <a:ext uri="{FF2B5EF4-FFF2-40B4-BE49-F238E27FC236}">
                <a16:creationId xmlns:a16="http://schemas.microsoft.com/office/drawing/2014/main" id="{4CAA68B9-86E5-4511-A9F9-DE427BF88D83}"/>
              </a:ext>
            </a:extLst>
          </p:cNvPr>
          <p:cNvSpPr>
            <a:spLocks noGrp="1"/>
          </p:cNvSpPr>
          <p:nvPr>
            <p:ph idx="1"/>
          </p:nvPr>
        </p:nvSpPr>
        <p:spPr/>
        <p:txBody>
          <a:bodyPr/>
          <a:lstStyle/>
          <a:p>
            <a:endParaRPr lang="fr-FR" dirty="0"/>
          </a:p>
          <a:p>
            <a:pPr>
              <a:buNone/>
            </a:pPr>
            <a:r>
              <a:rPr lang="fr-FR" b="1" dirty="0"/>
              <a:t>1. Composantes de la biodiversité </a:t>
            </a:r>
          </a:p>
          <a:p>
            <a:pPr>
              <a:buNone/>
            </a:pPr>
            <a:r>
              <a:rPr lang="fr-FR" dirty="0"/>
              <a:t>1.1. La richesse </a:t>
            </a:r>
          </a:p>
          <a:p>
            <a:pPr>
              <a:buNone/>
            </a:pPr>
            <a:r>
              <a:rPr lang="fr-FR" dirty="0"/>
              <a:t>1.2. L’équitabilité</a:t>
            </a:r>
          </a:p>
          <a:p>
            <a:pPr>
              <a:buNone/>
            </a:pPr>
            <a:r>
              <a:rPr lang="fr-FR" dirty="0"/>
              <a:t>1.3. La disparité</a:t>
            </a:r>
          </a:p>
          <a:p>
            <a:pPr>
              <a:buNone/>
            </a:pPr>
            <a:r>
              <a:rPr lang="fr-FR" dirty="0"/>
              <a:t>1.4.  Agrégation</a:t>
            </a:r>
          </a:p>
          <a:p>
            <a:pPr marL="0" indent="0">
              <a:buNone/>
            </a:pPr>
            <a:r>
              <a:rPr lang="fr-FR" dirty="0"/>
              <a:t> </a:t>
            </a:r>
            <a:r>
              <a:rPr lang="en-CA" b="1" dirty="0">
                <a:solidFill>
                  <a:srgbClr val="101418"/>
                </a:solidFill>
                <a:latin typeface="Arial" panose="020B0604020202020204" pitchFamily="34" charset="0"/>
              </a:rPr>
              <a:t>2. </a:t>
            </a:r>
            <a:r>
              <a:rPr lang="en-CA" b="1" dirty="0" err="1">
                <a:solidFill>
                  <a:srgbClr val="101418"/>
                </a:solidFill>
                <a:latin typeface="Arial" panose="020B0604020202020204" pitchFamily="34" charset="0"/>
              </a:rPr>
              <a:t>Inventaires</a:t>
            </a:r>
            <a:r>
              <a:rPr lang="en-CA" b="1" dirty="0">
                <a:solidFill>
                  <a:srgbClr val="101418"/>
                </a:solidFill>
                <a:latin typeface="Arial" panose="020B0604020202020204" pitchFamily="34" charset="0"/>
              </a:rPr>
              <a:t> du </a:t>
            </a:r>
            <a:r>
              <a:rPr lang="en-CA" b="1" dirty="0" err="1">
                <a:solidFill>
                  <a:srgbClr val="101418"/>
                </a:solidFill>
                <a:latin typeface="Arial" panose="020B0604020202020204" pitchFamily="34" charset="0"/>
              </a:rPr>
              <a:t>patrimoine</a:t>
            </a:r>
            <a:r>
              <a:rPr lang="en-CA" b="1" dirty="0">
                <a:solidFill>
                  <a:srgbClr val="101418"/>
                </a:solidFill>
                <a:latin typeface="Arial" panose="020B0604020202020204" pitchFamily="34" charset="0"/>
              </a:rPr>
              <a:t> naturel</a:t>
            </a:r>
            <a:endParaRPr lang="en-CA" dirty="0"/>
          </a:p>
          <a:p>
            <a:endParaRPr lang="fr-FR" dirty="0"/>
          </a:p>
          <a:p>
            <a:endParaRPr lang="en-CA" dirty="0"/>
          </a:p>
        </p:txBody>
      </p:sp>
    </p:spTree>
    <p:extLst>
      <p:ext uri="{BB962C8B-B14F-4D97-AF65-F5344CB8AC3E}">
        <p14:creationId xmlns:p14="http://schemas.microsoft.com/office/powerpoint/2010/main" val="2113084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112" y="168092"/>
            <a:ext cx="11207932" cy="6016262"/>
          </a:xfrm>
          <a:prstGeom prst="rect">
            <a:avLst/>
          </a:prstGeom>
        </p:spPr>
        <p:txBody>
          <a:bodyPr wrap="square">
            <a:spAutoFit/>
          </a:bodyPr>
          <a:lstStyle/>
          <a:p>
            <a:pPr algn="just">
              <a:lnSpc>
                <a:spcPct val="150000"/>
              </a:lnSpc>
            </a:pPr>
            <a:r>
              <a:rPr lang="fr-FR" sz="3200" b="1" cap="all" dirty="0"/>
              <a:t>POURQUOI ÉVALUER LA BIODIVERSITÉ ?</a:t>
            </a:r>
          </a:p>
          <a:p>
            <a:pPr algn="just">
              <a:lnSpc>
                <a:spcPct val="150000"/>
              </a:lnSpc>
            </a:pPr>
            <a:endParaRPr lang="fr-FR" sz="3200" b="1" cap="all" dirty="0"/>
          </a:p>
          <a:p>
            <a:pPr algn="just">
              <a:lnSpc>
                <a:spcPct val="150000"/>
              </a:lnSpc>
            </a:pPr>
            <a:r>
              <a:rPr lang="fr-FR" sz="2800" dirty="0"/>
              <a:t>On sait que les activités humaines ont un impact sur la diversité biologique. Il apparaît donc comme nécessaire d'identifier l'état de la biodiversité au fil du temps. Pour mieux comprendre son évolution, il faut la mesurer, l'évaluer. Grâce à une méthodologie scientifique et standardisée, les suivis de biodiversité permettent de donner des indicateurs qui pourront alors être mobilisés sur des questions scientifiques, sociétales ou politiques.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2CF4839-C48C-44E2-9352-02D169441C92}"/>
              </a:ext>
            </a:extLst>
          </p:cNvPr>
          <p:cNvSpPr/>
          <p:nvPr/>
        </p:nvSpPr>
        <p:spPr>
          <a:xfrm>
            <a:off x="420189" y="291017"/>
            <a:ext cx="11351622" cy="1200329"/>
          </a:xfrm>
          <a:prstGeom prst="rect">
            <a:avLst/>
          </a:prstGeom>
        </p:spPr>
        <p:txBody>
          <a:bodyPr wrap="square">
            <a:spAutoFit/>
          </a:bodyPr>
          <a:lstStyle/>
          <a:p>
            <a:pPr algn="just"/>
            <a:r>
              <a:rPr lang="fr-FR" sz="2400" b="1" dirty="0"/>
              <a:t>La biodiversité</a:t>
            </a:r>
            <a:r>
              <a:rPr lang="fr-FR" sz="2400" dirty="0"/>
              <a:t>, c’est des espèces animales, des espèces végétales, les interactions entre ces espèces et avec leurs milieux naturels. Mais quels sont les outils de mesure de tous ces paramètres ?</a:t>
            </a:r>
          </a:p>
        </p:txBody>
      </p:sp>
      <p:sp>
        <p:nvSpPr>
          <p:cNvPr id="4" name="Ellipse 3">
            <a:extLst>
              <a:ext uri="{FF2B5EF4-FFF2-40B4-BE49-F238E27FC236}">
                <a16:creationId xmlns:a16="http://schemas.microsoft.com/office/drawing/2014/main" id="{A7619F59-2F03-4BBF-B844-028E04A57922}"/>
              </a:ext>
            </a:extLst>
          </p:cNvPr>
          <p:cNvSpPr/>
          <p:nvPr/>
        </p:nvSpPr>
        <p:spPr>
          <a:xfrm>
            <a:off x="795131" y="1686672"/>
            <a:ext cx="8282609" cy="12155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t>Mais quels sont les outils de mesure de tous ces paramètres ?</a:t>
            </a:r>
            <a:endParaRPr lang="en-CA" sz="2400" dirty="0"/>
          </a:p>
        </p:txBody>
      </p:sp>
      <p:pic>
        <p:nvPicPr>
          <p:cNvPr id="7" name="Image 6">
            <a:extLst>
              <a:ext uri="{FF2B5EF4-FFF2-40B4-BE49-F238E27FC236}">
                <a16:creationId xmlns:a16="http://schemas.microsoft.com/office/drawing/2014/main" id="{82B0F638-CDA1-409C-B809-A36F0A396148}"/>
              </a:ext>
            </a:extLst>
          </p:cNvPr>
          <p:cNvPicPr>
            <a:picLocks noChangeAspect="1"/>
          </p:cNvPicPr>
          <p:nvPr/>
        </p:nvPicPr>
        <p:blipFill>
          <a:blip r:embed="rId2"/>
          <a:stretch>
            <a:fillRect/>
          </a:stretch>
        </p:blipFill>
        <p:spPr>
          <a:xfrm>
            <a:off x="3216772" y="3292877"/>
            <a:ext cx="4096564" cy="4078357"/>
          </a:xfrm>
          <a:prstGeom prst="rect">
            <a:avLst/>
          </a:prstGeom>
        </p:spPr>
      </p:pic>
    </p:spTree>
    <p:extLst>
      <p:ext uri="{BB962C8B-B14F-4D97-AF65-F5344CB8AC3E}">
        <p14:creationId xmlns:p14="http://schemas.microsoft.com/office/powerpoint/2010/main" val="2733614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F326F5-8E33-4923-905A-96D9C32813FD}"/>
              </a:ext>
            </a:extLst>
          </p:cNvPr>
          <p:cNvSpPr/>
          <p:nvPr/>
        </p:nvSpPr>
        <p:spPr>
          <a:xfrm>
            <a:off x="384313" y="612845"/>
            <a:ext cx="10601739" cy="5859361"/>
          </a:xfrm>
          <a:prstGeom prst="rect">
            <a:avLst/>
          </a:prstGeom>
        </p:spPr>
        <p:txBody>
          <a:bodyPr wrap="square">
            <a:spAutoFit/>
          </a:bodyPr>
          <a:lstStyle/>
          <a:p>
            <a:pPr algn="just">
              <a:lnSpc>
                <a:spcPct val="150000"/>
              </a:lnSpc>
            </a:pPr>
            <a:r>
              <a:rPr lang="fr-FR" b="1" dirty="0"/>
              <a:t>1. Échantillonner </a:t>
            </a:r>
            <a:r>
              <a:rPr lang="fr-FR" dirty="0"/>
              <a:t>:</a:t>
            </a:r>
          </a:p>
          <a:p>
            <a:pPr algn="just">
              <a:lnSpc>
                <a:spcPct val="150000"/>
              </a:lnSpc>
            </a:pPr>
            <a:r>
              <a:rPr lang="fr-FR" dirty="0"/>
              <a:t> 1.1. Collecte de biote</a:t>
            </a:r>
          </a:p>
          <a:p>
            <a:pPr algn="just">
              <a:lnSpc>
                <a:spcPct val="150000"/>
              </a:lnSpc>
            </a:pPr>
            <a:endParaRPr lang="fr-FR" dirty="0"/>
          </a:p>
          <a:p>
            <a:pPr algn="just">
              <a:lnSpc>
                <a:spcPct val="150000"/>
              </a:lnSpc>
            </a:pPr>
            <a:r>
              <a:rPr lang="fr-FR" dirty="0"/>
              <a:t> ➢ Au laboratoire, les échantillons prélevés sur le terrain sont normalement triés par espèce selon les guides et la clé standard d’identification relatifs aux groupes taxinomiques et aux zones géographiques des prélèvements. </a:t>
            </a:r>
          </a:p>
          <a:p>
            <a:pPr algn="just">
              <a:lnSpc>
                <a:spcPct val="150000"/>
              </a:lnSpc>
            </a:pPr>
            <a:r>
              <a:rPr lang="fr-FR" dirty="0"/>
              <a:t>➢ cette procédure est suivie par un dénombrement des individus par espèce et par la détermination de la biomasse spécifique en poids humide, poids sec et poids sec sans cendre.</a:t>
            </a:r>
          </a:p>
          <a:p>
            <a:pPr algn="just">
              <a:lnSpc>
                <a:spcPct val="150000"/>
              </a:lnSpc>
            </a:pPr>
            <a:endParaRPr lang="fr-FR" dirty="0"/>
          </a:p>
          <a:p>
            <a:pPr algn="just">
              <a:lnSpc>
                <a:spcPct val="150000"/>
              </a:lnSpc>
            </a:pPr>
            <a:endParaRPr lang="fr-FR" dirty="0"/>
          </a:p>
          <a:p>
            <a:pPr algn="just">
              <a:lnSpc>
                <a:spcPct val="150000"/>
              </a:lnSpc>
            </a:pPr>
            <a:r>
              <a:rPr lang="fr-FR" dirty="0"/>
              <a:t> </a:t>
            </a:r>
            <a:r>
              <a:rPr lang="fr-FR" b="1" dirty="0">
                <a:solidFill>
                  <a:srgbClr val="FF0000"/>
                </a:solidFill>
              </a:rPr>
              <a:t>NB :</a:t>
            </a:r>
            <a:r>
              <a:rPr lang="fr-FR" dirty="0"/>
              <a:t> La mesure de la biomasse autrement qu’en poids humide étant destructive, si des spécimens importants sont présents dans les échantillons prélevés, il faut les retirer avant cette étape. La correction pour la biomasse ainsi perdue est normalement fondée sur les régressions poids humide-poids sec, calculées avec les spécimens qui ne sont pas conservés dans leur intégrité.</a:t>
            </a:r>
          </a:p>
        </p:txBody>
      </p:sp>
    </p:spTree>
    <p:extLst>
      <p:ext uri="{BB962C8B-B14F-4D97-AF65-F5344CB8AC3E}">
        <p14:creationId xmlns:p14="http://schemas.microsoft.com/office/powerpoint/2010/main" val="1026255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e Système d'Information de l'Inventaire du Patrimoine Naturel (SINP) - ARB">
            <a:extLst>
              <a:ext uri="{FF2B5EF4-FFF2-40B4-BE49-F238E27FC236}">
                <a16:creationId xmlns:a16="http://schemas.microsoft.com/office/drawing/2014/main" id="{FAC0D448-CEE5-4A02-8E13-C7483A1F29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6349" y="160950"/>
            <a:ext cx="3766646" cy="3173137"/>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09005" y="176785"/>
            <a:ext cx="7652562" cy="3416320"/>
          </a:xfrm>
          <a:prstGeom prst="rect">
            <a:avLst/>
          </a:prstGeom>
        </p:spPr>
        <p:txBody>
          <a:bodyPr wrap="square">
            <a:spAutoFit/>
          </a:bodyPr>
          <a:lstStyle/>
          <a:p>
            <a:pPr algn="just"/>
            <a:r>
              <a:rPr lang="fr-FR" sz="2400" dirty="0">
                <a:ln w="0"/>
                <a:effectLst>
                  <a:outerShdw blurRad="38100" dist="19050" dir="2700000" algn="tl" rotWithShape="0">
                    <a:schemeClr val="dk1">
                      <a:alpha val="40000"/>
                    </a:schemeClr>
                  </a:outerShdw>
                </a:effectLst>
              </a:rPr>
              <a:t>1.2. Photographies Il est plus difficile d’identifier les espèces à partir des photos qu’en examinant les spécimens. En cas de difficulté, des échantillons seront nécessaires pour compléter les photos. Dans de nombreux cas, les photos permettent seulement l’identification jusqu’à un niveau taxinomique assez général. </a:t>
            </a:r>
          </a:p>
          <a:p>
            <a:pPr algn="just"/>
            <a:endParaRPr lang="fr-FR" sz="2400" dirty="0">
              <a:ln w="0"/>
              <a:effectLst>
                <a:outerShdw blurRad="38100" dist="19050" dir="2700000" algn="tl" rotWithShape="0">
                  <a:schemeClr val="dk1">
                    <a:alpha val="40000"/>
                  </a:schemeClr>
                </a:outerShdw>
              </a:effectLst>
            </a:endParaRPr>
          </a:p>
          <a:p>
            <a:pPr algn="just"/>
            <a:endParaRPr lang="fr-FR" sz="2400" dirty="0"/>
          </a:p>
        </p:txBody>
      </p:sp>
      <p:sp>
        <p:nvSpPr>
          <p:cNvPr id="3" name="Rectangle 2"/>
          <p:cNvSpPr/>
          <p:nvPr/>
        </p:nvSpPr>
        <p:spPr>
          <a:xfrm>
            <a:off x="381284" y="4794507"/>
            <a:ext cx="10698479" cy="369332"/>
          </a:xfrm>
          <a:prstGeom prst="rect">
            <a:avLst/>
          </a:prstGeom>
        </p:spPr>
        <p:txBody>
          <a:bodyPr wrap="square">
            <a:spAutoFit/>
          </a:bodyPr>
          <a:lstStyle/>
          <a:p>
            <a:r>
              <a:rPr lang="fr-FR" dirty="0"/>
              <a:t>.</a:t>
            </a:r>
          </a:p>
        </p:txBody>
      </p:sp>
      <p:pic>
        <p:nvPicPr>
          <p:cNvPr id="1028" name="Picture 4" descr="Diagnostic écologique et inventaire naturaliste">
            <a:extLst>
              <a:ext uri="{FF2B5EF4-FFF2-40B4-BE49-F238E27FC236}">
                <a16:creationId xmlns:a16="http://schemas.microsoft.com/office/drawing/2014/main" id="{8B4ACE3C-866D-4A93-A249-9876299079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43" y="3593105"/>
            <a:ext cx="4555711" cy="266166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9976385-AA13-45F6-9B08-3CA5CA9AB120}"/>
              </a:ext>
            </a:extLst>
          </p:cNvPr>
          <p:cNvSpPr/>
          <p:nvPr/>
        </p:nvSpPr>
        <p:spPr>
          <a:xfrm>
            <a:off x="4545968" y="3533439"/>
            <a:ext cx="7281030" cy="3046988"/>
          </a:xfrm>
          <a:prstGeom prst="rect">
            <a:avLst/>
          </a:prstGeom>
        </p:spPr>
        <p:txBody>
          <a:bodyPr wrap="square">
            <a:spAutoFit/>
          </a:bodyPr>
          <a:lstStyle/>
          <a:p>
            <a:pPr algn="just"/>
            <a:r>
              <a:rPr lang="fr-FR" sz="2400" dirty="0">
                <a:ln w="0"/>
                <a:effectLst>
                  <a:outerShdw blurRad="38100" dist="19050" dir="2700000" algn="tl" rotWithShape="0">
                    <a:schemeClr val="dk1">
                      <a:alpha val="40000"/>
                    </a:schemeClr>
                  </a:outerShdw>
                </a:effectLst>
              </a:rPr>
              <a:t>1.3. Évaluer la biodiversité Les méthodes d’évaluation de la biodiversité doivent avoir deux volets : </a:t>
            </a:r>
          </a:p>
          <a:p>
            <a:pPr algn="just"/>
            <a:r>
              <a:rPr lang="fr-FR" sz="2400" dirty="0"/>
              <a:t>➢ l’établissement d’un inventaire des espèces</a:t>
            </a:r>
          </a:p>
          <a:p>
            <a:pPr algn="just"/>
            <a:r>
              <a:rPr lang="fr-FR" sz="2400" dirty="0"/>
              <a:t>➢ la compréhension des changements de la structure des communautés dans le temps et dans l’espace, c’est-à-dire les différences parmi les assemblages d’espèces.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3D04645-CDCD-434D-9B36-CB1AF7DB1464}"/>
              </a:ext>
            </a:extLst>
          </p:cNvPr>
          <p:cNvSpPr/>
          <p:nvPr/>
        </p:nvSpPr>
        <p:spPr>
          <a:xfrm>
            <a:off x="543339" y="600384"/>
            <a:ext cx="11304105" cy="5011693"/>
          </a:xfrm>
          <a:prstGeom prst="rect">
            <a:avLst/>
          </a:prstGeom>
        </p:spPr>
        <p:txBody>
          <a:bodyPr wrap="square">
            <a:spAutoFit/>
          </a:bodyPr>
          <a:lstStyle/>
          <a:p>
            <a:pPr lvl="4" algn="just">
              <a:lnSpc>
                <a:spcPct val="150000"/>
              </a:lnSpc>
            </a:pPr>
            <a:r>
              <a:rPr lang="fr-FR" sz="2400" b="1" cap="all" dirty="0"/>
              <a:t>QUELQUES INDICATEURS</a:t>
            </a:r>
          </a:p>
          <a:p>
            <a:pPr lvl="4" algn="just">
              <a:lnSpc>
                <a:spcPct val="150000"/>
              </a:lnSpc>
            </a:pPr>
            <a:r>
              <a:rPr lang="fr-FR" sz="2400" dirty="0"/>
              <a:t>S'il peut être complexe de définir des indicateurs face à cette diversité biologique, on s'appuie notamment sur deux grands types d'indicateurs : l'abondance et la diversité.</a:t>
            </a:r>
          </a:p>
          <a:p>
            <a:pPr lvl="4" algn="just">
              <a:lnSpc>
                <a:spcPct val="150000"/>
              </a:lnSpc>
            </a:pPr>
            <a:r>
              <a:rPr lang="fr-FR" sz="2400" b="1" dirty="0"/>
              <a:t>L'abondance d'une espèce</a:t>
            </a:r>
            <a:r>
              <a:rPr lang="fr-FR" sz="2400" dirty="0"/>
              <a:t> est le nombre total d'individus de cette espèce observé dans un espace donné durant une session d'observation et selon un protocole donné.</a:t>
            </a:r>
          </a:p>
          <a:p>
            <a:pPr lvl="4" algn="just">
              <a:lnSpc>
                <a:spcPct val="150000"/>
              </a:lnSpc>
            </a:pPr>
            <a:r>
              <a:rPr lang="fr-FR" sz="2400" b="1" dirty="0"/>
              <a:t>La diversité spécifique</a:t>
            </a:r>
            <a:r>
              <a:rPr lang="fr-FR" sz="2400" dirty="0"/>
              <a:t> correspond au nombre d'espèces distinctes observées</a:t>
            </a:r>
            <a:endParaRPr lang="en-CA" sz="2400" dirty="0"/>
          </a:p>
        </p:txBody>
      </p:sp>
    </p:spTree>
    <p:extLst>
      <p:ext uri="{BB962C8B-B14F-4D97-AF65-F5344CB8AC3E}">
        <p14:creationId xmlns:p14="http://schemas.microsoft.com/office/powerpoint/2010/main" val="1834544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3F0EF6F-9FBC-454A-8326-A7FE1A432A07}"/>
              </a:ext>
            </a:extLst>
          </p:cNvPr>
          <p:cNvSpPr/>
          <p:nvPr/>
        </p:nvSpPr>
        <p:spPr>
          <a:xfrm>
            <a:off x="438457" y="2792354"/>
            <a:ext cx="11200549" cy="3477875"/>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fr-FR" sz="2800" b="1" dirty="0"/>
              <a:t>1.2.équibilité Diversité spécifique et richesse spécifique </a:t>
            </a:r>
            <a:r>
              <a:rPr lang="fr-FR" sz="2800" dirty="0"/>
              <a:t>La diversité des espèces d’une communauté, c’est-à-dire la variété de types d’organismes qu’elle comporte, a deux composantes : la richesse en espèces (le nombre total d’espèces dans la communauté), et l’abondance relative des espèces (la proportion de chaque espèce par rapport au nombre total d’individus dans la communauté)</a:t>
            </a:r>
          </a:p>
          <a:p>
            <a:pPr algn="just"/>
            <a:r>
              <a:rPr lang="fr-FR" sz="2400" dirty="0"/>
              <a:t> </a:t>
            </a:r>
            <a:endParaRPr lang="en-CA" sz="2400" dirty="0"/>
          </a:p>
        </p:txBody>
      </p:sp>
      <p:sp>
        <p:nvSpPr>
          <p:cNvPr id="3" name="Rectangle 2">
            <a:extLst>
              <a:ext uri="{FF2B5EF4-FFF2-40B4-BE49-F238E27FC236}">
                <a16:creationId xmlns:a16="http://schemas.microsoft.com/office/drawing/2014/main" id="{C4F9890E-9CF5-4487-A72F-647FE105C52D}"/>
              </a:ext>
            </a:extLst>
          </p:cNvPr>
          <p:cNvSpPr/>
          <p:nvPr/>
        </p:nvSpPr>
        <p:spPr>
          <a:xfrm>
            <a:off x="542960" y="806492"/>
            <a:ext cx="10991542" cy="2123658"/>
          </a:xfrm>
          <a:prstGeom prst="rect">
            <a:avLst/>
          </a:prstGeom>
          <a:noFill/>
          <a:ln>
            <a:noFill/>
          </a:ln>
        </p:spPr>
        <p:style>
          <a:lnRef idx="0">
            <a:scrgbClr r="0" g="0" b="0"/>
          </a:lnRef>
          <a:fillRef idx="0">
            <a:scrgbClr r="0" g="0" b="0"/>
          </a:fillRef>
          <a:effectRef idx="0">
            <a:scrgbClr r="0" g="0" b="0"/>
          </a:effectRef>
          <a:fontRef idx="minor">
            <a:schemeClr val="accent3"/>
          </a:fontRef>
        </p:style>
        <p:txBody>
          <a:bodyPr wrap="square">
            <a:spAutoFit/>
          </a:bodyPr>
          <a:lstStyle/>
          <a:p>
            <a:endParaRPr lang="fr-FR" sz="2000" b="1" dirty="0"/>
          </a:p>
          <a:p>
            <a:r>
              <a:rPr lang="fr-FR" sz="2000" b="1" dirty="0"/>
              <a:t>1: Richesse</a:t>
            </a:r>
          </a:p>
          <a:p>
            <a:pPr algn="just"/>
            <a:r>
              <a:rPr lang="fr-FR" sz="2400" dirty="0"/>
              <a:t>La richesse est le nombre (ou une fonction croissante du nombre) de catégories différentes présentes dans le système étudié, par exemple le nombre d’espèces d’arbres dans une forêt.</a:t>
            </a:r>
          </a:p>
          <a:p>
            <a:endParaRPr lang="fr-FR" sz="2000" dirty="0"/>
          </a:p>
        </p:txBody>
      </p:sp>
      <p:sp>
        <p:nvSpPr>
          <p:cNvPr id="5" name="Rectangle 4">
            <a:extLst>
              <a:ext uri="{FF2B5EF4-FFF2-40B4-BE49-F238E27FC236}">
                <a16:creationId xmlns:a16="http://schemas.microsoft.com/office/drawing/2014/main" id="{4D91C488-B279-4C3F-81F0-E8D69497FF7F}"/>
              </a:ext>
            </a:extLst>
          </p:cNvPr>
          <p:cNvSpPr/>
          <p:nvPr/>
        </p:nvSpPr>
        <p:spPr>
          <a:xfrm>
            <a:off x="3529136" y="154094"/>
            <a:ext cx="5255285" cy="461665"/>
          </a:xfrm>
          <a:prstGeom prst="rect">
            <a:avLst/>
          </a:prstGeom>
        </p:spPr>
        <p:txBody>
          <a:bodyPr wrap="none">
            <a:spAutoFit/>
          </a:bodyPr>
          <a:lstStyle/>
          <a:p>
            <a:r>
              <a:rPr lang="fr-FR" sz="2400" b="1" dirty="0"/>
              <a:t>I -Composantes de la biodiversité</a:t>
            </a:r>
          </a:p>
        </p:txBody>
      </p:sp>
    </p:spTree>
    <p:extLst>
      <p:ext uri="{BB962C8B-B14F-4D97-AF65-F5344CB8AC3E}">
        <p14:creationId xmlns:p14="http://schemas.microsoft.com/office/powerpoint/2010/main" val="2758983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5BC3B7-E9D3-4676-9FE2-C65891A8C43F}"/>
              </a:ext>
            </a:extLst>
          </p:cNvPr>
          <p:cNvSpPr/>
          <p:nvPr/>
        </p:nvSpPr>
        <p:spPr>
          <a:xfrm>
            <a:off x="226422" y="620970"/>
            <a:ext cx="11155680" cy="1307281"/>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lnSpc>
                <a:spcPct val="150000"/>
              </a:lnSpc>
            </a:pPr>
            <a:r>
              <a:rPr lang="fr-FR" sz="2800" b="1" dirty="0"/>
              <a:t>1.3. Disparité : </a:t>
            </a:r>
            <a:r>
              <a:rPr lang="fr-FR" sz="2800" dirty="0"/>
              <a:t>deux espèces du même genre sont de toutes évidences plus proches que deux espèces de familles </a:t>
            </a:r>
            <a:r>
              <a:rPr lang="fr-FR" sz="2800" dirty="0" err="1"/>
              <a:t>dofférentes</a:t>
            </a:r>
            <a:r>
              <a:rPr lang="fr-FR" sz="2800" dirty="0"/>
              <a:t> </a:t>
            </a:r>
            <a:endParaRPr lang="en-CA" sz="2800" dirty="0"/>
          </a:p>
        </p:txBody>
      </p:sp>
      <p:sp>
        <p:nvSpPr>
          <p:cNvPr id="3" name="Rectangle 2">
            <a:extLst>
              <a:ext uri="{FF2B5EF4-FFF2-40B4-BE49-F238E27FC236}">
                <a16:creationId xmlns:a16="http://schemas.microsoft.com/office/drawing/2014/main" id="{2E89D27B-79E7-4883-99B3-D0C0385E91FB}"/>
              </a:ext>
            </a:extLst>
          </p:cNvPr>
          <p:cNvSpPr/>
          <p:nvPr/>
        </p:nvSpPr>
        <p:spPr>
          <a:xfrm>
            <a:off x="226422" y="2650458"/>
            <a:ext cx="11447418" cy="2599943"/>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lnSpc>
                <a:spcPct val="150000"/>
              </a:lnSpc>
            </a:pPr>
            <a:r>
              <a:rPr lang="fr-FR" sz="2800" b="1" dirty="0"/>
              <a:t>La disparité  </a:t>
            </a:r>
            <a:r>
              <a:rPr lang="fr-FR" sz="2800" dirty="0"/>
              <a:t>est la divergence moyenne entre deux espèces, ou de façon équivalente la longueur totale des branches d’un arbre phylogénétique, est la composante qui décrit à quel point les espèces sont différentes les unes des autres. </a:t>
            </a:r>
          </a:p>
        </p:txBody>
      </p:sp>
    </p:spTree>
    <p:extLst>
      <p:ext uri="{BB962C8B-B14F-4D97-AF65-F5344CB8AC3E}">
        <p14:creationId xmlns:p14="http://schemas.microsoft.com/office/powerpoint/2010/main" val="2331895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10B6F4"/>
      </a:accent1>
      <a:accent2>
        <a:srgbClr val="3C78C3"/>
      </a:accent2>
      <a:accent3>
        <a:srgbClr val="9F52D0"/>
      </a:accent3>
      <a:accent4>
        <a:srgbClr val="D64198"/>
      </a:accent4>
      <a:accent5>
        <a:srgbClr val="DA2228"/>
      </a:accent5>
      <a:accent6>
        <a:srgbClr val="F18318"/>
      </a:accent6>
      <a:hlink>
        <a:srgbClr val="38DDEC"/>
      </a:hlink>
      <a:folHlink>
        <a:srgbClr val="A8DEE8"/>
      </a:folHlink>
    </a:clrScheme>
    <a:fontScheme name="Atlas">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CB9708-C445-4049-9D7F-4C8684E69AF3}"/>
    </a:ext>
  </a:extLst>
</a:theme>
</file>

<file path=docProps/app.xml><?xml version="1.0" encoding="utf-8"?>
<Properties xmlns="http://schemas.openxmlformats.org/officeDocument/2006/extended-properties" xmlns:vt="http://schemas.openxmlformats.org/officeDocument/2006/docPropsVTypes">
  <Template>TM16401371[[fn=Atlas]]</Template>
  <TotalTime>1989</TotalTime>
  <Words>1099</Words>
  <Application>Microsoft Office PowerPoint</Application>
  <PresentationFormat>Grand écran</PresentationFormat>
  <Paragraphs>62</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Calibri</vt:lpstr>
      <vt:lpstr>Calibri Light</vt:lpstr>
      <vt:lpstr>Rockwell</vt:lpstr>
      <vt:lpstr>Wingdings</vt:lpstr>
      <vt:lpstr>Atlas</vt:lpstr>
      <vt:lpstr>Chapitre 2:  Méthodes d'évaluation et de mesure de la biodiversité </vt:lpstr>
      <vt:lpstr>Plan de cours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Référance bibliographiques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2:  Méthodes d'évaluation et de mesure de la biodiversité </dc:title>
  <dc:creator>Windows User</dc:creator>
  <cp:lastModifiedBy>La Casa</cp:lastModifiedBy>
  <cp:revision>31</cp:revision>
  <dcterms:created xsi:type="dcterms:W3CDTF">2025-03-01T09:18:51Z</dcterms:created>
  <dcterms:modified xsi:type="dcterms:W3CDTF">2025-04-19T20:20:36Z</dcterms:modified>
</cp:coreProperties>
</file>