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Lst>
  <p:sldSz cx="18288000" cy="10287000"/>
  <p:notesSz cx="6858000" cy="9144000"/>
  <p:embeddedFontLst>
    <p:embeddedFont>
      <p:font typeface="Assistant" charset="1" panose="00000500000000000000"/>
      <p:regular r:id="rId17"/>
    </p:embeddedFont>
    <p:embeddedFont>
      <p:font typeface="Roca One" charset="1" panose="00000500000000000000"/>
      <p:regular r:id="rId18"/>
    </p:embeddedFont>
    <p:embeddedFont>
      <p:font typeface="Assistant Bold" charset="1" panose="00000800000000000000"/>
      <p:regular r:id="rId19"/>
    </p:embeddedFont>
    <p:embeddedFont>
      <p:font typeface="Open Sans" charset="1" panose="020B0606030504020204"/>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fonts/font17.fntdata" Type="http://schemas.openxmlformats.org/officeDocument/2006/relationships/font"/><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20" Target="fonts/font20.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15597" t="0" r="-15597" b="0"/>
            </a:stretch>
          </a:blipFill>
        </p:spPr>
      </p:sp>
      <p:grpSp>
        <p:nvGrpSpPr>
          <p:cNvPr name="Group 3" id="3"/>
          <p:cNvGrpSpPr/>
          <p:nvPr/>
        </p:nvGrpSpPr>
        <p:grpSpPr>
          <a:xfrm rot="0">
            <a:off x="-235271" y="4565874"/>
            <a:ext cx="5902101" cy="7974702"/>
            <a:chOff x="0" y="0"/>
            <a:chExt cx="7869467" cy="10632936"/>
          </a:xfrm>
        </p:grpSpPr>
        <p:sp>
          <p:nvSpPr>
            <p:cNvPr name="Freeform 4" id="4"/>
            <p:cNvSpPr/>
            <p:nvPr/>
          </p:nvSpPr>
          <p:spPr>
            <a:xfrm flipH="false" flipV="false" rot="0">
              <a:off x="0" y="0"/>
              <a:ext cx="7869467" cy="7869467"/>
            </a:xfrm>
            <a:custGeom>
              <a:avLst/>
              <a:gdLst/>
              <a:ahLst/>
              <a:cxnLst/>
              <a:rect r="r" b="b" t="t" l="l"/>
              <a:pathLst>
                <a:path h="7869467" w="7869467">
                  <a:moveTo>
                    <a:pt x="0" y="0"/>
                  </a:moveTo>
                  <a:lnTo>
                    <a:pt x="7869467" y="0"/>
                  </a:lnTo>
                  <a:lnTo>
                    <a:pt x="7869467" y="7869467"/>
                  </a:lnTo>
                  <a:lnTo>
                    <a:pt x="0" y="786946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313695" y="6497867"/>
              <a:ext cx="7555772" cy="4135068"/>
            </a:xfrm>
            <a:custGeom>
              <a:avLst/>
              <a:gdLst/>
              <a:ahLst/>
              <a:cxnLst/>
              <a:rect r="r" b="b" t="t" l="l"/>
              <a:pathLst>
                <a:path h="4135068" w="7555772">
                  <a:moveTo>
                    <a:pt x="0" y="0"/>
                  </a:moveTo>
                  <a:lnTo>
                    <a:pt x="7555772" y="0"/>
                  </a:lnTo>
                  <a:lnTo>
                    <a:pt x="7555772" y="4135069"/>
                  </a:lnTo>
                  <a:lnTo>
                    <a:pt x="0" y="413506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grpSp>
        <p:nvGrpSpPr>
          <p:cNvPr name="Group 6" id="6"/>
          <p:cNvGrpSpPr/>
          <p:nvPr/>
        </p:nvGrpSpPr>
        <p:grpSpPr>
          <a:xfrm rot="-10800000">
            <a:off x="12385899" y="-2268953"/>
            <a:ext cx="5902101" cy="7974702"/>
            <a:chOff x="0" y="0"/>
            <a:chExt cx="7869467" cy="10632936"/>
          </a:xfrm>
        </p:grpSpPr>
        <p:sp>
          <p:nvSpPr>
            <p:cNvPr name="Freeform 7" id="7"/>
            <p:cNvSpPr/>
            <p:nvPr/>
          </p:nvSpPr>
          <p:spPr>
            <a:xfrm flipH="false" flipV="false" rot="0">
              <a:off x="0" y="0"/>
              <a:ext cx="7869467" cy="7869467"/>
            </a:xfrm>
            <a:custGeom>
              <a:avLst/>
              <a:gdLst/>
              <a:ahLst/>
              <a:cxnLst/>
              <a:rect r="r" b="b" t="t" l="l"/>
              <a:pathLst>
                <a:path h="7869467" w="7869467">
                  <a:moveTo>
                    <a:pt x="0" y="0"/>
                  </a:moveTo>
                  <a:lnTo>
                    <a:pt x="7869467" y="0"/>
                  </a:lnTo>
                  <a:lnTo>
                    <a:pt x="7869467" y="7869467"/>
                  </a:lnTo>
                  <a:lnTo>
                    <a:pt x="0" y="786946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0">
              <a:off x="313695" y="6497867"/>
              <a:ext cx="7555772" cy="4135068"/>
            </a:xfrm>
            <a:custGeom>
              <a:avLst/>
              <a:gdLst/>
              <a:ahLst/>
              <a:cxnLst/>
              <a:rect r="r" b="b" t="t" l="l"/>
              <a:pathLst>
                <a:path h="4135068" w="7555772">
                  <a:moveTo>
                    <a:pt x="0" y="0"/>
                  </a:moveTo>
                  <a:lnTo>
                    <a:pt x="7555772" y="0"/>
                  </a:lnTo>
                  <a:lnTo>
                    <a:pt x="7555772" y="4135069"/>
                  </a:lnTo>
                  <a:lnTo>
                    <a:pt x="0" y="413506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sp>
        <p:nvSpPr>
          <p:cNvPr name="Freeform 9" id="9"/>
          <p:cNvSpPr/>
          <p:nvPr/>
        </p:nvSpPr>
        <p:spPr>
          <a:xfrm flipH="false" flipV="false" rot="0">
            <a:off x="-2672315" y="-776716"/>
            <a:ext cx="4054948" cy="4114800"/>
          </a:xfrm>
          <a:custGeom>
            <a:avLst/>
            <a:gdLst/>
            <a:ahLst/>
            <a:cxnLst/>
            <a:rect r="r" b="b" t="t" l="l"/>
            <a:pathLst>
              <a:path h="4114800" w="4054948">
                <a:moveTo>
                  <a:pt x="0" y="0"/>
                </a:moveTo>
                <a:lnTo>
                  <a:pt x="4054948" y="0"/>
                </a:lnTo>
                <a:lnTo>
                  <a:pt x="4054948" y="4114800"/>
                </a:lnTo>
                <a:lnTo>
                  <a:pt x="0" y="411480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0" id="10"/>
          <p:cNvSpPr/>
          <p:nvPr/>
        </p:nvSpPr>
        <p:spPr>
          <a:xfrm flipH="true" flipV="true" rot="0">
            <a:off x="16884370" y="7044598"/>
            <a:ext cx="4054948" cy="4114800"/>
          </a:xfrm>
          <a:custGeom>
            <a:avLst/>
            <a:gdLst/>
            <a:ahLst/>
            <a:cxnLst/>
            <a:rect r="r" b="b" t="t" l="l"/>
            <a:pathLst>
              <a:path h="4114800" w="4054948">
                <a:moveTo>
                  <a:pt x="4054949" y="4114800"/>
                </a:moveTo>
                <a:lnTo>
                  <a:pt x="0" y="4114800"/>
                </a:lnTo>
                <a:lnTo>
                  <a:pt x="0" y="0"/>
                </a:lnTo>
                <a:lnTo>
                  <a:pt x="4054949" y="0"/>
                </a:lnTo>
                <a:lnTo>
                  <a:pt x="4054949" y="411480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11" id="11"/>
          <p:cNvSpPr txBox="true"/>
          <p:nvPr/>
        </p:nvSpPr>
        <p:spPr>
          <a:xfrm rot="0">
            <a:off x="8680216" y="8511973"/>
            <a:ext cx="7411367" cy="1631491"/>
          </a:xfrm>
          <a:prstGeom prst="rect">
            <a:avLst/>
          </a:prstGeom>
        </p:spPr>
        <p:txBody>
          <a:bodyPr anchor="t" rtlCol="false" tIns="0" lIns="0" bIns="0" rIns="0">
            <a:spAutoFit/>
          </a:bodyPr>
          <a:lstStyle/>
          <a:p>
            <a:pPr algn="ctr">
              <a:lnSpc>
                <a:spcPts val="4481"/>
              </a:lnSpc>
            </a:pPr>
            <a:r>
              <a:rPr lang="en-US" sz="4481" spc="67">
                <a:solidFill>
                  <a:srgbClr val="0D1C38"/>
                </a:solidFill>
                <a:latin typeface="Assistant"/>
                <a:ea typeface="Assistant"/>
                <a:cs typeface="Assistant"/>
                <a:sym typeface="Assistant"/>
              </a:rPr>
              <a:t>Presented by:</a:t>
            </a:r>
          </a:p>
          <a:p>
            <a:pPr algn="ctr">
              <a:lnSpc>
                <a:spcPts val="4281"/>
              </a:lnSpc>
            </a:pPr>
            <a:r>
              <a:rPr lang="en-US" sz="4281" spc="64">
                <a:solidFill>
                  <a:srgbClr val="0D1C38"/>
                </a:solidFill>
                <a:latin typeface="Assistant"/>
                <a:ea typeface="Assistant"/>
                <a:cs typeface="Assistant"/>
                <a:sym typeface="Assistant"/>
              </a:rPr>
              <a:t> ATMA RACHA</a:t>
            </a:r>
          </a:p>
          <a:p>
            <a:pPr algn="ctr">
              <a:lnSpc>
                <a:spcPts val="3981"/>
              </a:lnSpc>
            </a:pPr>
            <a:r>
              <a:rPr lang="en-US" sz="3981" spc="59">
                <a:solidFill>
                  <a:srgbClr val="0D1C38"/>
                </a:solidFill>
                <a:latin typeface="Assistant"/>
                <a:ea typeface="Assistant"/>
                <a:cs typeface="Assistant"/>
                <a:sym typeface="Assistant"/>
              </a:rPr>
              <a:t>           </a:t>
            </a:r>
            <a:r>
              <a:rPr lang="en-US" sz="3981" spc="59">
                <a:solidFill>
                  <a:srgbClr val="0D1C38"/>
                </a:solidFill>
                <a:latin typeface="Assistant"/>
                <a:ea typeface="Assistant"/>
                <a:cs typeface="Assistant"/>
                <a:sym typeface="Assistant"/>
              </a:rPr>
              <a:t>SOUIOUAT AMANI</a:t>
            </a:r>
          </a:p>
        </p:txBody>
      </p:sp>
      <p:sp>
        <p:nvSpPr>
          <p:cNvPr name="TextBox 12" id="12"/>
          <p:cNvSpPr txBox="true"/>
          <p:nvPr/>
        </p:nvSpPr>
        <p:spPr>
          <a:xfrm rot="0">
            <a:off x="3116324" y="4292013"/>
            <a:ext cx="12055352" cy="1384383"/>
          </a:xfrm>
          <a:prstGeom prst="rect">
            <a:avLst/>
          </a:prstGeom>
        </p:spPr>
        <p:txBody>
          <a:bodyPr anchor="t" rtlCol="false" tIns="0" lIns="0" bIns="0" rIns="0">
            <a:spAutoFit/>
          </a:bodyPr>
          <a:lstStyle/>
          <a:p>
            <a:pPr algn="l">
              <a:lnSpc>
                <a:spcPts val="11370"/>
              </a:lnSpc>
            </a:pPr>
            <a:r>
              <a:rPr lang="en-US" sz="8121">
                <a:solidFill>
                  <a:srgbClr val="0D1C38"/>
                </a:solidFill>
                <a:latin typeface="Roca One"/>
                <a:ea typeface="Roca One"/>
                <a:cs typeface="Roca One"/>
                <a:sym typeface="Roca One"/>
              </a:rPr>
              <a:t>REACTORS</a:t>
            </a:r>
          </a:p>
        </p:txBody>
      </p:sp>
      <p:sp>
        <p:nvSpPr>
          <p:cNvPr name="TextBox 13" id="13"/>
          <p:cNvSpPr txBox="true"/>
          <p:nvPr/>
        </p:nvSpPr>
        <p:spPr>
          <a:xfrm rot="0">
            <a:off x="3116324" y="2704778"/>
            <a:ext cx="9155271" cy="1384455"/>
          </a:xfrm>
          <a:prstGeom prst="rect">
            <a:avLst/>
          </a:prstGeom>
        </p:spPr>
        <p:txBody>
          <a:bodyPr anchor="t" rtlCol="false" tIns="0" lIns="0" bIns="0" rIns="0">
            <a:spAutoFit/>
          </a:bodyPr>
          <a:lstStyle/>
          <a:p>
            <a:pPr algn="l">
              <a:lnSpc>
                <a:spcPts val="11366"/>
              </a:lnSpc>
            </a:pPr>
            <a:r>
              <a:rPr lang="en-US" sz="8118">
                <a:solidFill>
                  <a:srgbClr val="0D1C38"/>
                </a:solidFill>
                <a:latin typeface="Roca One"/>
                <a:ea typeface="Roca One"/>
                <a:cs typeface="Roca One"/>
                <a:sym typeface="Roca One"/>
              </a:rPr>
              <a:t>MULTI-FUNCTION</a:t>
            </a:r>
          </a:p>
        </p:txBody>
      </p:sp>
      <p:sp>
        <p:nvSpPr>
          <p:cNvPr name="TextBox 14" id="14"/>
          <p:cNvSpPr txBox="true"/>
          <p:nvPr/>
        </p:nvSpPr>
        <p:spPr>
          <a:xfrm rot="0">
            <a:off x="3116324" y="1347359"/>
            <a:ext cx="5077923" cy="794162"/>
          </a:xfrm>
          <a:prstGeom prst="rect">
            <a:avLst/>
          </a:prstGeom>
        </p:spPr>
        <p:txBody>
          <a:bodyPr anchor="t" rtlCol="false" tIns="0" lIns="0" bIns="0" rIns="0">
            <a:spAutoFit/>
          </a:bodyPr>
          <a:lstStyle/>
          <a:p>
            <a:pPr algn="l">
              <a:lnSpc>
                <a:spcPts val="3141"/>
              </a:lnSpc>
            </a:pPr>
            <a:r>
              <a:rPr lang="en-US" sz="3141" spc="47">
                <a:solidFill>
                  <a:srgbClr val="0D1C38"/>
                </a:solidFill>
                <a:latin typeface="Assistant"/>
                <a:ea typeface="Assistant"/>
                <a:cs typeface="Assistant"/>
                <a:sym typeface="Assistant"/>
              </a:rPr>
              <a:t>University Abdelhafid boussouf-mila/2025</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8700" y="794369"/>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2843377" y="3465886"/>
            <a:ext cx="13000161" cy="5033645"/>
          </a:xfrm>
          <a:prstGeom prst="rect">
            <a:avLst/>
          </a:prstGeom>
        </p:spPr>
        <p:txBody>
          <a:bodyPr anchor="t" rtlCol="false" tIns="0" lIns="0" bIns="0" rIns="0">
            <a:spAutoFit/>
          </a:bodyPr>
          <a:lstStyle/>
          <a:p>
            <a:pPr algn="l">
              <a:lnSpc>
                <a:spcPts val="4480"/>
              </a:lnSpc>
            </a:pPr>
            <a:r>
              <a:rPr lang="en-US" sz="3200" spc="48">
                <a:solidFill>
                  <a:srgbClr val="0D1C38"/>
                </a:solidFill>
                <a:latin typeface="Assistant"/>
                <a:ea typeface="Assistant"/>
                <a:cs typeface="Assistant"/>
                <a:sym typeface="Assistant"/>
              </a:rPr>
              <a:t>Multifunctional reactors represent a major advancement in chemical engineering by integrating multiple processes within a single unit. This integration enhances production efficiency, reduces equipment and energy usage, and improves control over product quality. Although they present challenges such as complex design and high initial costs, their advantages make them highly valuable in chemical, pharmaceutical, and energy industries. Ongoing research and development can further optimize their performance and broaden their applications, supporting more sustainable and efficient industrial process</a:t>
            </a:r>
          </a:p>
        </p:txBody>
      </p:sp>
      <p:sp>
        <p:nvSpPr>
          <p:cNvPr name="TextBox 10" id="10"/>
          <p:cNvSpPr txBox="true"/>
          <p:nvPr/>
        </p:nvSpPr>
        <p:spPr>
          <a:xfrm rot="0">
            <a:off x="4647458" y="2434045"/>
            <a:ext cx="7314637" cy="1088991"/>
          </a:xfrm>
          <a:prstGeom prst="rect">
            <a:avLst/>
          </a:prstGeom>
        </p:spPr>
        <p:txBody>
          <a:bodyPr anchor="t" rtlCol="false" tIns="0" lIns="0" bIns="0" rIns="0">
            <a:spAutoFit/>
          </a:bodyPr>
          <a:lstStyle/>
          <a:p>
            <a:pPr algn="l">
              <a:lnSpc>
                <a:spcPts val="7699"/>
              </a:lnSpc>
            </a:pPr>
            <a:r>
              <a:rPr lang="en-US" sz="9624">
                <a:solidFill>
                  <a:srgbClr val="0E182F"/>
                </a:solidFill>
                <a:latin typeface="Roca One"/>
                <a:ea typeface="Roca One"/>
                <a:cs typeface="Roca One"/>
                <a:sym typeface="Roca One"/>
              </a:rPr>
              <a:t>Conclusion</a:t>
            </a:r>
          </a:p>
        </p:txBody>
      </p:sp>
      <p:sp>
        <p:nvSpPr>
          <p:cNvPr name="TextBox 11" id="11"/>
          <p:cNvSpPr txBox="true"/>
          <p:nvPr/>
        </p:nvSpPr>
        <p:spPr>
          <a:xfrm rot="0">
            <a:off x="1217465" y="1196451"/>
            <a:ext cx="4927457" cy="320218"/>
          </a:xfrm>
          <a:prstGeom prst="rect">
            <a:avLst/>
          </a:prstGeom>
        </p:spPr>
        <p:txBody>
          <a:bodyPr anchor="t" rtlCol="false" tIns="0" lIns="0" bIns="0" rIns="0">
            <a:spAutoFit/>
          </a:bodyPr>
          <a:lstStyle/>
          <a:p>
            <a:pPr algn="l">
              <a:lnSpc>
                <a:spcPts val="2481"/>
              </a:lnSpc>
            </a:pPr>
            <a:r>
              <a:rPr lang="en-US" sz="2481" spc="37">
                <a:solidFill>
                  <a:srgbClr val="0D1C38"/>
                </a:solidFill>
                <a:latin typeface="Assistant"/>
                <a:ea typeface="Assistant"/>
                <a:cs typeface="Assistant"/>
                <a:sym typeface="Assistant"/>
              </a:rPr>
              <a:t>P2025/2026</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15597" t="0" r="-15597" b="0"/>
            </a:stretch>
          </a:blipFill>
        </p:spPr>
      </p:sp>
      <p:grpSp>
        <p:nvGrpSpPr>
          <p:cNvPr name="Group 3" id="3"/>
          <p:cNvGrpSpPr/>
          <p:nvPr/>
        </p:nvGrpSpPr>
        <p:grpSpPr>
          <a:xfrm rot="0">
            <a:off x="-235271" y="4565874"/>
            <a:ext cx="5902101" cy="7974702"/>
            <a:chOff x="0" y="0"/>
            <a:chExt cx="7869467" cy="10632936"/>
          </a:xfrm>
        </p:grpSpPr>
        <p:sp>
          <p:nvSpPr>
            <p:cNvPr name="Freeform 4" id="4"/>
            <p:cNvSpPr/>
            <p:nvPr/>
          </p:nvSpPr>
          <p:spPr>
            <a:xfrm flipH="false" flipV="false" rot="0">
              <a:off x="0" y="0"/>
              <a:ext cx="7869467" cy="7869467"/>
            </a:xfrm>
            <a:custGeom>
              <a:avLst/>
              <a:gdLst/>
              <a:ahLst/>
              <a:cxnLst/>
              <a:rect r="r" b="b" t="t" l="l"/>
              <a:pathLst>
                <a:path h="7869467" w="7869467">
                  <a:moveTo>
                    <a:pt x="0" y="0"/>
                  </a:moveTo>
                  <a:lnTo>
                    <a:pt x="7869467" y="0"/>
                  </a:lnTo>
                  <a:lnTo>
                    <a:pt x="7869467" y="7869467"/>
                  </a:lnTo>
                  <a:lnTo>
                    <a:pt x="0" y="786946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0">
              <a:off x="313695" y="6497867"/>
              <a:ext cx="7555772" cy="4135068"/>
            </a:xfrm>
            <a:custGeom>
              <a:avLst/>
              <a:gdLst/>
              <a:ahLst/>
              <a:cxnLst/>
              <a:rect r="r" b="b" t="t" l="l"/>
              <a:pathLst>
                <a:path h="4135068" w="7555772">
                  <a:moveTo>
                    <a:pt x="0" y="0"/>
                  </a:moveTo>
                  <a:lnTo>
                    <a:pt x="7555772" y="0"/>
                  </a:lnTo>
                  <a:lnTo>
                    <a:pt x="7555772" y="4135069"/>
                  </a:lnTo>
                  <a:lnTo>
                    <a:pt x="0" y="413506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grpSp>
        <p:nvGrpSpPr>
          <p:cNvPr name="Group 6" id="6"/>
          <p:cNvGrpSpPr/>
          <p:nvPr/>
        </p:nvGrpSpPr>
        <p:grpSpPr>
          <a:xfrm rot="-10800000">
            <a:off x="12385899" y="-2268953"/>
            <a:ext cx="5902101" cy="7974702"/>
            <a:chOff x="0" y="0"/>
            <a:chExt cx="7869467" cy="10632936"/>
          </a:xfrm>
        </p:grpSpPr>
        <p:sp>
          <p:nvSpPr>
            <p:cNvPr name="Freeform 7" id="7"/>
            <p:cNvSpPr/>
            <p:nvPr/>
          </p:nvSpPr>
          <p:spPr>
            <a:xfrm flipH="false" flipV="false" rot="0">
              <a:off x="0" y="0"/>
              <a:ext cx="7869467" cy="7869467"/>
            </a:xfrm>
            <a:custGeom>
              <a:avLst/>
              <a:gdLst/>
              <a:ahLst/>
              <a:cxnLst/>
              <a:rect r="r" b="b" t="t" l="l"/>
              <a:pathLst>
                <a:path h="7869467" w="7869467">
                  <a:moveTo>
                    <a:pt x="0" y="0"/>
                  </a:moveTo>
                  <a:lnTo>
                    <a:pt x="7869467" y="0"/>
                  </a:lnTo>
                  <a:lnTo>
                    <a:pt x="7869467" y="7869467"/>
                  </a:lnTo>
                  <a:lnTo>
                    <a:pt x="0" y="7869467"/>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0">
              <a:off x="313695" y="6497867"/>
              <a:ext cx="7555772" cy="4135068"/>
            </a:xfrm>
            <a:custGeom>
              <a:avLst/>
              <a:gdLst/>
              <a:ahLst/>
              <a:cxnLst/>
              <a:rect r="r" b="b" t="t" l="l"/>
              <a:pathLst>
                <a:path h="4135068" w="7555772">
                  <a:moveTo>
                    <a:pt x="0" y="0"/>
                  </a:moveTo>
                  <a:lnTo>
                    <a:pt x="7555772" y="0"/>
                  </a:lnTo>
                  <a:lnTo>
                    <a:pt x="7555772" y="4135069"/>
                  </a:lnTo>
                  <a:lnTo>
                    <a:pt x="0" y="413506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pSp>
      <p:sp>
        <p:nvSpPr>
          <p:cNvPr name="Freeform 9" id="9"/>
          <p:cNvSpPr/>
          <p:nvPr/>
        </p:nvSpPr>
        <p:spPr>
          <a:xfrm flipH="false" flipV="false" rot="0">
            <a:off x="-2672315" y="-776716"/>
            <a:ext cx="4054948" cy="4114800"/>
          </a:xfrm>
          <a:custGeom>
            <a:avLst/>
            <a:gdLst/>
            <a:ahLst/>
            <a:cxnLst/>
            <a:rect r="r" b="b" t="t" l="l"/>
            <a:pathLst>
              <a:path h="4114800" w="4054948">
                <a:moveTo>
                  <a:pt x="0" y="0"/>
                </a:moveTo>
                <a:lnTo>
                  <a:pt x="4054948" y="0"/>
                </a:lnTo>
                <a:lnTo>
                  <a:pt x="4054948" y="4114800"/>
                </a:lnTo>
                <a:lnTo>
                  <a:pt x="0" y="411480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10" id="10"/>
          <p:cNvSpPr/>
          <p:nvPr/>
        </p:nvSpPr>
        <p:spPr>
          <a:xfrm flipH="true" flipV="true" rot="0">
            <a:off x="16884370" y="7044598"/>
            <a:ext cx="4054948" cy="4114800"/>
          </a:xfrm>
          <a:custGeom>
            <a:avLst/>
            <a:gdLst/>
            <a:ahLst/>
            <a:cxnLst/>
            <a:rect r="r" b="b" t="t" l="l"/>
            <a:pathLst>
              <a:path h="4114800" w="4054948">
                <a:moveTo>
                  <a:pt x="4054949" y="4114800"/>
                </a:moveTo>
                <a:lnTo>
                  <a:pt x="0" y="4114800"/>
                </a:lnTo>
                <a:lnTo>
                  <a:pt x="0" y="0"/>
                </a:lnTo>
                <a:lnTo>
                  <a:pt x="4054949" y="0"/>
                </a:lnTo>
                <a:lnTo>
                  <a:pt x="4054949" y="411480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TextBox 11" id="11"/>
          <p:cNvSpPr txBox="true"/>
          <p:nvPr/>
        </p:nvSpPr>
        <p:spPr>
          <a:xfrm rot="0">
            <a:off x="8680216" y="8511973"/>
            <a:ext cx="7411367" cy="1714041"/>
          </a:xfrm>
          <a:prstGeom prst="rect">
            <a:avLst/>
          </a:prstGeom>
        </p:spPr>
        <p:txBody>
          <a:bodyPr anchor="t" rtlCol="false" tIns="0" lIns="0" bIns="0" rIns="0">
            <a:spAutoFit/>
          </a:bodyPr>
          <a:lstStyle/>
          <a:p>
            <a:pPr algn="ctr">
              <a:lnSpc>
                <a:spcPts val="4481"/>
              </a:lnSpc>
            </a:pPr>
            <a:r>
              <a:rPr lang="en-US" sz="4481" spc="67">
                <a:solidFill>
                  <a:srgbClr val="0D1C38"/>
                </a:solidFill>
                <a:latin typeface="Assistant"/>
                <a:ea typeface="Assistant"/>
                <a:cs typeface="Assistant"/>
                <a:sym typeface="Assistant"/>
              </a:rPr>
              <a:t>Presented by: </a:t>
            </a:r>
          </a:p>
          <a:p>
            <a:pPr algn="ctr">
              <a:lnSpc>
                <a:spcPts val="4481"/>
              </a:lnSpc>
            </a:pPr>
            <a:r>
              <a:rPr lang="en-US" sz="4481" spc="67">
                <a:solidFill>
                  <a:srgbClr val="0D1C38"/>
                </a:solidFill>
                <a:latin typeface="Assistant"/>
                <a:ea typeface="Assistant"/>
                <a:cs typeface="Assistant"/>
                <a:sym typeface="Assistant"/>
              </a:rPr>
              <a:t>ATMA RACHA</a:t>
            </a:r>
          </a:p>
          <a:p>
            <a:pPr algn="ctr">
              <a:lnSpc>
                <a:spcPts val="4481"/>
              </a:lnSpc>
            </a:pPr>
            <a:r>
              <a:rPr lang="en-US" sz="4481" spc="67">
                <a:solidFill>
                  <a:srgbClr val="0D1C38"/>
                </a:solidFill>
                <a:latin typeface="Assistant"/>
                <a:ea typeface="Assistant"/>
                <a:cs typeface="Assistant"/>
                <a:sym typeface="Assistant"/>
              </a:rPr>
              <a:t>SOUIOUAT AMANI</a:t>
            </a:r>
          </a:p>
        </p:txBody>
      </p:sp>
      <p:sp>
        <p:nvSpPr>
          <p:cNvPr name="TextBox 12" id="12"/>
          <p:cNvSpPr txBox="true"/>
          <p:nvPr/>
        </p:nvSpPr>
        <p:spPr>
          <a:xfrm rot="0">
            <a:off x="3813536" y="2814094"/>
            <a:ext cx="9733360" cy="4687618"/>
          </a:xfrm>
          <a:prstGeom prst="rect">
            <a:avLst/>
          </a:prstGeom>
        </p:spPr>
        <p:txBody>
          <a:bodyPr anchor="t" rtlCol="false" tIns="0" lIns="0" bIns="0" rIns="0">
            <a:spAutoFit/>
          </a:bodyPr>
          <a:lstStyle/>
          <a:p>
            <a:pPr algn="l">
              <a:lnSpc>
                <a:spcPts val="18328"/>
              </a:lnSpc>
            </a:pPr>
            <a:r>
              <a:rPr lang="en-US" sz="16219">
                <a:solidFill>
                  <a:srgbClr val="0D1C38"/>
                </a:solidFill>
                <a:latin typeface="Roca One"/>
                <a:ea typeface="Roca One"/>
                <a:cs typeface="Roca One"/>
                <a:sym typeface="Roca One"/>
              </a:rPr>
              <a:t>THANK YOU</a:t>
            </a:r>
          </a:p>
        </p:txBody>
      </p:sp>
      <p:sp>
        <p:nvSpPr>
          <p:cNvPr name="TextBox 13" id="13"/>
          <p:cNvSpPr txBox="true"/>
          <p:nvPr/>
        </p:nvSpPr>
        <p:spPr>
          <a:xfrm rot="0">
            <a:off x="3116324" y="1347359"/>
            <a:ext cx="5077923" cy="794162"/>
          </a:xfrm>
          <a:prstGeom prst="rect">
            <a:avLst/>
          </a:prstGeom>
        </p:spPr>
        <p:txBody>
          <a:bodyPr anchor="t" rtlCol="false" tIns="0" lIns="0" bIns="0" rIns="0">
            <a:spAutoFit/>
          </a:bodyPr>
          <a:lstStyle/>
          <a:p>
            <a:pPr algn="l">
              <a:lnSpc>
                <a:spcPts val="3141"/>
              </a:lnSpc>
            </a:pPr>
            <a:r>
              <a:rPr lang="en-US" sz="3141" spc="47">
                <a:solidFill>
                  <a:srgbClr val="0D1C38"/>
                </a:solidFill>
                <a:latin typeface="Assistant"/>
                <a:ea typeface="Assistant"/>
                <a:cs typeface="Assistant"/>
                <a:sym typeface="Assistant"/>
              </a:rPr>
              <a:t>University Abdelhafid boussouf-mila/2025</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3194324" y="6770427"/>
            <a:ext cx="792734" cy="629681"/>
            <a:chOff x="0" y="0"/>
            <a:chExt cx="208786" cy="165842"/>
          </a:xfrm>
        </p:grpSpPr>
        <p:sp>
          <p:nvSpPr>
            <p:cNvPr name="Freeform 4" id="4"/>
            <p:cNvSpPr/>
            <p:nvPr/>
          </p:nvSpPr>
          <p:spPr>
            <a:xfrm flipH="false" flipV="false" rot="0">
              <a:off x="0" y="0"/>
              <a:ext cx="208786" cy="165842"/>
            </a:xfrm>
            <a:custGeom>
              <a:avLst/>
              <a:gdLst/>
              <a:ahLst/>
              <a:cxnLst/>
              <a:rect r="r" b="b" t="t" l="l"/>
              <a:pathLst>
                <a:path h="165842" w="208786">
                  <a:moveTo>
                    <a:pt x="0" y="0"/>
                  </a:moveTo>
                  <a:lnTo>
                    <a:pt x="208786" y="0"/>
                  </a:lnTo>
                  <a:lnTo>
                    <a:pt x="208786" y="165842"/>
                  </a:lnTo>
                  <a:lnTo>
                    <a:pt x="0" y="165842"/>
                  </a:lnTo>
                  <a:close/>
                </a:path>
              </a:pathLst>
            </a:custGeom>
            <a:solidFill>
              <a:srgbClr val="78A6CB">
                <a:alpha val="33725"/>
              </a:srgbClr>
            </a:solidFill>
          </p:spPr>
        </p:sp>
        <p:sp>
          <p:nvSpPr>
            <p:cNvPr name="TextBox 5" id="5"/>
            <p:cNvSpPr txBox="true"/>
            <p:nvPr/>
          </p:nvSpPr>
          <p:spPr>
            <a:xfrm>
              <a:off x="0" y="57150"/>
              <a:ext cx="208786" cy="108692"/>
            </a:xfrm>
            <a:prstGeom prst="rect">
              <a:avLst/>
            </a:prstGeom>
          </p:spPr>
          <p:txBody>
            <a:bodyPr anchor="ctr" rtlCol="false" tIns="50800" lIns="50800" bIns="50800" rIns="50800"/>
            <a:lstStyle/>
            <a:p>
              <a:pPr algn="ctr">
                <a:lnSpc>
                  <a:spcPts val="2481"/>
                </a:lnSpc>
              </a:pPr>
            </a:p>
          </p:txBody>
        </p:sp>
      </p:grpSp>
      <p:grpSp>
        <p:nvGrpSpPr>
          <p:cNvPr name="Group 6" id="6"/>
          <p:cNvGrpSpPr/>
          <p:nvPr/>
        </p:nvGrpSpPr>
        <p:grpSpPr>
          <a:xfrm rot="0">
            <a:off x="10469934" y="4279287"/>
            <a:ext cx="792734" cy="629681"/>
            <a:chOff x="0" y="0"/>
            <a:chExt cx="208786" cy="165842"/>
          </a:xfrm>
        </p:grpSpPr>
        <p:sp>
          <p:nvSpPr>
            <p:cNvPr name="Freeform 7" id="7"/>
            <p:cNvSpPr/>
            <p:nvPr/>
          </p:nvSpPr>
          <p:spPr>
            <a:xfrm flipH="false" flipV="false" rot="0">
              <a:off x="0" y="0"/>
              <a:ext cx="208786" cy="165842"/>
            </a:xfrm>
            <a:custGeom>
              <a:avLst/>
              <a:gdLst/>
              <a:ahLst/>
              <a:cxnLst/>
              <a:rect r="r" b="b" t="t" l="l"/>
              <a:pathLst>
                <a:path h="165842" w="208786">
                  <a:moveTo>
                    <a:pt x="0" y="0"/>
                  </a:moveTo>
                  <a:lnTo>
                    <a:pt x="208786" y="0"/>
                  </a:lnTo>
                  <a:lnTo>
                    <a:pt x="208786" y="165842"/>
                  </a:lnTo>
                  <a:lnTo>
                    <a:pt x="0" y="165842"/>
                  </a:lnTo>
                  <a:close/>
                </a:path>
              </a:pathLst>
            </a:custGeom>
            <a:solidFill>
              <a:srgbClr val="78A6CB">
                <a:alpha val="33725"/>
              </a:srgbClr>
            </a:solidFill>
          </p:spPr>
        </p:sp>
        <p:sp>
          <p:nvSpPr>
            <p:cNvPr name="TextBox 8" id="8"/>
            <p:cNvSpPr txBox="true"/>
            <p:nvPr/>
          </p:nvSpPr>
          <p:spPr>
            <a:xfrm>
              <a:off x="0" y="57150"/>
              <a:ext cx="208786" cy="108692"/>
            </a:xfrm>
            <a:prstGeom prst="rect">
              <a:avLst/>
            </a:prstGeom>
          </p:spPr>
          <p:txBody>
            <a:bodyPr anchor="ctr" rtlCol="false" tIns="50800" lIns="50800" bIns="50800" rIns="50800"/>
            <a:lstStyle/>
            <a:p>
              <a:pPr algn="ctr">
                <a:lnSpc>
                  <a:spcPts val="2481"/>
                </a:lnSpc>
              </a:pPr>
            </a:p>
          </p:txBody>
        </p:sp>
      </p:grpSp>
      <p:grpSp>
        <p:nvGrpSpPr>
          <p:cNvPr name="Group 9" id="9"/>
          <p:cNvGrpSpPr/>
          <p:nvPr/>
        </p:nvGrpSpPr>
        <p:grpSpPr>
          <a:xfrm rot="0">
            <a:off x="10712838" y="5402737"/>
            <a:ext cx="792734" cy="629681"/>
            <a:chOff x="0" y="0"/>
            <a:chExt cx="208786" cy="165842"/>
          </a:xfrm>
        </p:grpSpPr>
        <p:sp>
          <p:nvSpPr>
            <p:cNvPr name="Freeform 10" id="10"/>
            <p:cNvSpPr/>
            <p:nvPr/>
          </p:nvSpPr>
          <p:spPr>
            <a:xfrm flipH="false" flipV="false" rot="0">
              <a:off x="0" y="0"/>
              <a:ext cx="208786" cy="165842"/>
            </a:xfrm>
            <a:custGeom>
              <a:avLst/>
              <a:gdLst/>
              <a:ahLst/>
              <a:cxnLst/>
              <a:rect r="r" b="b" t="t" l="l"/>
              <a:pathLst>
                <a:path h="165842" w="208786">
                  <a:moveTo>
                    <a:pt x="0" y="0"/>
                  </a:moveTo>
                  <a:lnTo>
                    <a:pt x="208786" y="0"/>
                  </a:lnTo>
                  <a:lnTo>
                    <a:pt x="208786" y="165842"/>
                  </a:lnTo>
                  <a:lnTo>
                    <a:pt x="0" y="165842"/>
                  </a:lnTo>
                  <a:close/>
                </a:path>
              </a:pathLst>
            </a:custGeom>
            <a:solidFill>
              <a:srgbClr val="78A6CB">
                <a:alpha val="33725"/>
              </a:srgbClr>
            </a:solidFill>
          </p:spPr>
        </p:sp>
        <p:sp>
          <p:nvSpPr>
            <p:cNvPr name="TextBox 11" id="11"/>
            <p:cNvSpPr txBox="true"/>
            <p:nvPr/>
          </p:nvSpPr>
          <p:spPr>
            <a:xfrm>
              <a:off x="0" y="57150"/>
              <a:ext cx="208786" cy="108692"/>
            </a:xfrm>
            <a:prstGeom prst="rect">
              <a:avLst/>
            </a:prstGeom>
          </p:spPr>
          <p:txBody>
            <a:bodyPr anchor="ctr" rtlCol="false" tIns="50800" lIns="50800" bIns="50800" rIns="50800"/>
            <a:lstStyle/>
            <a:p>
              <a:pPr algn="ctr">
                <a:lnSpc>
                  <a:spcPts val="2481"/>
                </a:lnSpc>
              </a:pPr>
            </a:p>
          </p:txBody>
        </p:sp>
      </p:grpSp>
      <p:grpSp>
        <p:nvGrpSpPr>
          <p:cNvPr name="Group 12" id="12"/>
          <p:cNvGrpSpPr/>
          <p:nvPr/>
        </p:nvGrpSpPr>
        <p:grpSpPr>
          <a:xfrm rot="0">
            <a:off x="11138173" y="6501274"/>
            <a:ext cx="792734" cy="629681"/>
            <a:chOff x="0" y="0"/>
            <a:chExt cx="208786" cy="165842"/>
          </a:xfrm>
        </p:grpSpPr>
        <p:sp>
          <p:nvSpPr>
            <p:cNvPr name="Freeform 13" id="13"/>
            <p:cNvSpPr/>
            <p:nvPr/>
          </p:nvSpPr>
          <p:spPr>
            <a:xfrm flipH="false" flipV="false" rot="0">
              <a:off x="0" y="0"/>
              <a:ext cx="208786" cy="165842"/>
            </a:xfrm>
            <a:custGeom>
              <a:avLst/>
              <a:gdLst/>
              <a:ahLst/>
              <a:cxnLst/>
              <a:rect r="r" b="b" t="t" l="l"/>
              <a:pathLst>
                <a:path h="165842" w="208786">
                  <a:moveTo>
                    <a:pt x="0" y="0"/>
                  </a:moveTo>
                  <a:lnTo>
                    <a:pt x="208786" y="0"/>
                  </a:lnTo>
                  <a:lnTo>
                    <a:pt x="208786" y="165842"/>
                  </a:lnTo>
                  <a:lnTo>
                    <a:pt x="0" y="165842"/>
                  </a:lnTo>
                  <a:close/>
                </a:path>
              </a:pathLst>
            </a:custGeom>
            <a:solidFill>
              <a:srgbClr val="78A6CB">
                <a:alpha val="33725"/>
              </a:srgbClr>
            </a:solidFill>
          </p:spPr>
        </p:sp>
        <p:sp>
          <p:nvSpPr>
            <p:cNvPr name="TextBox 14" id="14"/>
            <p:cNvSpPr txBox="true"/>
            <p:nvPr/>
          </p:nvSpPr>
          <p:spPr>
            <a:xfrm>
              <a:off x="0" y="57150"/>
              <a:ext cx="208786" cy="108692"/>
            </a:xfrm>
            <a:prstGeom prst="rect">
              <a:avLst/>
            </a:prstGeom>
          </p:spPr>
          <p:txBody>
            <a:bodyPr anchor="ctr" rtlCol="false" tIns="50800" lIns="50800" bIns="50800" rIns="50800"/>
            <a:lstStyle/>
            <a:p>
              <a:pPr algn="ctr">
                <a:lnSpc>
                  <a:spcPts val="2481"/>
                </a:lnSpc>
              </a:pPr>
            </a:p>
          </p:txBody>
        </p:sp>
      </p:grpSp>
      <p:grpSp>
        <p:nvGrpSpPr>
          <p:cNvPr name="Group 15" id="15"/>
          <p:cNvGrpSpPr/>
          <p:nvPr/>
        </p:nvGrpSpPr>
        <p:grpSpPr>
          <a:xfrm rot="0">
            <a:off x="3590690" y="4261626"/>
            <a:ext cx="792734" cy="629615"/>
            <a:chOff x="0" y="0"/>
            <a:chExt cx="208786" cy="165825"/>
          </a:xfrm>
        </p:grpSpPr>
        <p:sp>
          <p:nvSpPr>
            <p:cNvPr name="Freeform 16" id="16"/>
            <p:cNvSpPr/>
            <p:nvPr/>
          </p:nvSpPr>
          <p:spPr>
            <a:xfrm flipH="false" flipV="false" rot="0">
              <a:off x="0" y="0"/>
              <a:ext cx="208786" cy="165825"/>
            </a:xfrm>
            <a:custGeom>
              <a:avLst/>
              <a:gdLst/>
              <a:ahLst/>
              <a:cxnLst/>
              <a:rect r="r" b="b" t="t" l="l"/>
              <a:pathLst>
                <a:path h="165825" w="208786">
                  <a:moveTo>
                    <a:pt x="0" y="0"/>
                  </a:moveTo>
                  <a:lnTo>
                    <a:pt x="208786" y="0"/>
                  </a:lnTo>
                  <a:lnTo>
                    <a:pt x="208786" y="165825"/>
                  </a:lnTo>
                  <a:lnTo>
                    <a:pt x="0" y="165825"/>
                  </a:lnTo>
                  <a:close/>
                </a:path>
              </a:pathLst>
            </a:custGeom>
            <a:solidFill>
              <a:srgbClr val="78A6CB">
                <a:alpha val="33725"/>
              </a:srgbClr>
            </a:solidFill>
          </p:spPr>
        </p:sp>
        <p:sp>
          <p:nvSpPr>
            <p:cNvPr name="TextBox 17" id="17"/>
            <p:cNvSpPr txBox="true"/>
            <p:nvPr/>
          </p:nvSpPr>
          <p:spPr>
            <a:xfrm>
              <a:off x="0" y="57150"/>
              <a:ext cx="208786" cy="108675"/>
            </a:xfrm>
            <a:prstGeom prst="rect">
              <a:avLst/>
            </a:prstGeom>
          </p:spPr>
          <p:txBody>
            <a:bodyPr anchor="ctr" rtlCol="false" tIns="50800" lIns="50800" bIns="50800" rIns="50800"/>
            <a:lstStyle/>
            <a:p>
              <a:pPr algn="ctr">
                <a:lnSpc>
                  <a:spcPts val="2481"/>
                </a:lnSpc>
              </a:pPr>
            </a:p>
          </p:txBody>
        </p:sp>
      </p:grpSp>
      <p:sp>
        <p:nvSpPr>
          <p:cNvPr name="Freeform 18" id="18"/>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9" id="19"/>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20" id="20"/>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21" id="21"/>
          <p:cNvSpPr txBox="true"/>
          <p:nvPr/>
        </p:nvSpPr>
        <p:spPr>
          <a:xfrm rot="0">
            <a:off x="12162128" y="6231796"/>
            <a:ext cx="2806712" cy="899159"/>
          </a:xfrm>
          <a:prstGeom prst="rect">
            <a:avLst/>
          </a:prstGeom>
        </p:spPr>
        <p:txBody>
          <a:bodyPr anchor="t" rtlCol="false" tIns="0" lIns="0" bIns="0" rIns="0">
            <a:spAutoFit/>
          </a:bodyPr>
          <a:lstStyle/>
          <a:p>
            <a:pPr algn="l">
              <a:lnSpc>
                <a:spcPts val="7800"/>
              </a:lnSpc>
            </a:pPr>
            <a:r>
              <a:rPr lang="en-US" sz="3900" spc="195">
                <a:solidFill>
                  <a:srgbClr val="0D1C38"/>
                </a:solidFill>
                <a:latin typeface="Assistant"/>
                <a:ea typeface="Assistant"/>
                <a:cs typeface="Assistant"/>
                <a:sym typeface="Assistant"/>
              </a:rPr>
              <a:t>Advantages</a:t>
            </a:r>
          </a:p>
        </p:txBody>
      </p:sp>
      <p:sp>
        <p:nvSpPr>
          <p:cNvPr name="TextBox 22" id="22"/>
          <p:cNvSpPr txBox="true"/>
          <p:nvPr/>
        </p:nvSpPr>
        <p:spPr>
          <a:xfrm rot="0">
            <a:off x="11369395" y="6177393"/>
            <a:ext cx="485810" cy="899159"/>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8.</a:t>
            </a:r>
          </a:p>
        </p:txBody>
      </p:sp>
      <p:sp>
        <p:nvSpPr>
          <p:cNvPr name="TextBox 23" id="23"/>
          <p:cNvSpPr txBox="true"/>
          <p:nvPr/>
        </p:nvSpPr>
        <p:spPr>
          <a:xfrm rot="0">
            <a:off x="4999910" y="5062615"/>
            <a:ext cx="2806712" cy="899093"/>
          </a:xfrm>
          <a:prstGeom prst="rect">
            <a:avLst/>
          </a:prstGeom>
        </p:spPr>
        <p:txBody>
          <a:bodyPr anchor="t" rtlCol="false" tIns="0" lIns="0" bIns="0" rIns="0">
            <a:spAutoFit/>
          </a:bodyPr>
          <a:lstStyle/>
          <a:p>
            <a:pPr algn="l">
              <a:lnSpc>
                <a:spcPts val="7800"/>
              </a:lnSpc>
            </a:pPr>
            <a:r>
              <a:rPr lang="en-US" sz="3900" spc="195">
                <a:solidFill>
                  <a:srgbClr val="0D1C38"/>
                </a:solidFill>
                <a:latin typeface="Assistant"/>
                <a:ea typeface="Assistant"/>
                <a:cs typeface="Assistant"/>
                <a:sym typeface="Assistant"/>
              </a:rPr>
              <a:t>Objectives</a:t>
            </a:r>
          </a:p>
        </p:txBody>
      </p:sp>
      <p:sp>
        <p:nvSpPr>
          <p:cNvPr name="TextBox 24" id="24"/>
          <p:cNvSpPr txBox="true"/>
          <p:nvPr/>
        </p:nvSpPr>
        <p:spPr>
          <a:xfrm rot="0">
            <a:off x="4322492" y="5062615"/>
            <a:ext cx="485810" cy="899093"/>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4.</a:t>
            </a:r>
          </a:p>
        </p:txBody>
      </p:sp>
      <p:sp>
        <p:nvSpPr>
          <p:cNvPr name="TextBox 25" id="25"/>
          <p:cNvSpPr txBox="true"/>
          <p:nvPr/>
        </p:nvSpPr>
        <p:spPr>
          <a:xfrm rot="0">
            <a:off x="11696072" y="5097937"/>
            <a:ext cx="5189397" cy="899159"/>
          </a:xfrm>
          <a:prstGeom prst="rect">
            <a:avLst/>
          </a:prstGeom>
        </p:spPr>
        <p:txBody>
          <a:bodyPr anchor="t" rtlCol="false" tIns="0" lIns="0" bIns="0" rIns="0">
            <a:spAutoFit/>
          </a:bodyPr>
          <a:lstStyle/>
          <a:p>
            <a:pPr algn="l">
              <a:lnSpc>
                <a:spcPts val="7800"/>
              </a:lnSpc>
            </a:pPr>
            <a:r>
              <a:rPr lang="en-US" sz="3900" spc="195">
                <a:solidFill>
                  <a:srgbClr val="0D1C38"/>
                </a:solidFill>
                <a:latin typeface="Assistant"/>
                <a:ea typeface="Assistant"/>
                <a:cs typeface="Assistant"/>
                <a:sym typeface="Assistant"/>
              </a:rPr>
              <a:t>Practical Application</a:t>
            </a:r>
          </a:p>
        </p:txBody>
      </p:sp>
      <p:sp>
        <p:nvSpPr>
          <p:cNvPr name="TextBox 26" id="26"/>
          <p:cNvSpPr txBox="true"/>
          <p:nvPr/>
        </p:nvSpPr>
        <p:spPr>
          <a:xfrm rot="0">
            <a:off x="10776857" y="5062615"/>
            <a:ext cx="485810" cy="899093"/>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7.</a:t>
            </a:r>
          </a:p>
        </p:txBody>
      </p:sp>
      <p:sp>
        <p:nvSpPr>
          <p:cNvPr name="TextBox 27" id="27"/>
          <p:cNvSpPr txBox="true"/>
          <p:nvPr/>
        </p:nvSpPr>
        <p:spPr>
          <a:xfrm rot="0">
            <a:off x="3987057" y="3921438"/>
            <a:ext cx="485810" cy="899093"/>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3.</a:t>
            </a:r>
          </a:p>
        </p:txBody>
      </p:sp>
      <p:sp>
        <p:nvSpPr>
          <p:cNvPr name="TextBox 28" id="28"/>
          <p:cNvSpPr txBox="true"/>
          <p:nvPr/>
        </p:nvSpPr>
        <p:spPr>
          <a:xfrm rot="0">
            <a:off x="11369395" y="4009809"/>
            <a:ext cx="4627226" cy="899159"/>
          </a:xfrm>
          <a:prstGeom prst="rect">
            <a:avLst/>
          </a:prstGeom>
        </p:spPr>
        <p:txBody>
          <a:bodyPr anchor="t" rtlCol="false" tIns="0" lIns="0" bIns="0" rIns="0">
            <a:spAutoFit/>
          </a:bodyPr>
          <a:lstStyle/>
          <a:p>
            <a:pPr algn="l">
              <a:lnSpc>
                <a:spcPts val="7800"/>
              </a:lnSpc>
            </a:pPr>
            <a:r>
              <a:rPr lang="en-US" sz="3900" spc="195">
                <a:solidFill>
                  <a:srgbClr val="0D1C38"/>
                </a:solidFill>
                <a:latin typeface="Assistant"/>
                <a:ea typeface="Assistant"/>
                <a:cs typeface="Assistant"/>
                <a:sym typeface="Assistant"/>
              </a:rPr>
              <a:t>Working Principle</a:t>
            </a:r>
          </a:p>
        </p:txBody>
      </p:sp>
      <p:sp>
        <p:nvSpPr>
          <p:cNvPr name="TextBox 29" id="29"/>
          <p:cNvSpPr txBox="true"/>
          <p:nvPr/>
        </p:nvSpPr>
        <p:spPr>
          <a:xfrm rot="0">
            <a:off x="10623395" y="3974487"/>
            <a:ext cx="485810" cy="899093"/>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6.</a:t>
            </a:r>
          </a:p>
        </p:txBody>
      </p:sp>
      <p:sp>
        <p:nvSpPr>
          <p:cNvPr name="TextBox 30" id="30"/>
          <p:cNvSpPr txBox="true"/>
          <p:nvPr/>
        </p:nvSpPr>
        <p:spPr>
          <a:xfrm rot="0">
            <a:off x="4565397" y="3956826"/>
            <a:ext cx="3241225" cy="899093"/>
          </a:xfrm>
          <a:prstGeom prst="rect">
            <a:avLst/>
          </a:prstGeom>
        </p:spPr>
        <p:txBody>
          <a:bodyPr anchor="t" rtlCol="false" tIns="0" lIns="0" bIns="0" rIns="0">
            <a:spAutoFit/>
          </a:bodyPr>
          <a:lstStyle/>
          <a:p>
            <a:pPr algn="l">
              <a:lnSpc>
                <a:spcPts val="7800"/>
              </a:lnSpc>
            </a:pPr>
            <a:r>
              <a:rPr lang="en-US" sz="3900" spc="195">
                <a:solidFill>
                  <a:srgbClr val="0D1C38"/>
                </a:solidFill>
                <a:latin typeface="Assistant"/>
                <a:ea typeface="Assistant"/>
                <a:cs typeface="Assistant"/>
                <a:sym typeface="Assistant"/>
              </a:rPr>
              <a:t>Introduction</a:t>
            </a:r>
          </a:p>
        </p:txBody>
      </p:sp>
      <p:sp>
        <p:nvSpPr>
          <p:cNvPr name="TextBox 31" id="31"/>
          <p:cNvSpPr txBox="true"/>
          <p:nvPr/>
        </p:nvSpPr>
        <p:spPr>
          <a:xfrm rot="0">
            <a:off x="4165050" y="6558939"/>
            <a:ext cx="6547789" cy="760093"/>
          </a:xfrm>
          <a:prstGeom prst="rect">
            <a:avLst/>
          </a:prstGeom>
        </p:spPr>
        <p:txBody>
          <a:bodyPr anchor="t" rtlCol="false" tIns="0" lIns="0" bIns="0" rIns="0">
            <a:spAutoFit/>
          </a:bodyPr>
          <a:lstStyle/>
          <a:p>
            <a:pPr algn="l">
              <a:lnSpc>
                <a:spcPts val="6600"/>
              </a:lnSpc>
            </a:pPr>
            <a:r>
              <a:rPr lang="en-US" sz="3300" spc="165">
                <a:solidFill>
                  <a:srgbClr val="0D1C38"/>
                </a:solidFill>
                <a:latin typeface="Assistant"/>
                <a:ea typeface="Assistant"/>
                <a:cs typeface="Assistant"/>
                <a:sym typeface="Assistant"/>
              </a:rPr>
              <a:t>Type of Multification Reactors</a:t>
            </a:r>
          </a:p>
        </p:txBody>
      </p:sp>
      <p:sp>
        <p:nvSpPr>
          <p:cNvPr name="TextBox 32" id="32"/>
          <p:cNvSpPr txBox="true"/>
          <p:nvPr/>
        </p:nvSpPr>
        <p:spPr>
          <a:xfrm rot="0">
            <a:off x="3347786" y="6465627"/>
            <a:ext cx="485810" cy="899093"/>
          </a:xfrm>
          <a:prstGeom prst="rect">
            <a:avLst/>
          </a:prstGeom>
        </p:spPr>
        <p:txBody>
          <a:bodyPr anchor="t" rtlCol="false" tIns="0" lIns="0" bIns="0" rIns="0">
            <a:spAutoFit/>
          </a:bodyPr>
          <a:lstStyle/>
          <a:p>
            <a:pPr algn="ctr">
              <a:lnSpc>
                <a:spcPts val="7800"/>
              </a:lnSpc>
            </a:pPr>
            <a:r>
              <a:rPr lang="en-US" b="true" sz="3900" spc="195">
                <a:solidFill>
                  <a:srgbClr val="0D1C38"/>
                </a:solidFill>
                <a:latin typeface="Assistant Bold"/>
                <a:ea typeface="Assistant Bold"/>
                <a:cs typeface="Assistant Bold"/>
                <a:sym typeface="Assistant Bold"/>
              </a:rPr>
              <a:t>5.</a:t>
            </a:r>
          </a:p>
        </p:txBody>
      </p:sp>
      <p:sp>
        <p:nvSpPr>
          <p:cNvPr name="TextBox 33" id="33"/>
          <p:cNvSpPr txBox="true"/>
          <p:nvPr/>
        </p:nvSpPr>
        <p:spPr>
          <a:xfrm rot="0">
            <a:off x="5486682" y="2459644"/>
            <a:ext cx="7314637" cy="1127190"/>
          </a:xfrm>
          <a:prstGeom prst="rect">
            <a:avLst/>
          </a:prstGeom>
        </p:spPr>
        <p:txBody>
          <a:bodyPr anchor="t" rtlCol="false" tIns="0" lIns="0" bIns="0" rIns="0">
            <a:spAutoFit/>
          </a:bodyPr>
          <a:lstStyle/>
          <a:p>
            <a:pPr algn="ctr">
              <a:lnSpc>
                <a:spcPts val="7999"/>
              </a:lnSpc>
            </a:pPr>
            <a:r>
              <a:rPr lang="en-US" sz="9999">
                <a:solidFill>
                  <a:srgbClr val="0D1C38"/>
                </a:solidFill>
                <a:latin typeface="Roca One"/>
                <a:ea typeface="Roca One"/>
                <a:cs typeface="Roca One"/>
                <a:sym typeface="Roca One"/>
              </a:rPr>
              <a:t>Overview</a:t>
            </a:r>
          </a:p>
        </p:txBody>
      </p:sp>
      <p:grpSp>
        <p:nvGrpSpPr>
          <p:cNvPr name="Group 34" id="34"/>
          <p:cNvGrpSpPr/>
          <p:nvPr/>
        </p:nvGrpSpPr>
        <p:grpSpPr>
          <a:xfrm rot="0">
            <a:off x="4207177" y="5367415"/>
            <a:ext cx="792734" cy="629615"/>
            <a:chOff x="0" y="0"/>
            <a:chExt cx="208786" cy="165825"/>
          </a:xfrm>
        </p:grpSpPr>
        <p:sp>
          <p:nvSpPr>
            <p:cNvPr name="Freeform 35" id="35"/>
            <p:cNvSpPr/>
            <p:nvPr/>
          </p:nvSpPr>
          <p:spPr>
            <a:xfrm flipH="false" flipV="false" rot="0">
              <a:off x="0" y="0"/>
              <a:ext cx="208786" cy="165825"/>
            </a:xfrm>
            <a:custGeom>
              <a:avLst/>
              <a:gdLst/>
              <a:ahLst/>
              <a:cxnLst/>
              <a:rect r="r" b="b" t="t" l="l"/>
              <a:pathLst>
                <a:path h="165825" w="208786">
                  <a:moveTo>
                    <a:pt x="0" y="0"/>
                  </a:moveTo>
                  <a:lnTo>
                    <a:pt x="208786" y="0"/>
                  </a:lnTo>
                  <a:lnTo>
                    <a:pt x="208786" y="165825"/>
                  </a:lnTo>
                  <a:lnTo>
                    <a:pt x="0" y="165825"/>
                  </a:lnTo>
                  <a:close/>
                </a:path>
              </a:pathLst>
            </a:custGeom>
            <a:solidFill>
              <a:srgbClr val="78A6CB">
                <a:alpha val="33725"/>
              </a:srgbClr>
            </a:solidFill>
          </p:spPr>
        </p:sp>
        <p:sp>
          <p:nvSpPr>
            <p:cNvPr name="TextBox 36" id="36"/>
            <p:cNvSpPr txBox="true"/>
            <p:nvPr/>
          </p:nvSpPr>
          <p:spPr>
            <a:xfrm>
              <a:off x="0" y="57150"/>
              <a:ext cx="208786" cy="108675"/>
            </a:xfrm>
            <a:prstGeom prst="rect">
              <a:avLst/>
            </a:prstGeom>
          </p:spPr>
          <p:txBody>
            <a:bodyPr anchor="ctr" rtlCol="false" tIns="50800" lIns="50800" bIns="50800" rIns="50800"/>
            <a:lstStyle/>
            <a:p>
              <a:pPr algn="ctr">
                <a:lnSpc>
                  <a:spcPts val="2481"/>
                </a:lnSpc>
              </a:pPr>
            </a:p>
          </p:txBody>
        </p:sp>
      </p:grpSp>
      <p:sp>
        <p:nvSpPr>
          <p:cNvPr name="TextBox 37" id="37"/>
          <p:cNvSpPr txBox="true"/>
          <p:nvPr/>
        </p:nvSpPr>
        <p:spPr>
          <a:xfrm rot="0">
            <a:off x="11349120" y="8035657"/>
            <a:ext cx="526359" cy="437901"/>
          </a:xfrm>
          <a:prstGeom prst="rect">
            <a:avLst/>
          </a:prstGeom>
        </p:spPr>
        <p:txBody>
          <a:bodyPr anchor="t" rtlCol="false" tIns="0" lIns="0" bIns="0" rIns="0">
            <a:spAutoFit/>
          </a:bodyPr>
          <a:lstStyle/>
          <a:p>
            <a:pPr algn="ctr" rtl="true" marL="726546" indent="-363273" lvl="1">
              <a:lnSpc>
                <a:spcPts val="3365"/>
              </a:lnSpc>
              <a:buFont typeface="Arial"/>
              <a:buChar char="•"/>
            </a:pPr>
            <a:r>
              <a:rPr lang="en-US" sz="3365" spc="50">
                <a:solidFill>
                  <a:srgbClr val="0D1C38"/>
                </a:solidFill>
                <a:latin typeface="Assistant"/>
                <a:ea typeface="Assistant"/>
                <a:cs typeface="Assistant"/>
                <a:sym typeface="Assistant"/>
              </a:rPr>
              <a:t>9</a:t>
            </a:r>
          </a:p>
        </p:txBody>
      </p:sp>
      <p:grpSp>
        <p:nvGrpSpPr>
          <p:cNvPr name="Group 38" id="38"/>
          <p:cNvGrpSpPr/>
          <p:nvPr/>
        </p:nvGrpSpPr>
        <p:grpSpPr>
          <a:xfrm rot="0">
            <a:off x="11109205" y="7823608"/>
            <a:ext cx="757857" cy="559746"/>
            <a:chOff x="0" y="0"/>
            <a:chExt cx="199600" cy="147423"/>
          </a:xfrm>
        </p:grpSpPr>
        <p:sp>
          <p:nvSpPr>
            <p:cNvPr name="Freeform 39" id="39"/>
            <p:cNvSpPr/>
            <p:nvPr/>
          </p:nvSpPr>
          <p:spPr>
            <a:xfrm flipH="false" flipV="false" rot="0">
              <a:off x="0" y="0"/>
              <a:ext cx="199600" cy="147423"/>
            </a:xfrm>
            <a:custGeom>
              <a:avLst/>
              <a:gdLst/>
              <a:ahLst/>
              <a:cxnLst/>
              <a:rect r="r" b="b" t="t" l="l"/>
              <a:pathLst>
                <a:path h="147423" w="199600">
                  <a:moveTo>
                    <a:pt x="0" y="0"/>
                  </a:moveTo>
                  <a:lnTo>
                    <a:pt x="199600" y="0"/>
                  </a:lnTo>
                  <a:lnTo>
                    <a:pt x="199600" y="147423"/>
                  </a:lnTo>
                  <a:lnTo>
                    <a:pt x="0" y="147423"/>
                  </a:lnTo>
                  <a:close/>
                </a:path>
              </a:pathLst>
            </a:custGeom>
            <a:solidFill>
              <a:srgbClr val="78A6CB">
                <a:alpha val="33725"/>
              </a:srgbClr>
            </a:solidFill>
          </p:spPr>
        </p:sp>
        <p:sp>
          <p:nvSpPr>
            <p:cNvPr name="TextBox 40" id="40"/>
            <p:cNvSpPr txBox="true"/>
            <p:nvPr/>
          </p:nvSpPr>
          <p:spPr>
            <a:xfrm>
              <a:off x="0" y="57150"/>
              <a:ext cx="199600" cy="90273"/>
            </a:xfrm>
            <a:prstGeom prst="rect">
              <a:avLst/>
            </a:prstGeom>
          </p:spPr>
          <p:txBody>
            <a:bodyPr anchor="ctr" rtlCol="false" tIns="50800" lIns="50800" bIns="50800" rIns="50800"/>
            <a:lstStyle/>
            <a:p>
              <a:pPr algn="ctr">
                <a:lnSpc>
                  <a:spcPts val="2481"/>
                </a:lnSpc>
              </a:pPr>
            </a:p>
          </p:txBody>
        </p:sp>
      </p:grpSp>
      <p:sp>
        <p:nvSpPr>
          <p:cNvPr name="TextBox 41" id="41"/>
          <p:cNvSpPr txBox="true"/>
          <p:nvPr/>
        </p:nvSpPr>
        <p:spPr>
          <a:xfrm rot="0">
            <a:off x="12279652" y="7802964"/>
            <a:ext cx="2806712" cy="580390"/>
          </a:xfrm>
          <a:prstGeom prst="rect">
            <a:avLst/>
          </a:prstGeom>
        </p:spPr>
        <p:txBody>
          <a:bodyPr anchor="t" rtlCol="false" tIns="0" lIns="0" bIns="0" rIns="0">
            <a:spAutoFit/>
          </a:bodyPr>
          <a:lstStyle/>
          <a:p>
            <a:pPr algn="ctr">
              <a:lnSpc>
                <a:spcPts val="4759"/>
              </a:lnSpc>
            </a:pPr>
            <a:r>
              <a:rPr lang="en-US" sz="3399">
                <a:solidFill>
                  <a:srgbClr val="0D1C38"/>
                </a:solidFill>
                <a:latin typeface="Open Sans"/>
                <a:ea typeface="Open Sans"/>
                <a:cs typeface="Open Sans"/>
                <a:sym typeface="Open Sans"/>
              </a:rPr>
              <a:t>conclusion</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9443"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2613119" y="3712444"/>
            <a:ext cx="11748755" cy="8572403"/>
          </a:xfrm>
          <a:prstGeom prst="rect">
            <a:avLst/>
          </a:prstGeom>
        </p:spPr>
        <p:txBody>
          <a:bodyPr anchor="t" rtlCol="false" tIns="0" lIns="0" bIns="0" rIns="0">
            <a:spAutoFit/>
          </a:bodyPr>
          <a:lstStyle/>
          <a:p>
            <a:pPr algn="just">
              <a:lnSpc>
                <a:spcPts val="4480"/>
              </a:lnSpc>
            </a:pPr>
            <a:r>
              <a:rPr lang="en-US" sz="3200" spc="48">
                <a:solidFill>
                  <a:srgbClr val="0E182F"/>
                </a:solidFill>
                <a:latin typeface="Assistant"/>
                <a:ea typeface="Assistant"/>
                <a:cs typeface="Assistant"/>
                <a:sym typeface="Assistant"/>
              </a:rPr>
              <a:t>Reactors are essential units in chemical engineering for converting raw materials into useful products. Multi-function reactors perform more than one operation at the same time, such as reaction and separation, or reaction and heat transfer. This reduces energy consumption, minimizes waste, and improves process efficiency, in line with the principles of Green Chemistry (Chime Verte). This study focuses on understanding their types, working principle, applications, advantages, and challenges.</a:t>
            </a:r>
          </a:p>
          <a:p>
            <a:pPr algn="just">
              <a:lnSpc>
                <a:spcPts val="4480"/>
              </a:lnSpc>
            </a:pPr>
          </a:p>
          <a:p>
            <a:pPr algn="just">
              <a:lnSpc>
                <a:spcPts val="4480"/>
              </a:lnSpc>
            </a:pPr>
          </a:p>
          <a:p>
            <a:pPr algn="just">
              <a:lnSpc>
                <a:spcPts val="4480"/>
              </a:lnSpc>
            </a:pPr>
          </a:p>
          <a:p>
            <a:pPr algn="just">
              <a:lnSpc>
                <a:spcPts val="4480"/>
              </a:lnSpc>
            </a:pPr>
          </a:p>
          <a:p>
            <a:pPr algn="just">
              <a:lnSpc>
                <a:spcPts val="4480"/>
              </a:lnSpc>
            </a:pPr>
          </a:p>
          <a:p>
            <a:pPr algn="just">
              <a:lnSpc>
                <a:spcPts val="4480"/>
              </a:lnSpc>
            </a:pPr>
          </a:p>
          <a:p>
            <a:pPr algn="just">
              <a:lnSpc>
                <a:spcPts val="4480"/>
              </a:lnSpc>
            </a:pPr>
          </a:p>
          <a:p>
            <a:pPr algn="just">
              <a:lnSpc>
                <a:spcPts val="980"/>
              </a:lnSpc>
            </a:pPr>
          </a:p>
        </p:txBody>
      </p:sp>
      <p:sp>
        <p:nvSpPr>
          <p:cNvPr name="TextBox 10" id="10"/>
          <p:cNvSpPr txBox="true"/>
          <p:nvPr/>
        </p:nvSpPr>
        <p:spPr>
          <a:xfrm rot="0">
            <a:off x="4847491" y="2386420"/>
            <a:ext cx="7314637" cy="962341"/>
          </a:xfrm>
          <a:prstGeom prst="rect">
            <a:avLst/>
          </a:prstGeom>
        </p:spPr>
        <p:txBody>
          <a:bodyPr anchor="t" rtlCol="false" tIns="0" lIns="0" bIns="0" rIns="0">
            <a:spAutoFit/>
          </a:bodyPr>
          <a:lstStyle/>
          <a:p>
            <a:pPr algn="ctr">
              <a:lnSpc>
                <a:spcPts val="6754"/>
              </a:lnSpc>
            </a:pPr>
            <a:r>
              <a:rPr lang="en-US" sz="8443">
                <a:solidFill>
                  <a:srgbClr val="0E182F"/>
                </a:solidFill>
                <a:latin typeface="Roca One"/>
                <a:ea typeface="Roca One"/>
                <a:cs typeface="Roca One"/>
                <a:sym typeface="Roca One"/>
              </a:rPr>
              <a:t>Introduction</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9443"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3180099" y="3411050"/>
            <a:ext cx="11384568" cy="3099435"/>
          </a:xfrm>
          <a:prstGeom prst="rect">
            <a:avLst/>
          </a:prstGeom>
        </p:spPr>
        <p:txBody>
          <a:bodyPr anchor="t" rtlCol="false" tIns="0" lIns="0" bIns="0" rIns="0">
            <a:spAutoFit/>
          </a:bodyPr>
          <a:lstStyle/>
          <a:p>
            <a:pPr algn="just" marL="755649" indent="-377824" lvl="1">
              <a:lnSpc>
                <a:spcPts val="4899"/>
              </a:lnSpc>
              <a:buFont typeface="Arial"/>
              <a:buChar char="•"/>
            </a:pPr>
            <a:r>
              <a:rPr lang="en-US" sz="3499" spc="52">
                <a:solidFill>
                  <a:srgbClr val="0D1C38"/>
                </a:solidFill>
                <a:latin typeface="Assistant"/>
                <a:ea typeface="Assistant"/>
                <a:cs typeface="Assistant"/>
                <a:sym typeface="Assistant"/>
              </a:rPr>
              <a:t>1. Understand the basic principles of multi-function reactors</a:t>
            </a:r>
          </a:p>
          <a:p>
            <a:pPr algn="just" marL="755649" indent="-377824" lvl="1">
              <a:lnSpc>
                <a:spcPts val="4899"/>
              </a:lnSpc>
              <a:buFont typeface="Arial"/>
              <a:buChar char="•"/>
            </a:pPr>
            <a:r>
              <a:rPr lang="en-US" sz="3499" spc="52">
                <a:solidFill>
                  <a:srgbClr val="0D1C38"/>
                </a:solidFill>
                <a:latin typeface="Assistant"/>
                <a:ea typeface="Assistant"/>
                <a:cs typeface="Assistant"/>
                <a:sym typeface="Assistant"/>
              </a:rPr>
              <a:t> 2. Identify different types and their characteristics</a:t>
            </a:r>
          </a:p>
          <a:p>
            <a:pPr algn="just" marL="755649" indent="-377824" lvl="1">
              <a:lnSpc>
                <a:spcPts val="4899"/>
              </a:lnSpc>
              <a:buFont typeface="Arial"/>
              <a:buChar char="•"/>
            </a:pPr>
            <a:r>
              <a:rPr lang="en-US" sz="3499" spc="52">
                <a:solidFill>
                  <a:srgbClr val="0D1C38"/>
                </a:solidFill>
                <a:latin typeface="Assistant"/>
                <a:ea typeface="Assistant"/>
                <a:cs typeface="Assistant"/>
                <a:sym typeface="Assistant"/>
              </a:rPr>
              <a:t> 3. Study their applications in various industries </a:t>
            </a:r>
          </a:p>
          <a:p>
            <a:pPr algn="just" marL="798828" indent="-399414" lvl="1">
              <a:lnSpc>
                <a:spcPts val="5179"/>
              </a:lnSpc>
              <a:buFont typeface="Arial"/>
              <a:buChar char="•"/>
            </a:pPr>
            <a:r>
              <a:rPr lang="en-US" sz="3699" spc="55">
                <a:solidFill>
                  <a:srgbClr val="0D1C38"/>
                </a:solidFill>
                <a:latin typeface="Assistant"/>
                <a:ea typeface="Assistant"/>
                <a:cs typeface="Assistant"/>
                <a:sym typeface="Assistant"/>
              </a:rPr>
              <a:t>4. Analyze the advantages and challenges</a:t>
            </a:r>
          </a:p>
        </p:txBody>
      </p:sp>
      <p:sp>
        <p:nvSpPr>
          <p:cNvPr name="TextBox 10" id="10"/>
          <p:cNvSpPr txBox="true"/>
          <p:nvPr/>
        </p:nvSpPr>
        <p:spPr>
          <a:xfrm rot="0">
            <a:off x="3681193" y="2375929"/>
            <a:ext cx="7314637" cy="1092271"/>
          </a:xfrm>
          <a:prstGeom prst="rect">
            <a:avLst/>
          </a:prstGeom>
        </p:spPr>
        <p:txBody>
          <a:bodyPr anchor="t" rtlCol="false" tIns="0" lIns="0" bIns="0" rIns="0">
            <a:spAutoFit/>
          </a:bodyPr>
          <a:lstStyle/>
          <a:p>
            <a:pPr algn="l">
              <a:lnSpc>
                <a:spcPts val="7600"/>
              </a:lnSpc>
            </a:pPr>
            <a:r>
              <a:rPr lang="en-US" sz="9500">
                <a:solidFill>
                  <a:srgbClr val="0D1C38"/>
                </a:solidFill>
                <a:latin typeface="Roca One"/>
                <a:ea typeface="Roca One"/>
                <a:cs typeface="Roca One"/>
                <a:sym typeface="Roca One"/>
              </a:rPr>
              <a:t>Objective</a:t>
            </a:r>
          </a:p>
        </p:txBody>
      </p:sp>
      <p:sp>
        <p:nvSpPr>
          <p:cNvPr name="TextBox 11" id="11"/>
          <p:cNvSpPr txBox="true"/>
          <p:nvPr/>
        </p:nvSpPr>
        <p:spPr>
          <a:xfrm rot="0">
            <a:off x="1217465" y="1196451"/>
            <a:ext cx="4927457" cy="320218"/>
          </a:xfrm>
          <a:prstGeom prst="rect">
            <a:avLst/>
          </a:prstGeom>
        </p:spPr>
        <p:txBody>
          <a:bodyPr anchor="t" rtlCol="false" tIns="0" lIns="0" bIns="0" rIns="0">
            <a:spAutoFit/>
          </a:bodyPr>
          <a:lstStyle/>
          <a:p>
            <a:pPr algn="l">
              <a:lnSpc>
                <a:spcPts val="2481"/>
              </a:lnSpc>
            </a:pPr>
            <a:r>
              <a:rPr lang="en-US" sz="2481" spc="37">
                <a:solidFill>
                  <a:srgbClr val="0D1C38"/>
                </a:solidFill>
                <a:latin typeface="Assistant"/>
                <a:ea typeface="Assistant"/>
                <a:cs typeface="Assistant"/>
                <a:sym typeface="Assistant"/>
              </a:rPr>
              <a:t>2025/2026</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610461"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6433872" y="6077160"/>
            <a:ext cx="9698464" cy="2380026"/>
          </a:xfrm>
          <a:prstGeom prst="rect">
            <a:avLst/>
          </a:prstGeom>
        </p:spPr>
        <p:txBody>
          <a:bodyPr anchor="t" rtlCol="false" tIns="0" lIns="0" bIns="0" rIns="0">
            <a:spAutoFit/>
          </a:bodyPr>
          <a:lstStyle/>
          <a:p>
            <a:pPr algn="l">
              <a:lnSpc>
                <a:spcPts val="3833"/>
              </a:lnSpc>
            </a:pPr>
            <a:r>
              <a:rPr lang="en-US" sz="2738" spc="41">
                <a:solidFill>
                  <a:srgbClr val="0D1C38"/>
                </a:solidFill>
                <a:latin typeface="Assistant"/>
                <a:ea typeface="Assistant"/>
                <a:cs typeface="Assistant"/>
                <a:sym typeface="Assistant"/>
              </a:rPr>
              <a:t>Reactive Absorption merges chemical reactions with gas absorption in a liquid. Harmful gases like CO₂ or SO₂ react directly with the absorbing liquid, allowing efficient purification. It is widely used in gas treatment and industrial gas purification processes.</a:t>
            </a:r>
          </a:p>
        </p:txBody>
      </p:sp>
      <p:sp>
        <p:nvSpPr>
          <p:cNvPr name="TextBox 10" id="10"/>
          <p:cNvSpPr txBox="true"/>
          <p:nvPr/>
        </p:nvSpPr>
        <p:spPr>
          <a:xfrm rot="0">
            <a:off x="2677015" y="6784628"/>
            <a:ext cx="3512573" cy="686436"/>
          </a:xfrm>
          <a:prstGeom prst="rect">
            <a:avLst/>
          </a:prstGeom>
        </p:spPr>
        <p:txBody>
          <a:bodyPr anchor="t" rtlCol="false" tIns="0" lIns="0" bIns="0" rIns="0">
            <a:spAutoFit/>
          </a:bodyPr>
          <a:lstStyle/>
          <a:p>
            <a:pPr algn="l" marL="690884" indent="-345442" lvl="1">
              <a:lnSpc>
                <a:spcPts val="2560"/>
              </a:lnSpc>
              <a:buFont typeface="Arial"/>
              <a:buChar char="•"/>
            </a:pPr>
            <a:r>
              <a:rPr lang="en-US" sz="3200" spc="160">
                <a:solidFill>
                  <a:srgbClr val="0D1C38"/>
                </a:solidFill>
                <a:latin typeface="Assistant"/>
                <a:ea typeface="Assistant"/>
                <a:cs typeface="Assistant"/>
                <a:sym typeface="Assistant"/>
              </a:rPr>
              <a:t>Reactive absorption:</a:t>
            </a:r>
          </a:p>
        </p:txBody>
      </p:sp>
      <p:sp>
        <p:nvSpPr>
          <p:cNvPr name="TextBox 11" id="11"/>
          <p:cNvSpPr txBox="true"/>
          <p:nvPr/>
        </p:nvSpPr>
        <p:spPr>
          <a:xfrm rot="0">
            <a:off x="6433872" y="3616848"/>
            <a:ext cx="10184175" cy="1663065"/>
          </a:xfrm>
          <a:prstGeom prst="rect">
            <a:avLst/>
          </a:prstGeom>
        </p:spPr>
        <p:txBody>
          <a:bodyPr anchor="t" rtlCol="false" tIns="0" lIns="0" bIns="0" rIns="0">
            <a:spAutoFit/>
          </a:bodyPr>
          <a:lstStyle/>
          <a:p>
            <a:pPr algn="l">
              <a:lnSpc>
                <a:spcPts val="3360"/>
              </a:lnSpc>
            </a:pPr>
            <a:r>
              <a:rPr lang="en-US" sz="2400" spc="36">
                <a:solidFill>
                  <a:srgbClr val="0D1C38"/>
                </a:solidFill>
                <a:latin typeface="Assistant"/>
                <a:ea typeface="Assistant"/>
                <a:cs typeface="Assistant"/>
                <a:sym typeface="Assistant"/>
              </a:rPr>
              <a:t>A reactor that combines chemical reaction + distillation in a single unit. Lighter components rise to the top as a pure product, while heavier components remain at the bottom as by-products or waste, increasing efficiency and saving energy. Used in the production of alcohols and esters.</a:t>
            </a:r>
          </a:p>
        </p:txBody>
      </p:sp>
      <p:sp>
        <p:nvSpPr>
          <p:cNvPr name="TextBox 12" id="12"/>
          <p:cNvSpPr txBox="true"/>
          <p:nvPr/>
        </p:nvSpPr>
        <p:spPr>
          <a:xfrm rot="0">
            <a:off x="2297752" y="4190887"/>
            <a:ext cx="2902171" cy="686436"/>
          </a:xfrm>
          <a:prstGeom prst="rect">
            <a:avLst/>
          </a:prstGeom>
        </p:spPr>
        <p:txBody>
          <a:bodyPr anchor="t" rtlCol="false" tIns="0" lIns="0" bIns="0" rIns="0">
            <a:spAutoFit/>
          </a:bodyPr>
          <a:lstStyle/>
          <a:p>
            <a:pPr algn="l" marL="690885" indent="-345443" lvl="1">
              <a:lnSpc>
                <a:spcPts val="2560"/>
              </a:lnSpc>
              <a:buFont typeface="Arial"/>
              <a:buChar char="•"/>
            </a:pPr>
            <a:r>
              <a:rPr lang="en-US" sz="3200" spc="160">
                <a:solidFill>
                  <a:srgbClr val="0D1C38"/>
                </a:solidFill>
                <a:latin typeface="Assistant"/>
                <a:ea typeface="Assistant"/>
                <a:cs typeface="Assistant"/>
                <a:sym typeface="Assistant"/>
              </a:rPr>
              <a:t>Reactive Distillation:</a:t>
            </a:r>
          </a:p>
        </p:txBody>
      </p:sp>
      <p:sp>
        <p:nvSpPr>
          <p:cNvPr name="TextBox 13" id="13"/>
          <p:cNvSpPr txBox="true"/>
          <p:nvPr/>
        </p:nvSpPr>
        <p:spPr>
          <a:xfrm rot="0">
            <a:off x="2297752" y="2300695"/>
            <a:ext cx="12650263" cy="720149"/>
          </a:xfrm>
          <a:prstGeom prst="rect">
            <a:avLst/>
          </a:prstGeom>
        </p:spPr>
        <p:txBody>
          <a:bodyPr anchor="t" rtlCol="false" tIns="0" lIns="0" bIns="0" rIns="0">
            <a:spAutoFit/>
          </a:bodyPr>
          <a:lstStyle/>
          <a:p>
            <a:pPr algn="l">
              <a:lnSpc>
                <a:spcPts val="5040"/>
              </a:lnSpc>
            </a:pPr>
            <a:r>
              <a:rPr lang="en-US" sz="6301">
                <a:solidFill>
                  <a:srgbClr val="0D1C38"/>
                </a:solidFill>
                <a:latin typeface="Roca One"/>
                <a:ea typeface="Roca One"/>
                <a:cs typeface="Roca One"/>
                <a:sym typeface="Roca One"/>
              </a:rPr>
              <a:t>Type of Multifunctional Reactors:</a:t>
            </a:r>
          </a:p>
        </p:txBody>
      </p:sp>
      <p:sp>
        <p:nvSpPr>
          <p:cNvPr name="TextBox 14" id="14"/>
          <p:cNvSpPr txBox="true"/>
          <p:nvPr/>
        </p:nvSpPr>
        <p:spPr>
          <a:xfrm rot="0">
            <a:off x="610461" y="1285844"/>
            <a:ext cx="3822841" cy="332228"/>
          </a:xfrm>
          <a:prstGeom prst="rect">
            <a:avLst/>
          </a:prstGeom>
        </p:spPr>
        <p:txBody>
          <a:bodyPr anchor="t" rtlCol="false" tIns="0" lIns="0" bIns="0" rIns="0">
            <a:spAutoFit/>
          </a:bodyPr>
          <a:lstStyle/>
          <a:p>
            <a:pPr algn="l" rtl="true">
              <a:lnSpc>
                <a:spcPts val="2579"/>
              </a:lnSpc>
            </a:pPr>
            <a:r>
              <a:rPr lang="en-US" sz="2579" spc="38">
                <a:solidFill>
                  <a:srgbClr val="0D1C38"/>
                </a:solidFill>
                <a:latin typeface="Assistant"/>
                <a:ea typeface="Assistant"/>
                <a:cs typeface="Assistant"/>
                <a:sym typeface="Assistant"/>
              </a:rPr>
              <a:t>2025/202</a:t>
            </a:r>
            <a:r>
              <a:rPr lang="en-US" sz="2579" spc="38">
                <a:solidFill>
                  <a:srgbClr val="0D1C38"/>
                </a:solidFill>
                <a:latin typeface="Assistant"/>
                <a:ea typeface="Assistant"/>
                <a:cs typeface="Assistant"/>
                <a:sym typeface="Assistant"/>
              </a:rPr>
              <a:t>6</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8700" y="1081984"/>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5751524" y="6756017"/>
            <a:ext cx="10558523" cy="1756417"/>
          </a:xfrm>
          <a:prstGeom prst="rect">
            <a:avLst/>
          </a:prstGeom>
        </p:spPr>
        <p:txBody>
          <a:bodyPr anchor="t" rtlCol="false" tIns="0" lIns="0" bIns="0" rIns="0">
            <a:spAutoFit/>
          </a:bodyPr>
          <a:lstStyle/>
          <a:p>
            <a:pPr algn="l">
              <a:lnSpc>
                <a:spcPts val="3571"/>
              </a:lnSpc>
            </a:pPr>
            <a:r>
              <a:rPr lang="en-US" sz="2551" spc="38">
                <a:solidFill>
                  <a:srgbClr val="0D1C38"/>
                </a:solidFill>
                <a:latin typeface="Assistant"/>
                <a:ea typeface="Assistant"/>
                <a:cs typeface="Assistant"/>
                <a:sym typeface="Assistant"/>
              </a:rPr>
              <a:t>Reactive Adsorption combines chemical reaction with adsorption on a solid surface such as activated carbon or zeolite. The surface absorbs the reactants while facilitating the reaction. Effective for pollutant removal, gas purification, and surface reactions.</a:t>
            </a:r>
          </a:p>
        </p:txBody>
      </p:sp>
      <p:sp>
        <p:nvSpPr>
          <p:cNvPr name="TextBox 10" id="10"/>
          <p:cNvSpPr txBox="true"/>
          <p:nvPr/>
        </p:nvSpPr>
        <p:spPr>
          <a:xfrm rot="0">
            <a:off x="2238951" y="6156652"/>
            <a:ext cx="3512573" cy="686436"/>
          </a:xfrm>
          <a:prstGeom prst="rect">
            <a:avLst/>
          </a:prstGeom>
        </p:spPr>
        <p:txBody>
          <a:bodyPr anchor="t" rtlCol="false" tIns="0" lIns="0" bIns="0" rIns="0">
            <a:spAutoFit/>
          </a:bodyPr>
          <a:lstStyle/>
          <a:p>
            <a:pPr algn="l" marL="690884" indent="-345442" lvl="1">
              <a:lnSpc>
                <a:spcPts val="2560"/>
              </a:lnSpc>
              <a:buFont typeface="Arial"/>
              <a:buChar char="•"/>
            </a:pPr>
            <a:r>
              <a:rPr lang="en-US" sz="3200" spc="160">
                <a:solidFill>
                  <a:srgbClr val="0D1C38"/>
                </a:solidFill>
                <a:latin typeface="Assistant"/>
                <a:ea typeface="Assistant"/>
                <a:cs typeface="Assistant"/>
                <a:sym typeface="Assistant"/>
              </a:rPr>
              <a:t>Reactive adsorption :</a:t>
            </a:r>
          </a:p>
        </p:txBody>
      </p:sp>
      <p:sp>
        <p:nvSpPr>
          <p:cNvPr name="TextBox 11" id="11"/>
          <p:cNvSpPr txBox="true"/>
          <p:nvPr/>
        </p:nvSpPr>
        <p:spPr>
          <a:xfrm rot="0">
            <a:off x="5751524" y="3666080"/>
            <a:ext cx="10804923" cy="1761529"/>
          </a:xfrm>
          <a:prstGeom prst="rect">
            <a:avLst/>
          </a:prstGeom>
        </p:spPr>
        <p:txBody>
          <a:bodyPr anchor="t" rtlCol="false" tIns="0" lIns="0" bIns="0" rIns="0">
            <a:spAutoFit/>
          </a:bodyPr>
          <a:lstStyle/>
          <a:p>
            <a:pPr algn="l">
              <a:lnSpc>
                <a:spcPts val="3564"/>
              </a:lnSpc>
            </a:pPr>
            <a:r>
              <a:rPr lang="en-US" sz="2546" spc="38">
                <a:solidFill>
                  <a:srgbClr val="0D1C38"/>
                </a:solidFill>
                <a:latin typeface="Assistant"/>
                <a:ea typeface="Assistant"/>
                <a:cs typeface="Assistant"/>
                <a:sym typeface="Assistant"/>
              </a:rPr>
              <a:t>Reactive Extraction integrates chemical reaction and separation using a solvent. Substances react and separate simultaneously without high temperatures. Useful in pharmaceutical and food industries, and for isolating organic acids.</a:t>
            </a:r>
          </a:p>
        </p:txBody>
      </p:sp>
      <p:sp>
        <p:nvSpPr>
          <p:cNvPr name="TextBox 12" id="12"/>
          <p:cNvSpPr txBox="true"/>
          <p:nvPr/>
        </p:nvSpPr>
        <p:spPr>
          <a:xfrm rot="0">
            <a:off x="1992551" y="3432399"/>
            <a:ext cx="2902171" cy="686436"/>
          </a:xfrm>
          <a:prstGeom prst="rect">
            <a:avLst/>
          </a:prstGeom>
        </p:spPr>
        <p:txBody>
          <a:bodyPr anchor="t" rtlCol="false" tIns="0" lIns="0" bIns="0" rIns="0">
            <a:spAutoFit/>
          </a:bodyPr>
          <a:lstStyle/>
          <a:p>
            <a:pPr algn="l" marL="690885" indent="-345443" lvl="1">
              <a:lnSpc>
                <a:spcPts val="2560"/>
              </a:lnSpc>
              <a:buFont typeface="Arial"/>
              <a:buChar char="•"/>
            </a:pPr>
            <a:r>
              <a:rPr lang="en-US" sz="3200" spc="160">
                <a:solidFill>
                  <a:srgbClr val="0D1C38"/>
                </a:solidFill>
                <a:latin typeface="Assistant"/>
                <a:ea typeface="Assistant"/>
                <a:cs typeface="Assistant"/>
                <a:sym typeface="Assistant"/>
              </a:rPr>
              <a:t>Reactive Extraction:</a:t>
            </a:r>
          </a:p>
        </p:txBody>
      </p:sp>
      <p:sp>
        <p:nvSpPr>
          <p:cNvPr name="TextBox 13" id="13"/>
          <p:cNvSpPr txBox="true"/>
          <p:nvPr/>
        </p:nvSpPr>
        <p:spPr>
          <a:xfrm rot="0">
            <a:off x="1669737" y="1186926"/>
            <a:ext cx="1773899" cy="355031"/>
          </a:xfrm>
          <a:prstGeom prst="rect">
            <a:avLst/>
          </a:prstGeom>
        </p:spPr>
        <p:txBody>
          <a:bodyPr anchor="t" rtlCol="false" tIns="0" lIns="0" bIns="0" rIns="0">
            <a:spAutoFit/>
          </a:bodyPr>
          <a:lstStyle/>
          <a:p>
            <a:pPr algn="l" rtl="true">
              <a:lnSpc>
                <a:spcPts val="2700"/>
              </a:lnSpc>
            </a:pPr>
            <a:r>
              <a:rPr lang="en-US" sz="2700" spc="40">
                <a:solidFill>
                  <a:srgbClr val="0D1C38"/>
                </a:solidFill>
                <a:latin typeface="Assistant"/>
                <a:ea typeface="Assistant"/>
                <a:cs typeface="Assistant"/>
                <a:sym typeface="Assistant"/>
              </a:rPr>
              <a:t>2025/2026</a:t>
            </a:r>
            <a:r>
              <a:rPr lang="ar-EG" sz="2700" spc="40">
                <a:solidFill>
                  <a:srgbClr val="0D1C38"/>
                </a:solidFill>
                <a:latin typeface="Assistant"/>
                <a:ea typeface="Assistant"/>
                <a:cs typeface="Assistant"/>
                <a:sym typeface="Assistant"/>
                <a:rtl val="true"/>
              </a:rPr>
              <a:t>/</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9443"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2756338" y="3347334"/>
            <a:ext cx="13488370" cy="5434457"/>
          </a:xfrm>
          <a:prstGeom prst="rect">
            <a:avLst/>
          </a:prstGeom>
        </p:spPr>
        <p:txBody>
          <a:bodyPr anchor="t" rtlCol="false" tIns="0" lIns="0" bIns="0" rIns="0">
            <a:spAutoFit/>
          </a:bodyPr>
          <a:lstStyle/>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Combines two or more operations in a single unit, such as a chemical reaction + an additional process (distillation, absorption, adsorption, or extraction) •</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Removes products as they form, increasing chemical conversion efficiency and reducing accumulation of unwanted materials • </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Precise control of temperature, pressure, and material flow ensures continuous reaction and optimal performance •</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Enhances reactor productivity and reduces energy and equipment consumption compared to separate operations •</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Widely used in chemical, pharmaceutical, and energy industries for more efficient and sustainable processes</a:t>
            </a:r>
          </a:p>
          <a:p>
            <a:pPr algn="just">
              <a:lnSpc>
                <a:spcPts val="3912"/>
              </a:lnSpc>
            </a:pPr>
          </a:p>
        </p:txBody>
      </p:sp>
      <p:sp>
        <p:nvSpPr>
          <p:cNvPr name="TextBox 10" id="10"/>
          <p:cNvSpPr txBox="true"/>
          <p:nvPr/>
        </p:nvSpPr>
        <p:spPr>
          <a:xfrm rot="0">
            <a:off x="4364024" y="2357845"/>
            <a:ext cx="9559952" cy="876990"/>
          </a:xfrm>
          <a:prstGeom prst="rect">
            <a:avLst/>
          </a:prstGeom>
        </p:spPr>
        <p:txBody>
          <a:bodyPr anchor="t" rtlCol="false" tIns="0" lIns="0" bIns="0" rIns="0">
            <a:spAutoFit/>
          </a:bodyPr>
          <a:lstStyle/>
          <a:p>
            <a:pPr algn="ctr">
              <a:lnSpc>
                <a:spcPts val="6160"/>
              </a:lnSpc>
            </a:pPr>
            <a:r>
              <a:rPr lang="en-US" sz="7701">
                <a:solidFill>
                  <a:srgbClr val="0D1C38"/>
                </a:solidFill>
                <a:latin typeface="Roca One"/>
                <a:ea typeface="Roca One"/>
                <a:cs typeface="Roca One"/>
                <a:sym typeface="Roca One"/>
              </a:rPr>
              <a:t>Working Principle</a:t>
            </a:r>
          </a:p>
        </p:txBody>
      </p:sp>
      <p:sp>
        <p:nvSpPr>
          <p:cNvPr name="TextBox 11" id="11"/>
          <p:cNvSpPr txBox="true"/>
          <p:nvPr/>
        </p:nvSpPr>
        <p:spPr>
          <a:xfrm rot="0">
            <a:off x="1217465" y="1196451"/>
            <a:ext cx="4927457" cy="320218"/>
          </a:xfrm>
          <a:prstGeom prst="rect">
            <a:avLst/>
          </a:prstGeom>
        </p:spPr>
        <p:txBody>
          <a:bodyPr anchor="t" rtlCol="false" tIns="0" lIns="0" bIns="0" rIns="0">
            <a:spAutoFit/>
          </a:bodyPr>
          <a:lstStyle/>
          <a:p>
            <a:pPr algn="l">
              <a:lnSpc>
                <a:spcPts val="2481"/>
              </a:lnSpc>
            </a:pPr>
            <a:r>
              <a:rPr lang="en-US" sz="2481" spc="37">
                <a:solidFill>
                  <a:srgbClr val="0D1C38"/>
                </a:solidFill>
                <a:latin typeface="Assistant"/>
                <a:ea typeface="Assistant"/>
                <a:cs typeface="Assistant"/>
                <a:sym typeface="Assistant"/>
              </a:rPr>
              <a:t>2025/2026</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9443"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2206636" y="3807138"/>
            <a:ext cx="14103410" cy="4939157"/>
          </a:xfrm>
          <a:prstGeom prst="rect">
            <a:avLst/>
          </a:prstGeom>
        </p:spPr>
        <p:txBody>
          <a:bodyPr anchor="t" rtlCol="false" tIns="0" lIns="0" bIns="0" rIns="0">
            <a:spAutoFit/>
          </a:bodyPr>
          <a:lstStyle/>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Chemical Industry: Producing chemicals like alcohols, esters, and ammonia; combines reaction + separation in one unit.</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Pharmaceutical Industry: Enables continuous reactions and product separation; essential for drug manufacturing </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Energy &amp; Material Conversion: Applied in gas treatment, hydrogen production, and biofuel processing; reduces energy consumption</a:t>
            </a:r>
          </a:p>
          <a:p>
            <a:pPr algn="just" marL="603439" indent="-301720" lvl="1">
              <a:lnSpc>
                <a:spcPts val="3912"/>
              </a:lnSpc>
              <a:buFont typeface="Arial"/>
              <a:buChar char="•"/>
            </a:pPr>
            <a:r>
              <a:rPr lang="en-US" sz="2794" spc="41">
                <a:solidFill>
                  <a:srgbClr val="0D1C38"/>
                </a:solidFill>
                <a:latin typeface="Assistant"/>
                <a:ea typeface="Assistant"/>
                <a:cs typeface="Assistant"/>
                <a:sym typeface="Assistant"/>
              </a:rPr>
              <a:t>  Environmental Applications: Removes pollutants or captures CO₂ from industrial gases; supports cleaner and sustainable processes</a:t>
            </a:r>
          </a:p>
          <a:p>
            <a:pPr algn="just">
              <a:lnSpc>
                <a:spcPts val="3912"/>
              </a:lnSpc>
            </a:pPr>
          </a:p>
          <a:p>
            <a:pPr algn="just">
              <a:lnSpc>
                <a:spcPts val="3912"/>
              </a:lnSpc>
            </a:pPr>
          </a:p>
        </p:txBody>
      </p:sp>
      <p:sp>
        <p:nvSpPr>
          <p:cNvPr name="TextBox 10" id="10"/>
          <p:cNvSpPr txBox="true"/>
          <p:nvPr/>
        </p:nvSpPr>
        <p:spPr>
          <a:xfrm rot="0">
            <a:off x="3727527" y="2395945"/>
            <a:ext cx="10832947" cy="970323"/>
          </a:xfrm>
          <a:prstGeom prst="rect">
            <a:avLst/>
          </a:prstGeom>
        </p:spPr>
        <p:txBody>
          <a:bodyPr anchor="t" rtlCol="false" tIns="0" lIns="0" bIns="0" rIns="0">
            <a:spAutoFit/>
          </a:bodyPr>
          <a:lstStyle/>
          <a:p>
            <a:pPr algn="ctr">
              <a:lnSpc>
                <a:spcPts val="6880"/>
              </a:lnSpc>
            </a:pPr>
            <a:r>
              <a:rPr lang="en-US" sz="8600">
                <a:solidFill>
                  <a:srgbClr val="0D1C38"/>
                </a:solidFill>
                <a:latin typeface="Roca One"/>
                <a:ea typeface="Roca One"/>
                <a:cs typeface="Roca One"/>
                <a:sym typeface="Roca One"/>
              </a:rPr>
              <a:t>Practical Application</a:t>
            </a:r>
          </a:p>
        </p:txBody>
      </p:sp>
      <p:sp>
        <p:nvSpPr>
          <p:cNvPr name="TextBox 11" id="11"/>
          <p:cNvSpPr txBox="true"/>
          <p:nvPr/>
        </p:nvSpPr>
        <p:spPr>
          <a:xfrm rot="0">
            <a:off x="1217465" y="1196451"/>
            <a:ext cx="4927457" cy="320218"/>
          </a:xfrm>
          <a:prstGeom prst="rect">
            <a:avLst/>
          </a:prstGeom>
        </p:spPr>
        <p:txBody>
          <a:bodyPr anchor="t" rtlCol="false" tIns="0" lIns="0" bIns="0" rIns="0">
            <a:spAutoFit/>
          </a:bodyPr>
          <a:lstStyle/>
          <a:p>
            <a:pPr algn="l">
              <a:lnSpc>
                <a:spcPts val="2481"/>
              </a:lnSpc>
            </a:pPr>
            <a:r>
              <a:rPr lang="en-US" sz="2481" spc="37">
                <a:solidFill>
                  <a:srgbClr val="0D1C38"/>
                </a:solidFill>
                <a:latin typeface="Assistant"/>
                <a:ea typeface="Assistant"/>
                <a:cs typeface="Assistant"/>
                <a:sym typeface="Assistant"/>
              </a:rPr>
              <a:t>2025/2026</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15597" t="0" r="-15597" b="0"/>
            </a:stretch>
          </a:blipFill>
        </p:spPr>
      </p:sp>
      <p:grpSp>
        <p:nvGrpSpPr>
          <p:cNvPr name="Group 3" id="3"/>
          <p:cNvGrpSpPr/>
          <p:nvPr/>
        </p:nvGrpSpPr>
        <p:grpSpPr>
          <a:xfrm rot="0">
            <a:off x="1029443" y="1028700"/>
            <a:ext cx="16229114" cy="8229600"/>
            <a:chOff x="0" y="0"/>
            <a:chExt cx="4274335" cy="2167467"/>
          </a:xfrm>
        </p:grpSpPr>
        <p:sp>
          <p:nvSpPr>
            <p:cNvPr name="Freeform 4" id="4"/>
            <p:cNvSpPr/>
            <p:nvPr/>
          </p:nvSpPr>
          <p:spPr>
            <a:xfrm flipH="false" flipV="false" rot="0">
              <a:off x="0" y="0"/>
              <a:ext cx="4274334" cy="2167467"/>
            </a:xfrm>
            <a:custGeom>
              <a:avLst/>
              <a:gdLst/>
              <a:ahLst/>
              <a:cxnLst/>
              <a:rect r="r" b="b" t="t" l="l"/>
              <a:pathLst>
                <a:path h="2167467" w="4274334">
                  <a:moveTo>
                    <a:pt x="0" y="0"/>
                  </a:moveTo>
                  <a:lnTo>
                    <a:pt x="4274334" y="0"/>
                  </a:lnTo>
                  <a:lnTo>
                    <a:pt x="4274334" y="2167467"/>
                  </a:lnTo>
                  <a:lnTo>
                    <a:pt x="0" y="2167467"/>
                  </a:lnTo>
                  <a:close/>
                </a:path>
              </a:pathLst>
            </a:custGeom>
            <a:solidFill>
              <a:srgbClr val="FEFEFE"/>
            </a:solidFill>
          </p:spPr>
        </p:sp>
        <p:sp>
          <p:nvSpPr>
            <p:cNvPr name="TextBox 5" id="5"/>
            <p:cNvSpPr txBox="true"/>
            <p:nvPr/>
          </p:nvSpPr>
          <p:spPr>
            <a:xfrm>
              <a:off x="0" y="57150"/>
              <a:ext cx="4274335" cy="2110317"/>
            </a:xfrm>
            <a:prstGeom prst="rect">
              <a:avLst/>
            </a:prstGeom>
          </p:spPr>
          <p:txBody>
            <a:bodyPr anchor="ctr" rtlCol="false" tIns="50800" lIns="50800" bIns="50800" rIns="50800"/>
            <a:lstStyle/>
            <a:p>
              <a:pPr algn="ctr">
                <a:lnSpc>
                  <a:spcPts val="2481"/>
                </a:lnSpc>
              </a:pPr>
            </a:p>
          </p:txBody>
        </p:sp>
      </p:grpSp>
      <p:sp>
        <p:nvSpPr>
          <p:cNvPr name="Freeform 6" id="6"/>
          <p:cNvSpPr/>
          <p:nvPr/>
        </p:nvSpPr>
        <p:spPr>
          <a:xfrm flipH="true" flipV="true" rot="0">
            <a:off x="16310046" y="-2312817"/>
            <a:ext cx="8623491" cy="8750775"/>
          </a:xfrm>
          <a:custGeom>
            <a:avLst/>
            <a:gdLst/>
            <a:ahLst/>
            <a:cxnLst/>
            <a:rect r="r" b="b" t="t" l="l"/>
            <a:pathLst>
              <a:path h="8750775" w="8623491">
                <a:moveTo>
                  <a:pt x="8623491" y="8750775"/>
                </a:moveTo>
                <a:lnTo>
                  <a:pt x="0" y="8750775"/>
                </a:lnTo>
                <a:lnTo>
                  <a:pt x="0" y="0"/>
                </a:lnTo>
                <a:lnTo>
                  <a:pt x="8623491" y="0"/>
                </a:lnTo>
                <a:lnTo>
                  <a:pt x="8623491" y="875077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6630940" y="3864288"/>
            <a:ext cx="8623491" cy="8750775"/>
          </a:xfrm>
          <a:custGeom>
            <a:avLst/>
            <a:gdLst/>
            <a:ahLst/>
            <a:cxnLst/>
            <a:rect r="r" b="b" t="t" l="l"/>
            <a:pathLst>
              <a:path h="8750775" w="8623491">
                <a:moveTo>
                  <a:pt x="0" y="0"/>
                </a:moveTo>
                <a:lnTo>
                  <a:pt x="8623491" y="0"/>
                </a:lnTo>
                <a:lnTo>
                  <a:pt x="8623491" y="8750775"/>
                </a:lnTo>
                <a:lnTo>
                  <a:pt x="0" y="875077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8" id="8"/>
          <p:cNvSpPr/>
          <p:nvPr/>
        </p:nvSpPr>
        <p:spPr>
          <a:xfrm flipH="false" flipV="false" rot="-10800000">
            <a:off x="6125872" y="9311584"/>
            <a:ext cx="6036256" cy="3303478"/>
          </a:xfrm>
          <a:custGeom>
            <a:avLst/>
            <a:gdLst/>
            <a:ahLst/>
            <a:cxnLst/>
            <a:rect r="r" b="b" t="t" l="l"/>
            <a:pathLst>
              <a:path h="3303478" w="6036256">
                <a:moveTo>
                  <a:pt x="0" y="0"/>
                </a:moveTo>
                <a:lnTo>
                  <a:pt x="6036256" y="0"/>
                </a:lnTo>
                <a:lnTo>
                  <a:pt x="6036256" y="3303479"/>
                </a:lnTo>
                <a:lnTo>
                  <a:pt x="0" y="330347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9" id="9"/>
          <p:cNvSpPr txBox="true"/>
          <p:nvPr/>
        </p:nvSpPr>
        <p:spPr>
          <a:xfrm rot="0">
            <a:off x="2206636" y="3797613"/>
            <a:ext cx="14103410" cy="2852547"/>
          </a:xfrm>
          <a:prstGeom prst="rect">
            <a:avLst/>
          </a:prstGeom>
        </p:spPr>
        <p:txBody>
          <a:bodyPr anchor="t" rtlCol="false" tIns="0" lIns="0" bIns="0" rIns="0">
            <a:spAutoFit/>
          </a:bodyPr>
          <a:lstStyle/>
          <a:p>
            <a:pPr algn="just" marL="668208" indent="-334104" lvl="1">
              <a:lnSpc>
                <a:spcPts val="4332"/>
              </a:lnSpc>
              <a:buFont typeface="Arial"/>
              <a:buChar char="•"/>
            </a:pPr>
            <a:r>
              <a:rPr lang="en-US" sz="3094" spc="46">
                <a:solidFill>
                  <a:srgbClr val="0D1C38"/>
                </a:solidFill>
                <a:latin typeface="Assistant"/>
                <a:ea typeface="Assistant"/>
                <a:cs typeface="Assistant"/>
                <a:sym typeface="Assistant"/>
              </a:rPr>
              <a:t> Saves time, energy, and equipment </a:t>
            </a:r>
          </a:p>
          <a:p>
            <a:pPr algn="just" marL="711387" indent="-355693" lvl="1">
              <a:lnSpc>
                <a:spcPts val="4612"/>
              </a:lnSpc>
              <a:buFont typeface="Arial"/>
              <a:buChar char="•"/>
            </a:pPr>
            <a:r>
              <a:rPr lang="en-US" sz="3294" spc="49">
                <a:solidFill>
                  <a:srgbClr val="0D1C38"/>
                </a:solidFill>
                <a:latin typeface="Assistant"/>
                <a:ea typeface="Assistant"/>
                <a:cs typeface="Assistant"/>
                <a:sym typeface="Assistant"/>
              </a:rPr>
              <a:t> Increases production efficiency </a:t>
            </a:r>
          </a:p>
          <a:p>
            <a:pPr algn="just" marL="711387" indent="-355693" lvl="1">
              <a:lnSpc>
                <a:spcPts val="4612"/>
              </a:lnSpc>
              <a:buFont typeface="Arial"/>
              <a:buChar char="•"/>
            </a:pPr>
            <a:r>
              <a:rPr lang="en-US" sz="3294" spc="49">
                <a:solidFill>
                  <a:srgbClr val="0D1C38"/>
                </a:solidFill>
                <a:latin typeface="Assistant"/>
                <a:ea typeface="Assistant"/>
                <a:cs typeface="Assistant"/>
                <a:sym typeface="Assistant"/>
              </a:rPr>
              <a:t> Integrates multiple processes in a single reactor </a:t>
            </a:r>
          </a:p>
          <a:p>
            <a:pPr algn="just" marL="711387" indent="-355693" lvl="1">
              <a:lnSpc>
                <a:spcPts val="4612"/>
              </a:lnSpc>
              <a:buFont typeface="Arial"/>
              <a:buChar char="•"/>
            </a:pPr>
            <a:r>
              <a:rPr lang="en-US" sz="3294" spc="49">
                <a:solidFill>
                  <a:srgbClr val="0D1C38"/>
                </a:solidFill>
                <a:latin typeface="Assistant"/>
                <a:ea typeface="Assistant"/>
                <a:cs typeface="Assistant"/>
                <a:sym typeface="Assistant"/>
              </a:rPr>
              <a:t> Improves product control and quality</a:t>
            </a:r>
          </a:p>
          <a:p>
            <a:pPr algn="just" marL="711387" indent="-355693" lvl="1">
              <a:lnSpc>
                <a:spcPts val="4612"/>
              </a:lnSpc>
              <a:buFont typeface="Arial"/>
              <a:buChar char="•"/>
            </a:pPr>
            <a:r>
              <a:rPr lang="en-US" sz="3294" spc="49">
                <a:solidFill>
                  <a:srgbClr val="0D1C38"/>
                </a:solidFill>
                <a:latin typeface="Assistant"/>
                <a:ea typeface="Assistant"/>
                <a:cs typeface="Assistant"/>
                <a:sym typeface="Assistant"/>
              </a:rPr>
              <a:t> Reduces operational costs</a:t>
            </a:r>
          </a:p>
        </p:txBody>
      </p:sp>
      <p:sp>
        <p:nvSpPr>
          <p:cNvPr name="TextBox 10" id="10"/>
          <p:cNvSpPr txBox="true"/>
          <p:nvPr/>
        </p:nvSpPr>
        <p:spPr>
          <a:xfrm rot="0">
            <a:off x="3727527" y="2395945"/>
            <a:ext cx="10832947" cy="970323"/>
          </a:xfrm>
          <a:prstGeom prst="rect">
            <a:avLst/>
          </a:prstGeom>
        </p:spPr>
        <p:txBody>
          <a:bodyPr anchor="t" rtlCol="false" tIns="0" lIns="0" bIns="0" rIns="0">
            <a:spAutoFit/>
          </a:bodyPr>
          <a:lstStyle/>
          <a:p>
            <a:pPr algn="ctr">
              <a:lnSpc>
                <a:spcPts val="6880"/>
              </a:lnSpc>
            </a:pPr>
            <a:r>
              <a:rPr lang="en-US" sz="8600">
                <a:solidFill>
                  <a:srgbClr val="0D1C38"/>
                </a:solidFill>
                <a:latin typeface="Roca One"/>
                <a:ea typeface="Roca One"/>
                <a:cs typeface="Roca One"/>
                <a:sym typeface="Roca One"/>
              </a:rPr>
              <a:t>Advantages</a:t>
            </a:r>
          </a:p>
        </p:txBody>
      </p:sp>
      <p:sp>
        <p:nvSpPr>
          <p:cNvPr name="TextBox 11" id="11"/>
          <p:cNvSpPr txBox="true"/>
          <p:nvPr/>
        </p:nvSpPr>
        <p:spPr>
          <a:xfrm rot="0">
            <a:off x="1217465" y="1196451"/>
            <a:ext cx="4927457" cy="320218"/>
          </a:xfrm>
          <a:prstGeom prst="rect">
            <a:avLst/>
          </a:prstGeom>
        </p:spPr>
        <p:txBody>
          <a:bodyPr anchor="t" rtlCol="false" tIns="0" lIns="0" bIns="0" rIns="0">
            <a:spAutoFit/>
          </a:bodyPr>
          <a:lstStyle/>
          <a:p>
            <a:pPr algn="l">
              <a:lnSpc>
                <a:spcPts val="2481"/>
              </a:lnSpc>
            </a:pPr>
            <a:r>
              <a:rPr lang="en-US" sz="2481" spc="37">
                <a:solidFill>
                  <a:srgbClr val="0D1C38"/>
                </a:solidFill>
                <a:latin typeface="Assistant"/>
                <a:ea typeface="Assistant"/>
                <a:cs typeface="Assistant"/>
                <a:sym typeface="Assistant"/>
              </a:rPr>
              <a:t>2025/2026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DAG62qzPFgA</dc:identifier>
  <dcterms:modified xsi:type="dcterms:W3CDTF">2011-08-01T06:04:30Z</dcterms:modified>
  <cp:revision>1</cp:revision>
  <dc:title>multi-function</dc:title>
</cp:coreProperties>
</file>