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701" r:id="rId2"/>
  </p:sldMasterIdLst>
  <p:notesMasterIdLst>
    <p:notesMasterId r:id="rId15"/>
  </p:notesMasterIdLst>
  <p:sldIdLst>
    <p:sldId id="286" r:id="rId3"/>
    <p:sldId id="288" r:id="rId4"/>
    <p:sldId id="338" r:id="rId5"/>
    <p:sldId id="290" r:id="rId6"/>
    <p:sldId id="330" r:id="rId7"/>
    <p:sldId id="331" r:id="rId8"/>
    <p:sldId id="341" r:id="rId9"/>
    <p:sldId id="332" r:id="rId10"/>
    <p:sldId id="333" r:id="rId11"/>
    <p:sldId id="337" r:id="rId12"/>
    <p:sldId id="342" r:id="rId13"/>
    <p:sldId id="343" r:id="rId14"/>
  </p:sldIdLst>
  <p:sldSz cx="9144000" cy="6858000" type="screen4x3"/>
  <p:notesSz cx="6742113" cy="987266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6600"/>
    <a:srgbClr val="FF3300"/>
    <a:srgbClr val="969696"/>
    <a:srgbClr val="FFCC00"/>
    <a:srgbClr val="00CC66"/>
    <a:srgbClr val="CCFF66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3892" autoAdjust="0"/>
  </p:normalViewPr>
  <p:slideViewPr>
    <p:cSldViewPr>
      <p:cViewPr varScale="1">
        <p:scale>
          <a:sx n="68" d="100"/>
          <a:sy n="68" d="100"/>
        </p:scale>
        <p:origin x="44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altLang="en-US" dirty="0"/>
          </a:p>
        </p:txBody>
      </p:sp>
      <p:sp>
        <p:nvSpPr>
          <p:cNvPr id="819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 altLang="en-US" dirty="0"/>
          </a:p>
        </p:txBody>
      </p:sp>
      <p:sp>
        <p:nvSpPr>
          <p:cNvPr id="2458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949" y="4689515"/>
            <a:ext cx="4944216" cy="4442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noProof="0"/>
              <a:t>Cliquez pour modifier les styles du texte du masque</a:t>
            </a:r>
          </a:p>
          <a:p>
            <a:pPr lvl="1"/>
            <a:r>
              <a:rPr lang="fr-FR" altLang="en-US" noProof="0"/>
              <a:t>Deuxième niveau</a:t>
            </a:r>
          </a:p>
          <a:p>
            <a:pPr lvl="2"/>
            <a:r>
              <a:rPr lang="fr-FR" altLang="en-US" noProof="0"/>
              <a:t>Troisième niveau</a:t>
            </a:r>
          </a:p>
          <a:p>
            <a:pPr lvl="3"/>
            <a:r>
              <a:rPr lang="fr-FR" altLang="en-US" noProof="0"/>
              <a:t>Quatrième niveau</a:t>
            </a:r>
          </a:p>
          <a:p>
            <a:pPr lvl="4"/>
            <a:r>
              <a:rPr lang="fr-FR" altLang="en-US" noProof="0"/>
              <a:t>Cinquième niveau</a:t>
            </a:r>
          </a:p>
        </p:txBody>
      </p:sp>
      <p:sp>
        <p:nvSpPr>
          <p:cNvPr id="819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altLang="en-US" dirty="0"/>
          </a:p>
        </p:txBody>
      </p:sp>
      <p:sp>
        <p:nvSpPr>
          <p:cNvPr id="819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1003600-0EDB-4F17-96C5-0877A2945425}" type="slidenum">
              <a:rPr lang="fr-FR" altLang="en-US"/>
              <a:pPr>
                <a:defRPr/>
              </a:pPr>
              <a:t>‹#›</a:t>
            </a:fld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16210941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10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11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12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D’après l’analyse de Fourier, ce chargement peut  être  exprimé  comme  une  somme  de  chargements  harmoniques</a:t>
            </a:r>
          </a:p>
          <a:p>
            <a:endParaRPr lang="fr-FR" dirty="0"/>
          </a:p>
          <a:p>
            <a:r>
              <a:rPr lang="fr-FR" dirty="0"/>
              <a:t>caractérisés  chacun  par  une  amplitude  A</a:t>
            </a:r>
          </a:p>
          <a:p>
            <a:r>
              <a:rPr lang="fr-FR" dirty="0"/>
              <a:t>j</a:t>
            </a:r>
          </a:p>
          <a:p>
            <a:r>
              <a:rPr lang="fr-FR" dirty="0"/>
              <a:t> et  une  pulsation  ω</a:t>
            </a:r>
          </a:p>
          <a:p>
            <a:r>
              <a:rPr lang="fr-FR" dirty="0"/>
              <a:t>j</a:t>
            </a:r>
          </a:p>
          <a:p>
            <a:r>
              <a:rPr lang="fr-FR" dirty="0"/>
              <a:t>.  Un  tel</a:t>
            </a:r>
          </a:p>
          <a:p>
            <a:r>
              <a:rPr lang="fr-FR" dirty="0"/>
              <a:t>chargement s'écrit sous la forme d'une somme d'harmoniques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6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7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8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EBFC1-C5E8-46FB-80BB-AA7F160734EA}" type="slidenum">
              <a:rPr lang="fr-FR">
                <a:solidFill>
                  <a:prstClr val="black"/>
                </a:solidFill>
              </a:rPr>
              <a:pPr/>
              <a:t>9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19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0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1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2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3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4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5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6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4202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342029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E5F01E9-3892-4DE1-8F5F-4045D60B0C3A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2030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2031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02545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14433C-D167-4C20-9AB9-A17C03ECD358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760997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AB0F86-8BC7-42DF-97AC-80B2895D7343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115616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F2070AE-1A17-40FB-9254-284F12D3CAB3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38027"/>
      </p:ext>
    </p:extLst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19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0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1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2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3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4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5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6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202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4202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342029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F0EFB2E-5874-468B-82E3-6F755D46BDAD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2030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2031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42832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8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6C42E4-CB8C-4A5C-8820-2B6008B4C400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467342"/>
      </p:ext>
    </p:extLst>
  </p:cSld>
  <p:clrMapOvr>
    <a:masterClrMapping/>
  </p:clrMapOvr>
  <p:transition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B44C07-82BF-4C00-ACDD-5B58C3457C72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02386"/>
      </p:ext>
    </p:extLst>
  </p:cSld>
  <p:clrMapOvr>
    <a:masterClrMapping/>
  </p:clrMapOvr>
  <p:transition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155835-EF26-4A90-84A1-212DFB671117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83003"/>
      </p:ext>
    </p:extLst>
  </p:cSld>
  <p:clrMapOvr>
    <a:masterClrMapping/>
  </p:clrMapOvr>
  <p:transition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ED666B-AA37-49D1-9E44-590C7FFDB2F7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931606"/>
      </p:ext>
    </p:extLst>
  </p:cSld>
  <p:clrMapOvr>
    <a:masterClrMapping/>
  </p:clrMapOvr>
  <p:transition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3AB219-438F-4317-B151-2278B609BCC3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185696"/>
      </p:ext>
    </p:extLst>
  </p:cSld>
  <p:clrMapOvr>
    <a:masterClrMapping/>
  </p:clrMapOvr>
  <p:transition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235CCD-AEE4-4DE4-904D-20A8FAFE59B8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428731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36A929-F170-484A-8372-F4C371ABB6B9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852753"/>
      </p:ext>
    </p:extLst>
  </p:cSld>
  <p:clrMapOvr>
    <a:masterClrMapping/>
  </p:clrMapOvr>
  <p:transition>
    <p:zo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9DADE4-DB68-423A-BCBD-26C767331E7A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686852"/>
      </p:ext>
    </p:extLst>
  </p:cSld>
  <p:clrMapOvr>
    <a:masterClrMapping/>
  </p:clrMapOvr>
  <p:transition>
    <p:zo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E15084-8C9F-4E08-919E-5328644B472C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325312"/>
      </p:ext>
    </p:extLst>
  </p:cSld>
  <p:clrMapOvr>
    <a:masterClrMapping/>
  </p:clrMapOvr>
  <p:transition>
    <p:zo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F6AD3D-9405-4EBB-8DB5-2D924B7906D9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856864"/>
      </p:ext>
    </p:extLst>
  </p:cSld>
  <p:clrMapOvr>
    <a:masterClrMapping/>
  </p:clrMapOvr>
  <p:transition>
    <p:zo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000DC1-6BF9-4222-8933-52FB5ADC396F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163309"/>
      </p:ext>
    </p:extLst>
  </p:cSld>
  <p:clrMapOvr>
    <a:masterClrMapping/>
  </p:clrMapOvr>
  <p:transition>
    <p:zo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796C8FF-0281-49A1-8D41-185E0895D7EC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878036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A28087-1664-49BE-BC77-74865DE10023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067547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CC4E7F-A359-444E-9AB4-282C1CF37A44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819868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763947-93A1-4DBD-BC94-3DF563FBF302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131548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C3AFAE-255C-4942-A4B0-D910AAD07ADA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47221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A07A8D-531D-4184-8C8D-0B66E14E7BF6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521432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6D49BE-49A2-43A1-AE0F-0F0FE49810C8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516161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4852F1-7BA6-4E79-AF83-CEA11F7ED6C9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102317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flip="none" rotWithShape="1">
          <a:gsLst>
            <a:gs pos="0">
              <a:schemeClr val="bg2"/>
            </a:gs>
            <a:gs pos="100000">
              <a:schemeClr val="bg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5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6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7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8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9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0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1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2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3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 du masque</a:t>
            </a:r>
          </a:p>
        </p:txBody>
      </p:sp>
      <p:sp>
        <p:nvSpPr>
          <p:cNvPr id="34100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41005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BECAD20-804E-413C-9517-FD724D698AA4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100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1007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F4668DC-857F-487D-BFFA-8C0CA5037977}" type="slidenum">
              <a:rPr lang="fr-BE" smtClean="0">
                <a:solidFill>
                  <a:srgbClr val="FFFFFF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06026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4" grpId="0" animBg="1"/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flip="none" rotWithShape="1">
          <a:gsLst>
            <a:gs pos="0">
              <a:schemeClr val="bg2"/>
            </a:gs>
            <a:gs pos="100000">
              <a:schemeClr val="bg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5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6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7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8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0999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0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1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2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 sz="1800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1003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 du masque</a:t>
            </a:r>
          </a:p>
        </p:txBody>
      </p:sp>
      <p:sp>
        <p:nvSpPr>
          <p:cNvPr id="34100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41005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106609B-75AF-4EE4-A59C-D6F0D599FF3A}" type="datetime1">
              <a:rPr lang="fr-FR" smtClean="0">
                <a:solidFill>
                  <a:srgbClr val="FFFFFF"/>
                </a:solidFill>
              </a:rPr>
              <a:t>30/09/2023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100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BE">
                <a:solidFill>
                  <a:srgbClr val="FFFFFF"/>
                </a:solidFill>
              </a:rPr>
              <a:t>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41007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F4668DC-857F-487D-BFFA-8C0CA5037977}" type="slidenum">
              <a:rPr lang="fr-BE" smtClean="0">
                <a:solidFill>
                  <a:srgbClr val="FFFFFF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802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4" grpId="0" animBg="1"/>
    </p:bld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98520" y="2173750"/>
            <a:ext cx="8791617" cy="1198405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5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  <a:ea typeface="Arial Unicode MS" pitchFamily="34" charset="-128"/>
                <a:cs typeface="Arial Unicode MS" pitchFamily="34" charset="-128"/>
              </a:rPr>
              <a:t>Dynamics of structures 1(DDS1)</a:t>
            </a:r>
            <a:endParaRPr lang="en-US" sz="2500" b="1" dirty="0">
              <a:solidFill>
                <a:srgbClr val="CC66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ucida Handwriting" pitchFamily="66" charset="0"/>
              <a:ea typeface="Arial Unicode MS" pitchFamily="34" charset="-128"/>
              <a:cs typeface="Arial Unicode MS" pitchFamily="34" charset="-128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5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  <a:ea typeface="Arial Unicode MS" pitchFamily="34" charset="-128"/>
                <a:cs typeface="Arial Unicode MS" pitchFamily="34" charset="-128"/>
              </a:rPr>
              <a:t>Dynamique des structures </a:t>
            </a:r>
            <a:r>
              <a:rPr lang="en-US" sz="2500" b="1" dirty="0">
                <a:solidFill>
                  <a:srgbClr val="CC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Handwriting" pitchFamily="66" charset="0"/>
                <a:ea typeface="Arial Unicode MS" pitchFamily="34" charset="-128"/>
                <a:cs typeface="Arial Unicode MS" pitchFamily="34" charset="-128"/>
              </a:rPr>
              <a:t>(Master1 G.C)</a:t>
            </a: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142976" y="4643446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fr-FR" sz="2400" b="1" dirty="0">
                <a:solidFill>
                  <a:srgbClr val="FFFFFF"/>
                </a:solidFill>
                <a:latin typeface="Times New Roman"/>
                <a:sym typeface="Wingdings 2" pitchFamily="18" charset="2"/>
              </a:rPr>
              <a:t></a:t>
            </a:r>
          </a:p>
        </p:txBody>
      </p:sp>
      <p:sp>
        <p:nvSpPr>
          <p:cNvPr id="10" name="Text Box 20"/>
          <p:cNvSpPr txBox="1">
            <a:spLocks noChangeArrowheads="1"/>
          </p:cNvSpPr>
          <p:nvPr/>
        </p:nvSpPr>
        <p:spPr bwMode="auto">
          <a:xfrm>
            <a:off x="1500165" y="4643446"/>
            <a:ext cx="58801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FF0000"/>
                </a:solidFill>
                <a:latin typeface="Arial"/>
                <a:cs typeface="Arial"/>
              </a:rPr>
              <a:t>Responsible:  </a:t>
            </a:r>
            <a:r>
              <a:rPr lang="en-US" sz="1800" b="1" dirty="0">
                <a:latin typeface="Arial"/>
                <a:cs typeface="Arial"/>
              </a:rPr>
              <a:t>Dr. </a:t>
            </a:r>
            <a:r>
              <a:rPr lang="fr-FR" sz="1800" b="1" dirty="0">
                <a:solidFill>
                  <a:srgbClr val="FFFFFF"/>
                </a:solidFill>
              </a:rPr>
              <a:t>GUETTICHE ABDELHEQ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1068365" y="541309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4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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1569227" y="5431435"/>
            <a:ext cx="46534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/>
              <a:t>Academic </a:t>
            </a:r>
            <a:r>
              <a:rPr lang="fr-FR" sz="1600" b="1" dirty="0" err="1"/>
              <a:t>Year</a:t>
            </a:r>
            <a:r>
              <a:rPr lang="fr-FR" sz="1600" b="1" dirty="0"/>
              <a:t> 2023- 2024</a:t>
            </a:r>
          </a:p>
        </p:txBody>
      </p:sp>
      <p:sp>
        <p:nvSpPr>
          <p:cNvPr id="14" name="object 7"/>
          <p:cNvSpPr txBox="1"/>
          <p:nvPr/>
        </p:nvSpPr>
        <p:spPr>
          <a:xfrm>
            <a:off x="251520" y="124821"/>
            <a:ext cx="6435256" cy="17181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6730">
              <a:lnSpc>
                <a:spcPct val="150000"/>
              </a:lnSpc>
              <a:spcBef>
                <a:spcPts val="97"/>
              </a:spcBef>
            </a:pPr>
            <a:r>
              <a:rPr lang="en-US" sz="1800" dirty="0">
                <a:solidFill>
                  <a:srgbClr val="FFFFFF"/>
                </a:solidFill>
                <a:cs typeface="Arial"/>
              </a:rPr>
              <a:t>UNIVERSITY CENTER OF MILA</a:t>
            </a:r>
          </a:p>
          <a:p>
            <a:pPr marL="12700" marR="26730">
              <a:lnSpc>
                <a:spcPct val="150000"/>
              </a:lnSpc>
              <a:spcBef>
                <a:spcPts val="97"/>
              </a:spcBef>
            </a:pPr>
            <a:r>
              <a:rPr lang="en-US" sz="1800" dirty="0">
                <a:solidFill>
                  <a:srgbClr val="FFFFFF"/>
                </a:solidFill>
                <a:cs typeface="Arial"/>
              </a:rPr>
              <a:t>INSTITUTE OF SCIENCE AND TECHNOLOGY </a:t>
            </a:r>
            <a:br>
              <a:rPr lang="en-US" sz="1800" dirty="0">
                <a:solidFill>
                  <a:srgbClr val="FFFFFF"/>
                </a:solidFill>
                <a:cs typeface="Arial"/>
              </a:rPr>
            </a:br>
            <a:r>
              <a:rPr lang="en-US" sz="1800" dirty="0">
                <a:solidFill>
                  <a:srgbClr val="FFFFFF"/>
                </a:solidFill>
                <a:cs typeface="Arial"/>
              </a:rPr>
              <a:t>DEPARTMENT OF CIVIL AND HYDRAULIC ENGINEERING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1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919450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214282" y="72008"/>
                <a:ext cx="8715436" cy="6669360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pPr algn="just">
                  <a:lnSpc>
                    <a:spcPct val="150000"/>
                  </a:lnSpc>
                </a:pPr>
                <a:r>
                  <a:rPr lang="fr-FR" sz="2000" b="1" dirty="0">
                    <a:solidFill>
                      <a:srgbClr val="FFFF00"/>
                    </a:solidFill>
                  </a:rPr>
                  <a:t>5. Vibration </a:t>
                </a:r>
                <a:r>
                  <a:rPr lang="fr-FR" sz="2000" b="1" dirty="0" err="1">
                    <a:solidFill>
                      <a:srgbClr val="FFFF00"/>
                    </a:solidFill>
                  </a:rPr>
                  <a:t>theory</a:t>
                </a:r>
                <a:r>
                  <a:rPr lang="fr-FR" sz="2000" b="1" dirty="0">
                    <a:solidFill>
                      <a:srgbClr val="FFFF00"/>
                    </a:solidFill>
                  </a:rPr>
                  <a:t> (</a:t>
                </a:r>
                <a:r>
                  <a:rPr lang="fr-FR" sz="2000" b="1" dirty="0" err="1">
                    <a:solidFill>
                      <a:srgbClr val="FFFF00"/>
                    </a:solidFill>
                  </a:rPr>
                  <a:t>kinematic</a:t>
                </a:r>
                <a:r>
                  <a:rPr lang="fr-FR" sz="2000" b="1" dirty="0">
                    <a:solidFill>
                      <a:srgbClr val="FFFF00"/>
                    </a:solidFill>
                  </a:rPr>
                  <a:t> aspect): </a:t>
                </a:r>
                <a:r>
                  <a:rPr lang="en-US" sz="2000" dirty="0"/>
                  <a:t>The displacement of any simple oscillatory system is expressed by the following trigonometric function: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fr-FR" sz="2000" dirty="0">
                    <a:latin typeface="Times New Roman"/>
                    <a:ea typeface="Times New Roman"/>
                    <a:cs typeface="Arial"/>
                  </a:rPr>
                  <a:t>	</a:t>
                </a:r>
                <a14:m>
                  <m:oMath xmlns:m="http://schemas.openxmlformats.org/officeDocument/2006/math">
                    <m:r>
                      <a:rPr lang="fr-FR" sz="20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𝑥</m:t>
                    </m:r>
                    <m:d>
                      <m:dPr>
                        <m:ctrlPr>
                          <a:rPr lang="fr-FR" sz="2000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fr-FR" sz="2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</m:e>
                    </m:d>
                    <m:r>
                      <a:rPr lang="fr-FR" sz="20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fr-FR" sz="2000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sSubPr>
                      <m:e>
                        <m:r>
                          <a:rPr lang="fr-FR" sz="2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𝑥</m:t>
                        </m:r>
                      </m:e>
                      <m:sub>
                        <m:r>
                          <a:rPr lang="fr-FR" sz="2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0</m:t>
                        </m:r>
                      </m:sub>
                    </m:sSub>
                    <m:r>
                      <a:rPr lang="fr-FR" sz="2000" i="1">
                        <a:effectLst/>
                        <a:latin typeface="Cambria Math"/>
                        <a:ea typeface="Calibri"/>
                        <a:cs typeface="Times New Roman"/>
                      </a:rPr>
                      <m:t>.</m:t>
                    </m:r>
                    <m:r>
                      <a:rPr lang="fr-FR" sz="20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𝑠𝑖𝑛</m:t>
                    </m:r>
                    <m:d>
                      <m:dPr>
                        <m:ctrlPr>
                          <a:rPr lang="fr-FR" sz="2000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fr-FR" sz="2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𝜔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.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+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𝜑</m:t>
                        </m:r>
                      </m:e>
                    </m:d>
                  </m:oMath>
                </a14:m>
                <a:r>
                  <a:rPr lang="fr-FR" sz="2000" dirty="0">
                    <a:effectLst/>
                    <a:latin typeface="Times New Roman"/>
                    <a:ea typeface="Times New Roman"/>
                    <a:cs typeface="Arial"/>
                  </a:rPr>
                  <a:t>			                	(</a:t>
                </a:r>
                <a:r>
                  <a:rPr lang="fr-FR" sz="2000" dirty="0" err="1">
                    <a:effectLst/>
                    <a:latin typeface="Times New Roman"/>
                    <a:ea typeface="Times New Roman"/>
                    <a:cs typeface="Arial"/>
                  </a:rPr>
                  <a:t>I.1</a:t>
                </a:r>
                <a:r>
                  <a:rPr lang="fr-FR" sz="2000" dirty="0">
                    <a:effectLst/>
                    <a:latin typeface="Times New Roman"/>
                    <a:ea typeface="Times New Roman"/>
                    <a:cs typeface="Arial"/>
                  </a:rPr>
                  <a:t>)</a:t>
                </a:r>
                <a:endParaRPr lang="fr-FR" sz="1800" dirty="0">
                  <a:effectLst/>
                  <a:latin typeface="Calibri"/>
                  <a:ea typeface="Calibri"/>
                  <a:cs typeface="Arial"/>
                </a:endParaRPr>
              </a:p>
              <a:p>
                <a:pPr algn="just"/>
                <a:r>
                  <a:rPr lang="fr-FR" sz="2000" dirty="0"/>
                  <a:t>x(t) :  	</a:t>
                </a:r>
                <a:r>
                  <a:rPr lang="en-US" sz="2000" dirty="0"/>
                  <a:t>displacement measured from the initial position</a:t>
                </a:r>
                <a:endParaRPr lang="fr-FR" sz="2000" dirty="0"/>
              </a:p>
              <a:p>
                <a:pPr algn="just"/>
                <a14:m>
                  <m:oMath xmlns:m="http://schemas.openxmlformats.org/officeDocument/2006/math">
                    <m:r>
                      <a:rPr lang="fr-FR" sz="2000" i="1">
                        <a:latin typeface="Cambria Math"/>
                        <a:ea typeface="Calibri"/>
                        <a:cs typeface="Times New Roman"/>
                      </a:rPr>
                      <m:t>𝑥</m:t>
                    </m:r>
                  </m:oMath>
                </a14:m>
                <a:r>
                  <a:rPr lang="fr-FR" sz="1100" dirty="0"/>
                  <a:t>0</a:t>
                </a:r>
                <a:r>
                  <a:rPr lang="fr-FR" sz="2000" dirty="0"/>
                  <a:t> : 	</a:t>
                </a:r>
                <a:r>
                  <a:rPr lang="en-US" sz="2000" dirty="0"/>
                  <a:t>Amplitude (maximum value of x(t))</a:t>
                </a:r>
                <a:endParaRPr lang="fr-FR" sz="2000" dirty="0"/>
              </a:p>
              <a:p>
                <a:pPr algn="just"/>
                <a:r>
                  <a:rPr lang="el-GR" sz="2000" dirty="0"/>
                  <a:t>ω</a:t>
                </a:r>
                <a:r>
                  <a:rPr lang="fr-FR" sz="2000" dirty="0"/>
                  <a:t> : 	Pulsation (rad/s)</a:t>
                </a:r>
              </a:p>
              <a:p>
                <a:pPr algn="just"/>
                <a:r>
                  <a:rPr lang="fr-FR" sz="2000" dirty="0"/>
                  <a:t>φ : 	</a:t>
                </a:r>
                <a:r>
                  <a:rPr lang="en-US" sz="2000" dirty="0"/>
                  <a:t>Phase shift (angle of the initial phase for t=0)</a:t>
                </a:r>
              </a:p>
              <a:p>
                <a:pPr marL="342900" indent="-342900" algn="just">
                  <a:buFontTx/>
                  <a:buChar char="-"/>
                </a:pPr>
                <a:r>
                  <a:rPr lang="en-US" sz="2000" dirty="0"/>
                  <a:t>The minimum time T to complete a full cycle is called the vibration period. A complete cycle corresponds to the value: ω.t = 360°</a:t>
                </a:r>
              </a:p>
              <a:p>
                <a:pPr algn="just"/>
                <a:r>
                  <a:rPr lang="fr-FR" sz="2000" dirty="0"/>
                  <a:t>In </a:t>
                </a:r>
                <a:r>
                  <a:rPr lang="fr-FR" sz="2000" dirty="0" err="1"/>
                  <a:t>this</a:t>
                </a:r>
                <a:r>
                  <a:rPr lang="fr-FR" sz="2000" dirty="0"/>
                  <a:t> case T = t  == &gt; </a:t>
                </a:r>
                <a:r>
                  <a:rPr lang="fr-FR" sz="2000" dirty="0">
                    <a:sym typeface="Symbol"/>
                  </a:rPr>
                  <a:t></a:t>
                </a:r>
                <a:r>
                  <a:rPr lang="fr-FR" sz="2000" dirty="0"/>
                  <a:t>.T = 2.</a:t>
                </a:r>
                <a:r>
                  <a:rPr lang="fr-FR" sz="2000" dirty="0">
                    <a:sym typeface="Symbol"/>
                  </a:rPr>
                  <a:t></a:t>
                </a:r>
                <a:r>
                  <a:rPr lang="fr-FR" sz="2000" dirty="0"/>
                  <a:t>   	== &gt;  </a:t>
                </a:r>
                <a14:m>
                  <m:oMath xmlns:m="http://schemas.openxmlformats.org/officeDocument/2006/math">
                    <m:r>
                      <a:rPr lang="fr-FR" sz="2000" i="1">
                        <a:latin typeface="Cambria Math"/>
                      </a:rPr>
                      <m:t>𝑇</m:t>
                    </m:r>
                    <m:r>
                      <a:rPr lang="fr-FR" sz="2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000" i="1">
                            <a:latin typeface="Cambria Math"/>
                          </a:rPr>
                          <m:t>2</m:t>
                        </m:r>
                        <m:r>
                          <a:rPr lang="fr-FR" sz="2000" i="1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fr-FR" sz="2000" i="1">
                            <a:latin typeface="Cambria Math"/>
                          </a:rPr>
                          <m:t>𝜔</m:t>
                        </m:r>
                      </m:den>
                    </m:f>
                  </m:oMath>
                </a14:m>
                <a:r>
                  <a:rPr lang="fr-FR" sz="2000" dirty="0"/>
                  <a:t>			(</a:t>
                </a:r>
                <a:r>
                  <a:rPr lang="fr-FR" sz="2000" dirty="0" err="1"/>
                  <a:t>I.2</a:t>
                </a:r>
                <a:r>
                  <a:rPr lang="fr-FR" sz="2000" dirty="0"/>
                  <a:t>)</a:t>
                </a:r>
              </a:p>
              <a:p>
                <a:pPr marL="342900" indent="-342900" algn="just">
                  <a:lnSpc>
                    <a:spcPct val="115000"/>
                  </a:lnSpc>
                  <a:spcAft>
                    <a:spcPts val="0"/>
                  </a:spcAft>
                  <a:buFont typeface="Times New Roman"/>
                  <a:buChar char="-"/>
                </a:pPr>
                <a:r>
                  <a:rPr lang="en-US" sz="2000" dirty="0">
                    <a:latin typeface="Times New Roman"/>
                    <a:ea typeface="Calibri"/>
                    <a:cs typeface="Arial"/>
                  </a:rPr>
                  <a:t>The number of complete oscillations occurring per second characterizes the frequency F of the vibration. F therefore represents the number of cycles per second in Hertz    </a:t>
                </a:r>
                <a14:m>
                  <m:oMath xmlns:m="http://schemas.openxmlformats.org/officeDocument/2006/math">
                    <m:r>
                      <a:rPr lang="fr-FR" sz="2000" i="1">
                        <a:latin typeface="Cambria Math"/>
                      </a:rPr>
                      <m:t>𝑓</m:t>
                    </m:r>
                    <m:r>
                      <a:rPr lang="fr-FR" sz="2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0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sz="2000" i="1">
                            <a:latin typeface="Cambria Math"/>
                          </a:rPr>
                          <m:t>𝑇</m:t>
                        </m:r>
                      </m:den>
                    </m:f>
                    <m:r>
                      <a:rPr lang="fr-FR" sz="2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000" i="1">
                            <a:latin typeface="Cambria Math"/>
                          </a:rPr>
                          <m:t>𝜔</m:t>
                        </m:r>
                      </m:num>
                      <m:den>
                        <m:r>
                          <a:rPr lang="fr-FR" sz="2000" i="1">
                            <a:latin typeface="Cambria Math"/>
                          </a:rPr>
                          <m:t>2</m:t>
                        </m:r>
                        <m:r>
                          <a:rPr lang="fr-FR" sz="2000" i="1">
                            <a:latin typeface="Cambria Math"/>
                          </a:rPr>
                          <m:t>𝜋</m:t>
                        </m:r>
                      </m:den>
                    </m:f>
                  </m:oMath>
                </a14:m>
                <a:r>
                  <a:rPr lang="fr-FR" sz="2000" dirty="0"/>
                  <a:t>   					(</a:t>
                </a:r>
                <a:r>
                  <a:rPr lang="fr-FR" sz="2000" dirty="0" err="1"/>
                  <a:t>I.3</a:t>
                </a:r>
                <a:r>
                  <a:rPr lang="fr-FR" sz="2000" dirty="0"/>
                  <a:t>)</a:t>
                </a:r>
                <a:endParaRPr lang="fr-FR" sz="2000" dirty="0">
                  <a:latin typeface="Calibri"/>
                  <a:ea typeface="Calibri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1800" dirty="0"/>
                  <a:t>Knowing the equation (I.1), we can deduce:</a:t>
                </a: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fr-FR" sz="1800" dirty="0">
                    <a:latin typeface="Times New Roman"/>
                    <a:ea typeface="Times New Roman"/>
                    <a:cs typeface="Arial"/>
                  </a:rPr>
                  <a:t>The </a:t>
                </a:r>
                <a:r>
                  <a:rPr lang="fr-FR" sz="1800" dirty="0" err="1">
                    <a:latin typeface="Times New Roman"/>
                    <a:ea typeface="Times New Roman"/>
                    <a:cs typeface="Arial"/>
                  </a:rPr>
                  <a:t>velocity</a:t>
                </a:r>
                <a:r>
                  <a:rPr lang="fr-FR" sz="1800" dirty="0">
                    <a:latin typeface="Times New Roman"/>
                    <a:ea typeface="Times New Roman"/>
                    <a:cs typeface="Arial"/>
                  </a:rPr>
                  <a:t> :             </a:t>
                </a:r>
                <a14:m>
                  <m:oMath xmlns:m="http://schemas.openxmlformats.org/officeDocument/2006/math">
                    <m:r>
                      <a:rPr lang="fr-FR" sz="18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𝑣</m:t>
                    </m:r>
                    <m:d>
                      <m:dPr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</m:e>
                    </m:d>
                    <m:r>
                      <a:rPr lang="fr-FR" sz="18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𝑑</m:t>
                        </m:r>
                        <m:d>
                          <m:dPr>
                            <m:ctrlPr>
                              <a:rPr lang="fr-FR" sz="1800" i="1">
                                <a:effectLst/>
                                <a:latin typeface="Cambria Math" panose="02040503050406030204" pitchFamily="18" charset="0"/>
                                <a:ea typeface="Calibri"/>
                                <a:cs typeface="Times New Roman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𝑥</m:t>
                            </m:r>
                            <m:r>
                              <a:rPr lang="fr-FR" sz="1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(</m:t>
                            </m:r>
                            <m:r>
                              <a:rPr lang="fr-FR" sz="1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𝑡</m:t>
                            </m:r>
                            <m:r>
                              <a:rPr lang="fr-FR" sz="1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)</m:t>
                            </m:r>
                          </m:e>
                        </m:d>
                      </m:num>
                      <m:den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𝑑𝑡</m:t>
                        </m:r>
                      </m:den>
                    </m:f>
                    <m:r>
                      <a:rPr lang="fr-FR" sz="18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acc>
                      <m:accPr>
                        <m:chr m:val="̇"/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accPr>
                      <m:e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𝑥</m:t>
                        </m:r>
                      </m:e>
                    </m:acc>
                    <m:d>
                      <m:dPr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</m:e>
                    </m:d>
                    <m:r>
                      <a:rPr lang="fr-FR" sz="18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sSub>
                      <m:sSubPr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sSubPr>
                      <m:e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𝑥</m:t>
                        </m:r>
                      </m:e>
                      <m:sub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0</m:t>
                        </m:r>
                      </m:sub>
                    </m:sSub>
                    <m:r>
                      <a:rPr lang="fr-FR" sz="1800" i="1">
                        <a:effectLst/>
                        <a:latin typeface="Cambria Math"/>
                        <a:ea typeface="Calibri"/>
                        <a:cs typeface="Times New Roman"/>
                      </a:rPr>
                      <m:t>.</m:t>
                    </m:r>
                    <m:r>
                      <a:rPr lang="fr-FR" sz="1800" i="1">
                        <a:effectLst/>
                        <a:latin typeface="Cambria Math"/>
                        <a:ea typeface="Calibri"/>
                        <a:cs typeface="Times New Roman"/>
                      </a:rPr>
                      <m:t>𝜔</m:t>
                    </m:r>
                    <m:r>
                      <a:rPr lang="fr-FR" sz="1800" i="1">
                        <a:effectLst/>
                        <a:latin typeface="Cambria Math"/>
                        <a:ea typeface="Calibri"/>
                        <a:cs typeface="Times New Roman"/>
                      </a:rPr>
                      <m:t>.</m:t>
                    </m:r>
                    <m:r>
                      <a:rPr lang="fr-FR" sz="18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𝑐𝑜𝑠</m:t>
                    </m:r>
                    <m:d>
                      <m:dPr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ea typeface="Calibri"/>
                            <a:cs typeface="Times New Roman"/>
                          </a:rPr>
                        </m:ctrlPr>
                      </m:dPr>
                      <m:e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𝜔</m:t>
                        </m:r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.</m:t>
                        </m:r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+</m:t>
                        </m:r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𝜑</m:t>
                        </m:r>
                      </m:e>
                    </m:d>
                  </m:oMath>
                </a14:m>
                <a:r>
                  <a:rPr lang="fr-FR" sz="1800" dirty="0">
                    <a:effectLst/>
                    <a:latin typeface="Times New Roman"/>
                    <a:ea typeface="Times New Roman"/>
                    <a:cs typeface="Arial"/>
                  </a:rPr>
                  <a:t>		(I.4)</a:t>
                </a:r>
                <a:br>
                  <a:rPr lang="fr-FR" sz="1800" dirty="0">
                    <a:effectLst/>
                    <a:latin typeface="Cambria Math"/>
                    <a:ea typeface="Calibri"/>
                    <a:cs typeface="Times New Roman"/>
                  </a:rPr>
                </a:br>
                <a:r>
                  <a:rPr lang="fr-FR" sz="1800" dirty="0">
                    <a:latin typeface="Times New Roman"/>
                    <a:ea typeface="Times New Roman"/>
                  </a:rPr>
                  <a:t>The </a:t>
                </a:r>
                <a:r>
                  <a:rPr lang="fr-FR" sz="1800" dirty="0" err="1">
                    <a:latin typeface="Times New Roman"/>
                    <a:ea typeface="Times New Roman"/>
                  </a:rPr>
                  <a:t>acceleration</a:t>
                </a:r>
                <a:r>
                  <a:rPr lang="fr-FR" sz="1800" dirty="0">
                    <a:latin typeface="Times New Roman"/>
                    <a:ea typeface="Times New Roman"/>
                  </a:rPr>
                  <a:t>: :   </a:t>
                </a:r>
                <a14:m>
                  <m:oMath xmlns:m="http://schemas.openxmlformats.org/officeDocument/2006/math">
                    <m:r>
                      <a:rPr lang="fr-FR" sz="18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𝑎</m:t>
                    </m:r>
                    <m:d>
                      <m:dPr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dPr>
                      <m:e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</m:e>
                    </m:d>
                    <m:r>
                      <a:rPr lang="fr-FR" sz="18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sz="1800" i="1">
                                <a:effectLst/>
                                <a:latin typeface="Cambria Math" panose="02040503050406030204" pitchFamily="18" charset="0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𝑑</m:t>
                            </m:r>
                          </m:e>
                          <m:sup>
                            <m:r>
                              <a:rPr lang="fr-FR" sz="1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fr-FR" sz="1800" i="1">
                                <a:effectLst/>
                                <a:latin typeface="Cambria Math" panose="02040503050406030204" pitchFamily="18" charset="0"/>
                                <a:cs typeface="Times New Roman"/>
                              </a:rPr>
                            </m:ctrlPr>
                          </m:dPr>
                          <m:e>
                            <m:r>
                              <a:rPr lang="fr-FR" sz="1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𝑥</m:t>
                            </m:r>
                            <m:r>
                              <a:rPr lang="fr-FR" sz="1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(</m:t>
                            </m:r>
                            <m:r>
                              <a:rPr lang="fr-FR" sz="1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𝑡</m:t>
                            </m:r>
                            <m:r>
                              <a:rPr lang="fr-FR" sz="1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)</m:t>
                            </m:r>
                          </m:e>
                        </m:d>
                      </m:num>
                      <m:den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𝑑</m:t>
                        </m:r>
                        <m:sSup>
                          <m:sSupPr>
                            <m:ctrlPr>
                              <a:rPr lang="fr-FR" sz="1800" i="1">
                                <a:effectLst/>
                                <a:latin typeface="Cambria Math" panose="02040503050406030204" pitchFamily="18" charset="0"/>
                                <a:cs typeface="Times New Roman"/>
                              </a:rPr>
                            </m:ctrlPr>
                          </m:sSupPr>
                          <m:e>
                            <m:r>
                              <a:rPr lang="fr-FR" sz="1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𝑡</m:t>
                            </m:r>
                          </m:e>
                          <m:sup>
                            <m:r>
                              <a:rPr lang="fr-FR" sz="1800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fr-FR" sz="18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acc>
                      <m:accPr>
                        <m:chr m:val="̈"/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accPr>
                      <m:e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𝑥</m:t>
                        </m:r>
                      </m:e>
                    </m:acc>
                    <m:d>
                      <m:dPr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dPr>
                      <m:e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</m:e>
                    </m:d>
                    <m:r>
                      <a:rPr lang="fr-FR" sz="1800" i="1">
                        <a:effectLst/>
                        <a:latin typeface="Cambria Math"/>
                        <a:ea typeface="Calibri"/>
                        <a:cs typeface="Times New Roman"/>
                      </a:rPr>
                      <m:t>=−</m:t>
                    </m:r>
                    <m:sSub>
                      <m:sSubPr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𝑥</m:t>
                        </m:r>
                      </m:e>
                      <m:sub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0</m:t>
                        </m:r>
                      </m:sub>
                    </m:sSub>
                    <m:r>
                      <a:rPr lang="fr-FR" sz="1800" i="1">
                        <a:effectLst/>
                        <a:latin typeface="Cambria Math"/>
                        <a:ea typeface="Calibri"/>
                        <a:cs typeface="Times New Roman"/>
                      </a:rPr>
                      <m:t>.</m:t>
                    </m:r>
                    <m:sSup>
                      <m:sSupPr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pPr>
                      <m:e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𝜔</m:t>
                        </m:r>
                      </m:e>
                      <m:sup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</m:t>
                        </m:r>
                      </m:sup>
                    </m:sSup>
                    <m:r>
                      <a:rPr lang="fr-FR" sz="1800" i="1">
                        <a:effectLst/>
                        <a:latin typeface="Cambria Math"/>
                        <a:ea typeface="Calibri"/>
                        <a:cs typeface="Times New Roman"/>
                      </a:rPr>
                      <m:t>.</m:t>
                    </m:r>
                    <m:r>
                      <a:rPr lang="fr-FR" sz="18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𝑠𝑖𝑛</m:t>
                    </m:r>
                    <m:d>
                      <m:dPr>
                        <m:ctrlPr>
                          <a:rPr lang="fr-FR" sz="1800" i="1">
                            <a:effectLst/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dPr>
                      <m:e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𝜔</m:t>
                        </m:r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.</m:t>
                        </m:r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𝑡</m:t>
                        </m:r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+</m:t>
                        </m:r>
                        <m:r>
                          <a:rPr lang="fr-FR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𝜑</m:t>
                        </m:r>
                      </m:e>
                    </m:d>
                  </m:oMath>
                </a14:m>
                <a:r>
                  <a:rPr lang="fr-FR" sz="1800" dirty="0">
                    <a:effectLst/>
                    <a:latin typeface="Times New Roman"/>
                    <a:ea typeface="Times New Roman"/>
                  </a:rPr>
                  <a:t>		(</a:t>
                </a:r>
                <a:r>
                  <a:rPr lang="fr-FR" sz="1800" dirty="0" err="1">
                    <a:effectLst/>
                    <a:latin typeface="Times New Roman"/>
                    <a:ea typeface="Times New Roman"/>
                  </a:rPr>
                  <a:t>I.5</a:t>
                </a:r>
                <a:r>
                  <a:rPr lang="fr-FR" sz="1800" dirty="0">
                    <a:effectLst/>
                    <a:latin typeface="Times New Roman"/>
                    <a:ea typeface="Times New Roman"/>
                  </a:rPr>
                  <a:t>)</a:t>
                </a:r>
                <a:br>
                  <a:rPr lang="fr-FR" sz="1800" dirty="0">
                    <a:effectLst/>
                    <a:latin typeface="Cambria Math"/>
                    <a:ea typeface="Calibri"/>
                    <a:cs typeface="Times New Roman"/>
                  </a:rPr>
                </a:br>
                <a:endParaRPr lang="fr-FR" sz="1800" dirty="0">
                  <a:latin typeface="Calibri"/>
                  <a:ea typeface="Calibri"/>
                  <a:cs typeface="Arial"/>
                </a:endParaRPr>
              </a:p>
              <a:p>
                <a:pPr>
                  <a:lnSpc>
                    <a:spcPct val="150000"/>
                  </a:lnSpc>
                </a:pPr>
                <a:endParaRPr lang="fr-FR" sz="2000" dirty="0"/>
              </a:p>
              <a:p>
                <a:pPr marL="342900" indent="-342900" algn="just">
                  <a:lnSpc>
                    <a:spcPct val="150000"/>
                  </a:lnSpc>
                  <a:buFontTx/>
                  <a:buChar char="-"/>
                </a:pPr>
                <a:endParaRPr lang="fr-FR" sz="2000" kern="0" dirty="0">
                  <a:latin typeface="Times New Roman"/>
                </a:endParaRPr>
              </a:p>
              <a:p>
                <a:pPr marL="342900" indent="-342900" algn="just">
                  <a:lnSpc>
                    <a:spcPct val="150000"/>
                  </a:lnSpc>
                  <a:buFontTx/>
                  <a:buChar char="-"/>
                </a:pPr>
                <a:endParaRPr lang="fr-FR" sz="2000" dirty="0">
                  <a:solidFill>
                    <a:srgbClr val="FF0000"/>
                  </a:solidFill>
                </a:endParaRPr>
              </a:p>
              <a:p>
                <a:endParaRPr lang="fr-FR" sz="2000" dirty="0"/>
              </a:p>
            </p:txBody>
          </p:sp>
        </mc:Choice>
        <mc:Fallback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282" y="72008"/>
                <a:ext cx="8715436" cy="6669360"/>
              </a:xfrm>
              <a:prstGeom prst="rect">
                <a:avLst/>
              </a:prstGeom>
              <a:blipFill>
                <a:blip r:embed="rId3"/>
                <a:stretch>
                  <a:fillRect l="-628" r="-628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033481" y="6428184"/>
            <a:ext cx="1905000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10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564643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7504" y="135299"/>
            <a:ext cx="8928992" cy="672270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/>
                <a:ea typeface="Calibri"/>
                <a:cs typeface="Arial"/>
              </a:rPr>
              <a:t>In DDS, we classify dynamic problems according to degrees of freedom and according to the type of system (dissipative or conservative) and whether forced or free</a:t>
            </a:r>
          </a:p>
          <a:p>
            <a:pPr algn="just">
              <a:lnSpc>
                <a:spcPct val="200000"/>
              </a:lnSpc>
            </a:pPr>
            <a:r>
              <a:rPr lang="en-US" sz="2000" dirty="0"/>
              <a:t>                                                            Single degree of freedom system (1 DOF) </a:t>
            </a:r>
          </a:p>
          <a:p>
            <a:pPr algn="just">
              <a:lnSpc>
                <a:spcPct val="200000"/>
              </a:lnSpc>
            </a:pPr>
            <a:r>
              <a:rPr lang="en-US" sz="2000" dirty="0"/>
              <a:t>                                                                  Multiple degree of freedom system (MDOF)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fr-FR" sz="1800" dirty="0">
              <a:latin typeface="Calibri"/>
              <a:ea typeface="Calibri"/>
              <a:cs typeface="Arial"/>
            </a:endParaRPr>
          </a:p>
          <a:p>
            <a:pPr>
              <a:lnSpc>
                <a:spcPct val="150000"/>
              </a:lnSpc>
            </a:pPr>
            <a:r>
              <a:rPr lang="fr-FR" sz="2000" dirty="0"/>
              <a:t>                                                                     </a:t>
            </a:r>
          </a:p>
          <a:p>
            <a:pPr>
              <a:lnSpc>
                <a:spcPct val="150000"/>
              </a:lnSpc>
            </a:pPr>
            <a:r>
              <a:rPr lang="fr-FR" sz="2000" dirty="0"/>
              <a:t> 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04448" y="6400800"/>
            <a:ext cx="432048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11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19" name="Equal 18"/>
          <p:cNvSpPr/>
          <p:nvPr/>
        </p:nvSpPr>
        <p:spPr bwMode="auto">
          <a:xfrm rot="5400000">
            <a:off x="3142225" y="5921186"/>
            <a:ext cx="469007" cy="333804"/>
          </a:xfrm>
          <a:prstGeom prst="mathEqual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14282" y="2782238"/>
            <a:ext cx="8671051" cy="3940463"/>
            <a:chOff x="214282" y="2782238"/>
            <a:chExt cx="8671051" cy="3940463"/>
          </a:xfrm>
        </p:grpSpPr>
        <p:sp>
          <p:nvSpPr>
            <p:cNvPr id="3" name="Rectangle 2"/>
            <p:cNvSpPr/>
            <p:nvPr/>
          </p:nvSpPr>
          <p:spPr>
            <a:xfrm>
              <a:off x="4798770" y="3600452"/>
              <a:ext cx="4086563" cy="707886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n-US" sz="2000" dirty="0"/>
                <a:t>If any energy is lost in friction or other resistance during oscillation.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4788024" y="4808069"/>
              <a:ext cx="4086563" cy="707886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n-US" sz="2000" dirty="0"/>
                <a:t>If no energy is lost in friction or other resistance during oscillation.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370523" y="2782238"/>
              <a:ext cx="2109873" cy="40011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fr-FR" sz="2000" dirty="0"/>
                <a:t>Dissipative system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537784" y="3729226"/>
              <a:ext cx="2059217" cy="70788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fr-FR" sz="2000" dirty="0" err="1"/>
                <a:t>Damped</a:t>
              </a:r>
              <a:r>
                <a:rPr lang="fr-FR" sz="2000" dirty="0"/>
                <a:t> vibration</a:t>
              </a:r>
            </a:p>
            <a:p>
              <a:pPr algn="ctr"/>
              <a:r>
                <a:rPr lang="fr-FR" sz="2000" dirty="0"/>
                <a:t>C ≠ 0 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37783" y="5097378"/>
              <a:ext cx="2087605" cy="70788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fr-FR" sz="2000" dirty="0" err="1"/>
                <a:t>Undamped</a:t>
              </a:r>
              <a:r>
                <a:rPr lang="fr-FR" sz="2000" dirty="0"/>
                <a:t> vibration C = 0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14282" y="4149679"/>
              <a:ext cx="1811750" cy="101566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fr-FR" sz="2000" dirty="0"/>
                <a:t>Dissipative or </a:t>
              </a:r>
            </a:p>
            <a:p>
              <a:pPr algn="ctr"/>
              <a:r>
                <a:rPr lang="fr-FR" sz="2000" dirty="0"/>
                <a:t>conservative system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168525" y="6322591"/>
              <a:ext cx="2318283" cy="40011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fr-FR" sz="2000" dirty="0"/>
                <a:t>Conservative system</a:t>
              </a:r>
            </a:p>
          </p:txBody>
        </p:sp>
        <p:sp>
          <p:nvSpPr>
            <p:cNvPr id="12" name="Equal 11"/>
            <p:cNvSpPr/>
            <p:nvPr/>
          </p:nvSpPr>
          <p:spPr bwMode="auto">
            <a:xfrm rot="5400000">
              <a:off x="3162482" y="3315626"/>
              <a:ext cx="469007" cy="333804"/>
            </a:xfrm>
            <a:prstGeom prst="mathEqual">
              <a:avLst/>
            </a:prstGeom>
            <a:solidFill>
              <a:schemeClr val="accent1"/>
            </a:solidFill>
            <a:ln w="317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flipV="1">
              <a:off x="2026888" y="3986584"/>
              <a:ext cx="450041" cy="378520"/>
            </a:xfrm>
            <a:prstGeom prst="straightConnector1">
              <a:avLst/>
            </a:prstGeom>
            <a:ln w="38100"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 bwMode="auto">
            <a:xfrm>
              <a:off x="2026887" y="5027657"/>
              <a:ext cx="450041" cy="423664"/>
            </a:xfrm>
            <a:prstGeom prst="straightConnector1">
              <a:avLst/>
            </a:prstGeom>
            <a:ln w="38100"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194287" y="1320983"/>
            <a:ext cx="3948475" cy="1258574"/>
            <a:chOff x="263485" y="1116369"/>
            <a:chExt cx="3948475" cy="1258574"/>
          </a:xfrm>
        </p:grpSpPr>
        <p:sp>
          <p:nvSpPr>
            <p:cNvPr id="26" name="Rectangle 25"/>
            <p:cNvSpPr/>
            <p:nvPr/>
          </p:nvSpPr>
          <p:spPr>
            <a:xfrm>
              <a:off x="263485" y="1124744"/>
              <a:ext cx="1212171" cy="960328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fr-FR" sz="2000" dirty="0" err="1"/>
                <a:t>Number</a:t>
              </a:r>
              <a:r>
                <a:rPr lang="fr-FR" sz="2000" dirty="0"/>
                <a:t> of DOF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123728" y="1116369"/>
              <a:ext cx="1856372" cy="498663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fr-FR" sz="2000" dirty="0"/>
                <a:t>SDOF (1 DOF)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251907" y="1876280"/>
              <a:ext cx="1960053" cy="498663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fr-FR" sz="2000" dirty="0"/>
                <a:t>MDOF (MDOF)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 bwMode="auto">
            <a:xfrm flipV="1">
              <a:off x="1576846" y="1338033"/>
              <a:ext cx="546882" cy="276999"/>
            </a:xfrm>
            <a:prstGeom prst="straightConnector1">
              <a:avLst/>
            </a:prstGeom>
            <a:ln w="38100"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 bwMode="auto">
            <a:xfrm>
              <a:off x="1576845" y="1928574"/>
              <a:ext cx="546883" cy="276290"/>
            </a:xfrm>
            <a:prstGeom prst="straightConnector1">
              <a:avLst/>
            </a:prstGeom>
            <a:ln w="38100"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41726255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4282" y="332656"/>
            <a:ext cx="8822214" cy="652534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fr-FR" sz="1800" dirty="0">
              <a:latin typeface="Calibri"/>
              <a:ea typeface="Calibri"/>
              <a:cs typeface="Arial"/>
            </a:endParaRPr>
          </a:p>
          <a:p>
            <a:pPr>
              <a:lnSpc>
                <a:spcPct val="150000"/>
              </a:lnSpc>
            </a:pPr>
            <a:r>
              <a:rPr lang="fr-FR" sz="2000" dirty="0"/>
              <a:t> 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04448" y="6400800"/>
            <a:ext cx="432048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12</a:t>
            </a:fld>
            <a:endParaRPr lang="fr-BE" dirty="0">
              <a:solidFill>
                <a:srgbClr val="FFFFFF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35697" y="608169"/>
            <a:ext cx="8728791" cy="2688618"/>
            <a:chOff x="235697" y="1242697"/>
            <a:chExt cx="8728791" cy="2688618"/>
          </a:xfrm>
        </p:grpSpPr>
        <p:grpSp>
          <p:nvGrpSpPr>
            <p:cNvPr id="21" name="Group 20"/>
            <p:cNvGrpSpPr/>
            <p:nvPr/>
          </p:nvGrpSpPr>
          <p:grpSpPr>
            <a:xfrm>
              <a:off x="235697" y="1570500"/>
              <a:ext cx="3256145" cy="2360815"/>
              <a:chOff x="143469" y="1470105"/>
              <a:chExt cx="3256145" cy="2360815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143469" y="2039534"/>
                <a:ext cx="1345546" cy="923330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fr-FR" sz="1800" dirty="0"/>
                  <a:t>Causes </a:t>
                </a:r>
                <a:r>
                  <a:rPr lang="fr-FR" sz="1800" dirty="0" err="1"/>
                  <a:t>producing</a:t>
                </a:r>
                <a:r>
                  <a:rPr lang="fr-FR" sz="1800" dirty="0"/>
                  <a:t> vibration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175683" y="1470105"/>
                <a:ext cx="1086097" cy="646331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fr-FR" sz="1800" dirty="0"/>
                  <a:t>Free vibration</a:t>
                </a: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2123727" y="3184589"/>
                <a:ext cx="1275887" cy="646331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fr-FR" sz="1800" dirty="0" err="1"/>
                  <a:t>Forced</a:t>
                </a:r>
                <a:r>
                  <a:rPr lang="fr-FR" sz="1800" dirty="0"/>
                  <a:t> vibration</a:t>
                </a:r>
              </a:p>
            </p:txBody>
          </p:sp>
          <p:cxnSp>
            <p:nvCxnSpPr>
              <p:cNvPr id="29" name="Straight Arrow Connector 28"/>
              <p:cNvCxnSpPr/>
              <p:nvPr/>
            </p:nvCxnSpPr>
            <p:spPr bwMode="auto">
              <a:xfrm flipV="1">
                <a:off x="1509916" y="1768391"/>
                <a:ext cx="546882" cy="276999"/>
              </a:xfrm>
              <a:prstGeom prst="straightConnector1">
                <a:avLst/>
              </a:prstGeom>
              <a:ln w="38100"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/>
              <p:nvPr/>
            </p:nvCxnSpPr>
            <p:spPr bwMode="auto">
              <a:xfrm>
                <a:off x="1535436" y="2969211"/>
                <a:ext cx="546883" cy="276290"/>
              </a:xfrm>
              <a:prstGeom prst="straightConnector1">
                <a:avLst/>
              </a:prstGeom>
              <a:ln w="38100"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Rectangle 21"/>
            <p:cNvSpPr/>
            <p:nvPr/>
          </p:nvSpPr>
          <p:spPr>
            <a:xfrm>
              <a:off x="4139952" y="1242697"/>
              <a:ext cx="4824536" cy="1477328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just"/>
              <a:r>
                <a:rPr lang="en-US" sz="1800" dirty="0"/>
                <a:t>If a system, after an initial disturbance (excitation) is left to vibrate alone, the following vibration is known as free vibration. No external force acts on the system. The best example of a free vibration is the pendulum.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139952" y="3284984"/>
              <a:ext cx="4752528" cy="646331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800" dirty="0"/>
                <a:t>If a system is subjected to an external force (often a repetitive force).</a:t>
              </a:r>
            </a:p>
          </p:txBody>
        </p:sp>
        <p:sp>
          <p:nvSpPr>
            <p:cNvPr id="25" name="Equal 24"/>
            <p:cNvSpPr/>
            <p:nvPr/>
          </p:nvSpPr>
          <p:spPr bwMode="auto">
            <a:xfrm>
              <a:off x="3422613" y="1701884"/>
              <a:ext cx="469007" cy="333804"/>
            </a:xfrm>
            <a:prstGeom prst="mathEqual">
              <a:avLst/>
            </a:prstGeom>
            <a:solidFill>
              <a:schemeClr val="accent1"/>
            </a:solidFill>
            <a:ln w="317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" name="Equal 30"/>
            <p:cNvSpPr/>
            <p:nvPr/>
          </p:nvSpPr>
          <p:spPr bwMode="auto">
            <a:xfrm>
              <a:off x="3526929" y="3501008"/>
              <a:ext cx="469007" cy="333804"/>
            </a:xfrm>
            <a:prstGeom prst="mathEqual">
              <a:avLst/>
            </a:prstGeom>
            <a:solidFill>
              <a:schemeClr val="accent1"/>
            </a:solidFill>
            <a:ln w="317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81757" y="3833144"/>
            <a:ext cx="8687264" cy="2558028"/>
            <a:chOff x="277224" y="4231541"/>
            <a:chExt cx="8687264" cy="2558028"/>
          </a:xfrm>
        </p:grpSpPr>
        <p:grpSp>
          <p:nvGrpSpPr>
            <p:cNvPr id="16" name="Group 15"/>
            <p:cNvGrpSpPr/>
            <p:nvPr/>
          </p:nvGrpSpPr>
          <p:grpSpPr>
            <a:xfrm>
              <a:off x="277224" y="4231541"/>
              <a:ext cx="8687264" cy="2558028"/>
              <a:chOff x="277224" y="4231541"/>
              <a:chExt cx="8687264" cy="2558028"/>
            </a:xfrm>
          </p:grpSpPr>
          <p:grpSp>
            <p:nvGrpSpPr>
              <p:cNvPr id="32" name="Group 31"/>
              <p:cNvGrpSpPr/>
              <p:nvPr/>
            </p:nvGrpSpPr>
            <p:grpSpPr>
              <a:xfrm>
                <a:off x="520953" y="4508539"/>
                <a:ext cx="3256145" cy="2004030"/>
                <a:chOff x="143469" y="1685548"/>
                <a:chExt cx="3256145" cy="2004030"/>
              </a:xfrm>
            </p:grpSpPr>
            <p:sp>
              <p:nvSpPr>
                <p:cNvPr id="33" name="Rectangle 32"/>
                <p:cNvSpPr/>
                <p:nvPr/>
              </p:nvSpPr>
              <p:spPr>
                <a:xfrm>
                  <a:off x="143469" y="2039534"/>
                  <a:ext cx="1345546" cy="923330"/>
                </a:xfrm>
                <a:prstGeom prst="rect">
                  <a:avLst/>
                </a:prstGeom>
                <a:ln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1800" dirty="0" err="1"/>
                    <a:t>Linear</a:t>
                  </a:r>
                  <a:r>
                    <a:rPr lang="fr-FR" sz="1800" dirty="0"/>
                    <a:t> or </a:t>
                  </a:r>
                  <a:r>
                    <a:rPr lang="fr-FR" sz="1800" dirty="0" err="1"/>
                    <a:t>nonlinear</a:t>
                  </a:r>
                  <a:r>
                    <a:rPr lang="fr-FR" sz="1800" dirty="0"/>
                    <a:t> vibration</a:t>
                  </a:r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2193535" y="1685548"/>
                  <a:ext cx="1086097" cy="646331"/>
                </a:xfrm>
                <a:prstGeom prst="rect">
                  <a:avLst/>
                </a:prstGeom>
                <a:ln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1800" dirty="0" err="1"/>
                    <a:t>Linear</a:t>
                  </a:r>
                  <a:r>
                    <a:rPr lang="fr-FR" sz="1800" dirty="0"/>
                    <a:t> vibration</a:t>
                  </a:r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2123727" y="3043247"/>
                  <a:ext cx="1275887" cy="646331"/>
                </a:xfrm>
                <a:prstGeom prst="rect">
                  <a:avLst/>
                </a:prstGeom>
                <a:ln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1800" dirty="0" err="1"/>
                    <a:t>Nonlinear</a:t>
                  </a:r>
                  <a:r>
                    <a:rPr lang="fr-FR" sz="1800" dirty="0"/>
                    <a:t> vibration</a:t>
                  </a:r>
                </a:p>
              </p:txBody>
            </p:sp>
            <p:cxnSp>
              <p:nvCxnSpPr>
                <p:cNvPr id="36" name="Straight Arrow Connector 35"/>
                <p:cNvCxnSpPr/>
                <p:nvPr/>
              </p:nvCxnSpPr>
              <p:spPr bwMode="auto">
                <a:xfrm flipV="1">
                  <a:off x="1576845" y="1947813"/>
                  <a:ext cx="546882" cy="276999"/>
                </a:xfrm>
                <a:prstGeom prst="straightConnector1">
                  <a:avLst/>
                </a:prstGeom>
                <a:ln w="38100">
                  <a:headEnd type="none" w="med" len="med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Arrow Connector 36"/>
                <p:cNvCxnSpPr/>
                <p:nvPr/>
              </p:nvCxnSpPr>
              <p:spPr bwMode="auto">
                <a:xfrm>
                  <a:off x="1549245" y="2839078"/>
                  <a:ext cx="546883" cy="276290"/>
                </a:xfrm>
                <a:prstGeom prst="straightConnector1">
                  <a:avLst/>
                </a:prstGeom>
                <a:ln w="38100">
                  <a:headEnd type="none" w="med" len="med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8" name="Rectangle 37"/>
              <p:cNvSpPr/>
              <p:nvPr/>
            </p:nvSpPr>
            <p:spPr>
              <a:xfrm>
                <a:off x="4189478" y="4231541"/>
                <a:ext cx="4775010" cy="923330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just"/>
                <a:r>
                  <a:rPr lang="en-US" sz="1800" dirty="0"/>
                  <a:t>If all the basic components of a vibratory system (the spring, mass, and damper) behave linearly, therefore the superposition principle applies.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4189479" y="5589240"/>
                <a:ext cx="4752528" cy="1200329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just"/>
                <a:r>
                  <a:rPr lang="en-US" sz="1800" dirty="0"/>
                  <a:t>If all the basic components of a vibratory system (the spring, mass, and damper) behave nonlinearly, therefore the superposition principle does not apply.</a:t>
                </a:r>
              </a:p>
            </p:txBody>
          </p:sp>
          <p:sp>
            <p:nvSpPr>
              <p:cNvPr id="2" name="Rectangle 1"/>
              <p:cNvSpPr/>
              <p:nvPr/>
            </p:nvSpPr>
            <p:spPr>
              <a:xfrm>
                <a:off x="277224" y="6100628"/>
                <a:ext cx="1833004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800" dirty="0"/>
                  <a:t>Not part of the program</a:t>
                </a:r>
              </a:p>
            </p:txBody>
          </p:sp>
          <p:sp>
            <p:nvSpPr>
              <p:cNvPr id="15" name="Right Arrow 14"/>
              <p:cNvSpPr/>
              <p:nvPr/>
            </p:nvSpPr>
            <p:spPr bwMode="auto">
              <a:xfrm rot="10800000">
                <a:off x="2051720" y="6189404"/>
                <a:ext cx="370849" cy="234390"/>
              </a:xfrm>
              <a:prstGeom prst="rightArrow">
                <a:avLst/>
              </a:prstGeom>
              <a:solidFill>
                <a:schemeClr val="accent1"/>
              </a:solidFill>
              <a:ln w="317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43" name="Equal 42"/>
            <p:cNvSpPr/>
            <p:nvPr/>
          </p:nvSpPr>
          <p:spPr bwMode="auto">
            <a:xfrm>
              <a:off x="3657116" y="4664802"/>
              <a:ext cx="469007" cy="333804"/>
            </a:xfrm>
            <a:prstGeom prst="mathEqual">
              <a:avLst/>
            </a:prstGeom>
            <a:solidFill>
              <a:schemeClr val="accent1"/>
            </a:solidFill>
            <a:ln w="317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4" name="Equal 43"/>
            <p:cNvSpPr/>
            <p:nvPr/>
          </p:nvSpPr>
          <p:spPr bwMode="auto">
            <a:xfrm>
              <a:off x="3761432" y="6074345"/>
              <a:ext cx="405315" cy="333804"/>
            </a:xfrm>
            <a:prstGeom prst="mathEqual">
              <a:avLst/>
            </a:prstGeom>
            <a:solidFill>
              <a:schemeClr val="accent1"/>
            </a:solidFill>
            <a:ln w="317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60089102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4282" y="476672"/>
            <a:ext cx="8715436" cy="626469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fr-FR" sz="2400" kern="0" dirty="0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3. </a:t>
            </a:r>
            <a:r>
              <a:rPr lang="fr-FR" sz="2400" kern="0" dirty="0" err="1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Chapter</a:t>
            </a:r>
            <a:r>
              <a:rPr lang="fr-FR" sz="2400" kern="0" dirty="0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 03: Multi-</a:t>
            </a:r>
            <a:r>
              <a:rPr lang="fr-FR" sz="2400" kern="0" dirty="0" err="1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degree</a:t>
            </a:r>
            <a:r>
              <a:rPr lang="fr-FR" sz="2400" kern="0" dirty="0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-of-</a:t>
            </a:r>
            <a:r>
              <a:rPr lang="fr-FR" sz="2400" kern="0" dirty="0" err="1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freedom</a:t>
            </a:r>
            <a:r>
              <a:rPr lang="fr-FR" sz="2400" kern="0" dirty="0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fr-FR" sz="2400" kern="0" dirty="0" err="1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systems</a:t>
            </a:r>
            <a:r>
              <a:rPr lang="fr-FR" sz="2400" kern="0" dirty="0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: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2000" dirty="0">
                <a:solidFill>
                  <a:schemeClr val="tx2"/>
                </a:solidFill>
              </a:rPr>
              <a:t>Formulation of the equations of motion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fr-FR" sz="2000" dirty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</a:rPr>
              <a:t>Evaluation of the matrices [M], [K], [C] and force vector {P}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fr-FR" sz="2000" dirty="0" err="1">
                <a:solidFill>
                  <a:schemeClr val="tx2"/>
                </a:solidFill>
              </a:rPr>
              <a:t>Stiffness</a:t>
            </a:r>
            <a:r>
              <a:rPr lang="fr-FR" sz="2000" dirty="0">
                <a:solidFill>
                  <a:schemeClr val="tx2"/>
                </a:solidFill>
              </a:rPr>
              <a:t> matrix [K], Mass matrix [M], </a:t>
            </a:r>
            <a:r>
              <a:rPr lang="fr-FR" sz="2000" dirty="0" err="1">
                <a:solidFill>
                  <a:schemeClr val="tx2"/>
                </a:solidFill>
              </a:rPr>
              <a:t>Damping</a:t>
            </a:r>
            <a:r>
              <a:rPr lang="fr-FR" sz="2000" dirty="0">
                <a:solidFill>
                  <a:schemeClr val="tx2"/>
                </a:solidFill>
              </a:rPr>
              <a:t> matrix [C], </a:t>
            </a:r>
            <a:r>
              <a:rPr lang="fr-FR" sz="2000" dirty="0" err="1">
                <a:solidFill>
                  <a:schemeClr val="tx2"/>
                </a:solidFill>
              </a:rPr>
              <a:t>External</a:t>
            </a:r>
            <a:r>
              <a:rPr lang="fr-FR" sz="2000" dirty="0">
                <a:solidFill>
                  <a:schemeClr val="tx2"/>
                </a:solidFill>
              </a:rPr>
              <a:t> force </a:t>
            </a:r>
            <a:r>
              <a:rPr lang="fr-FR" sz="2000" dirty="0" err="1">
                <a:solidFill>
                  <a:schemeClr val="tx2"/>
                </a:solidFill>
              </a:rPr>
              <a:t>vector</a:t>
            </a:r>
            <a:r>
              <a:rPr lang="fr-FR" sz="2000" dirty="0">
                <a:solidFill>
                  <a:schemeClr val="tx2"/>
                </a:solidFill>
              </a:rPr>
              <a:t> {P})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400" b="1" dirty="0">
                <a:solidFill>
                  <a:srgbClr val="FFFF00"/>
                </a:solidFill>
              </a:rPr>
              <a:t>Evaluation method:</a:t>
            </a:r>
          </a:p>
          <a:p>
            <a:r>
              <a:rPr lang="fr-FR" sz="2400" dirty="0" err="1"/>
              <a:t>Continuous</a:t>
            </a:r>
            <a:r>
              <a:rPr lang="fr-FR" sz="2400" dirty="0"/>
              <a:t> </a:t>
            </a:r>
            <a:r>
              <a:rPr lang="fr-FR" sz="2400" dirty="0" err="1"/>
              <a:t>assessment</a:t>
            </a:r>
            <a:r>
              <a:rPr lang="fr-FR" sz="2400" dirty="0"/>
              <a:t>: 40%; Exam: 60%.</a:t>
            </a:r>
          </a:p>
          <a:p>
            <a:endParaRPr lang="fr-FR" sz="2400" dirty="0"/>
          </a:p>
        </p:txBody>
      </p:sp>
      <p:sp>
        <p:nvSpPr>
          <p:cNvPr id="3" name="Rectangle 2"/>
          <p:cNvSpPr/>
          <p:nvPr/>
        </p:nvSpPr>
        <p:spPr>
          <a:xfrm>
            <a:off x="428596" y="44624"/>
            <a:ext cx="7286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800" dirty="0">
                <a:solidFill>
                  <a:srgbClr val="FF9900">
                    <a:lumMod val="60000"/>
                    <a:lumOff val="40000"/>
                  </a:srgbClr>
                </a:solidFill>
              </a:rPr>
              <a:t>I.1. PROGRAMME DU COURS :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2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197030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4282" y="404664"/>
            <a:ext cx="8715436" cy="633670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1. Dynamic loading: :</a:t>
            </a:r>
            <a:r>
              <a:rPr lang="fr-FR" sz="2400" dirty="0"/>
              <a:t> </a:t>
            </a:r>
            <a:r>
              <a:rPr lang="en-US" sz="2000" dirty="0"/>
              <a:t>Actions that evolve over time (in direction, intensity and/or position). [Reminder: quasi-static load = negligible inertial forces]</a:t>
            </a:r>
          </a:p>
          <a:p>
            <a:pPr>
              <a:lnSpc>
                <a:spcPct val="150000"/>
              </a:lnSpc>
            </a:pPr>
            <a:endParaRPr lang="fr-FR" sz="2000" dirty="0"/>
          </a:p>
          <a:p>
            <a:pPr>
              <a:lnSpc>
                <a:spcPct val="150000"/>
              </a:lnSpc>
            </a:pPr>
            <a:endParaRPr lang="fr-FR" sz="2000" dirty="0"/>
          </a:p>
          <a:p>
            <a:pPr>
              <a:lnSpc>
                <a:spcPct val="150000"/>
              </a:lnSpc>
            </a:pPr>
            <a:endParaRPr lang="fr-FR" sz="2000" dirty="0"/>
          </a:p>
          <a:p>
            <a:pPr>
              <a:lnSpc>
                <a:spcPct val="150000"/>
              </a:lnSpc>
            </a:pPr>
            <a:endParaRPr lang="fr-FR" sz="2000" dirty="0"/>
          </a:p>
          <a:p>
            <a:pPr>
              <a:lnSpc>
                <a:spcPct val="150000"/>
              </a:lnSpc>
            </a:pPr>
            <a:endParaRPr lang="fr-FR" sz="2000" dirty="0"/>
          </a:p>
          <a:p>
            <a:pPr>
              <a:lnSpc>
                <a:spcPct val="150000"/>
              </a:lnSpc>
            </a:pPr>
            <a:r>
              <a:rPr lang="fr-FR" sz="2400" b="1" dirty="0">
                <a:solidFill>
                  <a:srgbClr val="FFFF00"/>
                </a:solidFill>
              </a:rPr>
              <a:t>2.</a:t>
            </a:r>
            <a:r>
              <a:rPr lang="en-US" sz="2400" b="1" dirty="0">
                <a:solidFill>
                  <a:srgbClr val="FFFF00"/>
                </a:solidFill>
              </a:rPr>
              <a:t> Dynamic actions in civil engineering:</a:t>
            </a:r>
            <a:endParaRPr lang="fr-FR" sz="2400" b="1" kern="0" dirty="0">
              <a:solidFill>
                <a:srgbClr val="FFFF00"/>
              </a:solidFill>
              <a:latin typeface="Times New Roman"/>
              <a:ea typeface="+mj-ea"/>
              <a:cs typeface="+mj-cs"/>
            </a:endParaRPr>
          </a:p>
          <a:p>
            <a:pPr algn="just">
              <a:lnSpc>
                <a:spcPct val="150000"/>
              </a:lnSpc>
            </a:pPr>
            <a:r>
              <a:rPr lang="en-US" sz="2000" dirty="0"/>
              <a:t>- Vibrations caused by traffic (trains, trucks) mobile loads of constant or non-constant intensity (assumption to be made);</a:t>
            </a:r>
          </a:p>
          <a:p>
            <a:pPr algn="just">
              <a:lnSpc>
                <a:spcPct val="150000"/>
              </a:lnSpc>
            </a:pPr>
            <a:r>
              <a:rPr lang="en-US" sz="2200" dirty="0"/>
              <a:t>- Vibrations caused by humans: walking, jumping, dancing...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- Vibrations caused by machines (rotating machines...)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- Explosions and impacts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428596" y="-27384"/>
            <a:ext cx="7286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800" dirty="0">
                <a:solidFill>
                  <a:srgbClr val="FF9900">
                    <a:lumMod val="60000"/>
                    <a:lumOff val="40000"/>
                  </a:srgbClr>
                </a:solidFill>
              </a:rPr>
              <a:t>Chapitre 01 : </a:t>
            </a:r>
            <a:r>
              <a:rPr lang="en-US" sz="2800" kern="0" dirty="0">
                <a:solidFill>
                  <a:srgbClr val="FFFF00"/>
                </a:solidFill>
                <a:latin typeface="Times New Roman"/>
              </a:rPr>
              <a:t>Introduction et </a:t>
            </a:r>
            <a:r>
              <a:rPr lang="en-US" sz="2800" kern="0" dirty="0" err="1">
                <a:solidFill>
                  <a:srgbClr val="FFFF00"/>
                </a:solidFill>
                <a:latin typeface="Times New Roman"/>
              </a:rPr>
              <a:t>généralités</a:t>
            </a:r>
            <a:endParaRPr lang="fr-FR" sz="2800" dirty="0">
              <a:solidFill>
                <a:srgbClr val="FF9900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3</a:t>
            </a:fld>
            <a:endParaRPr lang="fr-BE" dirty="0">
              <a:solidFill>
                <a:srgbClr val="FFFFFF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627784" y="1700808"/>
            <a:ext cx="5913822" cy="1637757"/>
            <a:chOff x="395536" y="2079275"/>
            <a:chExt cx="5913822" cy="1665085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315" y="2640390"/>
              <a:ext cx="2304256" cy="10766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395536" y="2079275"/>
              <a:ext cx="2448272" cy="6571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dirty="0" err="1"/>
                <a:t>Statics</a:t>
              </a:r>
              <a:r>
                <a:rPr lang="fr-FR" sz="1800" dirty="0"/>
                <a:t>: single value</a:t>
              </a:r>
            </a:p>
            <a:p>
              <a:endParaRPr lang="fr-FR" sz="1800" dirty="0"/>
            </a:p>
          </p:txBody>
        </p:sp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9038" y="2683795"/>
              <a:ext cx="2880320" cy="10605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2852974" y="2094696"/>
              <a:ext cx="3456384" cy="6571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dirty="0"/>
                <a:t>Dynamics: variable over time</a:t>
              </a:r>
            </a:p>
            <a:p>
              <a:endParaRPr lang="fr-FR" sz="1800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750171" y="3284984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 err="1"/>
              <a:t>response</a:t>
            </a:r>
            <a:r>
              <a:rPr lang="fr-FR" sz="1800" dirty="0"/>
              <a:t>: unique (</a:t>
            </a:r>
            <a:r>
              <a:rPr lang="fr-FR" sz="1800" dirty="0" err="1"/>
              <a:t>deformation</a:t>
            </a:r>
            <a:r>
              <a:rPr lang="fr-FR" sz="1800" dirty="0"/>
              <a:t>)</a:t>
            </a:r>
          </a:p>
          <a:p>
            <a:pPr algn="ctr"/>
            <a:endParaRPr lang="fr-FR" sz="1800" dirty="0"/>
          </a:p>
        </p:txBody>
      </p:sp>
      <p:sp>
        <p:nvSpPr>
          <p:cNvPr id="12" name="TextBox 11"/>
          <p:cNvSpPr txBox="1"/>
          <p:nvPr/>
        </p:nvSpPr>
        <p:spPr>
          <a:xfrm>
            <a:off x="6012160" y="3429000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 err="1"/>
              <a:t>response</a:t>
            </a:r>
            <a:r>
              <a:rPr lang="fr-FR" sz="1800" dirty="0"/>
              <a:t>: variable</a:t>
            </a:r>
          </a:p>
          <a:p>
            <a:pPr algn="ctr"/>
            <a:endParaRPr lang="fr-FR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99" y="2113409"/>
            <a:ext cx="1304925" cy="11715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615844799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4282" y="188640"/>
            <a:ext cx="8715436" cy="655272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000" dirty="0"/>
              <a:t>Wind: </a:t>
            </a:r>
            <a:r>
              <a:rPr lang="fr-FR" sz="2000" dirty="0" err="1"/>
              <a:t>average</a:t>
            </a:r>
            <a:r>
              <a:rPr lang="fr-FR" sz="2000" dirty="0"/>
              <a:t> </a:t>
            </a:r>
            <a:r>
              <a:rPr lang="fr-FR" sz="2000" dirty="0" err="1"/>
              <a:t>static</a:t>
            </a:r>
            <a:r>
              <a:rPr lang="fr-FR" sz="2000" dirty="0"/>
              <a:t> component + turbulent </a:t>
            </a:r>
            <a:r>
              <a:rPr lang="fr-FR" sz="2000" dirty="0" err="1"/>
              <a:t>dynamic</a:t>
            </a:r>
            <a:r>
              <a:rPr lang="fr-FR" sz="2000" dirty="0"/>
              <a:t> component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Earthquakes: excitation by imposed acceleration of structure foundations (vertical and horizontal components)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Waves: case of coastal and offshore structures + ships</a:t>
            </a:r>
          </a:p>
          <a:p>
            <a:pPr>
              <a:lnSpc>
                <a:spcPct val="150000"/>
              </a:lnSpc>
            </a:pPr>
            <a:r>
              <a:rPr lang="en-US" sz="2000" b="1" kern="0" dirty="0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3. Analysis of the dynamic behavior of structures: </a:t>
            </a:r>
            <a:r>
              <a:rPr lang="en-US" sz="2000" kern="0" dirty="0">
                <a:solidFill>
                  <a:srgbClr val="FFFFFF"/>
                </a:solidFill>
                <a:latin typeface="Times New Roman"/>
                <a:ea typeface="+mj-ea"/>
                <a:cs typeface="+mj-cs"/>
              </a:rPr>
              <a:t>Before presenting the methods of dynamic analysis of structures, some concepts need to be clarified: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3.1. Steps of a dynamic problem: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Characterization</a:t>
            </a:r>
            <a:r>
              <a:rPr lang="en-US" sz="2000" dirty="0"/>
              <a:t> of the actions acting on the system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Modeling</a:t>
            </a:r>
            <a:r>
              <a:rPr lang="en-US" sz="2000" dirty="0"/>
              <a:t> of the system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Equation formulation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Resolution</a:t>
            </a:r>
            <a:r>
              <a:rPr lang="en-US" sz="2000" dirty="0"/>
              <a:t> of equations</a:t>
            </a:r>
            <a:endParaRPr lang="fr-FR" sz="2000" kern="0" dirty="0">
              <a:solidFill>
                <a:srgbClr val="FFFFFF"/>
              </a:solidFill>
              <a:latin typeface="Times New Roman"/>
              <a:ea typeface="+mj-ea"/>
              <a:cs typeface="+mj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244408" y="6285821"/>
            <a:ext cx="608856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4</a:t>
            </a:fld>
            <a:endParaRPr lang="fr-B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40168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4282" y="44624"/>
            <a:ext cx="8715436" cy="669674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3.2. Characterization of actions:</a:t>
            </a:r>
          </a:p>
          <a:p>
            <a:pPr algn="just">
              <a:lnSpc>
                <a:spcPct val="150000"/>
              </a:lnSpc>
            </a:pPr>
            <a:r>
              <a:rPr lang="fr-FR" sz="2000" dirty="0">
                <a:solidFill>
                  <a:schemeClr val="tx2">
                    <a:lumMod val="75000"/>
                  </a:schemeClr>
                </a:solidFill>
              </a:rPr>
              <a:t>a) </a:t>
            </a:r>
            <a:r>
              <a:rPr lang="fr-FR" sz="2000" dirty="0" err="1">
                <a:solidFill>
                  <a:schemeClr val="tx2">
                    <a:lumMod val="75000"/>
                  </a:schemeClr>
                </a:solidFill>
              </a:rPr>
              <a:t>Periodic</a:t>
            </a:r>
            <a:r>
              <a:rPr lang="fr-FR" sz="2000" dirty="0">
                <a:solidFill>
                  <a:schemeClr val="tx2">
                    <a:lumMod val="75000"/>
                  </a:schemeClr>
                </a:solidFill>
              </a:rPr>
              <a:t>: </a:t>
            </a:r>
            <a:r>
              <a:rPr lang="fr-FR" sz="2000" dirty="0" err="1"/>
              <a:t>Harmonic</a:t>
            </a:r>
            <a:r>
              <a:rPr lang="fr-FR" sz="2000" dirty="0"/>
              <a:t>, </a:t>
            </a:r>
            <a:r>
              <a:rPr lang="fr-FR" sz="2000" dirty="0" err="1"/>
              <a:t>anharmonic</a:t>
            </a:r>
            <a:r>
              <a:rPr lang="fr-FR" sz="20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fr-FR" sz="2000" dirty="0" err="1">
                <a:solidFill>
                  <a:srgbClr val="FF0000"/>
                </a:solidFill>
              </a:rPr>
              <a:t>Harmonic</a:t>
            </a:r>
            <a:r>
              <a:rPr lang="fr-FR" sz="2000" dirty="0">
                <a:solidFill>
                  <a:srgbClr val="FF0000"/>
                </a:solidFill>
              </a:rPr>
              <a:t> (</a:t>
            </a:r>
            <a:r>
              <a:rPr lang="fr-FR" sz="2000" dirty="0" err="1">
                <a:solidFill>
                  <a:srgbClr val="FF0000"/>
                </a:solidFill>
              </a:rPr>
              <a:t>sinusoidal</a:t>
            </a:r>
            <a:r>
              <a:rPr lang="fr-FR" sz="2000" dirty="0">
                <a:solidFill>
                  <a:srgbClr val="FF0000"/>
                </a:solidFill>
              </a:rPr>
              <a:t> </a:t>
            </a:r>
            <a:r>
              <a:rPr lang="fr-FR" sz="2000" dirty="0" err="1">
                <a:solidFill>
                  <a:srgbClr val="FF0000"/>
                </a:solidFill>
              </a:rPr>
              <a:t>function</a:t>
            </a:r>
            <a:r>
              <a:rPr lang="fr-FR" sz="2000" dirty="0">
                <a:solidFill>
                  <a:srgbClr val="FF0000"/>
                </a:solidFill>
              </a:rPr>
              <a:t>): </a:t>
            </a:r>
            <a:r>
              <a:rPr lang="en-US" sz="2000" dirty="0"/>
              <a:t>describes an oscillatory motion around a stable equilibrium position (rotating machine, mass-spring system).</a:t>
            </a:r>
            <a:endParaRPr lang="fr-FR" sz="2000" dirty="0"/>
          </a:p>
          <a:p>
            <a:pPr algn="just">
              <a:lnSpc>
                <a:spcPct val="150000"/>
              </a:lnSpc>
            </a:pPr>
            <a:endParaRPr lang="fr-FR" sz="2000" dirty="0"/>
          </a:p>
          <a:p>
            <a:pPr algn="just">
              <a:lnSpc>
                <a:spcPct val="150000"/>
              </a:lnSpc>
            </a:pPr>
            <a:endParaRPr lang="fr-FR" sz="2000" dirty="0"/>
          </a:p>
          <a:p>
            <a:pPr algn="just">
              <a:lnSpc>
                <a:spcPct val="150000"/>
              </a:lnSpc>
            </a:pPr>
            <a:endParaRPr lang="fr-FR" sz="2000" dirty="0"/>
          </a:p>
          <a:p>
            <a:pPr algn="just">
              <a:lnSpc>
                <a:spcPct val="150000"/>
              </a:lnSpc>
            </a:pPr>
            <a:r>
              <a:rPr lang="en-US" sz="2000" dirty="0"/>
              <a:t>Defined by: Amplitude (A) and pulsation (ω)</a:t>
            </a:r>
          </a:p>
          <a:p>
            <a:pPr algn="just">
              <a:lnSpc>
                <a:spcPct val="150000"/>
              </a:lnSpc>
            </a:pPr>
            <a:r>
              <a:rPr lang="fr-FR" sz="2000" dirty="0" err="1">
                <a:solidFill>
                  <a:srgbClr val="FF0000"/>
                </a:solidFill>
              </a:rPr>
              <a:t>Anharmonic</a:t>
            </a:r>
            <a:r>
              <a:rPr lang="fr-FR" sz="2000" dirty="0"/>
              <a:t>:</a:t>
            </a:r>
          </a:p>
          <a:p>
            <a:pPr algn="just">
              <a:lnSpc>
                <a:spcPct val="150000"/>
              </a:lnSpc>
            </a:pPr>
            <a:endParaRPr lang="fr-FR" sz="2000" dirty="0"/>
          </a:p>
          <a:p>
            <a:pPr algn="just">
              <a:lnSpc>
                <a:spcPct val="150000"/>
              </a:lnSpc>
            </a:pPr>
            <a:endParaRPr lang="fr-FR" sz="2000" dirty="0"/>
          </a:p>
          <a:p>
            <a:pPr algn="just">
              <a:lnSpc>
                <a:spcPct val="150000"/>
              </a:lnSpc>
            </a:pPr>
            <a:endParaRPr lang="fr-FR" sz="2000" dirty="0"/>
          </a:p>
          <a:p>
            <a:pPr>
              <a:lnSpc>
                <a:spcPct val="150000"/>
              </a:lnSpc>
            </a:pPr>
            <a:r>
              <a:rPr lang="en-US" sz="2000" kern="0" dirty="0">
                <a:latin typeface="Times New Roman"/>
                <a:ea typeface="+mj-ea"/>
                <a:cs typeface="+mj-cs"/>
              </a:rPr>
              <a:t>Defined by: Amplitude (A) and pulsation (ω) and the Fourier transform is used to solve the equation of motion</a:t>
            </a:r>
          </a:p>
          <a:p>
            <a:pPr>
              <a:lnSpc>
                <a:spcPct val="150000"/>
              </a:lnSpc>
            </a:pPr>
            <a:endParaRPr lang="en-US" sz="2000" kern="0" dirty="0">
              <a:latin typeface="Times New Roman"/>
              <a:ea typeface="+mj-ea"/>
              <a:cs typeface="+mj-cs"/>
            </a:endParaRPr>
          </a:p>
          <a:p>
            <a:endParaRPr lang="fr-FR" sz="2400" b="1" kern="0" dirty="0">
              <a:solidFill>
                <a:srgbClr val="FFFF00"/>
              </a:solidFill>
              <a:latin typeface="Times New Roman"/>
              <a:ea typeface="+mj-ea"/>
              <a:cs typeface="+mj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020272" y="6381328"/>
            <a:ext cx="1905000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5</a:t>
            </a:fld>
            <a:endParaRPr lang="fr-BE" dirty="0">
              <a:solidFill>
                <a:srgbClr val="FFFFFF"/>
              </a:solidFill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293096"/>
            <a:ext cx="1656184" cy="1240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95" y="4293096"/>
            <a:ext cx="3451274" cy="1240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022563"/>
            <a:ext cx="1554485" cy="126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95" y="2022563"/>
            <a:ext cx="3451274" cy="126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424371"/>
            <a:ext cx="3096344" cy="436677"/>
          </a:xfrm>
          <a:prstGeom prst="rect">
            <a:avLst/>
          </a:prstGeom>
          <a:solidFill>
            <a:schemeClr val="tx2">
              <a:lumMod val="50000"/>
              <a:alpha val="25000"/>
            </a:schemeClr>
          </a:solidFill>
          <a:ln>
            <a:noFill/>
          </a:ln>
          <a:effectLst/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5976378"/>
            <a:ext cx="2264469" cy="692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8433998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4282" y="44624"/>
            <a:ext cx="8822214" cy="669674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000" b="1" kern="0" dirty="0">
                <a:solidFill>
                  <a:srgbClr val="FFC000"/>
                </a:solidFill>
                <a:latin typeface="Times New Roman"/>
              </a:rPr>
              <a:t>b) Non-periodic: </a:t>
            </a:r>
            <a:r>
              <a:rPr lang="en-US" sz="2000" kern="0" dirty="0">
                <a:latin typeface="Times New Roman"/>
              </a:rPr>
              <a:t>loads that do not change with time. These loads can be either like a pulse spread over a short period (</a:t>
            </a:r>
            <a:r>
              <a:rPr lang="en-US" sz="2000" kern="0" dirty="0">
                <a:solidFill>
                  <a:schemeClr val="tx2"/>
                </a:solidFill>
                <a:latin typeface="Times New Roman"/>
              </a:rPr>
              <a:t>impulsive</a:t>
            </a:r>
            <a:r>
              <a:rPr lang="en-US" sz="2000" kern="0" dirty="0">
                <a:latin typeface="Times New Roman"/>
              </a:rPr>
              <a:t>) like charges resulting from the explosion, or a pulse spread over a relatively long period like earthquakes.</a:t>
            </a:r>
          </a:p>
          <a:p>
            <a:pPr algn="just">
              <a:lnSpc>
                <a:spcPct val="150000"/>
              </a:lnSpc>
            </a:pPr>
            <a:endParaRPr lang="en-US" sz="2000" b="1" kern="0" dirty="0">
              <a:solidFill>
                <a:srgbClr val="FFC000"/>
              </a:solidFill>
              <a:latin typeface="Times New Roman"/>
            </a:endParaRPr>
          </a:p>
          <a:p>
            <a:pPr algn="just">
              <a:lnSpc>
                <a:spcPct val="150000"/>
              </a:lnSpc>
            </a:pPr>
            <a:endParaRPr lang="fr-FR" sz="2000" dirty="0"/>
          </a:p>
          <a:p>
            <a:pPr algn="just">
              <a:lnSpc>
                <a:spcPct val="150000"/>
              </a:lnSpc>
            </a:pPr>
            <a:endParaRPr lang="fr-FR" sz="2000" b="1" kern="0" dirty="0">
              <a:solidFill>
                <a:srgbClr val="FFFF00"/>
              </a:solidFill>
              <a:latin typeface="Times New Roman"/>
              <a:ea typeface="+mj-ea"/>
              <a:cs typeface="+mj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6</a:t>
            </a:fld>
            <a:endParaRPr lang="fr-BE" dirty="0">
              <a:solidFill>
                <a:srgbClr val="FFFFFF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08" y="2682098"/>
            <a:ext cx="1344364" cy="1538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682098"/>
            <a:ext cx="2528669" cy="1538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03564" y="2158878"/>
            <a:ext cx="32034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FFFF00"/>
                </a:solidFill>
              </a:rPr>
              <a:t>Explosion in the air</a:t>
            </a:r>
          </a:p>
          <a:p>
            <a:endParaRPr lang="fr-FR" sz="2000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20349" y="3140968"/>
            <a:ext cx="49236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err="1"/>
              <a:t>Shock</a:t>
            </a:r>
            <a:r>
              <a:rPr lang="fr-FR" sz="2000" dirty="0"/>
              <a:t> </a:t>
            </a:r>
            <a:r>
              <a:rPr lang="fr-FR" sz="2000" dirty="0" err="1"/>
              <a:t>spectrum</a:t>
            </a:r>
            <a:endParaRPr lang="fr-FR" sz="2000" dirty="0"/>
          </a:p>
          <a:p>
            <a:r>
              <a:rPr lang="fr-FR" sz="2000" dirty="0" err="1"/>
              <a:t>Simplified</a:t>
            </a:r>
            <a:r>
              <a:rPr lang="fr-FR" sz="2000" dirty="0"/>
              <a:t> </a:t>
            </a:r>
            <a:r>
              <a:rPr lang="fr-FR" sz="2000" dirty="0" err="1"/>
              <a:t>representation</a:t>
            </a:r>
            <a:r>
              <a:rPr lang="fr-FR" sz="2000" dirty="0"/>
              <a:t>: Maximum </a:t>
            </a:r>
            <a:r>
              <a:rPr lang="fr-FR" sz="2000" dirty="0" err="1"/>
              <a:t>response</a:t>
            </a:r>
            <a:endParaRPr lang="fr-FR" sz="2000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6778" y="2737858"/>
            <a:ext cx="1122385" cy="403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941168"/>
            <a:ext cx="1337680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941168"/>
            <a:ext cx="2528669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2004419" y="4394032"/>
            <a:ext cx="16017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>
                <a:solidFill>
                  <a:srgbClr val="FFFF00"/>
                </a:solidFill>
              </a:rPr>
              <a:t>earthquake</a:t>
            </a:r>
            <a:endParaRPr lang="fr-FR" sz="2400" dirty="0">
              <a:solidFill>
                <a:srgbClr val="FFFF00"/>
              </a:solidFill>
            </a:endParaRPr>
          </a:p>
          <a:p>
            <a:endParaRPr lang="fr-FR" sz="2400" dirty="0">
              <a:solidFill>
                <a:srgbClr val="FFFF00"/>
              </a:solidFill>
            </a:endParaRP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437112"/>
            <a:ext cx="1122385" cy="403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139952" y="5805264"/>
            <a:ext cx="51125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err="1"/>
              <a:t>Simplified</a:t>
            </a:r>
            <a:r>
              <a:rPr lang="fr-FR" sz="2000" dirty="0"/>
              <a:t> </a:t>
            </a:r>
            <a:r>
              <a:rPr lang="fr-FR" sz="2000" dirty="0" err="1"/>
              <a:t>representation</a:t>
            </a:r>
            <a:r>
              <a:rPr lang="fr-FR" sz="2000" dirty="0"/>
              <a:t>: Maximum </a:t>
            </a:r>
            <a:r>
              <a:rPr lang="fr-FR" sz="2000" dirty="0" err="1"/>
              <a:t>response</a:t>
            </a:r>
            <a:endParaRPr lang="fr-FR" sz="2000" dirty="0"/>
          </a:p>
          <a:p>
            <a:endParaRPr lang="fr-FR" sz="2000" dirty="0"/>
          </a:p>
        </p:txBody>
      </p:sp>
      <p:sp>
        <p:nvSpPr>
          <p:cNvPr id="6" name="Rectangle 5"/>
          <p:cNvSpPr/>
          <p:nvPr/>
        </p:nvSpPr>
        <p:spPr>
          <a:xfrm>
            <a:off x="4678898" y="486916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/>
              <a:t>Fourier Transform:</a:t>
            </a:r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9764" y="5229200"/>
            <a:ext cx="2734394" cy="541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406987" y="2708920"/>
            <a:ext cx="25412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Time </a:t>
            </a:r>
            <a:r>
              <a:rPr lang="fr-FR" sz="2000" dirty="0" err="1"/>
              <a:t>diagram</a:t>
            </a:r>
            <a:r>
              <a:rPr lang="fr-FR" sz="2000" dirty="0"/>
              <a:t>: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4625389" y="4509120"/>
            <a:ext cx="25412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Time </a:t>
            </a:r>
            <a:r>
              <a:rPr lang="fr-FR" sz="2000" dirty="0" err="1"/>
              <a:t>diagram</a:t>
            </a:r>
            <a:r>
              <a:rPr lang="fr-FR" sz="2000" dirty="0"/>
              <a:t>: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338733" y="6217633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/>
              <a:t>Oscillator response spectrum</a:t>
            </a:r>
          </a:p>
          <a:p>
            <a:endParaRPr lang="en-US" sz="2000" dirty="0" err="1"/>
          </a:p>
        </p:txBody>
      </p:sp>
    </p:spTree>
    <p:extLst>
      <p:ext uri="{BB962C8B-B14F-4D97-AF65-F5344CB8AC3E}">
        <p14:creationId xmlns:p14="http://schemas.microsoft.com/office/powerpoint/2010/main" val="3374505254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4282" y="44624"/>
            <a:ext cx="8822214" cy="669674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2000" b="1" kern="0" dirty="0">
                <a:solidFill>
                  <a:srgbClr val="FFC000"/>
                </a:solidFill>
                <a:latin typeface="Times New Roman"/>
              </a:rPr>
              <a:t>C)</a:t>
            </a:r>
            <a:r>
              <a:rPr lang="en-US" sz="2000" dirty="0">
                <a:solidFill>
                  <a:srgbClr val="FFC000"/>
                </a:solidFill>
              </a:rPr>
              <a:t> Random action: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Many of the loads acting on structures (Mechanical or Civil Engineering) cannot be defined deterministically by an equation of the form 	</a:t>
            </a:r>
            <a:r>
              <a:rPr lang="fr-FR" sz="20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fr-FR" sz="2000" dirty="0"/>
              <a:t>t</a:t>
            </a:r>
            <a:r>
              <a:rPr lang="en-US" sz="2000" dirty="0"/>
              <a:t>hey are generally only known by their </a:t>
            </a:r>
            <a:r>
              <a:rPr lang="en-US" sz="2000" dirty="0">
                <a:solidFill>
                  <a:srgbClr val="FF0000"/>
                </a:solidFill>
              </a:rPr>
              <a:t>average value</a:t>
            </a:r>
            <a:r>
              <a:rPr lang="en-US" sz="2000" dirty="0"/>
              <a:t>. These are typically the vibratory motions generated by </a:t>
            </a:r>
            <a:r>
              <a:rPr lang="en-US" sz="2000" dirty="0">
                <a:solidFill>
                  <a:srgbClr val="FF0000"/>
                </a:solidFill>
              </a:rPr>
              <a:t>rail</a:t>
            </a:r>
            <a:r>
              <a:rPr lang="en-US" sz="2000" dirty="0"/>
              <a:t> or </a:t>
            </a:r>
            <a:r>
              <a:rPr lang="en-US" sz="2000" dirty="0">
                <a:solidFill>
                  <a:srgbClr val="FF0000"/>
                </a:solidFill>
              </a:rPr>
              <a:t>road traffic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0000"/>
                </a:solidFill>
              </a:rPr>
              <a:t>wind</a:t>
            </a:r>
            <a:r>
              <a:rPr lang="en-US" sz="2000" dirty="0"/>
              <a:t>, etc. The stress is said to be random and is represented by its power spectral density. We then speak of stochastic dynamics.</a:t>
            </a:r>
            <a:endParaRPr lang="fr-FR" sz="2000" b="1" dirty="0"/>
          </a:p>
          <a:p>
            <a:pPr algn="just">
              <a:lnSpc>
                <a:spcPct val="150000"/>
              </a:lnSpc>
            </a:pPr>
            <a:endParaRPr lang="fr-FR" sz="2000" dirty="0"/>
          </a:p>
          <a:p>
            <a:pPr algn="just">
              <a:lnSpc>
                <a:spcPct val="150000"/>
              </a:lnSpc>
            </a:pPr>
            <a:endParaRPr lang="fr-FR" sz="2000" dirty="0"/>
          </a:p>
          <a:p>
            <a:pPr algn="just">
              <a:lnSpc>
                <a:spcPct val="150000"/>
              </a:lnSpc>
            </a:pPr>
            <a:r>
              <a:rPr lang="en-US" sz="2000" dirty="0"/>
              <a:t>.</a:t>
            </a:r>
            <a:endParaRPr lang="fr-FR" sz="2000" dirty="0"/>
          </a:p>
          <a:p>
            <a:pPr algn="just">
              <a:lnSpc>
                <a:spcPct val="150000"/>
              </a:lnSpc>
            </a:pPr>
            <a:endParaRPr lang="fr-FR" sz="2000" b="1" kern="0" dirty="0">
              <a:solidFill>
                <a:srgbClr val="FFFF00"/>
              </a:solidFill>
              <a:latin typeface="Times New Roman"/>
              <a:ea typeface="+mj-ea"/>
              <a:cs typeface="+mj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7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3402998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>
                <a:solidFill>
                  <a:srgbClr val="FFFF00"/>
                </a:solidFill>
              </a:rPr>
              <a:t>Random</a:t>
            </a:r>
            <a:r>
              <a:rPr lang="fr-FR" sz="2400" dirty="0">
                <a:solidFill>
                  <a:srgbClr val="FFFF00"/>
                </a:solidFill>
              </a:rPr>
              <a:t> </a:t>
            </a:r>
            <a:r>
              <a:rPr lang="fr-FR" sz="2400" dirty="0" err="1">
                <a:solidFill>
                  <a:srgbClr val="FFFF00"/>
                </a:solidFill>
              </a:rPr>
              <a:t>loading</a:t>
            </a:r>
            <a:endParaRPr lang="en-US" sz="2400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728" y="4030563"/>
            <a:ext cx="3124200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293840"/>
            <a:ext cx="3429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9907640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4282" y="44624"/>
            <a:ext cx="8715436" cy="669674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fr-FR" sz="2000" b="1" kern="0" dirty="0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4. Notion </a:t>
            </a:r>
            <a:r>
              <a:rPr lang="fr-FR" sz="2000" b="1" kern="0" dirty="0" err="1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Degree</a:t>
            </a:r>
            <a:r>
              <a:rPr lang="fr-FR" sz="2000" b="1" kern="0" dirty="0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 of </a:t>
            </a:r>
            <a:r>
              <a:rPr lang="fr-FR" sz="2000" b="1" kern="0" dirty="0" err="1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freedom</a:t>
            </a:r>
            <a:r>
              <a:rPr lang="fr-FR" sz="2000" b="1" kern="0" dirty="0">
                <a:solidFill>
                  <a:srgbClr val="FFFF00"/>
                </a:solidFill>
                <a:latin typeface="Times New Roman"/>
                <a:ea typeface="+mj-ea"/>
                <a:cs typeface="+mj-cs"/>
              </a:rPr>
              <a:t>: </a:t>
            </a:r>
            <a:r>
              <a:rPr lang="en-US" sz="2000" kern="0" dirty="0">
                <a:latin typeface="Times New Roman"/>
                <a:ea typeface="+mj-ea"/>
                <a:cs typeface="+mj-cs"/>
              </a:rPr>
              <a:t>the number of coordinates required to define the position of all the mass particles of a system</a:t>
            </a:r>
            <a:endParaRPr lang="fr-FR" sz="2000" kern="0" dirty="0">
              <a:latin typeface="Times New Roman"/>
              <a:ea typeface="+mj-ea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C000"/>
                </a:solidFill>
              </a:rPr>
              <a:t>Assumption 1:</a:t>
            </a:r>
            <a:r>
              <a:rPr lang="en-US" sz="2000" dirty="0"/>
              <a:t>Stiffness and mass uniformly distributed over the length + deformed</a:t>
            </a:r>
            <a:r>
              <a:rPr lang="fr-FR" sz="2000" dirty="0"/>
              <a:t>= </a:t>
            </a:r>
            <a:r>
              <a:rPr lang="en-US" sz="2000" dirty="0" err="1"/>
              <a:t>fct</a:t>
            </a:r>
            <a:r>
              <a:rPr lang="en-US" sz="2000" dirty="0"/>
              <a:t>(x)                continuous system</a:t>
            </a:r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C000"/>
                </a:solidFill>
              </a:rPr>
              <a:t>Assumption 2: </a:t>
            </a:r>
            <a:r>
              <a:rPr lang="en-US" sz="2000" dirty="0"/>
              <a:t>Finite element              model system with N degrees of freedom</a:t>
            </a:r>
            <a:endParaRPr lang="fr-FR" sz="2000" dirty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/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FFC000"/>
                </a:solidFill>
              </a:rPr>
              <a:t>Assumption 3: </a:t>
            </a:r>
            <a:r>
              <a:rPr lang="en-US" sz="2000" dirty="0"/>
              <a:t>Vibratory deformation supposed known and defined by its amplitude system described by a single parameter (1 degree of freedom)</a:t>
            </a:r>
          </a:p>
          <a:p>
            <a:r>
              <a:rPr lang="fr-FR" sz="2000" dirty="0"/>
              <a:t> </a:t>
            </a:r>
          </a:p>
          <a:p>
            <a:pPr algn="just">
              <a:lnSpc>
                <a:spcPct val="150000"/>
              </a:lnSpc>
            </a:pPr>
            <a:endParaRPr lang="fr-FR" sz="2000" dirty="0">
              <a:latin typeface="Times New Roman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033481" y="6428184"/>
            <a:ext cx="1905000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8</a:t>
            </a:fld>
            <a:endParaRPr lang="fr-BE" dirty="0">
              <a:solidFill>
                <a:srgbClr val="FFFFFF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4865" y="1930436"/>
            <a:ext cx="3044681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ight Arrow 1"/>
          <p:cNvSpPr/>
          <p:nvPr/>
        </p:nvSpPr>
        <p:spPr bwMode="auto">
          <a:xfrm>
            <a:off x="2141106" y="1601336"/>
            <a:ext cx="720080" cy="216024"/>
          </a:xfrm>
          <a:prstGeom prst="rightArrow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480203"/>
            <a:ext cx="2450938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ight Arrow 11"/>
          <p:cNvSpPr/>
          <p:nvPr/>
        </p:nvSpPr>
        <p:spPr bwMode="auto">
          <a:xfrm>
            <a:off x="3417205" y="2979616"/>
            <a:ext cx="720080" cy="216024"/>
          </a:xfrm>
          <a:prstGeom prst="rightArrow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146" y="5396830"/>
            <a:ext cx="2438400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4253937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 txBox="1">
                <a:spLocks noChangeArrowheads="1"/>
              </p:cNvSpPr>
              <p:nvPr/>
            </p:nvSpPr>
            <p:spPr>
              <a:xfrm>
                <a:off x="249052" y="72008"/>
                <a:ext cx="8715436" cy="674136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sz="2000" kern="0" dirty="0">
                    <a:latin typeface="Times New Roman"/>
                    <a:ea typeface="+mj-ea"/>
                    <a:cs typeface="+mj-cs"/>
                  </a:rPr>
                  <a:t>So to make a calculation diagram two assumptions are used: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r-FR" sz="2000" kern="0" dirty="0">
                    <a:latin typeface="Times New Roman"/>
                    <a:ea typeface="+mj-ea"/>
                    <a:cs typeface="+mj-cs"/>
                  </a:rPr>
                  <a:t>The mass concentration </a:t>
                </a:r>
                <a:r>
                  <a:rPr lang="fr-FR" sz="2000" kern="0" dirty="0" err="1">
                    <a:latin typeface="Times New Roman"/>
                    <a:ea typeface="+mj-ea"/>
                    <a:cs typeface="+mj-cs"/>
                  </a:rPr>
                  <a:t>approach</a:t>
                </a:r>
                <a:r>
                  <a:rPr lang="fr-FR" sz="2000" kern="0" dirty="0">
                    <a:latin typeface="Times New Roman"/>
                    <a:ea typeface="+mj-ea"/>
                    <a:cs typeface="+mj-cs"/>
                  </a:rPr>
                  <a:t>.</a:t>
                </a:r>
              </a:p>
              <a:p>
                <a:pPr marL="342900" indent="-342900">
                  <a:buFontTx/>
                  <a:buChar char="-"/>
                </a:pPr>
                <a:r>
                  <a:rPr lang="fr-FR" sz="2000" kern="0" dirty="0">
                    <a:latin typeface="Times New Roman"/>
                    <a:ea typeface="+mj-ea"/>
                    <a:cs typeface="+mj-cs"/>
                  </a:rPr>
                  <a:t>The </a:t>
                </a:r>
                <a:r>
                  <a:rPr lang="fr-FR" sz="2000" kern="0" dirty="0" err="1">
                    <a:latin typeface="Times New Roman"/>
                    <a:ea typeface="+mj-ea"/>
                    <a:cs typeface="+mj-cs"/>
                  </a:rPr>
                  <a:t>generalized</a:t>
                </a:r>
                <a:r>
                  <a:rPr lang="fr-FR" sz="2000" kern="0" dirty="0">
                    <a:latin typeface="Times New Roman"/>
                    <a:ea typeface="+mj-ea"/>
                    <a:cs typeface="+mj-cs"/>
                  </a:rPr>
                  <a:t> </a:t>
                </a:r>
                <a:r>
                  <a:rPr lang="fr-FR" sz="2000" kern="0" dirty="0" err="1">
                    <a:latin typeface="Times New Roman"/>
                    <a:ea typeface="+mj-ea"/>
                    <a:cs typeface="+mj-cs"/>
                  </a:rPr>
                  <a:t>displacement</a:t>
                </a:r>
                <a:r>
                  <a:rPr lang="fr-FR" sz="2000" kern="0" dirty="0">
                    <a:latin typeface="Times New Roman"/>
                    <a:ea typeface="+mj-ea"/>
                    <a:cs typeface="+mj-cs"/>
                  </a:rPr>
                  <a:t> </a:t>
                </a:r>
                <a:r>
                  <a:rPr lang="fr-FR" sz="2000" kern="0" dirty="0" err="1">
                    <a:latin typeface="Times New Roman"/>
                    <a:ea typeface="+mj-ea"/>
                    <a:cs typeface="+mj-cs"/>
                  </a:rPr>
                  <a:t>approach</a:t>
                </a:r>
                <a:r>
                  <a:rPr lang="fr-FR" sz="2000" kern="0" dirty="0">
                    <a:latin typeface="Times New Roman"/>
                    <a:ea typeface="+mj-ea"/>
                    <a:cs typeface="+mj-cs"/>
                  </a:rPr>
                  <a:t>.</a:t>
                </a:r>
              </a:p>
              <a:p>
                <a:pPr lvl="0">
                  <a:lnSpc>
                    <a:spcPct val="150000"/>
                  </a:lnSpc>
                </a:pPr>
                <a:r>
                  <a:rPr lang="fr-FR" sz="2000" kern="0" dirty="0">
                    <a:solidFill>
                      <a:srgbClr val="FFC000"/>
                    </a:solidFill>
                    <a:latin typeface="Times New Roman"/>
                    <a:ea typeface="+mj-ea"/>
                    <a:cs typeface="+mj-cs"/>
                  </a:rPr>
                  <a:t>4.1- The mass concentration </a:t>
                </a:r>
                <a:r>
                  <a:rPr lang="fr-FR" sz="2000" kern="0" dirty="0" err="1">
                    <a:solidFill>
                      <a:srgbClr val="FFC000"/>
                    </a:solidFill>
                    <a:latin typeface="Times New Roman"/>
                    <a:ea typeface="+mj-ea"/>
                    <a:cs typeface="+mj-cs"/>
                  </a:rPr>
                  <a:t>approach</a:t>
                </a:r>
                <a:r>
                  <a:rPr lang="fr-FR" sz="2000" kern="0" dirty="0">
                    <a:solidFill>
                      <a:srgbClr val="FFC000"/>
                    </a:solidFill>
                    <a:latin typeface="Times New Roman"/>
                    <a:ea typeface="+mj-ea"/>
                    <a:cs typeface="+mj-cs"/>
                  </a:rPr>
                  <a:t>:</a:t>
                </a:r>
                <a:endParaRPr lang="fr-FR" sz="2000" kern="0" dirty="0">
                  <a:latin typeface="Times New Roman"/>
                  <a:ea typeface="+mj-ea"/>
                  <a:cs typeface="+mj-cs"/>
                </a:endParaRPr>
              </a:p>
              <a:p>
                <a:pPr>
                  <a:lnSpc>
                    <a:spcPct val="150000"/>
                  </a:lnSpc>
                </a:pPr>
                <a:endParaRPr lang="en-US" sz="2000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US" sz="2000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US" sz="2000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en-US" sz="2000" dirty="0">
                  <a:solidFill>
                    <a:srgbClr val="FF0000"/>
                  </a:solidFill>
                </a:endParaRPr>
              </a:p>
              <a:p>
                <a:pPr lvl="0" algn="just">
                  <a:lnSpc>
                    <a:spcPct val="150000"/>
                  </a:lnSpc>
                </a:pPr>
                <a:r>
                  <a:rPr lang="fr-FR" sz="2000" dirty="0">
                    <a:solidFill>
                      <a:srgbClr val="FFC000"/>
                    </a:solidFill>
                  </a:rPr>
                  <a:t>4.2 The </a:t>
                </a:r>
                <a:r>
                  <a:rPr lang="fr-FR" sz="2000" dirty="0" err="1">
                    <a:solidFill>
                      <a:srgbClr val="FFC000"/>
                    </a:solidFill>
                  </a:rPr>
                  <a:t>generalized</a:t>
                </a:r>
                <a:r>
                  <a:rPr lang="fr-FR" sz="2000" dirty="0">
                    <a:solidFill>
                      <a:srgbClr val="FFC000"/>
                    </a:solidFill>
                  </a:rPr>
                  <a:t> </a:t>
                </a:r>
                <a:r>
                  <a:rPr lang="fr-FR" sz="2000" dirty="0" err="1">
                    <a:solidFill>
                      <a:srgbClr val="FFC000"/>
                    </a:solidFill>
                  </a:rPr>
                  <a:t>displacement</a:t>
                </a:r>
                <a:r>
                  <a:rPr lang="fr-FR" sz="2000" dirty="0">
                    <a:solidFill>
                      <a:srgbClr val="FFC000"/>
                    </a:solidFill>
                  </a:rPr>
                  <a:t> </a:t>
                </a:r>
                <a:r>
                  <a:rPr lang="fr-FR" sz="2000" dirty="0" err="1">
                    <a:solidFill>
                      <a:srgbClr val="FFC000"/>
                    </a:solidFill>
                  </a:rPr>
                  <a:t>approach</a:t>
                </a:r>
                <a:r>
                  <a:rPr lang="fr-FR" sz="2000" dirty="0">
                    <a:solidFill>
                      <a:srgbClr val="FFC000"/>
                    </a:solidFill>
                  </a:rPr>
                  <a:t>:</a:t>
                </a:r>
                <a:r>
                  <a:rPr lang="en-US" sz="2000" dirty="0"/>
                  <a:t>This method is based on the assumption that the deformed shape of a simple beam is represented in trigonometric series (Fourier series).</a:t>
                </a:r>
                <a:r>
                  <a:rPr lang="fr-FR" sz="2000" dirty="0"/>
                  <a:t> </a:t>
                </a:r>
                <a14:m>
                  <m:oMath xmlns:m="http://schemas.openxmlformats.org/officeDocument/2006/math">
                    <m:r>
                      <a:rPr lang="fr-FR" sz="2000" i="1">
                        <a:latin typeface="Cambria Math"/>
                      </a:rPr>
                      <m:t>𝑣</m:t>
                    </m:r>
                    <m:d>
                      <m:d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r-FR" sz="2000" i="1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fr-FR" sz="2000" i="1">
                            <a:latin typeface="Cambria Math"/>
                          </a:rPr>
                          <m:t>𝑛</m:t>
                        </m:r>
                        <m:r>
                          <a:rPr lang="fr-FR" sz="2000" i="1">
                            <a:latin typeface="Cambria Math"/>
                          </a:rPr>
                          <m:t>=</m:t>
                        </m:r>
                        <m:r>
                          <a:rPr lang="fr-FR" sz="2000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fr-FR" sz="2000" i="1">
                            <a:latin typeface="Cambria Math"/>
                          </a:rPr>
                          <m:t>∞</m:t>
                        </m:r>
                      </m:sup>
                      <m:e>
                        <m:sSub>
                          <m:sSub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fr-FR" sz="20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fr-FR" sz="2000" i="1">
                            <a:latin typeface="Cambria Math"/>
                          </a:rPr>
                          <m:t>𝑠𝑖𝑛</m:t>
                        </m:r>
                        <m:d>
                          <m:d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0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.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𝜋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.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𝑥</m:t>
                                </m:r>
                              </m:num>
                              <m:den>
                                <m:r>
                                  <a:rPr lang="fr-FR" sz="2000" i="1">
                                    <a:latin typeface="Cambria Math"/>
                                  </a:rPr>
                                  <m:t>𝐿</m:t>
                                </m:r>
                              </m:den>
                            </m:f>
                          </m:e>
                        </m:d>
                        <m:r>
                          <a:rPr lang="fr-FR" sz="2000" b="0" i="1" smtClean="0">
                            <a:latin typeface="Cambria Math"/>
                          </a:rPr>
                          <m:t>.</m:t>
                        </m:r>
                      </m:e>
                    </m:nary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052" y="72008"/>
                <a:ext cx="8715436" cy="6741368"/>
              </a:xfrm>
              <a:prstGeom prst="rect">
                <a:avLst/>
              </a:prstGeom>
              <a:blipFill>
                <a:blip r:embed="rId3"/>
                <a:stretch>
                  <a:fillRect l="-698" r="-55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033481" y="6428184"/>
            <a:ext cx="1905000" cy="457200"/>
          </a:xfrm>
        </p:spPr>
        <p:txBody>
          <a:bodyPr/>
          <a:lstStyle/>
          <a:p>
            <a:fld id="{CF4668DC-857F-487D-BFFA-8C0CA5037977}" type="slidenum">
              <a:rPr lang="fr-BE" smtClean="0">
                <a:solidFill>
                  <a:srgbClr val="FFFFFF"/>
                </a:solidFill>
              </a:rPr>
              <a:pPr/>
              <a:t>9</a:t>
            </a:fld>
            <a:endParaRPr lang="fr-BE" dirty="0">
              <a:solidFill>
                <a:srgbClr val="FFFFF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1628800"/>
            <a:ext cx="7128793" cy="194421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3" name="Rectangle 4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7" name="Group 3"/>
          <p:cNvGrpSpPr>
            <a:grpSpLocks noChangeAspect="1"/>
          </p:cNvGrpSpPr>
          <p:nvPr/>
        </p:nvGrpSpPr>
        <p:grpSpPr bwMode="auto">
          <a:xfrm>
            <a:off x="971600" y="5079500"/>
            <a:ext cx="6768752" cy="1733876"/>
            <a:chOff x="-117" y="6515"/>
            <a:chExt cx="9947" cy="3698"/>
          </a:xfrm>
        </p:grpSpPr>
        <p:sp>
          <p:nvSpPr>
            <p:cNvPr id="8" name="AutoShape 42"/>
            <p:cNvSpPr>
              <a:spLocks noChangeAspect="1" noChangeArrowheads="1" noTextEdit="1"/>
            </p:cNvSpPr>
            <p:nvPr/>
          </p:nvSpPr>
          <p:spPr bwMode="auto">
            <a:xfrm>
              <a:off x="-117" y="6515"/>
              <a:ext cx="9947" cy="369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" name="AutoShape 41"/>
            <p:cNvSpPr>
              <a:spLocks noChangeArrowheads="1"/>
            </p:cNvSpPr>
            <p:nvPr/>
          </p:nvSpPr>
          <p:spPr bwMode="auto">
            <a:xfrm>
              <a:off x="3565" y="6903"/>
              <a:ext cx="234" cy="221"/>
            </a:xfrm>
            <a:prstGeom prst="triangle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" name="AutoShape 40"/>
            <p:cNvSpPr>
              <a:spLocks noChangeShapeType="1"/>
            </p:cNvSpPr>
            <p:nvPr/>
          </p:nvSpPr>
          <p:spPr bwMode="auto">
            <a:xfrm>
              <a:off x="3443" y="7124"/>
              <a:ext cx="475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AutoShape 39"/>
            <p:cNvSpPr>
              <a:spLocks noChangeArrowheads="1"/>
            </p:cNvSpPr>
            <p:nvPr/>
          </p:nvSpPr>
          <p:spPr bwMode="auto">
            <a:xfrm>
              <a:off x="7327" y="6905"/>
              <a:ext cx="234" cy="221"/>
            </a:xfrm>
            <a:prstGeom prst="triangle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6" name="AutoShape 38"/>
            <p:cNvSpPr>
              <a:spLocks noChangeShapeType="1"/>
            </p:cNvSpPr>
            <p:nvPr/>
          </p:nvSpPr>
          <p:spPr bwMode="auto">
            <a:xfrm>
              <a:off x="7205" y="7198"/>
              <a:ext cx="475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7" name="AutoShape 37"/>
            <p:cNvSpPr>
              <a:spLocks noChangeShapeType="1"/>
            </p:cNvSpPr>
            <p:nvPr/>
          </p:nvSpPr>
          <p:spPr bwMode="auto">
            <a:xfrm>
              <a:off x="7205" y="7124"/>
              <a:ext cx="475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8" name="AutoShape 36"/>
            <p:cNvSpPr>
              <a:spLocks noChangeShapeType="1"/>
            </p:cNvSpPr>
            <p:nvPr/>
          </p:nvSpPr>
          <p:spPr bwMode="auto">
            <a:xfrm>
              <a:off x="3682" y="6903"/>
              <a:ext cx="3762" cy="2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" name="Text Box 35"/>
            <p:cNvSpPr txBox="1">
              <a:spLocks noChangeArrowheads="1"/>
            </p:cNvSpPr>
            <p:nvPr/>
          </p:nvSpPr>
          <p:spPr bwMode="auto">
            <a:xfrm>
              <a:off x="4069" y="7063"/>
              <a:ext cx="315" cy="25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x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AutoShape 34"/>
            <p:cNvSpPr>
              <a:spLocks noChangeShapeType="1"/>
            </p:cNvSpPr>
            <p:nvPr/>
          </p:nvSpPr>
          <p:spPr bwMode="auto">
            <a:xfrm>
              <a:off x="3682" y="7374"/>
              <a:ext cx="887" cy="1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" name="AutoShape 33"/>
            <p:cNvSpPr>
              <a:spLocks noChangeShapeType="1"/>
            </p:cNvSpPr>
            <p:nvPr/>
          </p:nvSpPr>
          <p:spPr bwMode="auto">
            <a:xfrm>
              <a:off x="3682" y="7199"/>
              <a:ext cx="1" cy="49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2" name="AutoShape 32"/>
            <p:cNvSpPr>
              <a:spLocks noChangeShapeType="1"/>
            </p:cNvSpPr>
            <p:nvPr/>
          </p:nvSpPr>
          <p:spPr bwMode="auto">
            <a:xfrm>
              <a:off x="3691" y="7588"/>
              <a:ext cx="3753" cy="1"/>
            </a:xfrm>
            <a:prstGeom prst="straightConnector1">
              <a:avLst/>
            </a:prstGeom>
            <a:ln>
              <a:headEnd type="stealth" w="med" len="sm"/>
              <a:tailEnd type="stealth" w="med" len="sm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" name="AutoShape 31"/>
            <p:cNvSpPr>
              <a:spLocks noChangeShapeType="1"/>
            </p:cNvSpPr>
            <p:nvPr/>
          </p:nvSpPr>
          <p:spPr bwMode="auto">
            <a:xfrm>
              <a:off x="7444" y="7199"/>
              <a:ext cx="1" cy="49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4" name="Text Box 30"/>
            <p:cNvSpPr txBox="1">
              <a:spLocks noChangeArrowheads="1"/>
            </p:cNvSpPr>
            <p:nvPr/>
          </p:nvSpPr>
          <p:spPr bwMode="auto">
            <a:xfrm>
              <a:off x="5381" y="7279"/>
              <a:ext cx="162" cy="25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l</a:t>
              </a:r>
              <a:endParaRPr kumimoji="0" lang="fr-FR" altLang="fr-FR" sz="1800" b="0" i="0" u="none" strike="noStrike" cap="none" normalizeH="0" baseline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auto">
            <a:xfrm>
              <a:off x="3691" y="6695"/>
              <a:ext cx="3753" cy="285"/>
            </a:xfrm>
            <a:custGeom>
              <a:avLst/>
              <a:gdLst>
                <a:gd name="T0" fmla="*/ 0 w 3753"/>
                <a:gd name="T1" fmla="*/ 208 h 285"/>
                <a:gd name="T2" fmla="*/ 1171 w 3753"/>
                <a:gd name="T3" fmla="*/ 11 h 285"/>
                <a:gd name="T4" fmla="*/ 2221 w 3753"/>
                <a:gd name="T5" fmla="*/ 273 h 285"/>
                <a:gd name="T6" fmla="*/ 3319 w 3753"/>
                <a:gd name="T7" fmla="*/ 86 h 285"/>
                <a:gd name="T8" fmla="*/ 3753 w 3753"/>
                <a:gd name="T9" fmla="*/ 208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53" h="285">
                  <a:moveTo>
                    <a:pt x="0" y="208"/>
                  </a:moveTo>
                  <a:cubicBezTo>
                    <a:pt x="195" y="175"/>
                    <a:pt x="801" y="0"/>
                    <a:pt x="1171" y="11"/>
                  </a:cubicBezTo>
                  <a:cubicBezTo>
                    <a:pt x="1541" y="22"/>
                    <a:pt x="1863" y="261"/>
                    <a:pt x="2221" y="273"/>
                  </a:cubicBezTo>
                  <a:cubicBezTo>
                    <a:pt x="2579" y="285"/>
                    <a:pt x="3064" y="97"/>
                    <a:pt x="3319" y="86"/>
                  </a:cubicBezTo>
                  <a:cubicBezTo>
                    <a:pt x="3574" y="75"/>
                    <a:pt x="3654" y="188"/>
                    <a:pt x="3753" y="208"/>
                  </a:cubicBezTo>
                </a:path>
              </a:pathLst>
            </a:cu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6" name="AutoShape 28"/>
            <p:cNvSpPr>
              <a:spLocks noChangeArrowheads="1"/>
            </p:cNvSpPr>
            <p:nvPr/>
          </p:nvSpPr>
          <p:spPr bwMode="auto">
            <a:xfrm>
              <a:off x="3565" y="8359"/>
              <a:ext cx="234" cy="221"/>
            </a:xfrm>
            <a:prstGeom prst="triangle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7" name="AutoShape 27"/>
            <p:cNvSpPr>
              <a:spLocks noChangeShapeType="1"/>
            </p:cNvSpPr>
            <p:nvPr/>
          </p:nvSpPr>
          <p:spPr bwMode="auto">
            <a:xfrm>
              <a:off x="3443" y="8580"/>
              <a:ext cx="475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8" name="AutoShape 26"/>
            <p:cNvSpPr>
              <a:spLocks noChangeArrowheads="1"/>
            </p:cNvSpPr>
            <p:nvPr/>
          </p:nvSpPr>
          <p:spPr bwMode="auto">
            <a:xfrm>
              <a:off x="7327" y="8361"/>
              <a:ext cx="234" cy="221"/>
            </a:xfrm>
            <a:prstGeom prst="triangle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9" name="AutoShape 25"/>
            <p:cNvSpPr>
              <a:spLocks noChangeShapeType="1"/>
            </p:cNvSpPr>
            <p:nvPr/>
          </p:nvSpPr>
          <p:spPr bwMode="auto">
            <a:xfrm>
              <a:off x="7205" y="8654"/>
              <a:ext cx="475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0" name="AutoShape 24"/>
            <p:cNvSpPr>
              <a:spLocks noChangeShapeType="1"/>
            </p:cNvSpPr>
            <p:nvPr/>
          </p:nvSpPr>
          <p:spPr bwMode="auto">
            <a:xfrm>
              <a:off x="7205" y="8580"/>
              <a:ext cx="475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1" name="AutoShape 23"/>
            <p:cNvSpPr>
              <a:spLocks noChangeShapeType="1"/>
            </p:cNvSpPr>
            <p:nvPr/>
          </p:nvSpPr>
          <p:spPr bwMode="auto">
            <a:xfrm>
              <a:off x="3682" y="8359"/>
              <a:ext cx="3762" cy="2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2" name="Freeform 22"/>
            <p:cNvSpPr>
              <a:spLocks/>
            </p:cNvSpPr>
            <p:nvPr/>
          </p:nvSpPr>
          <p:spPr bwMode="auto">
            <a:xfrm>
              <a:off x="3691" y="8077"/>
              <a:ext cx="3753" cy="282"/>
            </a:xfrm>
            <a:custGeom>
              <a:avLst/>
              <a:gdLst>
                <a:gd name="T0" fmla="*/ 0 w 3753"/>
                <a:gd name="T1" fmla="*/ 282 h 282"/>
                <a:gd name="T2" fmla="*/ 853 w 3753"/>
                <a:gd name="T3" fmla="*/ 86 h 282"/>
                <a:gd name="T4" fmla="*/ 1954 w 3753"/>
                <a:gd name="T5" fmla="*/ 1 h 282"/>
                <a:gd name="T6" fmla="*/ 2937 w 3753"/>
                <a:gd name="T7" fmla="*/ 83 h 282"/>
                <a:gd name="T8" fmla="*/ 3753 w 3753"/>
                <a:gd name="T9" fmla="*/ 28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53" h="282">
                  <a:moveTo>
                    <a:pt x="0" y="282"/>
                  </a:moveTo>
                  <a:cubicBezTo>
                    <a:pt x="142" y="249"/>
                    <a:pt x="527" y="133"/>
                    <a:pt x="853" y="86"/>
                  </a:cubicBezTo>
                  <a:cubicBezTo>
                    <a:pt x="1179" y="39"/>
                    <a:pt x="1607" y="2"/>
                    <a:pt x="1954" y="1"/>
                  </a:cubicBezTo>
                  <a:cubicBezTo>
                    <a:pt x="2301" y="0"/>
                    <a:pt x="2637" y="36"/>
                    <a:pt x="2937" y="83"/>
                  </a:cubicBezTo>
                  <a:cubicBezTo>
                    <a:pt x="3237" y="130"/>
                    <a:pt x="3583" y="241"/>
                    <a:pt x="3753" y="282"/>
                  </a:cubicBezTo>
                </a:path>
              </a:pathLst>
            </a:cu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3" name="Text Box 21"/>
            <p:cNvSpPr txBox="1">
              <a:spLocks noChangeArrowheads="1"/>
            </p:cNvSpPr>
            <p:nvPr/>
          </p:nvSpPr>
          <p:spPr bwMode="auto">
            <a:xfrm>
              <a:off x="1473" y="8223"/>
              <a:ext cx="1774" cy="35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b</a:t>
              </a:r>
              <a:r>
                <a:rPr kumimoji="0" lang="fr-FR" altLang="fr-FR" sz="1200" b="1" i="0" u="none" strike="noStrike" cap="none" normalizeH="0" baseline="-30000" dirty="0" err="1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1</a:t>
              </a: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sin</a:t>
              </a: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(</a:t>
              </a: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Italic"/>
                  <a:sym typeface="Symbol" pitchFamily="18" charset="2"/>
                </a:rPr>
                <a:t></a:t>
              </a: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.x/l)</a:t>
              </a:r>
              <a:endParaRPr kumimoji="0" lang="fr-FR" altLang="fr-FR" sz="12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Italic"/>
                <a:ea typeface="Calibri" pitchFamily="34" charset="0"/>
                <a:cs typeface="Italic"/>
                <a:sym typeface="Symbol" pitchFamily="18" charset="2"/>
              </a:endParaRPr>
            </a:p>
          </p:txBody>
        </p:sp>
        <p:sp>
          <p:nvSpPr>
            <p:cNvPr id="34" name="AutoShape 20"/>
            <p:cNvSpPr>
              <a:spLocks noChangeArrowheads="1"/>
            </p:cNvSpPr>
            <p:nvPr/>
          </p:nvSpPr>
          <p:spPr bwMode="auto">
            <a:xfrm>
              <a:off x="3565" y="9151"/>
              <a:ext cx="234" cy="221"/>
            </a:xfrm>
            <a:prstGeom prst="triangle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5" name="AutoShape 19"/>
            <p:cNvSpPr>
              <a:spLocks noChangeShapeType="1"/>
            </p:cNvSpPr>
            <p:nvPr/>
          </p:nvSpPr>
          <p:spPr bwMode="auto">
            <a:xfrm>
              <a:off x="3443" y="9372"/>
              <a:ext cx="475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6" name="AutoShape 18"/>
            <p:cNvSpPr>
              <a:spLocks noChangeArrowheads="1"/>
            </p:cNvSpPr>
            <p:nvPr/>
          </p:nvSpPr>
          <p:spPr bwMode="auto">
            <a:xfrm>
              <a:off x="7327" y="9153"/>
              <a:ext cx="234" cy="221"/>
            </a:xfrm>
            <a:prstGeom prst="triangle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7" name="AutoShape 17"/>
            <p:cNvSpPr>
              <a:spLocks noChangeShapeType="1"/>
            </p:cNvSpPr>
            <p:nvPr/>
          </p:nvSpPr>
          <p:spPr bwMode="auto">
            <a:xfrm>
              <a:off x="7205" y="9446"/>
              <a:ext cx="475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8" name="AutoShape 16"/>
            <p:cNvSpPr>
              <a:spLocks noChangeShapeType="1"/>
            </p:cNvSpPr>
            <p:nvPr/>
          </p:nvSpPr>
          <p:spPr bwMode="auto">
            <a:xfrm>
              <a:off x="7205" y="9372"/>
              <a:ext cx="475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9" name="AutoShape 15"/>
            <p:cNvSpPr>
              <a:spLocks noChangeShapeType="1"/>
            </p:cNvSpPr>
            <p:nvPr/>
          </p:nvSpPr>
          <p:spPr bwMode="auto">
            <a:xfrm>
              <a:off x="3682" y="9151"/>
              <a:ext cx="3762" cy="2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0" name="Freeform 14"/>
            <p:cNvSpPr>
              <a:spLocks/>
            </p:cNvSpPr>
            <p:nvPr/>
          </p:nvSpPr>
          <p:spPr bwMode="auto">
            <a:xfrm>
              <a:off x="3691" y="8957"/>
              <a:ext cx="3753" cy="399"/>
            </a:xfrm>
            <a:custGeom>
              <a:avLst/>
              <a:gdLst>
                <a:gd name="T0" fmla="*/ 0 w 3753"/>
                <a:gd name="T1" fmla="*/ 194 h 399"/>
                <a:gd name="T2" fmla="*/ 1003 w 3753"/>
                <a:gd name="T3" fmla="*/ 1 h 399"/>
                <a:gd name="T4" fmla="*/ 1866 w 3753"/>
                <a:gd name="T5" fmla="*/ 188 h 399"/>
                <a:gd name="T6" fmla="*/ 2968 w 3753"/>
                <a:gd name="T7" fmla="*/ 398 h 399"/>
                <a:gd name="T8" fmla="*/ 3753 w 3753"/>
                <a:gd name="T9" fmla="*/ 194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53" h="399">
                  <a:moveTo>
                    <a:pt x="0" y="194"/>
                  </a:moveTo>
                  <a:cubicBezTo>
                    <a:pt x="167" y="162"/>
                    <a:pt x="692" y="2"/>
                    <a:pt x="1003" y="1"/>
                  </a:cubicBezTo>
                  <a:cubicBezTo>
                    <a:pt x="1314" y="0"/>
                    <a:pt x="1539" y="122"/>
                    <a:pt x="1866" y="188"/>
                  </a:cubicBezTo>
                  <a:cubicBezTo>
                    <a:pt x="2193" y="254"/>
                    <a:pt x="2654" y="397"/>
                    <a:pt x="2968" y="398"/>
                  </a:cubicBezTo>
                  <a:cubicBezTo>
                    <a:pt x="3282" y="399"/>
                    <a:pt x="3590" y="236"/>
                    <a:pt x="3753" y="194"/>
                  </a:cubicBezTo>
                </a:path>
              </a:pathLst>
            </a:cu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1" name="Text Box 13"/>
            <p:cNvSpPr txBox="1">
              <a:spLocks noChangeArrowheads="1"/>
            </p:cNvSpPr>
            <p:nvPr/>
          </p:nvSpPr>
          <p:spPr bwMode="auto">
            <a:xfrm>
              <a:off x="1377" y="8943"/>
              <a:ext cx="2021" cy="35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b</a:t>
              </a:r>
              <a:r>
                <a:rPr kumimoji="0" lang="fr-FR" altLang="fr-FR" sz="1200" b="1" i="0" u="none" strike="noStrike" cap="none" normalizeH="0" baseline="-30000" dirty="0" err="1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2</a:t>
              </a: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sin</a:t>
              </a: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(</a:t>
              </a: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2</a:t>
              </a: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Italic"/>
                  <a:sym typeface="Symbol" pitchFamily="18" charset="2"/>
                </a:rPr>
                <a:t></a:t>
              </a: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.x</a:t>
              </a: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/l)</a:t>
              </a:r>
              <a:endParaRPr kumimoji="0" lang="fr-FR" altLang="fr-FR" sz="12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Italic"/>
                <a:ea typeface="Calibri" pitchFamily="34" charset="0"/>
                <a:cs typeface="Italic"/>
                <a:sym typeface="Symbol" pitchFamily="18" charset="2"/>
              </a:endParaRPr>
            </a:p>
          </p:txBody>
        </p:sp>
        <p:sp>
          <p:nvSpPr>
            <p:cNvPr id="42" name="AutoShape 12"/>
            <p:cNvSpPr>
              <a:spLocks noChangeArrowheads="1"/>
            </p:cNvSpPr>
            <p:nvPr/>
          </p:nvSpPr>
          <p:spPr bwMode="auto">
            <a:xfrm>
              <a:off x="3573" y="9847"/>
              <a:ext cx="234" cy="221"/>
            </a:xfrm>
            <a:prstGeom prst="triangle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3" name="AutoShape 11"/>
            <p:cNvSpPr>
              <a:spLocks noChangeShapeType="1"/>
            </p:cNvSpPr>
            <p:nvPr/>
          </p:nvSpPr>
          <p:spPr bwMode="auto">
            <a:xfrm>
              <a:off x="3451" y="10068"/>
              <a:ext cx="475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4" name="AutoShape 10"/>
            <p:cNvSpPr>
              <a:spLocks noChangeArrowheads="1"/>
            </p:cNvSpPr>
            <p:nvPr/>
          </p:nvSpPr>
          <p:spPr bwMode="auto">
            <a:xfrm>
              <a:off x="7335" y="9849"/>
              <a:ext cx="234" cy="221"/>
            </a:xfrm>
            <a:prstGeom prst="triangle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5" name="AutoShape 9"/>
            <p:cNvSpPr>
              <a:spLocks noChangeShapeType="1"/>
            </p:cNvSpPr>
            <p:nvPr/>
          </p:nvSpPr>
          <p:spPr bwMode="auto">
            <a:xfrm>
              <a:off x="7213" y="10142"/>
              <a:ext cx="475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6" name="AutoShape 8"/>
            <p:cNvSpPr>
              <a:spLocks noChangeShapeType="1"/>
            </p:cNvSpPr>
            <p:nvPr/>
          </p:nvSpPr>
          <p:spPr bwMode="auto">
            <a:xfrm>
              <a:off x="7213" y="10068"/>
              <a:ext cx="475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7" name="AutoShape 7"/>
            <p:cNvSpPr>
              <a:spLocks noChangeShapeType="1"/>
            </p:cNvSpPr>
            <p:nvPr/>
          </p:nvSpPr>
          <p:spPr bwMode="auto">
            <a:xfrm>
              <a:off x="3690" y="9847"/>
              <a:ext cx="3762" cy="2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8" name="Freeform 6"/>
            <p:cNvSpPr>
              <a:spLocks/>
            </p:cNvSpPr>
            <p:nvPr/>
          </p:nvSpPr>
          <p:spPr bwMode="auto">
            <a:xfrm>
              <a:off x="3699" y="9626"/>
              <a:ext cx="3753" cy="398"/>
            </a:xfrm>
            <a:custGeom>
              <a:avLst/>
              <a:gdLst>
                <a:gd name="T0" fmla="*/ 0 w 3753"/>
                <a:gd name="T1" fmla="*/ 221 h 398"/>
                <a:gd name="T2" fmla="*/ 838 w 3753"/>
                <a:gd name="T3" fmla="*/ 29 h 398"/>
                <a:gd name="T4" fmla="*/ 1880 w 3753"/>
                <a:gd name="T5" fmla="*/ 397 h 398"/>
                <a:gd name="T6" fmla="*/ 3043 w 3753"/>
                <a:gd name="T7" fmla="*/ 37 h 398"/>
                <a:gd name="T8" fmla="*/ 3753 w 3753"/>
                <a:gd name="T9" fmla="*/ 221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53" h="398">
                  <a:moveTo>
                    <a:pt x="0" y="221"/>
                  </a:moveTo>
                  <a:cubicBezTo>
                    <a:pt x="140" y="189"/>
                    <a:pt x="525" y="0"/>
                    <a:pt x="838" y="29"/>
                  </a:cubicBezTo>
                  <a:cubicBezTo>
                    <a:pt x="1151" y="58"/>
                    <a:pt x="1513" y="396"/>
                    <a:pt x="1880" y="397"/>
                  </a:cubicBezTo>
                  <a:cubicBezTo>
                    <a:pt x="2247" y="398"/>
                    <a:pt x="2731" y="66"/>
                    <a:pt x="3043" y="37"/>
                  </a:cubicBezTo>
                  <a:cubicBezTo>
                    <a:pt x="3355" y="8"/>
                    <a:pt x="3605" y="183"/>
                    <a:pt x="3753" y="221"/>
                  </a:cubicBezTo>
                </a:path>
              </a:pathLst>
            </a:cu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9" name="Text Box 5"/>
            <p:cNvSpPr txBox="1">
              <a:spLocks noChangeArrowheads="1"/>
            </p:cNvSpPr>
            <p:nvPr/>
          </p:nvSpPr>
          <p:spPr bwMode="auto">
            <a:xfrm>
              <a:off x="1385" y="9639"/>
              <a:ext cx="2021" cy="35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b</a:t>
              </a:r>
              <a:r>
                <a:rPr kumimoji="0" lang="fr-FR" altLang="fr-FR" sz="1200" b="1" i="0" u="none" strike="noStrike" cap="none" normalizeH="0" baseline="-30000" dirty="0" err="1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3</a:t>
              </a: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sin</a:t>
              </a: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(</a:t>
              </a: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3</a:t>
              </a: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Italic"/>
                  <a:sym typeface="Symbol" pitchFamily="18" charset="2"/>
                </a:rPr>
                <a:t></a:t>
              </a: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.x</a:t>
              </a: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/l)</a:t>
              </a:r>
              <a:endParaRPr kumimoji="0" lang="fr-FR" altLang="fr-FR" sz="12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Italic"/>
                <a:ea typeface="Calibri" pitchFamily="34" charset="0"/>
                <a:cs typeface="Italic"/>
                <a:sym typeface="Symbol" pitchFamily="18" charset="2"/>
              </a:endParaRPr>
            </a:p>
          </p:txBody>
        </p:sp>
        <p:sp>
          <p:nvSpPr>
            <p:cNvPr id="50" name="Text Box 4"/>
            <p:cNvSpPr txBox="1">
              <a:spLocks noChangeArrowheads="1"/>
            </p:cNvSpPr>
            <p:nvPr/>
          </p:nvSpPr>
          <p:spPr bwMode="auto">
            <a:xfrm>
              <a:off x="2057" y="6871"/>
              <a:ext cx="752" cy="35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bg2"/>
                  </a:solidFill>
                  <a:effectLst/>
                  <a:latin typeface="Italic"/>
                  <a:ea typeface="Calibri" pitchFamily="34" charset="0"/>
                  <a:cs typeface="Arial" pitchFamily="34" charset="0"/>
                </a:rPr>
                <a:t>v(x)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7849592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Labyrint">
  <a:themeElements>
    <a:clrScheme name="Labyrint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Labyri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abyrint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yrint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yrint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yrint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yrint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yrint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abyrint">
  <a:themeElements>
    <a:clrScheme name="Labyrint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Labyri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abyrint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yrint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yrint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yrint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yrint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yrint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Designs\Spirale.pot</Template>
  <TotalTime>14463</TotalTime>
  <Words>1286</Words>
  <Application>Microsoft Office PowerPoint</Application>
  <PresentationFormat>On-screen Show (4:3)</PresentationFormat>
  <Paragraphs>170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Arial Unicode MS</vt:lpstr>
      <vt:lpstr>Calibri</vt:lpstr>
      <vt:lpstr>Cambria Math</vt:lpstr>
      <vt:lpstr>Italic</vt:lpstr>
      <vt:lpstr>Lucida Handwriting</vt:lpstr>
      <vt:lpstr>Symbol</vt:lpstr>
      <vt:lpstr>Times New Roman</vt:lpstr>
      <vt:lpstr>Wingdings</vt:lpstr>
      <vt:lpstr>Wingdings 2</vt:lpstr>
      <vt:lpstr>Labyrint</vt:lpstr>
      <vt:lpstr>1_Labyrint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ehtp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khaled</dc:creator>
  <cp:lastModifiedBy>guettiche abdelheq</cp:lastModifiedBy>
  <cp:revision>623</cp:revision>
  <cp:lastPrinted>2014-10-18T18:00:57Z</cp:lastPrinted>
  <dcterms:created xsi:type="dcterms:W3CDTF">2002-03-26T08:44:42Z</dcterms:created>
  <dcterms:modified xsi:type="dcterms:W3CDTF">2023-09-30T11:30:53Z</dcterms:modified>
</cp:coreProperties>
</file>