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  <p:sldMasterId id="2147483701" r:id="rId2"/>
  </p:sldMasterIdLst>
  <p:notesMasterIdLst>
    <p:notesMasterId r:id="rId16"/>
  </p:notesMasterIdLst>
  <p:sldIdLst>
    <p:sldId id="286" r:id="rId3"/>
    <p:sldId id="287" r:id="rId4"/>
    <p:sldId id="288" r:id="rId5"/>
    <p:sldId id="338" r:id="rId6"/>
    <p:sldId id="344" r:id="rId7"/>
    <p:sldId id="290" r:id="rId8"/>
    <p:sldId id="330" r:id="rId9"/>
    <p:sldId id="331" r:id="rId10"/>
    <p:sldId id="341" r:id="rId11"/>
    <p:sldId id="332" r:id="rId12"/>
    <p:sldId id="333" r:id="rId13"/>
    <p:sldId id="337" r:id="rId14"/>
    <p:sldId id="342" r:id="rId15"/>
  </p:sldIdLst>
  <p:sldSz cx="9144000" cy="6858000" type="screen4x3"/>
  <p:notesSz cx="6742113" cy="987266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FF00"/>
    <a:srgbClr val="FF3300"/>
    <a:srgbClr val="969696"/>
    <a:srgbClr val="FFCC00"/>
    <a:srgbClr val="00CC66"/>
    <a:srgbClr val="CCFF66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98579" autoAdjust="0"/>
  </p:normalViewPr>
  <p:slideViewPr>
    <p:cSldViewPr>
      <p:cViewPr>
        <p:scale>
          <a:sx n="100" d="100"/>
          <a:sy n="100" d="100"/>
        </p:scale>
        <p:origin x="504" y="-6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 altLang="en-US" dirty="0"/>
          </a:p>
        </p:txBody>
      </p:sp>
      <p:sp>
        <p:nvSpPr>
          <p:cNvPr id="819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20531" y="0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 altLang="en-US" dirty="0"/>
          </a:p>
        </p:txBody>
      </p:sp>
      <p:sp>
        <p:nvSpPr>
          <p:cNvPr id="2458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5537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949" y="4689515"/>
            <a:ext cx="4944216" cy="4442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noProof="0"/>
              <a:t>Cliquez pour modifier les styles du texte du masque</a:t>
            </a:r>
          </a:p>
          <a:p>
            <a:pPr lvl="1"/>
            <a:r>
              <a:rPr lang="fr-FR" altLang="en-US" noProof="0"/>
              <a:t>Deuxième niveau</a:t>
            </a:r>
          </a:p>
          <a:p>
            <a:pPr lvl="2"/>
            <a:r>
              <a:rPr lang="fr-FR" altLang="en-US" noProof="0"/>
              <a:t>Troisième niveau</a:t>
            </a:r>
          </a:p>
          <a:p>
            <a:pPr lvl="3"/>
            <a:r>
              <a:rPr lang="fr-FR" altLang="en-US" noProof="0"/>
              <a:t>Quatrième niveau</a:t>
            </a:r>
          </a:p>
          <a:p>
            <a:pPr lvl="4"/>
            <a:r>
              <a:rPr lang="fr-FR" altLang="en-US" noProof="0"/>
              <a:t>Cinquième niveau</a:t>
            </a:r>
          </a:p>
        </p:txBody>
      </p:sp>
      <p:sp>
        <p:nvSpPr>
          <p:cNvPr id="819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9030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 altLang="en-US" dirty="0"/>
          </a:p>
        </p:txBody>
      </p:sp>
      <p:sp>
        <p:nvSpPr>
          <p:cNvPr id="819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0531" y="9379030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1003600-0EDB-4F17-96C5-0877A2945425}" type="slidenum">
              <a:rPr lang="fr-FR" altLang="en-US"/>
              <a:pPr>
                <a:defRPr/>
              </a:pPr>
              <a:t>‹#›</a:t>
            </a:fld>
            <a:endParaRPr lang="fr-FR" altLang="en-US" dirty="0"/>
          </a:p>
        </p:txBody>
      </p:sp>
    </p:spTree>
    <p:extLst>
      <p:ext uri="{BB962C8B-B14F-4D97-AF65-F5344CB8AC3E}">
        <p14:creationId xmlns:p14="http://schemas.microsoft.com/office/powerpoint/2010/main" val="16210941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8756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10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7063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11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1111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12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2360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13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563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707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883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9184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5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8032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6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9944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7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3834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8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6745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9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664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19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0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1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2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3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4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5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6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4202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342029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DE5F01E9-3892-4DE1-8F5F-4045D60B0C3A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42030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42031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02545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1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14433C-D167-4C20-9AB9-A17C03ECD358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760997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AB0F86-8BC7-42DF-97AC-80B2895D7343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115616"/>
      </p:ext>
    </p:extLst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F2070AE-1A17-40FB-9254-284F12D3CAB3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38027"/>
      </p:ext>
    </p:extLst>
  </p:cSld>
  <p:clrMapOvr>
    <a:masterClrMapping/>
  </p:clrMapOvr>
  <p:transition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19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0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1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2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3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4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5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6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4202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342029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DF0EFB2E-5874-468B-82E3-6F755D46BDAD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42030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42031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42832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18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6C42E4-CB8C-4A5C-8820-2B6008B4C400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467342"/>
      </p:ext>
    </p:extLst>
  </p:cSld>
  <p:clrMapOvr>
    <a:masterClrMapping/>
  </p:clrMapOvr>
  <p:transition>
    <p:zo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B44C07-82BF-4C00-ACDD-5B58C3457C72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02386"/>
      </p:ext>
    </p:extLst>
  </p:cSld>
  <p:clrMapOvr>
    <a:masterClrMapping/>
  </p:clrMapOvr>
  <p:transition>
    <p:zo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155835-EF26-4A90-84A1-212DFB671117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83003"/>
      </p:ext>
    </p:extLst>
  </p:cSld>
  <p:clrMapOvr>
    <a:masterClrMapping/>
  </p:clrMapOvr>
  <p:transition>
    <p:zo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ED666B-AA37-49D1-9E44-590C7FFDB2F7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931606"/>
      </p:ext>
    </p:extLst>
  </p:cSld>
  <p:clrMapOvr>
    <a:masterClrMapping/>
  </p:clrMapOvr>
  <p:transition>
    <p:zo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3AB219-438F-4317-B151-2278B609BCC3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185696"/>
      </p:ext>
    </p:extLst>
  </p:cSld>
  <p:clrMapOvr>
    <a:masterClrMapping/>
  </p:clrMapOvr>
  <p:transition>
    <p:zo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235CCD-AEE4-4DE4-904D-20A8FAFE59B8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428731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36A929-F170-484A-8372-F4C371ABB6B9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852753"/>
      </p:ext>
    </p:extLst>
  </p:cSld>
  <p:clrMapOvr>
    <a:masterClrMapping/>
  </p:clrMapOvr>
  <p:transition>
    <p:zo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9DADE4-DB68-423A-BCBD-26C767331E7A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686852"/>
      </p:ext>
    </p:extLst>
  </p:cSld>
  <p:clrMapOvr>
    <a:masterClrMapping/>
  </p:clrMapOvr>
  <p:transition>
    <p:zo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E15084-8C9F-4E08-919E-5328644B472C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325312"/>
      </p:ext>
    </p:extLst>
  </p:cSld>
  <p:clrMapOvr>
    <a:masterClrMapping/>
  </p:clrMapOvr>
  <p:transition>
    <p:zo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F6AD3D-9405-4EBB-8DB5-2D924B7906D9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856864"/>
      </p:ext>
    </p:extLst>
  </p:cSld>
  <p:clrMapOvr>
    <a:masterClrMapping/>
  </p:clrMapOvr>
  <p:transition>
    <p:zo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000DC1-6BF9-4222-8933-52FB5ADC396F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163309"/>
      </p:ext>
    </p:extLst>
  </p:cSld>
  <p:clrMapOvr>
    <a:masterClrMapping/>
  </p:clrMapOvr>
  <p:transition>
    <p:zo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796C8FF-0281-49A1-8D41-185E0895D7EC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878036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A28087-1664-49BE-BC77-74865DE10023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067547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CC4E7F-A359-444E-9AB4-282C1CF37A44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819868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763947-93A1-4DBD-BC94-3DF563FBF302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131548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C3AFAE-255C-4942-A4B0-D910AAD07ADA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47221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A07A8D-531D-4184-8C8D-0B66E14E7BF6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521432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6D49BE-49A2-43A1-AE0F-0F0FE49810C8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516161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4852F1-7BA6-4E79-AF83-CEA11F7ED6C9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102317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flip="none" rotWithShape="1">
          <a:gsLst>
            <a:gs pos="0">
              <a:schemeClr val="bg2"/>
            </a:gs>
            <a:gs pos="100000">
              <a:schemeClr val="bg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5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6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7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8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9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1000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1001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1002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1003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 du masque</a:t>
            </a:r>
          </a:p>
        </p:txBody>
      </p:sp>
      <p:sp>
        <p:nvSpPr>
          <p:cNvPr id="341004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41005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BECAD20-804E-413C-9517-FD724D698AA4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4100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41007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F4668DC-857F-487D-BFFA-8C0CA5037977}" type="slidenum">
              <a:rPr lang="fr-BE" smtClean="0">
                <a:solidFill>
                  <a:srgbClr val="FFFFFF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06026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994" grpId="0" animBg="1"/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flip="none" rotWithShape="1">
          <a:gsLst>
            <a:gs pos="0">
              <a:schemeClr val="bg2"/>
            </a:gs>
            <a:gs pos="100000">
              <a:schemeClr val="bg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5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6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7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8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9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1000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1001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1002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1003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 du masque</a:t>
            </a:r>
          </a:p>
        </p:txBody>
      </p:sp>
      <p:sp>
        <p:nvSpPr>
          <p:cNvPr id="341004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41005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106609B-75AF-4EE4-A59C-D6F0D599FF3A}" type="datetime1">
              <a:rPr lang="fr-FR" smtClean="0">
                <a:solidFill>
                  <a:srgbClr val="FFFFFF"/>
                </a:solidFill>
              </a:rPr>
              <a:t>04/02/2024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4100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41007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F4668DC-857F-487D-BFFA-8C0CA5037977}" type="slidenum">
              <a:rPr lang="fr-BE" smtClean="0">
                <a:solidFill>
                  <a:srgbClr val="FFFFFF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802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994" grpId="0" animBg="1"/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98520" y="2173750"/>
            <a:ext cx="8791617" cy="861774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500" b="1" dirty="0">
                <a:solidFill>
                  <a:srgbClr val="CC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  <a:ea typeface="Arial Unicode MS" pitchFamily="34" charset="-128"/>
                <a:cs typeface="Arial Unicode MS" pitchFamily="34" charset="-128"/>
              </a:rPr>
              <a:t>Dynamique des structures  2(</a:t>
            </a:r>
            <a:r>
              <a:rPr lang="fr-FR" sz="2500" b="1" dirty="0" err="1">
                <a:solidFill>
                  <a:srgbClr val="CC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  <a:ea typeface="Arial Unicode MS" pitchFamily="34" charset="-128"/>
                <a:cs typeface="Arial Unicode MS" pitchFamily="34" charset="-128"/>
              </a:rPr>
              <a:t>DDS2</a:t>
            </a:r>
            <a:r>
              <a:rPr lang="fr-FR" sz="2500" b="1" dirty="0">
                <a:solidFill>
                  <a:srgbClr val="CC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  <a:ea typeface="Arial Unicode MS" pitchFamily="34" charset="-128"/>
                <a:cs typeface="Arial Unicode MS" pitchFamily="34" charset="-128"/>
              </a:rPr>
              <a:t>)</a:t>
            </a:r>
            <a:endParaRPr lang="en-US" sz="2500" b="1" dirty="0">
              <a:solidFill>
                <a:srgbClr val="CC66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Lucida Handwriting" pitchFamily="66" charset="0"/>
              <a:ea typeface="Arial Unicode MS" pitchFamily="34" charset="-128"/>
              <a:cs typeface="Arial Unicode MS" pitchFamily="34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500" b="1" dirty="0">
                <a:solidFill>
                  <a:srgbClr val="CC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  <a:ea typeface="Arial Unicode MS" pitchFamily="34" charset="-128"/>
                <a:cs typeface="Arial Unicode MS" pitchFamily="34" charset="-128"/>
              </a:rPr>
              <a:t>(Master1 G.C)</a:t>
            </a: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142976" y="4643446"/>
            <a:ext cx="50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</a:pPr>
            <a:r>
              <a:rPr lang="fr-FR" sz="2400" b="1" dirty="0">
                <a:solidFill>
                  <a:srgbClr val="FFFFFF"/>
                </a:solidFill>
                <a:latin typeface="Times New Roman"/>
                <a:sym typeface="Wingdings 2" pitchFamily="18" charset="2"/>
              </a:rPr>
              <a:t></a:t>
            </a:r>
          </a:p>
        </p:txBody>
      </p:sp>
      <p:sp>
        <p:nvSpPr>
          <p:cNvPr id="10" name="Text Box 20"/>
          <p:cNvSpPr txBox="1">
            <a:spLocks noChangeArrowheads="1"/>
          </p:cNvSpPr>
          <p:nvPr/>
        </p:nvSpPr>
        <p:spPr bwMode="auto">
          <a:xfrm>
            <a:off x="1500165" y="4643446"/>
            <a:ext cx="588014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FF0000"/>
                </a:solidFill>
                <a:latin typeface="Arial"/>
                <a:cs typeface="Arial"/>
              </a:rPr>
              <a:t>Responsible:  </a:t>
            </a:r>
            <a:r>
              <a:rPr lang="en-US" sz="1800" b="1" dirty="0">
                <a:latin typeface="Arial"/>
                <a:cs typeface="Arial"/>
              </a:rPr>
              <a:t>Dr. </a:t>
            </a:r>
            <a:r>
              <a:rPr lang="fr-FR" sz="1800" b="1" dirty="0">
                <a:solidFill>
                  <a:srgbClr val="FFFFFF"/>
                </a:solidFill>
              </a:rPr>
              <a:t>GUETTICHE ABDELHEQ</a:t>
            </a: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1068365" y="541309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24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</a:t>
            </a: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1569227" y="5431435"/>
            <a:ext cx="46534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 dirty="0"/>
              <a:t>Academic </a:t>
            </a:r>
            <a:r>
              <a:rPr lang="fr-FR" sz="1600" b="1" dirty="0" err="1"/>
              <a:t>Year</a:t>
            </a:r>
            <a:r>
              <a:rPr lang="fr-FR" sz="1600" b="1" dirty="0"/>
              <a:t> 2023- 2024</a:t>
            </a:r>
          </a:p>
        </p:txBody>
      </p:sp>
      <p:sp>
        <p:nvSpPr>
          <p:cNvPr id="14" name="object 7"/>
          <p:cNvSpPr txBox="1"/>
          <p:nvPr/>
        </p:nvSpPr>
        <p:spPr>
          <a:xfrm>
            <a:off x="224976" y="455610"/>
            <a:ext cx="6651280" cy="12451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6730" lvl="0">
              <a:lnSpc>
                <a:spcPct val="150000"/>
              </a:lnSpc>
              <a:spcBef>
                <a:spcPts val="97"/>
              </a:spcBef>
            </a:pPr>
            <a:r>
              <a:rPr lang="en-US" sz="1800" dirty="0">
                <a:solidFill>
                  <a:srgbClr val="FFFFFF"/>
                </a:solidFill>
                <a:cs typeface="Arial"/>
              </a:rPr>
              <a:t>UNIVERSITY CENTER OF MILA</a:t>
            </a:r>
          </a:p>
          <a:p>
            <a:pPr marL="12700" marR="26730" lvl="0">
              <a:lnSpc>
                <a:spcPct val="150000"/>
              </a:lnSpc>
              <a:spcBef>
                <a:spcPts val="97"/>
              </a:spcBef>
            </a:pPr>
            <a:r>
              <a:rPr lang="en-US" sz="1800" dirty="0">
                <a:solidFill>
                  <a:srgbClr val="FFFFFF"/>
                </a:solidFill>
                <a:cs typeface="Arial"/>
              </a:rPr>
              <a:t>INSTITUTE OF SCIENCE AND TECHNOLOGY </a:t>
            </a:r>
            <a:br>
              <a:rPr lang="en-US" sz="1800" dirty="0">
                <a:solidFill>
                  <a:srgbClr val="FFFFFF"/>
                </a:solidFill>
                <a:cs typeface="Arial"/>
              </a:rPr>
            </a:br>
            <a:r>
              <a:rPr lang="en-US" sz="1800" dirty="0">
                <a:solidFill>
                  <a:srgbClr val="FFFFFF"/>
                </a:solidFill>
                <a:cs typeface="Arial"/>
              </a:rPr>
              <a:t>DEPARTMENT OF CIVIL AND HYDRAULIC ENGINEERING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1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919450"/>
      </p:ext>
    </p:extLst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2"/>
              <p:cNvSpPr txBox="1">
                <a:spLocks noChangeArrowheads="1"/>
              </p:cNvSpPr>
              <p:nvPr/>
            </p:nvSpPr>
            <p:spPr>
              <a:xfrm>
                <a:off x="214282" y="44624"/>
                <a:ext cx="8715436" cy="6696744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pPr algn="just">
                  <a:lnSpc>
                    <a:spcPct val="150000"/>
                  </a:lnSpc>
                </a:pPr>
                <a:r>
                  <a:rPr lang="fr-FR" sz="2000" b="1" kern="0" dirty="0" err="1">
                    <a:solidFill>
                      <a:srgbClr val="FFFF00"/>
                    </a:solidFill>
                    <a:latin typeface="Times New Roman"/>
                    <a:ea typeface="+mj-ea"/>
                    <a:cs typeface="+mj-cs"/>
                  </a:rPr>
                  <a:t>III.</a:t>
                </a:r>
                <a:r>
                  <a:rPr lang="en-US" sz="2000" b="1" kern="0" dirty="0">
                    <a:solidFill>
                      <a:srgbClr val="FFFF00"/>
                    </a:solidFill>
                    <a:latin typeface="Times New Roman"/>
                    <a:ea typeface="+mj-ea"/>
                    <a:cs typeface="+mj-cs"/>
                  </a:rPr>
                  <a:t> Dynamic response of undamped free systems: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𝑀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̈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𝑋</m:t>
                            </m:r>
                          </m:e>
                        </m:acc>
                      </m:e>
                    </m:d>
                    <m:r>
                      <a:rPr lang="fr-FR" sz="2000" i="1">
                        <a:latin typeface="Cambria Math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𝐾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𝑋</m:t>
                        </m:r>
                      </m:e>
                    </m:d>
                    <m:r>
                      <a:rPr lang="fr-FR" sz="2000" i="1">
                        <a:latin typeface="Cambria Math"/>
                      </a:rPr>
                      <m:t>=0</m:t>
                    </m:r>
                  </m:oMath>
                </a14:m>
                <a:r>
                  <a:rPr lang="en-US" sz="2000" dirty="0"/>
                  <a:t>…….(1)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fr-FR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000">
                              <a:latin typeface="Cambria Math"/>
                            </a:rPr>
                            <m:t>𝑋</m:t>
                          </m:r>
                        </m:e>
                      </m:d>
                      <m:r>
                        <a:rPr lang="fr-FR" sz="200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000">
                              <a:latin typeface="Cambria Math"/>
                            </a:rPr>
                            <m:t>Ø</m:t>
                          </m:r>
                        </m:e>
                      </m:d>
                      <m:d>
                        <m:dPr>
                          <m:begChr m:val="{"/>
                          <m:endChr m:val="}"/>
                          <m:ctrlPr>
                            <a:rPr lang="fr-FR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fr-FR" sz="2000" b="0" i="0" smtClean="0">
                              <a:latin typeface="Cambria Math"/>
                            </a:rPr>
                            <m:t>Y</m:t>
                          </m:r>
                        </m:e>
                      </m:d>
                      <m:r>
                        <a:rPr lang="fr-FR" sz="2000">
                          <a:latin typeface="Cambria Math"/>
                        </a:rPr>
                        <m:t>……………….(</m:t>
                      </m:r>
                      <m:r>
                        <a:rPr lang="fr-FR" sz="2000">
                          <a:latin typeface="Cambria Math"/>
                        </a:rPr>
                        <m:t>𝟐</m:t>
                      </m:r>
                      <m:r>
                        <a:rPr lang="fr-FR" sz="200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fr-FR" sz="2000" dirty="0"/>
              </a:p>
              <a:p>
                <a:pPr algn="just"/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>
                            <a:latin typeface="Cambria Math"/>
                          </a:rPr>
                          <m:t>Ø</m:t>
                        </m:r>
                      </m:e>
                    </m:d>
                  </m:oMath>
                </a14:m>
                <a:r>
                  <a:rPr lang="fr-FR" sz="2000" dirty="0"/>
                  <a:t>=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>
                                <a:latin typeface="Cambria Math"/>
                              </a:rPr>
                              <m:t>Ø</m:t>
                            </m:r>
                          </m:e>
                          <m:sub>
                            <m:r>
                              <a:rPr lang="fr-FR" sz="20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fr-FR" sz="2000" b="0" i="0" smtClean="0"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>
                                <a:latin typeface="Cambria Math"/>
                              </a:rPr>
                              <m:t>Ø</m:t>
                            </m:r>
                          </m:e>
                          <m:sub>
                            <m:r>
                              <a:rPr lang="fr-FR" sz="20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fr-FR" sz="2000" b="0" i="1" smtClean="0"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>
                                <a:latin typeface="Cambria Math"/>
                              </a:rPr>
                              <m:t>Ø</m:t>
                            </m:r>
                          </m:e>
                          <m:sub>
                            <m:r>
                              <a:rPr lang="fr-FR" sz="2000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  <m:r>
                          <a:rPr lang="fr-FR" sz="2000" b="0" i="1" smtClean="0">
                            <a:latin typeface="Cambria Math"/>
                          </a:rPr>
                          <m:t>…..</m:t>
                        </m:r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>
                                <a:latin typeface="Cambria Math"/>
                              </a:rPr>
                              <m:t>Ø</m:t>
                            </m:r>
                          </m:e>
                          <m:sub>
                            <m:r>
                              <a:rPr lang="fr-FR" sz="2000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fr-FR" sz="2000" dirty="0"/>
                  <a:t>: Modal matrix</a:t>
                </a:r>
              </a:p>
              <a:p>
                <a:pPr algn="just"/>
                <a:endParaRPr lang="fr-FR" sz="2000" dirty="0"/>
              </a:p>
              <a:p>
                <a:pPr algn="just"/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>
                            <a:latin typeface="Cambria Math"/>
                          </a:rPr>
                          <m:t>𝑋</m:t>
                        </m:r>
                      </m:e>
                    </m:d>
                    <m:r>
                      <a:rPr lang="fr-FR" sz="200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r>
                              <a:rPr lang="fr-FR" sz="20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r>
                              <a:rPr lang="fr-FR" sz="20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r>
                  <a:rPr lang="fr-FR" sz="2000" b="1" kern="0" dirty="0">
                    <a:latin typeface="Times New Roman"/>
                    <a:ea typeface="+mj-ea"/>
                    <a:cs typeface="+mj-cs"/>
                  </a:rPr>
                  <a:t>;</a:t>
                </a:r>
                <a:r>
                  <a:rPr lang="fr-FR" sz="2000" b="1" kern="0" dirty="0">
                    <a:solidFill>
                      <a:srgbClr val="FFFF00"/>
                    </a:solidFill>
                    <a:latin typeface="Times New Roman"/>
                    <a:ea typeface="+mj-ea"/>
                    <a:cs typeface="+mj-cs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fr-FR" sz="2000" b="0" i="0" smtClean="0">
                            <a:latin typeface="Cambria Math"/>
                          </a:rPr>
                          <m:t>y</m:t>
                        </m:r>
                      </m:e>
                    </m:d>
                    <m:r>
                      <a:rPr lang="fr-FR" sz="200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r>
                              <a:rPr lang="fr-FR" sz="20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r>
                              <a:rPr lang="fr-FR" sz="20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r>
                  <a:rPr lang="fr-FR" sz="2000" b="1" kern="0" dirty="0">
                    <a:latin typeface="Times New Roman"/>
                  </a:rPr>
                  <a:t>;</a:t>
                </a:r>
                <a:r>
                  <a:rPr lang="fr-FR" sz="2000" b="1" kern="0" dirty="0">
                    <a:solidFill>
                      <a:srgbClr val="FFFF00"/>
                    </a:solidFill>
                    <a:latin typeface="Times New Roman"/>
                  </a:rPr>
                  <a:t> </a:t>
                </a:r>
                <a:r>
                  <a:rPr lang="fr-FR" sz="2000" dirty="0" smtClean="0"/>
                  <a:t>There for </a:t>
                </a:r>
                <a:r>
                  <a:rPr lang="fr-FR" sz="2000" dirty="0"/>
                  <a:t>if </a:t>
                </a:r>
                <a:r>
                  <a:rPr lang="fr-FR" sz="2000" dirty="0" err="1"/>
                  <a:t>we</a:t>
                </a:r>
                <a:r>
                  <a:rPr lang="fr-FR" sz="2000" dirty="0"/>
                  <a:t> substitute (2)in (1)</a:t>
                </a:r>
              </a:p>
              <a:p>
                <a:pPr algn="just"/>
                <a:endParaRPr lang="fr-FR" sz="2000" dirty="0"/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𝑀</m:t>
                        </m:r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>
                            <a:latin typeface="Cambria Math"/>
                          </a:rPr>
                          <m:t>Ø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̈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2000" b="0" i="1" smtClean="0">
                                <a:latin typeface="Cambria Math"/>
                              </a:rPr>
                              <m:t>𝑌</m:t>
                            </m:r>
                          </m:e>
                        </m:acc>
                      </m:e>
                    </m:d>
                    <m:r>
                      <a:rPr lang="fr-FR" sz="2000" i="1">
                        <a:latin typeface="Cambria Math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𝐾</m:t>
                        </m:r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>
                            <a:latin typeface="Cambria Math"/>
                          </a:rPr>
                          <m:t>Ø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b="0" i="1" smtClean="0">
                            <a:latin typeface="Cambria Math"/>
                          </a:rPr>
                          <m:t>𝑌</m:t>
                        </m:r>
                      </m:e>
                    </m:d>
                    <m:r>
                      <a:rPr lang="fr-FR" sz="2000" i="1">
                        <a:latin typeface="Cambria Math"/>
                      </a:rPr>
                      <m:t>=0</m:t>
                    </m:r>
                  </m:oMath>
                </a14:m>
                <a:r>
                  <a:rPr lang="en-US" sz="2000" dirty="0"/>
                  <a:t>…….(3)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fr-FR" sz="2000" dirty="0"/>
                  <a:t>- </a:t>
                </a:r>
                <a:r>
                  <a:rPr lang="fr-FR" sz="2000" dirty="0" err="1"/>
                  <a:t>multiply</a:t>
                </a:r>
                <a:r>
                  <a:rPr lang="fr-FR" sz="2000" dirty="0"/>
                  <a:t> by the transpose: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>
                                <a:latin typeface="Cambria Math"/>
                              </a:rPr>
                              <m:t>Ø</m:t>
                            </m:r>
                          </m:e>
                        </m:d>
                      </m:e>
                      <m:sup>
                        <m:r>
                          <a:rPr lang="fr-FR" sz="2000" b="0" i="1" smtClean="0">
                            <a:latin typeface="Cambria Math"/>
                          </a:rPr>
                          <m:t>𝑇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𝑀</m:t>
                        </m:r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>
                            <a:latin typeface="Cambria Math"/>
                          </a:rPr>
                          <m:t>Ø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̈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𝑌</m:t>
                            </m:r>
                          </m:e>
                        </m:acc>
                      </m:e>
                    </m:d>
                    <m:r>
                      <a:rPr lang="fr-FR" sz="20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>
                                <a:latin typeface="Cambria Math"/>
                              </a:rPr>
                              <m:t>Ø</m:t>
                            </m:r>
                          </m:e>
                        </m:d>
                      </m:e>
                      <m:sup>
                        <m:r>
                          <a:rPr lang="fr-FR" sz="2000" i="1">
                            <a:latin typeface="Cambria Math"/>
                          </a:rPr>
                          <m:t>𝑇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𝐾</m:t>
                        </m:r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>
                            <a:latin typeface="Cambria Math"/>
                          </a:rPr>
                          <m:t>Ø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𝑌</m:t>
                        </m:r>
                      </m:e>
                    </m:d>
                    <m:r>
                      <a:rPr lang="fr-FR" sz="2000" i="1">
                        <a:latin typeface="Cambria Math"/>
                      </a:rPr>
                      <m:t>=0</m:t>
                    </m:r>
                  </m:oMath>
                </a14:m>
                <a:r>
                  <a:rPr lang="en-US" sz="2000" dirty="0"/>
                  <a:t>…….(4)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fr-FR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7"/>
                                    </m:rPr>
                                    <a:rPr lang="fr-FR" sz="2000" i="1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fr-FR" sz="20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fr-FR" sz="20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sz="2000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fr-FR" sz="2000" i="1">
                                  <a:latin typeface="Cambria Math"/>
                                </a:rPr>
                                <m:t>0</m:t>
                              </m:r>
                            </m:e>
                            <m:e/>
                            <m:e>
                              <m:r>
                                <a:rPr lang="fr-FR" sz="2000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fr-FR" sz="20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sz="20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7"/>
                                    </m:rPr>
                                    <a:rPr lang="fr-FR" sz="2000" i="1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fr-FR" sz="2000" b="0" i="1" smtClean="0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̈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𝑌</m:t>
                            </m:r>
                          </m:e>
                        </m:acc>
                      </m:e>
                    </m:d>
                    <m:r>
                      <a:rPr lang="fr-FR" sz="2000" i="1">
                        <a:latin typeface="Cambria Math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́"/>
                                      <m:ctrlPr>
                                        <a:rPr lang="fr-FR" sz="20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fr-FR" sz="2000" i="1">
                                          <a:latin typeface="Cambria Math"/>
                                        </a:rPr>
                                        <m:t>𝑛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fr-FR" sz="20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sz="2000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fr-FR" sz="2000" i="1">
                                  <a:latin typeface="Cambria Math"/>
                                </a:rPr>
                                <m:t>0</m:t>
                              </m:r>
                            </m:e>
                            <m:e/>
                            <m:e>
                              <m:r>
                                <a:rPr lang="fr-FR" sz="2000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fr-FR" sz="20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sz="20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́"/>
                                      <m:ctrlPr>
                                        <a:rPr lang="fr-FR" sz="20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fr-FR" sz="2000" i="1">
                                          <a:latin typeface="Cambria Math"/>
                                        </a:rPr>
                                        <m:t>𝑛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𝑌</m:t>
                        </m:r>
                      </m:e>
                    </m:d>
                    <m:r>
                      <a:rPr lang="fr-FR" sz="2000" i="1">
                        <a:latin typeface="Cambria Math"/>
                      </a:rPr>
                      <m:t>=0</m:t>
                    </m:r>
                  </m:oMath>
                </a14:m>
                <a:r>
                  <a:rPr lang="en-US" sz="2000" dirty="0"/>
                  <a:t> …….(5)</a:t>
                </a:r>
                <a:endParaRPr lang="fr-FR" sz="2000" dirty="0"/>
              </a:p>
              <a:p>
                <a:pPr>
                  <a:lnSpc>
                    <a:spcPct val="150000"/>
                  </a:lnSpc>
                </a:pPr>
                <a:endParaRPr lang="en-US" sz="2000" dirty="0">
                  <a:solidFill>
                    <a:srgbClr val="FFC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endParaRPr lang="en-US" sz="2000" dirty="0">
                  <a:solidFill>
                    <a:srgbClr val="FFC000"/>
                  </a:solidFill>
                </a:endParaRPr>
              </a:p>
              <a:p>
                <a:pPr algn="just">
                  <a:lnSpc>
                    <a:spcPct val="150000"/>
                  </a:lnSpc>
                </a:pPr>
                <a:endParaRPr lang="fr-FR" sz="2000" dirty="0">
                  <a:latin typeface="Times New Roman"/>
                </a:endParaRPr>
              </a:p>
            </p:txBody>
          </p:sp>
        </mc:Choice>
        <mc:Fallback xmlns="">
          <p:sp>
            <p:nvSpPr>
              <p:cNvPr id="4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282" y="44624"/>
                <a:ext cx="8715436" cy="6696744"/>
              </a:xfrm>
              <a:prstGeom prst="rect">
                <a:avLst/>
              </a:prstGeom>
              <a:blipFill>
                <a:blip r:embed="rId3"/>
                <a:stretch>
                  <a:fillRect l="-628" b="-363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7033481" y="6428184"/>
            <a:ext cx="1905000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10</a:t>
            </a:fld>
            <a:endParaRPr lang="fr-BE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611560" y="6062647"/>
            <a:ext cx="792088" cy="504056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2831794" y="6062647"/>
            <a:ext cx="792088" cy="504056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784253937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2"/>
              <p:cNvSpPr txBox="1">
                <a:spLocks noChangeArrowheads="1"/>
              </p:cNvSpPr>
              <p:nvPr/>
            </p:nvSpPr>
            <p:spPr>
              <a:xfrm>
                <a:off x="107504" y="72008"/>
                <a:ext cx="8964488" cy="6741368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 sz="2000" dirty="0"/>
                  <a:t> 1)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000" i="1"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fr-FR" sz="2000" i="1">
                            <a:latin typeface="Cambria Math"/>
                          </a:rPr>
                          <m:t>𝑇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b="0" i="1" smtClean="0">
                            <a:latin typeface="Cambria Math"/>
                          </a:rPr>
                          <m:t>𝑀</m:t>
                        </m:r>
                      </m:e>
                    </m:d>
                    <m:r>
                      <a:rPr lang="fr-FR" sz="2000" i="1">
                        <a:latin typeface="Cambria Math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𝜙</m:t>
                            </m:r>
                          </m:e>
                          <m:sub>
                            <m:r>
                              <a:rPr lang="fr-FR" sz="20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fr-FR" sz="2000" dirty="0"/>
                  <a:t>                                          1’)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000" b="0" i="1" smtClean="0"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2000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fr-FR" sz="2000" i="1">
                            <a:latin typeface="Cambria Math"/>
                          </a:rPr>
                          <m:t>𝑇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𝐾</m:t>
                        </m:r>
                      </m:e>
                    </m:d>
                    <m:r>
                      <a:rPr lang="fr-FR" sz="2000" i="1">
                        <a:latin typeface="Cambria Math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𝜙</m:t>
                            </m:r>
                          </m:e>
                          <m:sub>
                            <m:r>
                              <a:rPr lang="fr-FR" sz="20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endParaRPr lang="fr-FR" sz="2000" kern="0" dirty="0">
                  <a:latin typeface="Times New Roman"/>
                  <a:ea typeface="+mj-ea"/>
                  <a:cs typeface="+mj-cs"/>
                </a:endParaRPr>
              </a:p>
              <a:p>
                <a:r>
                  <a:rPr lang="fr-FR" sz="2000" dirty="0"/>
                  <a:t> 2)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fr-FR" sz="1800" i="1">
                            <a:latin typeface="Cambria Math"/>
                          </a:rPr>
                          <m:t>𝑇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b="0" i="1" smtClean="0">
                            <a:latin typeface="Cambria Math"/>
                          </a:rPr>
                          <m:t>𝑀</m:t>
                        </m:r>
                      </m:e>
                    </m:d>
                    <m:r>
                      <a:rPr lang="fr-FR" sz="1800" i="1">
                        <a:latin typeface="Cambria Math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𝜙</m:t>
                            </m:r>
                          </m:e>
                          <m:sub>
                            <m:r>
                              <a:rPr lang="fr-FR" sz="18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fr-FR" sz="1800" dirty="0"/>
                  <a:t>                                          2’)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b="0" i="1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fr-FR" sz="1800" i="1">
                            <a:latin typeface="Cambria Math"/>
                          </a:rPr>
                          <m:t>𝑇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𝐾</m:t>
                        </m:r>
                      </m:e>
                    </m:d>
                    <m:r>
                      <a:rPr lang="fr-FR" sz="1800" i="1">
                        <a:latin typeface="Cambria Math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𝜙</m:t>
                            </m:r>
                          </m:e>
                          <m:sub>
                            <m:r>
                              <a:rPr lang="fr-FR" sz="18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endParaRPr lang="fr-FR" sz="1800" kern="0" dirty="0">
                  <a:latin typeface="Times New Roman"/>
                </a:endParaRPr>
              </a:p>
              <a:p>
                <a:r>
                  <a:rPr lang="fr-FR" sz="1800" kern="0" dirty="0">
                    <a:latin typeface="Times New Roman"/>
                  </a:rPr>
                  <a:t>     .         .        .                                                        .         .        .</a:t>
                </a:r>
              </a:p>
              <a:p>
                <a:r>
                  <a:rPr lang="fr-FR" sz="1800" dirty="0"/>
                  <a:t>n)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fr-FR" sz="1800" i="1">
                            <a:latin typeface="Cambria Math"/>
                          </a:rPr>
                          <m:t>𝑇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b="0" i="1" smtClean="0">
                            <a:latin typeface="Cambria Math"/>
                          </a:rPr>
                          <m:t>𝑀</m:t>
                        </m:r>
                      </m:e>
                    </m:d>
                    <m:r>
                      <a:rPr lang="fr-FR" sz="1800" i="1">
                        <a:latin typeface="Cambria Math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𝜙</m:t>
                            </m:r>
                          </m:e>
                          <m:sub>
                            <m:r>
                              <a:rPr lang="fr-FR" sz="18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fr-FR" sz="1800" dirty="0"/>
                  <a:t>                                            n')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b="0" i="1" smtClean="0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fr-FR" sz="1800" i="1">
                            <a:latin typeface="Cambria Math"/>
                          </a:rPr>
                          <m:t>𝑇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𝐾</m:t>
                        </m:r>
                      </m:e>
                    </m:d>
                    <m:r>
                      <a:rPr lang="fr-FR" sz="1800" i="1">
                        <a:latin typeface="Cambria Math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𝜙</m:t>
                            </m:r>
                          </m:e>
                          <m:sub>
                            <m:r>
                              <a:rPr lang="fr-FR" sz="1800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endParaRPr lang="fr-FR" sz="1800" kern="0" dirty="0">
                  <a:latin typeface="Times New Roman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1800" kern="0" dirty="0">
                    <a:latin typeface="Times New Roman"/>
                    <a:ea typeface="+mj-ea"/>
                    <a:cs typeface="+mj-cs"/>
                  </a:rPr>
                  <a:t>From equation (5) we have: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1800" i="1"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fr-FR" sz="1800" i="1">
                            <a:latin typeface="Cambria Math"/>
                          </a:rPr>
                          <m:t>𝑇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𝑀</m:t>
                        </m:r>
                      </m:e>
                    </m:d>
                    <m:r>
                      <a:rPr lang="fr-FR" sz="1800" i="1">
                        <a:latin typeface="Cambria Math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𝜙</m:t>
                            </m:r>
                          </m:e>
                          <m:sub>
                            <m:r>
                              <a:rPr lang="fr-FR" sz="18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fr-FR" sz="18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̈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fr-FR" sz="1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fr-FR" sz="18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fr-FR" sz="1800" dirty="0"/>
                  <a:t> 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1800" i="1"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fr-FR" sz="1800" i="1">
                            <a:latin typeface="Cambria Math"/>
                          </a:rPr>
                          <m:t>𝑇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𝐾</m:t>
                        </m:r>
                      </m:e>
                    </m:d>
                    <m:r>
                      <a:rPr lang="fr-FR" sz="1800" i="1">
                        <a:latin typeface="Cambria Math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𝜙</m:t>
                            </m:r>
                          </m:e>
                          <m:sub>
                            <m:r>
                              <a:rPr lang="fr-FR" sz="18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fr-FR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b="0" i="1" smtClean="0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fr-FR" sz="18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fr-FR" sz="1800" b="0" i="0" smtClean="0">
                        <a:latin typeface="Cambria Math"/>
                      </a:rPr>
                      <m:t>=</m:t>
                    </m:r>
                    <m:r>
                      <a:rPr lang="fr-FR" sz="1800" b="0" i="1" smtClean="0">
                        <a:latin typeface="Cambria Math"/>
                      </a:rPr>
                      <m:t>0</m:t>
                    </m:r>
                  </m:oMath>
                </a14:m>
                <a:endParaRPr lang="fr-FR" sz="1800" b="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1800" i="1"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b="0" i="1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fr-FR" sz="1800" i="1">
                            <a:latin typeface="Cambria Math"/>
                          </a:rPr>
                          <m:t>𝑇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𝑀</m:t>
                        </m:r>
                      </m:e>
                    </m:d>
                    <m:r>
                      <a:rPr lang="fr-FR" sz="1800" i="1">
                        <a:latin typeface="Cambria Math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𝜙</m:t>
                            </m:r>
                          </m:e>
                          <m:sub>
                            <m:r>
                              <a:rPr lang="fr-FR" sz="18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fr-FR" sz="18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̈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fr-FR" sz="18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fr-FR" sz="1800" dirty="0"/>
                  <a:t> 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1800" i="1"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b="0" i="1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fr-FR" sz="1800" i="1">
                            <a:latin typeface="Cambria Math"/>
                          </a:rPr>
                          <m:t>𝑇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𝐾</m:t>
                        </m:r>
                      </m:e>
                    </m:d>
                    <m:r>
                      <a:rPr lang="fr-FR" sz="1800" i="1">
                        <a:latin typeface="Cambria Math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𝜙</m:t>
                            </m:r>
                          </m:e>
                          <m:sub>
                            <m:r>
                              <a:rPr lang="fr-FR" sz="18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fr-FR" sz="18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fr-FR" sz="1800">
                        <a:latin typeface="Cambria Math"/>
                      </a:rPr>
                      <m:t>=</m:t>
                    </m:r>
                    <m:r>
                      <a:rPr lang="fr-FR" sz="1800" i="1">
                        <a:latin typeface="Cambria Math"/>
                      </a:rPr>
                      <m:t>0</m:t>
                    </m:r>
                  </m:oMath>
                </a14:m>
                <a:endParaRPr lang="fr-FR" sz="1800" dirty="0"/>
              </a:p>
              <a:p>
                <a:pPr defTabSz="756000"/>
                <a:r>
                  <a:rPr lang="fr-FR" sz="1800" kern="0" dirty="0">
                    <a:latin typeface="Times New Roman"/>
                    <a:ea typeface="+mj-ea"/>
                    <a:cs typeface="+mj-cs"/>
                  </a:rPr>
                  <a:t>  .</a:t>
                </a:r>
              </a:p>
              <a:p>
                <a:pPr defTabSz="756000"/>
                <a:r>
                  <a:rPr lang="fr-FR" sz="1800" kern="0" dirty="0">
                    <a:latin typeface="Times New Roman"/>
                    <a:ea typeface="+mj-ea"/>
                    <a:cs typeface="+mj-cs"/>
                  </a:rPr>
                  <a:t>  .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1800" i="1"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b="0" i="1" smtClean="0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fr-FR" sz="1800" i="1">
                            <a:latin typeface="Cambria Math"/>
                          </a:rPr>
                          <m:t>𝑇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𝑀</m:t>
                        </m:r>
                      </m:e>
                    </m:d>
                    <m:r>
                      <a:rPr lang="fr-FR" sz="1800" i="1">
                        <a:latin typeface="Cambria Math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𝜙</m:t>
                            </m:r>
                          </m:e>
                          <m:sub>
                            <m:r>
                              <a:rPr lang="fr-FR" sz="1800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fr-FR" sz="18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̈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fr-FR" sz="1800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acc>
                  </m:oMath>
                </a14:m>
                <a:r>
                  <a:rPr lang="fr-FR" sz="1800" dirty="0"/>
                  <a:t> 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1800" i="1"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b="0" i="1" smtClean="0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fr-FR" sz="1800" i="1">
                            <a:latin typeface="Cambria Math"/>
                          </a:rPr>
                          <m:t>𝑇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𝐾</m:t>
                        </m:r>
                      </m:e>
                    </m:d>
                    <m:r>
                      <a:rPr lang="fr-FR" sz="1800" i="1">
                        <a:latin typeface="Cambria Math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𝜙</m:t>
                            </m:r>
                          </m:e>
                          <m:sub>
                            <m:r>
                              <a:rPr lang="fr-FR" sz="1800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fr-FR" sz="1800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fr-FR" sz="1800">
                        <a:latin typeface="Cambria Math"/>
                      </a:rPr>
                      <m:t>=</m:t>
                    </m:r>
                    <m:r>
                      <a:rPr lang="fr-FR" sz="1800" i="1">
                        <a:latin typeface="Cambria Math"/>
                      </a:rPr>
                      <m:t>0</m:t>
                    </m:r>
                  </m:oMath>
                </a14:m>
                <a:r>
                  <a:rPr lang="fr-FR" sz="1800" dirty="0"/>
                  <a:t>……..(6)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̈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fr-FR" sz="18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1800" dirty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𝐾</m:t>
                            </m:r>
                          </m:e>
                        </m:d>
                        <m:r>
                          <a:rPr lang="fr-FR" sz="1800" i="1"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𝑀</m:t>
                            </m:r>
                          </m:e>
                        </m:d>
                        <m:r>
                          <a:rPr lang="fr-FR" sz="1800" i="1"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den>
                    </m:f>
                    <m:sSub>
                      <m:sSub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fr-FR" sz="1800" b="0" i="0" smtClean="0">
                        <a:latin typeface="Cambria Math"/>
                      </a:rPr>
                      <m:t>=0</m:t>
                    </m:r>
                  </m:oMath>
                </a14:m>
                <a:r>
                  <a:rPr lang="en-US" sz="1800" dirty="0"/>
                  <a:t>  ;</a:t>
                </a:r>
                <a:r>
                  <a:rPr lang="fr-FR" sz="18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̈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fr-FR" sz="18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1800" dirty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18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𝐾</m:t>
                            </m:r>
                          </m:e>
                        </m:d>
                        <m:r>
                          <a:rPr lang="fr-FR" sz="1800" i="1"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b="0" i="1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18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𝑀</m:t>
                            </m:r>
                          </m:e>
                        </m:d>
                        <m:r>
                          <a:rPr lang="fr-FR" sz="1800" i="1"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b="0" i="1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den>
                    </m:f>
                    <m:sSub>
                      <m:sSub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fr-FR" sz="18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fr-FR" sz="1800">
                        <a:latin typeface="Cambria Math"/>
                      </a:rPr>
                      <m:t>=0</m:t>
                    </m:r>
                  </m:oMath>
                </a14:m>
                <a:r>
                  <a:rPr lang="en-US" sz="1800" dirty="0"/>
                  <a:t> ;…</a:t>
                </a:r>
                <a:r>
                  <a:rPr lang="fr-FR" sz="18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̈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fr-FR" sz="1800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1800" dirty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18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𝐾</m:t>
                            </m:r>
                          </m:e>
                        </m:d>
                        <m:r>
                          <a:rPr lang="fr-FR" sz="1800" i="1"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b="0" i="1" smtClean="0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18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𝑀</m:t>
                            </m:r>
                          </m:e>
                        </m:d>
                        <m:r>
                          <a:rPr lang="fr-FR" sz="1800" i="1"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b="0" i="1" smtClean="0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</m:den>
                    </m:f>
                    <m:sSub>
                      <m:sSub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fr-FR" sz="1800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fr-FR" sz="1800">
                        <a:latin typeface="Cambria Math"/>
                      </a:rPr>
                      <m:t>=0</m:t>
                    </m:r>
                    <m:r>
                      <a:rPr lang="fr-FR" sz="1800" b="0" i="0" smtClean="0">
                        <a:latin typeface="Cambria Math"/>
                      </a:rPr>
                      <m:t>…(7)</m:t>
                    </m:r>
                  </m:oMath>
                </a14:m>
                <a:r>
                  <a:rPr lang="en-US" sz="1800" dirty="0"/>
                  <a:t>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𝐾</m:t>
                            </m:r>
                          </m:e>
                        </m:d>
                        <m:r>
                          <a:rPr lang="fr-FR" sz="1800" i="1"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𝑀</m:t>
                            </m:r>
                          </m:e>
                        </m:d>
                        <m:r>
                          <a:rPr lang="fr-FR" sz="1800" i="1"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den>
                    </m:f>
                  </m:oMath>
                </a14:m>
                <a:r>
                  <a:rPr lang="en-US" sz="1800" dirty="0"/>
                  <a:t>=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1800" i="1">
                            <a:latin typeface="Cambria Math"/>
                          </a:rPr>
                          <m:t>𝜔</m:t>
                        </m:r>
                      </m:e>
                      <m:sub>
                        <m:r>
                          <a:rPr lang="fr-FR" sz="1800" b="0" i="1" smtClean="0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fr-FR" sz="1800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1800" dirty="0"/>
                  <a:t> 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𝐾</m:t>
                            </m:r>
                          </m:e>
                        </m:d>
                        <m:r>
                          <a:rPr lang="fr-FR" sz="1800" i="1"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𝑀</m:t>
                            </m:r>
                          </m:e>
                        </m:d>
                        <m:r>
                          <a:rPr lang="fr-FR" sz="1800" i="1"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den>
                    </m:f>
                    <m:r>
                      <a:rPr lang="fr-FR" sz="18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fr-FR" sz="18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1800" i="1">
                            <a:latin typeface="Cambria Math"/>
                          </a:rPr>
                          <m:t>𝜔</m:t>
                        </m:r>
                      </m:e>
                      <m:sub>
                        <m:r>
                          <a:rPr lang="fr-FR" sz="1800" b="0" i="1" smtClean="0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fr-FR" sz="1800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1800" dirty="0"/>
                  <a:t> ; ….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𝐾</m:t>
                            </m:r>
                          </m:e>
                        </m:d>
                        <m:r>
                          <a:rPr lang="fr-FR" sz="1800" i="1"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𝑀</m:t>
                            </m:r>
                          </m:e>
                        </m:d>
                        <m:r>
                          <a:rPr lang="fr-FR" sz="1800" i="1"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</m:den>
                    </m:f>
                  </m:oMath>
                </a14:m>
                <a:r>
                  <a:rPr lang="en-US" sz="1800" dirty="0"/>
                  <a:t> =</a:t>
                </a:r>
                <a:r>
                  <a:rPr lang="fr-FR" sz="18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1800" i="1">
                            <a:latin typeface="Cambria Math"/>
                          </a:rPr>
                          <m:t>𝜔</m:t>
                        </m:r>
                      </m:e>
                      <m:sub>
                        <m:r>
                          <a:rPr lang="fr-FR" sz="1800" b="0" i="1" smtClean="0">
                            <a:latin typeface="Cambria Math"/>
                          </a:rPr>
                          <m:t>𝑛</m:t>
                        </m:r>
                      </m:sub>
                      <m:sup>
                        <m:r>
                          <a:rPr lang="fr-FR" sz="1800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1800" dirty="0"/>
                  <a:t>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̈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fr-FR" sz="18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m:rPr>
                        <m:nor/>
                      </m:rPr>
                      <a:rPr lang="fr-FR" sz="1800" dirty="0"/>
                      <m:t> +</m:t>
                    </m:r>
                    <m:sSubSup>
                      <m:sSub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1800" i="1">
                            <a:latin typeface="Cambria Math"/>
                          </a:rPr>
                          <m:t>𝜔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fr-FR" sz="1800" i="1">
                            <a:latin typeface="Cambria Math"/>
                          </a:rPr>
                          <m:t>2</m:t>
                        </m:r>
                      </m:sup>
                    </m:sSubSup>
                    <m:sSub>
                      <m:sSub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fr-FR" sz="1800">
                        <a:latin typeface="Cambria Math"/>
                      </a:rPr>
                      <m:t>=</m:t>
                    </m:r>
                    <m:r>
                      <a:rPr lang="fr-FR" sz="1800" i="1">
                        <a:latin typeface="Cambria Math"/>
                      </a:rPr>
                      <m:t>0</m:t>
                    </m:r>
                  </m:oMath>
                </a14:m>
                <a:r>
                  <a:rPr lang="fr-FR" sz="1800" dirty="0"/>
                  <a:t>  ; </a:t>
                </a:r>
                <a14:m>
                  <m:oMath xmlns:m="http://schemas.openxmlformats.org/officeDocument/2006/math">
                    <m:acc>
                      <m:accPr>
                        <m:chr m:val="̈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fr-FR" sz="18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m:rPr>
                        <m:nor/>
                      </m:rPr>
                      <a:rPr lang="fr-FR" sz="1800" dirty="0"/>
                      <m:t> +</m:t>
                    </m:r>
                    <m:sSubSup>
                      <m:sSub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1800" i="1">
                            <a:latin typeface="Cambria Math"/>
                          </a:rPr>
                          <m:t>𝜔</m:t>
                        </m:r>
                      </m:e>
                      <m:sub>
                        <m:r>
                          <a:rPr lang="fr-FR" sz="1800" b="0" i="1" smtClean="0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fr-FR" sz="1800" i="1">
                            <a:latin typeface="Cambria Math"/>
                          </a:rPr>
                          <m:t>2</m:t>
                        </m:r>
                      </m:sup>
                    </m:sSubSup>
                    <m:sSub>
                      <m:sSub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fr-FR" sz="18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fr-FR" sz="1800">
                        <a:latin typeface="Cambria Math"/>
                      </a:rPr>
                      <m:t>=</m:t>
                    </m:r>
                    <m:r>
                      <a:rPr lang="fr-FR" sz="1800" i="1">
                        <a:latin typeface="Cambria Math"/>
                      </a:rPr>
                      <m:t>0</m:t>
                    </m:r>
                  </m:oMath>
                </a14:m>
                <a:r>
                  <a:rPr lang="fr-FR" sz="1800" dirty="0"/>
                  <a:t>  ;    ….. </a:t>
                </a:r>
                <a14:m>
                  <m:oMath xmlns:m="http://schemas.openxmlformats.org/officeDocument/2006/math">
                    <m:acc>
                      <m:accPr>
                        <m:chr m:val="̈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fr-FR" sz="1800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acc>
                    <m:r>
                      <m:rPr>
                        <m:nor/>
                      </m:rPr>
                      <a:rPr lang="fr-FR" sz="1800" dirty="0"/>
                      <m:t> +</m:t>
                    </m:r>
                    <m:sSubSup>
                      <m:sSub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1800" i="1">
                            <a:latin typeface="Cambria Math"/>
                          </a:rPr>
                          <m:t>𝜔</m:t>
                        </m:r>
                      </m:e>
                      <m:sub>
                        <m:r>
                          <a:rPr lang="fr-FR" sz="1800" b="0" i="1" smtClean="0">
                            <a:latin typeface="Cambria Math"/>
                          </a:rPr>
                          <m:t>𝑛</m:t>
                        </m:r>
                      </m:sub>
                      <m:sup>
                        <m:r>
                          <a:rPr lang="fr-FR" sz="1800" i="1">
                            <a:latin typeface="Cambria Math"/>
                          </a:rPr>
                          <m:t>2</m:t>
                        </m:r>
                      </m:sup>
                    </m:sSubSup>
                    <m:sSub>
                      <m:sSub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fr-FR" sz="1800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fr-FR" sz="1800">
                        <a:latin typeface="Cambria Math"/>
                      </a:rPr>
                      <m:t>=</m:t>
                    </m:r>
                    <m:r>
                      <a:rPr lang="fr-FR" sz="1800" i="1">
                        <a:latin typeface="Cambria Math"/>
                      </a:rPr>
                      <m:t>0</m:t>
                    </m:r>
                  </m:oMath>
                </a14:m>
                <a:endParaRPr lang="fr-FR" sz="1800" dirty="0"/>
              </a:p>
              <a:p>
                <a:pPr>
                  <a:lnSpc>
                    <a:spcPct val="150000"/>
                  </a:lnSpc>
                </a:pPr>
                <a:r>
                  <a:rPr lang="en-US" sz="1800" dirty="0"/>
                  <a:t>The solution to these equations will be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000" dirty="0"/>
                  <a:t>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fr-FR" sz="20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fr-FR" sz="2000" i="1" dirty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fr-FR" sz="2000" i="1" dirty="0">
                        <a:latin typeface="Cambria Math"/>
                      </a:rPr>
                      <m:t>𝑐𝑜𝑠</m:t>
                    </m:r>
                    <m:sSub>
                      <m:sSubPr>
                        <m:ctrlPr>
                          <a:rPr lang="fr-FR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 dirty="0">
                            <a:latin typeface="Cambria Math"/>
                            <a:ea typeface="Cambria Math"/>
                          </a:rPr>
                          <m:t>𝜔</m:t>
                        </m:r>
                      </m:e>
                      <m:sub>
                        <m:r>
                          <a:rPr lang="fr-FR" sz="2000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/>
                  <a:t>t+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 dirty="0"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fr-FR" sz="2000" i="1" dirty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fr-FR" sz="2000" i="1" dirty="0">
                        <a:latin typeface="Cambria Math"/>
                      </a:rPr>
                      <m:t>𝑠𝑖𝑛</m:t>
                    </m:r>
                    <m:sSub>
                      <m:sSubPr>
                        <m:ctrlPr>
                          <a:rPr lang="fr-FR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 dirty="0">
                            <a:latin typeface="Cambria Math"/>
                            <a:ea typeface="Cambria Math"/>
                          </a:rPr>
                          <m:t>𝜔</m:t>
                        </m:r>
                      </m:e>
                      <m:sub>
                        <m:r>
                          <a:rPr lang="fr-FR" sz="2000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/>
                  <a:t>t 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fr-FR" sz="20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fr-FR" sz="2000" i="1" dirty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fr-FR" sz="2000" i="1" dirty="0">
                        <a:latin typeface="Cambria Math"/>
                      </a:rPr>
                      <m:t>𝑐𝑜𝑠</m:t>
                    </m:r>
                    <m:sSub>
                      <m:sSubPr>
                        <m:ctrlPr>
                          <a:rPr lang="fr-FR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 dirty="0">
                            <a:latin typeface="Cambria Math"/>
                            <a:ea typeface="Cambria Math"/>
                          </a:rPr>
                          <m:t>𝜔</m:t>
                        </m:r>
                      </m:e>
                      <m:sub>
                        <m:r>
                          <a:rPr lang="fr-FR" sz="2000" i="1" dirty="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/>
                  <a:t>t+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 dirty="0"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fr-FR" sz="2000" i="1" dirty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fr-FR" sz="2000" i="1" dirty="0">
                        <a:latin typeface="Cambria Math"/>
                      </a:rPr>
                      <m:t>𝑠𝑖𝑛</m:t>
                    </m:r>
                    <m:sSub>
                      <m:sSubPr>
                        <m:ctrlPr>
                          <a:rPr lang="fr-FR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 dirty="0">
                            <a:latin typeface="Cambria Math"/>
                            <a:ea typeface="Cambria Math"/>
                          </a:rPr>
                          <m:t>𝜔</m:t>
                        </m:r>
                      </m:e>
                      <m:sub>
                        <m:r>
                          <a:rPr lang="fr-FR" sz="2000" i="1" dirty="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/>
                  <a:t>t 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>
                            <a:latin typeface="Cambria Math"/>
                          </a:rPr>
                          <m:t>…..</m:t>
                        </m:r>
                        <m:r>
                          <a:rPr lang="fr-FR" sz="2000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fr-FR" sz="2000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000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fr-FR" sz="2000" i="1" dirty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fr-FR" sz="2000" i="1" dirty="0">
                        <a:latin typeface="Cambria Math"/>
                      </a:rPr>
                      <m:t>𝑐𝑜𝑠</m:t>
                    </m:r>
                    <m:sSub>
                      <m:sSubPr>
                        <m:ctrlPr>
                          <a:rPr lang="fr-FR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 dirty="0">
                            <a:latin typeface="Cambria Math"/>
                            <a:ea typeface="Cambria Math"/>
                          </a:rPr>
                          <m:t>𝜔</m:t>
                        </m:r>
                      </m:e>
                      <m:sub>
                        <m:r>
                          <a:rPr lang="fr-FR" sz="2000" i="1" dirty="0">
                            <a:latin typeface="Cambria Math"/>
                            <a:ea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000" dirty="0"/>
                  <a:t>t+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 dirty="0"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fr-FR" sz="2000" i="1" dirty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fr-FR" sz="2000" i="1" dirty="0">
                        <a:latin typeface="Cambria Math"/>
                      </a:rPr>
                      <m:t>𝑠𝑖𝑛</m:t>
                    </m:r>
                    <m:sSub>
                      <m:sSubPr>
                        <m:ctrlPr>
                          <a:rPr lang="fr-FR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 dirty="0">
                            <a:latin typeface="Cambria Math"/>
                            <a:ea typeface="Cambria Math"/>
                          </a:rPr>
                          <m:t>𝜔</m:t>
                        </m:r>
                      </m:e>
                      <m:sub>
                        <m:r>
                          <a:rPr lang="fr-FR" sz="2000" i="1" dirty="0">
                            <a:latin typeface="Cambria Math"/>
                            <a:ea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000" dirty="0"/>
                  <a:t>t . These equations are independent:A</a:t>
                </a:r>
                <a:r>
                  <a:rPr lang="en-US" sz="1600" dirty="0"/>
                  <a:t>1</a:t>
                </a:r>
                <a:r>
                  <a:rPr lang="en-US" sz="2000" dirty="0"/>
                  <a:t>,A</a:t>
                </a:r>
                <a:r>
                  <a:rPr lang="en-US" sz="1600" dirty="0"/>
                  <a:t>2</a:t>
                </a:r>
                <a:r>
                  <a:rPr lang="en-US" sz="2000" dirty="0"/>
                  <a:t>,…A</a:t>
                </a:r>
                <a:r>
                  <a:rPr lang="en-US" sz="1600" dirty="0"/>
                  <a:t>n</a:t>
                </a:r>
                <a:r>
                  <a:rPr lang="en-US" sz="2000" dirty="0"/>
                  <a:t>; B</a:t>
                </a:r>
                <a:r>
                  <a:rPr lang="en-US" sz="1600" dirty="0"/>
                  <a:t>1</a:t>
                </a:r>
                <a:r>
                  <a:rPr lang="en-US" sz="2000" dirty="0"/>
                  <a:t>,B</a:t>
                </a:r>
                <a:r>
                  <a:rPr lang="en-US" sz="1600" dirty="0"/>
                  <a:t>2</a:t>
                </a:r>
                <a:r>
                  <a:rPr lang="en-US" sz="2000" dirty="0"/>
                  <a:t>,…B</a:t>
                </a:r>
                <a:r>
                  <a:rPr lang="en-US" sz="1600" dirty="0"/>
                  <a:t>n</a:t>
                </a:r>
                <a:r>
                  <a:rPr lang="en-US" sz="2000" dirty="0"/>
                  <a:t> are the initial conditions.</a:t>
                </a:r>
              </a:p>
              <a:p>
                <a:pPr>
                  <a:lnSpc>
                    <a:spcPct val="150000"/>
                  </a:lnSpc>
                </a:pPr>
                <a:endParaRPr lang="fr-FR" sz="2000" dirty="0"/>
              </a:p>
            </p:txBody>
          </p:sp>
        </mc:Choice>
        <mc:Fallback xmlns="">
          <p:sp>
            <p:nvSpPr>
              <p:cNvPr id="4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72008"/>
                <a:ext cx="8964488" cy="6741368"/>
              </a:xfrm>
              <a:prstGeom prst="rect">
                <a:avLst/>
              </a:prstGeom>
              <a:blipFill>
                <a:blip r:embed="rId3"/>
                <a:stretch>
                  <a:fillRect l="-679" t="-451" r="-611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388423" y="6428184"/>
            <a:ext cx="550057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11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" name="Rectangle 43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784959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2"/>
              <p:cNvSpPr txBox="1">
                <a:spLocks noChangeArrowheads="1"/>
              </p:cNvSpPr>
              <p:nvPr/>
            </p:nvSpPr>
            <p:spPr>
              <a:xfrm>
                <a:off x="214282" y="72008"/>
                <a:ext cx="8715436" cy="6669360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pPr algn="just">
                  <a:lnSpc>
                    <a:spcPct val="150000"/>
                  </a:lnSpc>
                </a:pPr>
                <a:r>
                  <a:rPr lang="fr-FR" sz="2000" dirty="0"/>
                  <a:t>Return to the </a:t>
                </a:r>
                <a:r>
                  <a:rPr lang="fr-FR" sz="2000" dirty="0" err="1"/>
                  <a:t>equation</a:t>
                </a:r>
                <a:r>
                  <a:rPr lang="fr-FR" sz="2000" dirty="0"/>
                  <a:t> (2) :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>
                            <a:latin typeface="Cambria Math"/>
                          </a:rPr>
                          <m:t>𝑋</m:t>
                        </m:r>
                      </m:e>
                    </m:d>
                    <m:r>
                      <a:rPr lang="fr-FR" sz="2000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>
                            <a:latin typeface="Cambria Math"/>
                          </a:rPr>
                          <m:t>Ø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fr-FR" sz="2000">
                            <a:latin typeface="Cambria Math"/>
                          </a:rPr>
                          <m:t>Y</m:t>
                        </m:r>
                      </m:e>
                    </m:d>
                  </m:oMath>
                </a14:m>
                <a:endParaRPr lang="fr-FR" sz="2000" i="1" dirty="0">
                  <a:latin typeface="Cambria Math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>
                                <a:latin typeface="Cambria Math"/>
                              </a:rPr>
                              <m:t>Ø</m:t>
                            </m:r>
                          </m:e>
                        </m:d>
                      </m:e>
                      <m:sup>
                        <m:r>
                          <a:rPr lang="fr-FR" sz="2000" i="1">
                            <a:latin typeface="Cambria Math"/>
                          </a:rPr>
                          <m:t>𝑇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𝑀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b="0" i="1" smtClean="0">
                            <a:latin typeface="Cambria Math"/>
                          </a:rPr>
                          <m:t>𝑋</m:t>
                        </m:r>
                      </m:e>
                    </m:d>
                  </m:oMath>
                </a14:m>
                <a:r>
                  <a:rPr lang="fr-FR" sz="2000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>
                                <a:latin typeface="Cambria Math"/>
                              </a:rPr>
                              <m:t>Ø</m:t>
                            </m:r>
                          </m:e>
                        </m:d>
                      </m:e>
                      <m:sup>
                        <m:r>
                          <a:rPr lang="fr-FR" sz="2000" i="1">
                            <a:latin typeface="Cambria Math"/>
                          </a:rPr>
                          <m:t>𝑇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𝑀</m:t>
                        </m:r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>
                            <a:latin typeface="Cambria Math"/>
                          </a:rPr>
                          <m:t>Ø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b="0" i="1" smtClean="0">
                            <a:latin typeface="Cambria Math"/>
                          </a:rPr>
                          <m:t>𝑌</m:t>
                        </m:r>
                      </m:e>
                    </m:d>
                  </m:oMath>
                </a14:m>
                <a:r>
                  <a:rPr lang="fr-FR" sz="2000" dirty="0"/>
                  <a:t>………(9)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000" dirty="0"/>
                  <a:t>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b="0" i="1" smtClean="0">
                            <a:latin typeface="Cambria Math"/>
                          </a:rPr>
                          <m:t>𝑌</m:t>
                        </m:r>
                      </m:e>
                    </m:d>
                  </m:oMath>
                </a14:m>
                <a:r>
                  <a:rPr lang="en-US" sz="20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20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 smtClean="0">
                                    <a:latin typeface="Cambria Math"/>
                                    <a:ea typeface="Cambria Math"/>
                                  </a:rPr>
                                  <m:t>𝜑</m:t>
                                </m:r>
                              </m:e>
                            </m:d>
                          </m:e>
                          <m:sup>
                            <m:r>
                              <a:rPr lang="fr-FR" sz="2000" i="1"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b="0" i="1" smtClean="0">
                                <a:latin typeface="Cambria Math"/>
                              </a:rPr>
                              <m:t>𝑀</m:t>
                            </m:r>
                          </m:e>
                        </m:d>
                        <m:r>
                          <a:rPr lang="fr-FR" sz="2000" i="1">
                            <a:latin typeface="Cambria Math"/>
                          </a:rPr>
                          <m:t> </m:t>
                        </m:r>
                      </m:num>
                      <m:den>
                        <m:sSup>
                          <m:sSup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20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latin typeface="Cambria Math"/>
                                    <a:ea typeface="Cambria Math"/>
                                  </a:rPr>
                                  <m:t>𝜑</m:t>
                                </m:r>
                              </m:e>
                            </m:d>
                          </m:e>
                          <m:sup>
                            <m:r>
                              <a:rPr lang="fr-FR" sz="2000" i="1"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𝑀</m:t>
                            </m:r>
                          </m:e>
                        </m:d>
                        <m:r>
                          <a:rPr lang="fr-FR" sz="2000" i="1"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i="1" smtClean="0">
                                <a:latin typeface="Cambria Math"/>
                                <a:ea typeface="Cambria Math"/>
                              </a:rPr>
                              <m:t>𝜑</m:t>
                            </m:r>
                          </m:e>
                        </m:d>
                      </m:den>
                    </m:f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b="0" i="1" smtClean="0">
                            <a:latin typeface="Cambria Math"/>
                          </a:rPr>
                          <m:t>𝑋</m:t>
                        </m:r>
                      </m:e>
                    </m:d>
                  </m:oMath>
                </a14:m>
                <a:endParaRPr lang="fr-FR" sz="2000" dirty="0"/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fr-FR" sz="2000" i="1" smtClean="0">
                        <a:solidFill>
                          <a:srgbClr val="FF0000"/>
                        </a:solidFill>
                        <a:latin typeface="Cambria Math"/>
                      </a:rPr>
                      <m:t>𝑌</m:t>
                    </m:r>
                    <m:d>
                      <m:dPr>
                        <m:ctrlPr>
                          <a:rPr lang="fr-FR" sz="2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0</m:t>
                        </m:r>
                      </m:e>
                    </m:d>
                  </m:oMath>
                </a14:m>
                <a:r>
                  <a:rPr lang="en-US" sz="2000" dirty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2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𝜑</m:t>
                                </m:r>
                              </m:e>
                            </m:d>
                          </m:e>
                          <m:sup>
                            <m: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𝑀</m:t>
                            </m:r>
                          </m:e>
                        </m:d>
                        <m:r>
                          <a:rPr lang="fr-FR" sz="2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 </m:t>
                        </m:r>
                      </m:num>
                      <m:den>
                        <m:sSup>
                          <m:sSupPr>
                            <m:ctrlP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2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𝜑</m:t>
                                </m:r>
                              </m:e>
                            </m:d>
                          </m:e>
                          <m:sup>
                            <m: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𝑀</m:t>
                            </m:r>
                          </m:e>
                        </m:d>
                        <m:r>
                          <a:rPr lang="fr-FR" sz="2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𝜑</m:t>
                            </m:r>
                          </m:e>
                        </m:d>
                      </m:den>
                    </m:f>
                    <m:r>
                      <a:rPr lang="fr-FR" sz="2000" i="1">
                        <a:solidFill>
                          <a:srgbClr val="FF0000"/>
                        </a:solidFill>
                        <a:latin typeface="Cambria Math"/>
                      </a:rPr>
                      <m:t>𝑋</m:t>
                    </m:r>
                    <m:d>
                      <m:dPr>
                        <m:ctrlPr>
                          <a:rPr lang="fr-FR" sz="2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0</m:t>
                        </m:r>
                      </m:e>
                    </m:d>
                  </m:oMath>
                </a14:m>
                <a:r>
                  <a:rPr lang="fr-FR" sz="2000" dirty="0">
                    <a:solidFill>
                      <a:srgbClr val="FF0000"/>
                    </a:solidFill>
                  </a:rPr>
                  <a:t>   </a:t>
                </a:r>
                <a:r>
                  <a:rPr lang="fr-FR" sz="2000" dirty="0"/>
                  <a:t>et 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fr-FR" sz="2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𝑌</m:t>
                        </m:r>
                      </m:e>
                    </m:acc>
                    <m:d>
                      <m:dPr>
                        <m:ctrlPr>
                          <a:rPr lang="fr-FR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0</m:t>
                        </m:r>
                      </m:e>
                    </m:d>
                  </m:oMath>
                </a14:m>
                <a:r>
                  <a:rPr lang="en-US" sz="2000" dirty="0">
                    <a:solidFill>
                      <a:srgbClr val="FF0000"/>
                    </a:solidFill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2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𝜑</m:t>
                                </m:r>
                              </m:e>
                            </m:d>
                          </m:e>
                          <m:sup>
                            <m: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𝑀</m:t>
                            </m:r>
                          </m:e>
                        </m:d>
                        <m:r>
                          <a:rPr lang="fr-FR" sz="2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 </m:t>
                        </m:r>
                      </m:num>
                      <m:den>
                        <m:sSup>
                          <m:sSupPr>
                            <m:ctrlP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2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𝜑</m:t>
                                </m:r>
                              </m:e>
                            </m:d>
                          </m:e>
                          <m:sup>
                            <m: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𝑀</m:t>
                            </m:r>
                          </m:e>
                        </m:d>
                        <m:r>
                          <a:rPr lang="fr-FR" sz="2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i="1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𝜑</m:t>
                            </m:r>
                          </m:e>
                        </m:d>
                      </m:den>
                    </m:f>
                    <m:acc>
                      <m:accPr>
                        <m:chr m:val="̇"/>
                        <m:ctrlPr>
                          <a:rPr lang="fr-FR" sz="20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fr-FR" sz="2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𝑋</m:t>
                        </m:r>
                      </m:e>
                    </m:acc>
                    <m:d>
                      <m:dPr>
                        <m:ctrlPr>
                          <a:rPr lang="fr-FR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0</m:t>
                        </m:r>
                      </m:e>
                    </m:d>
                  </m:oMath>
                </a14:m>
                <a:endParaRPr lang="fr-FR" sz="2000" dirty="0"/>
              </a:p>
              <a:p>
                <a:pPr algn="just">
                  <a:lnSpc>
                    <a:spcPct val="150000"/>
                  </a:lnSpc>
                </a:pPr>
                <a:r>
                  <a:rPr lang="en-US" sz="2000" dirty="0"/>
                  <a:t>Once the constants have been determined, we calculate the displacements </a:t>
                </a:r>
                <a:r>
                  <a:rPr lang="fr-FR" sz="2000" dirty="0"/>
                  <a:t>y</a:t>
                </a:r>
                <a:r>
                  <a:rPr lang="fr-FR" sz="1600" dirty="0"/>
                  <a:t>1</a:t>
                </a:r>
                <a:r>
                  <a:rPr lang="fr-FR" sz="2000" dirty="0"/>
                  <a:t>, y</a:t>
                </a:r>
                <a:r>
                  <a:rPr lang="fr-FR" sz="1600" dirty="0"/>
                  <a:t>2</a:t>
                </a:r>
                <a:r>
                  <a:rPr lang="fr-FR" sz="2000" dirty="0"/>
                  <a:t> ….</a:t>
                </a:r>
                <a:r>
                  <a:rPr lang="fr-FR" sz="2000" dirty="0" err="1"/>
                  <a:t>y</a:t>
                </a:r>
                <a:r>
                  <a:rPr lang="fr-FR" sz="1600" dirty="0" err="1"/>
                  <a:t>n</a:t>
                </a:r>
                <a:r>
                  <a:rPr lang="fr-FR" sz="1600" dirty="0"/>
                  <a:t> . </a:t>
                </a:r>
                <a:r>
                  <a:rPr lang="en-US" sz="2000" dirty="0"/>
                  <a:t>Then we calculate the displacement variables of the structure using equation 2.</a:t>
                </a:r>
                <a:endParaRPr lang="fr-FR" sz="2000" dirty="0"/>
              </a:p>
              <a:p>
                <a:pPr algn="just">
                  <a:lnSpc>
                    <a:spcPct val="150000"/>
                  </a:lnSpc>
                </a:pPr>
                <a:endParaRPr lang="fr-FR" sz="2000" dirty="0"/>
              </a:p>
              <a:p>
                <a:pPr algn="just">
                  <a:lnSpc>
                    <a:spcPct val="150000"/>
                  </a:lnSpc>
                </a:pPr>
                <a:endParaRPr lang="fr-FR" sz="2000" dirty="0"/>
              </a:p>
              <a:p>
                <a:pPr algn="just">
                  <a:lnSpc>
                    <a:spcPct val="150000"/>
                  </a:lnSpc>
                </a:pPr>
                <a:endParaRPr lang="fr-FR" sz="2000" dirty="0"/>
              </a:p>
              <a:p>
                <a:pPr algn="just">
                  <a:lnSpc>
                    <a:spcPct val="150000"/>
                  </a:lnSpc>
                </a:pPr>
                <a:endParaRPr lang="fr-FR" sz="2000" dirty="0"/>
              </a:p>
              <a:p>
                <a:pPr algn="just">
                  <a:lnSpc>
                    <a:spcPct val="150000"/>
                  </a:lnSpc>
                </a:pPr>
                <a:r>
                  <a:rPr lang="en-US" sz="2000" dirty="0"/>
                  <a:t>The orthogonality of the natural mode allows decoupling of the system and transforming it from n degrees of freedom to a single degree of freedom</a:t>
                </a:r>
                <a:endParaRPr lang="fr-FR" sz="2000" dirty="0"/>
              </a:p>
            </p:txBody>
          </p:sp>
        </mc:Choice>
        <mc:Fallback xmlns="">
          <p:sp>
            <p:nvSpPr>
              <p:cNvPr id="4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282" y="72008"/>
                <a:ext cx="8715436" cy="6669360"/>
              </a:xfrm>
              <a:prstGeom prst="rect">
                <a:avLst/>
              </a:prstGeom>
              <a:blipFill>
                <a:blip r:embed="rId3"/>
                <a:stretch>
                  <a:fillRect l="-628" r="-628" b="-1004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7033481" y="6428184"/>
            <a:ext cx="1905000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12</a:t>
            </a:fld>
            <a:endParaRPr lang="fr-BE" dirty="0">
              <a:solidFill>
                <a:srgbClr val="FFFFFF"/>
              </a:solidFill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7516" y="3573015"/>
            <a:ext cx="5543550" cy="233362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500564643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2"/>
              <p:cNvSpPr txBox="1">
                <a:spLocks noChangeArrowheads="1"/>
              </p:cNvSpPr>
              <p:nvPr/>
            </p:nvSpPr>
            <p:spPr>
              <a:xfrm>
                <a:off x="107504" y="116632"/>
                <a:ext cx="8928992" cy="6525344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fr-FR" sz="2000" dirty="0">
                    <a:solidFill>
                      <a:srgbClr val="FF0000"/>
                    </a:solidFill>
                    <a:latin typeface="Times New Roman"/>
                    <a:ea typeface="Calibri"/>
                    <a:cs typeface="Arial"/>
                  </a:rPr>
                  <a:t>Application3 : </a:t>
                </a: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US" sz="2000" dirty="0">
                    <a:latin typeface="Times New Roman"/>
                    <a:ea typeface="Calibri"/>
                    <a:cs typeface="Arial"/>
                  </a:rPr>
                  <a:t>Calculate the response of the following system, assuming the initial conditions are</a:t>
                </a:r>
                <a:r>
                  <a:rPr lang="fr-FR" sz="2000" dirty="0">
                    <a:latin typeface="Times New Roman"/>
                    <a:ea typeface="Calibri"/>
                    <a:cs typeface="Arial"/>
                  </a:rPr>
                  <a:t>: x(0) =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000" i="1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eqArrPr>
                          <m:e>
                            <m:r>
                              <a:rPr lang="fr-FR" sz="2000" i="1">
                                <a:latin typeface="Cambria Math"/>
                                <a:cs typeface="Arial"/>
                              </a:rPr>
                              <m:t>0</m:t>
                            </m:r>
                          </m:e>
                          <m:e>
                            <m:r>
                              <a:rPr lang="fr-FR" sz="2000" b="0" i="1" smtClean="0">
                                <a:latin typeface="Cambria Math"/>
                              </a:rPr>
                              <m:t>𝑥</m:t>
                            </m:r>
                          </m:e>
                        </m:eqArr>
                      </m:e>
                    </m:d>
                  </m:oMath>
                </a14:m>
                <a:r>
                  <a:rPr lang="fr-FR" sz="2000" dirty="0">
                    <a:latin typeface="Times New Roman"/>
                    <a:ea typeface="Calibri"/>
                    <a:cs typeface="Arial"/>
                  </a:rPr>
                  <a:t>;  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fr-FR" sz="2000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accPr>
                      <m:e>
                        <m:acc>
                          <m:accPr>
                            <m:chr m:val="̇"/>
                            <m:ctrlPr>
                              <a:rPr lang="fr-FR" sz="2000" i="1" smtClean="0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fr-FR" sz="2000" i="1">
                                <a:latin typeface="Cambria Math"/>
                                <a:cs typeface="Arial"/>
                              </a:rPr>
                              <m:t>𝑥</m:t>
                            </m:r>
                          </m:e>
                        </m:acc>
                        <m:d>
                          <m:dPr>
                            <m:ctrlPr>
                              <a:rPr lang="fr-FR" sz="2000" b="0" i="1" smtClean="0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dPr>
                          <m:e>
                            <m:r>
                              <a:rPr lang="fr-FR" sz="2000" b="0" i="1" smtClean="0">
                                <a:latin typeface="Cambria Math"/>
                                <a:cs typeface="Arial"/>
                              </a:rPr>
                              <m:t>0</m:t>
                            </m:r>
                          </m:e>
                        </m:d>
                        <m:r>
                          <a:rPr lang="fr-FR" sz="2000" b="0" i="1" smtClean="0">
                            <a:latin typeface="Cambria Math"/>
                            <a:cs typeface="Arial"/>
                          </a:rPr>
                          <m:t>=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fr-FR" sz="2000" b="0" i="1" smtClean="0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dPr>
                          <m:e>
                            <m:eqArr>
                              <m:eqArrPr>
                                <m:ctrlPr>
                                  <a:rPr lang="fr-FR" sz="2000" b="0" i="1" smtClean="0">
                                    <a:latin typeface="Cambria Math" panose="02040503050406030204" pitchFamily="18" charset="0"/>
                                    <a:cs typeface="Arial"/>
                                  </a:rPr>
                                </m:ctrlPr>
                              </m:eqArrPr>
                              <m:e>
                                <m:r>
                                  <a:rPr lang="fr-FR" sz="2000" b="0" i="1" smtClean="0">
                                    <a:latin typeface="Cambria Math"/>
                                    <a:cs typeface="Arial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eqArr>
                          </m:e>
                        </m:d>
                      </m:e>
                    </m:acc>
                  </m:oMath>
                </a14:m>
                <a:r>
                  <a:rPr lang="fr-FR" sz="2000" dirty="0">
                    <a:latin typeface="Times New Roman"/>
                    <a:ea typeface="Calibri"/>
                    <a:cs typeface="Arial"/>
                  </a:rPr>
                  <a:t>  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fr-FR" sz="2000" i="1" smtClean="0">
                            <a:latin typeface="Cambria Math"/>
                            <a:ea typeface="Cambria Math"/>
                            <a:cs typeface="Arial"/>
                          </a:rPr>
                          <m:t>𝜔</m:t>
                        </m:r>
                      </m:e>
                      <m:sub>
                        <m:r>
                          <a:rPr lang="fr-FR" sz="2000" b="0" i="1" smtClean="0">
                            <a:latin typeface="Cambria Math"/>
                            <a:cs typeface="Arial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sz="2000" dirty="0">
                    <a:latin typeface="Times New Roman"/>
                    <a:ea typeface="Calibri"/>
                    <a:cs typeface="Arial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sz="2000" i="1" dirty="0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fr-FR" sz="2000" i="1" dirty="0" smtClean="0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fPr>
                          <m:num>
                            <m:r>
                              <a:rPr lang="fr-FR" sz="2000" b="0" i="1" dirty="0" smtClean="0">
                                <a:latin typeface="Cambria Math"/>
                                <a:cs typeface="Arial"/>
                              </a:rPr>
                              <m:t>𝐾</m:t>
                            </m:r>
                          </m:num>
                          <m:den>
                            <m:r>
                              <a:rPr lang="fr-FR" sz="2000" b="0" i="1" dirty="0" smtClean="0">
                                <a:latin typeface="Cambria Math"/>
                                <a:cs typeface="Arial"/>
                              </a:rPr>
                              <m:t>𝑚</m:t>
                            </m:r>
                          </m:den>
                        </m:f>
                      </m:e>
                    </m:rad>
                  </m:oMath>
                </a14:m>
                <a:r>
                  <a:rPr lang="fr-FR" sz="2000" dirty="0">
                    <a:latin typeface="Times New Roman"/>
                    <a:ea typeface="Calibri"/>
                    <a:cs typeface="Arial"/>
                  </a:rPr>
                  <a:t> 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fr-FR" sz="2000" i="1">
                            <a:latin typeface="Cambria Math"/>
                            <a:ea typeface="Cambria Math"/>
                            <a:cs typeface="Arial"/>
                          </a:rPr>
                          <m:t>𝜔</m:t>
                        </m:r>
                      </m:e>
                      <m:sub>
                        <m:r>
                          <a:rPr lang="fr-FR" sz="2000" b="0" i="1" smtClean="0">
                            <a:latin typeface="Cambria Math"/>
                            <a:cs typeface="Arial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sz="2000" dirty="0">
                    <a:latin typeface="Times New Roman"/>
                    <a:ea typeface="Calibri"/>
                    <a:cs typeface="Arial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sz="2000" i="1" dirty="0">
                            <a:latin typeface="Cambria Math" panose="02040503050406030204" pitchFamily="18" charset="0"/>
                            <a:cs typeface="Arial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fr-FR" sz="2000" i="1" dirty="0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fPr>
                          <m:num>
                            <m:r>
                              <a:rPr lang="fr-FR" sz="2000" b="0" i="1" dirty="0" smtClean="0">
                                <a:latin typeface="Cambria Math"/>
                                <a:cs typeface="Arial"/>
                              </a:rPr>
                              <m:t>6</m:t>
                            </m:r>
                            <m:r>
                              <a:rPr lang="fr-FR" sz="2000" i="1" dirty="0">
                                <a:latin typeface="Cambria Math"/>
                                <a:cs typeface="Arial"/>
                              </a:rPr>
                              <m:t>𝐾</m:t>
                            </m:r>
                          </m:num>
                          <m:den>
                            <m:r>
                              <a:rPr lang="fr-FR" sz="2000" i="1" dirty="0">
                                <a:latin typeface="Cambria Math"/>
                                <a:cs typeface="Arial"/>
                              </a:rPr>
                              <m:t>𝑚</m:t>
                            </m:r>
                          </m:den>
                        </m:f>
                      </m:e>
                    </m:rad>
                  </m:oMath>
                </a14:m>
                <a:r>
                  <a:rPr lang="fr-FR" sz="2000" dirty="0">
                    <a:latin typeface="Times New Roman"/>
                    <a:ea typeface="Calibri"/>
                    <a:cs typeface="Arial"/>
                  </a:rPr>
                  <a:t> ; </a:t>
                </a:r>
                <a:r>
                  <a:rPr lang="fr-FR" sz="2000" dirty="0" err="1">
                    <a:latin typeface="Times New Roman"/>
                    <a:ea typeface="Calibri"/>
                    <a:cs typeface="Arial"/>
                  </a:rPr>
                  <a:t>m</a:t>
                </a:r>
                <a:r>
                  <a:rPr lang="fr-FR" sz="1600" dirty="0" err="1">
                    <a:latin typeface="Times New Roman"/>
                    <a:ea typeface="Calibri"/>
                    <a:cs typeface="Arial"/>
                  </a:rPr>
                  <a:t>1</a:t>
                </a:r>
                <a:r>
                  <a:rPr lang="fr-FR" sz="2000" dirty="0">
                    <a:latin typeface="Times New Roman"/>
                    <a:ea typeface="Calibri"/>
                    <a:cs typeface="Arial"/>
                  </a:rPr>
                  <a:t>=</a:t>
                </a:r>
                <a:r>
                  <a:rPr lang="fr-FR" sz="2000" dirty="0" err="1">
                    <a:latin typeface="Times New Roman"/>
                    <a:ea typeface="Calibri"/>
                    <a:cs typeface="Arial"/>
                  </a:rPr>
                  <a:t>m</a:t>
                </a:r>
                <a:r>
                  <a:rPr lang="fr-FR" sz="1600" dirty="0" err="1">
                    <a:latin typeface="Times New Roman"/>
                    <a:ea typeface="Calibri"/>
                    <a:cs typeface="Arial"/>
                  </a:rPr>
                  <a:t>2</a:t>
                </a:r>
                <a:r>
                  <a:rPr lang="fr-FR" sz="2000" dirty="0">
                    <a:latin typeface="Times New Roman"/>
                    <a:ea typeface="Calibri"/>
                    <a:cs typeface="Arial"/>
                  </a:rPr>
                  <a:t>=1; k=1</a:t>
                </a: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2000" i="1" dirty="0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000" i="1" dirty="0" smtClean="0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sSubPr>
                          <m:e>
                            <m:r>
                              <a:rPr lang="fr-FR" sz="2000" i="1" dirty="0" smtClean="0">
                                <a:latin typeface="Cambria Math"/>
                                <a:ea typeface="Cambria Math"/>
                                <a:cs typeface="Arial"/>
                              </a:rPr>
                              <m:t>𝜑</m:t>
                            </m:r>
                          </m:e>
                          <m:sub>
                            <m:r>
                              <a:rPr lang="fr-FR" sz="2000" b="0" i="1" dirty="0" smtClean="0">
                                <a:latin typeface="Cambria Math"/>
                                <a:cs typeface="Arial"/>
                              </a:rPr>
                              <m:t>1</m:t>
                            </m:r>
                            <m:r>
                              <a:rPr lang="fr-FR" sz="2000" i="1" dirty="0">
                                <a:latin typeface="Cambria Math"/>
                                <a:cs typeface="Arial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fr-FR" sz="2000" dirty="0">
                    <a:latin typeface="Times New Roman"/>
                    <a:ea typeface="Calibri"/>
                    <a:cs typeface="Arial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000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fPr>
                      <m:num>
                        <m:r>
                          <a:rPr lang="fr-FR" sz="2000" b="0" i="1" smtClean="0">
                            <a:latin typeface="Cambria Math"/>
                            <a:cs typeface="Arial"/>
                          </a:rPr>
                          <m:t>2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fr-FR" sz="2000" i="1" smtClean="0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radPr>
                          <m:deg/>
                          <m:e>
                            <m:r>
                              <a:rPr lang="fr-FR" sz="2000" b="0" i="1" smtClean="0">
                                <a:latin typeface="Cambria Math"/>
                                <a:cs typeface="Arial"/>
                              </a:rPr>
                              <m:t>5</m:t>
                            </m:r>
                          </m:e>
                        </m:rad>
                      </m:den>
                    </m:f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000" i="1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eqArrPr>
                          <m:e>
                            <m:r>
                              <a:rPr lang="fr-FR" sz="2000" b="0" i="1" smtClean="0">
                                <a:latin typeface="Cambria Math"/>
                                <a:cs typeface="Arial"/>
                              </a:rPr>
                              <m:t>0.5</m:t>
                            </m:r>
                          </m:e>
                          <m:e>
                            <m:r>
                              <a:rPr lang="fr-FR" sz="2000" b="0" i="1" smtClean="0">
                                <a:latin typeface="Cambria Math"/>
                              </a:rPr>
                              <m:t>1</m:t>
                            </m:r>
                          </m:e>
                        </m:eqArr>
                      </m:e>
                    </m:d>
                  </m:oMath>
                </a14:m>
                <a:r>
                  <a:rPr lang="fr-FR" sz="2000" dirty="0">
                    <a:latin typeface="Times New Roman"/>
                    <a:ea typeface="Calibri"/>
                    <a:cs typeface="Arial"/>
                  </a:rPr>
                  <a:t> ;</a:t>
                </a:r>
                <a:r>
                  <a:rPr lang="fr-FR" sz="2000" dirty="0">
                    <a:cs typeface="Arial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2000" i="1" dirty="0">
                            <a:latin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000" i="1" dirty="0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sSubPr>
                          <m:e>
                            <m:r>
                              <a:rPr lang="fr-FR" sz="2000" i="1" dirty="0">
                                <a:latin typeface="Cambria Math"/>
                                <a:ea typeface="Cambria Math"/>
                                <a:cs typeface="Arial"/>
                              </a:rPr>
                              <m:t>𝜑</m:t>
                            </m:r>
                          </m:e>
                          <m:sub>
                            <m:r>
                              <a:rPr lang="fr-FR" sz="2000" b="0" i="1" dirty="0" smtClean="0">
                                <a:latin typeface="Cambria Math"/>
                                <a:cs typeface="Arial"/>
                              </a:rPr>
                              <m:t>2</m:t>
                            </m:r>
                            <m:r>
                              <a:rPr lang="fr-FR" sz="2000" i="1" dirty="0">
                                <a:latin typeface="Cambria Math"/>
                                <a:cs typeface="Arial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fr-FR" sz="2000" dirty="0">
                    <a:latin typeface="Times New Roman"/>
                    <a:ea typeface="Calibri"/>
                    <a:cs typeface="Arial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000" i="1">
                            <a:latin typeface="Cambria Math" panose="02040503050406030204" pitchFamily="18" charset="0"/>
                            <a:cs typeface="Arial"/>
                          </a:rPr>
                        </m:ctrlPr>
                      </m:fPr>
                      <m:num>
                        <m:r>
                          <a:rPr lang="fr-FR" sz="2000" b="0" i="1" smtClean="0">
                            <a:latin typeface="Cambria Math"/>
                            <a:cs typeface="Arial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fr-FR" sz="2000" i="1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radPr>
                          <m:deg/>
                          <m:e>
                            <m:r>
                              <a:rPr lang="fr-FR" sz="2000" i="1">
                                <a:latin typeface="Cambria Math"/>
                                <a:cs typeface="Arial"/>
                              </a:rPr>
                              <m:t>5</m:t>
                            </m:r>
                          </m:e>
                        </m:rad>
                      </m:den>
                    </m:f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000" i="1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eqArrPr>
                          <m:e>
                            <m:r>
                              <a:rPr lang="fr-FR" sz="2000" b="0" i="1" smtClean="0">
                                <a:latin typeface="Cambria Math"/>
                                <a:cs typeface="Arial"/>
                              </a:rPr>
                              <m:t>−2</m:t>
                            </m:r>
                          </m:e>
                          <m:e>
                            <m:r>
                              <a:rPr lang="fr-FR" sz="2000" i="1">
                                <a:latin typeface="Cambria Math"/>
                              </a:rPr>
                              <m:t>1</m:t>
                            </m:r>
                          </m:e>
                        </m:eqArr>
                      </m:e>
                    </m:d>
                  </m:oMath>
                </a14:m>
                <a:endParaRPr lang="fr-FR" sz="2000" dirty="0">
                  <a:latin typeface="Times New Roman"/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endParaRPr lang="fr-FR" sz="2000" dirty="0">
                  <a:latin typeface="Times New Roman"/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endParaRPr lang="fr-FR" sz="2000" dirty="0">
                  <a:latin typeface="Times New Roman"/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endParaRPr lang="fr-FR" sz="2000" dirty="0"/>
              </a:p>
            </p:txBody>
          </p:sp>
        </mc:Choice>
        <mc:Fallback xmlns="">
          <p:sp>
            <p:nvSpPr>
              <p:cNvPr id="4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16632"/>
                <a:ext cx="8928992" cy="6525344"/>
              </a:xfrm>
              <a:prstGeom prst="rect">
                <a:avLst/>
              </a:prstGeom>
              <a:blipFill>
                <a:blip r:embed="rId3"/>
                <a:stretch>
                  <a:fillRect l="-682" t="-93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04448" y="6400800"/>
            <a:ext cx="432048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13</a:t>
            </a:fld>
            <a:endParaRPr lang="fr-BE" dirty="0">
              <a:solidFill>
                <a:srgbClr val="FFFFFF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09"/>
          <a:stretch/>
        </p:blipFill>
        <p:spPr bwMode="auto">
          <a:xfrm>
            <a:off x="6876256" y="980728"/>
            <a:ext cx="2004037" cy="2228850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74172625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72008" y="576064"/>
            <a:ext cx="9036496" cy="63093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/>
          <a:p>
            <a:pPr algn="just">
              <a:defRPr/>
            </a:pPr>
            <a:r>
              <a:rPr lang="fr-FR" sz="2400" kern="0" dirty="0">
                <a:solidFill>
                  <a:srgbClr val="FFFF00"/>
                </a:solidFill>
                <a:latin typeface="Times New Roman"/>
                <a:ea typeface="+mj-ea"/>
                <a:cs typeface="+mj-cs"/>
              </a:rPr>
              <a:t>1.</a:t>
            </a:r>
            <a:r>
              <a:rPr lang="en-US" sz="2400" kern="0" dirty="0">
                <a:solidFill>
                  <a:srgbClr val="FFFF00"/>
                </a:solidFill>
                <a:latin typeface="Times New Roman"/>
                <a:ea typeface="+mj-ea"/>
                <a:cs typeface="+mj-cs"/>
              </a:rPr>
              <a:t> Chapter 01: Free Vibrations of SDOF Systems (3 weeks)</a:t>
            </a:r>
          </a:p>
          <a:p>
            <a:pPr algn="just">
              <a:lnSpc>
                <a:spcPct val="150000"/>
              </a:lnSpc>
              <a:defRPr/>
            </a:pPr>
            <a:r>
              <a:rPr lang="fr-FR" sz="2000" dirty="0"/>
              <a:t>     -Introduction</a:t>
            </a:r>
          </a:p>
          <a:p>
            <a:pPr algn="just">
              <a:lnSpc>
                <a:spcPct val="150000"/>
              </a:lnSpc>
              <a:defRPr/>
            </a:pPr>
            <a:r>
              <a:rPr lang="fr-FR" sz="2000" dirty="0"/>
              <a:t>     - </a:t>
            </a:r>
            <a:r>
              <a:rPr lang="en-US" sz="2000" dirty="0"/>
              <a:t>Undamped free vibrations of SDOF systems (modal analysis)</a:t>
            </a:r>
          </a:p>
          <a:p>
            <a:pPr algn="just">
              <a:lnSpc>
                <a:spcPct val="150000"/>
              </a:lnSpc>
              <a:defRPr/>
            </a:pPr>
            <a:r>
              <a:rPr lang="fr-FR" sz="2000" dirty="0"/>
              <a:t>     -  </a:t>
            </a:r>
            <a:r>
              <a:rPr lang="fr-FR" sz="2000" dirty="0" err="1"/>
              <a:t>Orthogonality</a:t>
            </a:r>
            <a:r>
              <a:rPr lang="fr-FR" sz="2000" dirty="0"/>
              <a:t> of </a:t>
            </a:r>
            <a:r>
              <a:rPr lang="fr-FR" sz="2000" dirty="0" err="1"/>
              <a:t>eigenmodes</a:t>
            </a:r>
            <a:endParaRPr lang="fr-FR" sz="2000" dirty="0"/>
          </a:p>
          <a:p>
            <a:pPr algn="just">
              <a:lnSpc>
                <a:spcPct val="150000"/>
              </a:lnSpc>
              <a:defRPr/>
            </a:pPr>
            <a:r>
              <a:rPr lang="fr-FR" sz="2000" dirty="0"/>
              <a:t>    -  Applications</a:t>
            </a:r>
          </a:p>
          <a:p>
            <a:pPr algn="just">
              <a:lnSpc>
                <a:spcPct val="150000"/>
              </a:lnSpc>
              <a:defRPr/>
            </a:pPr>
            <a:r>
              <a:rPr lang="fr-FR" sz="2400" kern="0" dirty="0">
                <a:solidFill>
                  <a:srgbClr val="FFFF00"/>
                </a:solidFill>
                <a:latin typeface="Times New Roman"/>
                <a:ea typeface="+mj-ea"/>
                <a:cs typeface="+mj-cs"/>
              </a:rPr>
              <a:t>2. </a:t>
            </a:r>
            <a:r>
              <a:rPr lang="en-US" sz="2400" kern="0" dirty="0">
                <a:solidFill>
                  <a:srgbClr val="FFFF00"/>
                </a:solidFill>
                <a:latin typeface="Times New Roman"/>
                <a:ea typeface="+mj-ea"/>
                <a:cs typeface="+mj-cs"/>
              </a:rPr>
              <a:t>Chapter 02: Forced Vibrations of SDOF Systems (6 weeks)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000" dirty="0"/>
              <a:t>- Modal Superposition Method (Decoupling of differential equations, Solution of decoupled differential equations, Superposition of modal responses, Applications)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000" dirty="0"/>
              <a:t>- Modal Spectral Method: Response spectrum and design spectrum, Calculation of modal seismic forces, Combination of modal responses, Applications</a:t>
            </a:r>
          </a:p>
          <a:p>
            <a:pPr algn="just">
              <a:lnSpc>
                <a:spcPct val="150000"/>
              </a:lnSpc>
              <a:defRPr/>
            </a:pPr>
            <a:endParaRPr lang="fr-FR" sz="2000" dirty="0"/>
          </a:p>
        </p:txBody>
      </p:sp>
      <p:sp>
        <p:nvSpPr>
          <p:cNvPr id="3" name="Rectangle 2"/>
          <p:cNvSpPr/>
          <p:nvPr/>
        </p:nvSpPr>
        <p:spPr>
          <a:xfrm>
            <a:off x="683568" y="-99392"/>
            <a:ext cx="72866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400" dirty="0">
                <a:solidFill>
                  <a:srgbClr val="FF9900">
                    <a:lumMod val="60000"/>
                    <a:lumOff val="40000"/>
                  </a:srgbClr>
                </a:solidFill>
              </a:rPr>
              <a:t>Table of Contents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7164288" y="6453336"/>
            <a:ext cx="1905000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2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174458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14282" y="116632"/>
            <a:ext cx="8750206" cy="662473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en-US" sz="2400" kern="0" dirty="0">
                <a:solidFill>
                  <a:srgbClr val="FFFF00"/>
                </a:solidFill>
                <a:latin typeface="Times New Roman"/>
                <a:ea typeface="+mj-ea"/>
                <a:cs typeface="+mj-cs"/>
              </a:rPr>
              <a:t>Chapter 03: Pushover Analysis Method (6 weeks)</a:t>
            </a:r>
          </a:p>
          <a:p>
            <a:pPr algn="just">
              <a:lnSpc>
                <a:spcPct val="150000"/>
              </a:lnSpc>
              <a:defRPr/>
            </a:pPr>
            <a:r>
              <a:rPr lang="fr-FR" sz="2000" dirty="0">
                <a:solidFill>
                  <a:schemeClr val="tx2"/>
                </a:solidFill>
              </a:rPr>
              <a:t>-  </a:t>
            </a:r>
            <a:r>
              <a:rPr lang="en-US" sz="2000" dirty="0"/>
              <a:t>Principle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000" dirty="0"/>
              <a:t>- Definition of structure and behavior laws of plastic hinges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000" dirty="0"/>
              <a:t>- Definition of lateral force distribution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000" dirty="0"/>
              <a:t>- Determination of seismic demand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000" dirty="0"/>
              <a:t>- Nonlinear static analysis of structure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000" dirty="0"/>
              <a:t>- Transformation into equivalent single degree of freedom system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000" dirty="0"/>
              <a:t>- Capacity curve of structure A-D and target displacement of SDOF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000" dirty="0"/>
              <a:t>-Determination of target displacement for multi-degree of freedom system and evaluation of global and local demand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000" dirty="0"/>
              <a:t>- Performance evaluation and damage analysis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  <a:defRPr/>
            </a:pPr>
            <a:r>
              <a:rPr lang="en-US" sz="2000" dirty="0"/>
              <a:t>Application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  <a:defRPr/>
            </a:pPr>
            <a:r>
              <a:rPr lang="en-US" sz="2400" b="1" dirty="0">
                <a:solidFill>
                  <a:srgbClr val="FFFF00"/>
                </a:solidFill>
              </a:rPr>
              <a:t>Mode </a:t>
            </a:r>
            <a:r>
              <a:rPr lang="en-US" sz="2400" b="1" dirty="0" err="1">
                <a:solidFill>
                  <a:srgbClr val="FFFF00"/>
                </a:solidFill>
              </a:rPr>
              <a:t>d’évaluation</a:t>
            </a:r>
            <a:r>
              <a:rPr lang="en-US" sz="2400" b="1" dirty="0">
                <a:solidFill>
                  <a:srgbClr val="FFFF00"/>
                </a:solidFill>
              </a:rPr>
              <a:t> : </a:t>
            </a:r>
          </a:p>
          <a:p>
            <a:r>
              <a:rPr lang="fr-FR" sz="2400" dirty="0"/>
              <a:t>Contrôle continu : 40% ; Examen : 60%.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3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197030"/>
      </p:ext>
    </p:extLst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2"/>
              <p:cNvSpPr txBox="1">
                <a:spLocks noChangeArrowheads="1"/>
              </p:cNvSpPr>
              <p:nvPr/>
            </p:nvSpPr>
            <p:spPr>
              <a:xfrm>
                <a:off x="28106" y="408043"/>
                <a:ext cx="9115894" cy="6453336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pPr algn="just">
                  <a:lnSpc>
                    <a:spcPct val="150000"/>
                  </a:lnSpc>
                </a:pPr>
                <a:r>
                  <a:rPr lang="en-US" sz="2000" b="1" dirty="0">
                    <a:solidFill>
                      <a:srgbClr val="FFFF00"/>
                    </a:solidFill>
                  </a:rPr>
                  <a:t>I. Undamped System: </a:t>
                </a:r>
                <a:r>
                  <a:rPr lang="en-US" sz="2000" dirty="0"/>
                  <a:t>We seek the motion of each mass in the absence of exterior forces p(t). For each degree of freedom, Newton's law is applied without damping: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>
                            <a:latin typeface="Cambria Math"/>
                          </a:rPr>
                          <m:t>  </m:t>
                        </m:r>
                        <m:r>
                          <a:rPr lang="fr-FR" sz="2000" i="1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fr-FR" sz="2000" i="1">
                            <a:latin typeface="Cambria Math"/>
                          </a:rPr>
                          <m:t>𝑚</m:t>
                        </m:r>
                      </m:sub>
                    </m:sSub>
                    <m:acc>
                      <m:accPr>
                        <m:chr m:val="̈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fr-FR" sz="2000" i="1">
                                <a:latin typeface="Cambria Math"/>
                              </a:rPr>
                              <m:t>𝑚</m:t>
                            </m:r>
                          </m:sub>
                        </m:sSub>
                      </m:e>
                    </m:acc>
                    <m:r>
                      <a:rPr lang="fr-FR" sz="2000" i="1">
                        <a:latin typeface="Cambria Math"/>
                      </a:rPr>
                      <m:t> +</m:t>
                    </m:r>
                    <m:sSub>
                      <m:sSub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nary>
                          <m:naryPr>
                            <m:chr m:val="∑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fr-FR" sz="2000" i="1">
                                <a:latin typeface="Cambria Math"/>
                              </a:rPr>
                              <m:t>𝑛</m:t>
                            </m:r>
                            <m:r>
                              <a:rPr lang="fr-FR" sz="2000" i="1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lang="fr-FR" sz="2000" i="1">
                                <a:latin typeface="Cambria Math"/>
                              </a:rPr>
                              <m:t>𝑁</m:t>
                            </m:r>
                          </m:sup>
                          <m:e>
                            <m:r>
                              <a:rPr lang="fr-FR" sz="2000" i="1">
                                <a:latin typeface="Cambria Math"/>
                              </a:rPr>
                              <m:t>𝐾</m:t>
                            </m:r>
                          </m:e>
                        </m:nary>
                      </m:e>
                      <m:sub>
                        <m:r>
                          <a:rPr lang="fr-FR" sz="2000" i="1">
                            <a:latin typeface="Cambria Math"/>
                          </a:rPr>
                          <m:t>𝑚𝑛</m:t>
                        </m:r>
                      </m:sub>
                    </m:sSub>
                    <m:sSub>
                      <m:sSubPr>
                        <m:ctrlPr>
                          <a:rPr lang="fr-FR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fr-FR" sz="2000" b="0" i="1" smtClean="0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fr-FR" sz="2000" dirty="0"/>
                  <a:t>=0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fr-FR" sz="2000" dirty="0" err="1"/>
                  <a:t>k</a:t>
                </a:r>
                <a:r>
                  <a:rPr lang="fr-FR" sz="1200" dirty="0" err="1"/>
                  <a:t>mn</a:t>
                </a:r>
                <a:r>
                  <a:rPr lang="fr-FR" sz="2000" dirty="0"/>
                  <a:t> : </a:t>
                </a:r>
                <a:r>
                  <a:rPr lang="en-US" sz="2000" dirty="0"/>
                  <a:t>the force on m under the action of a single and unitary displacement on n 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fr-FR" sz="2000" dirty="0"/>
                  <a:t>In matrix notation: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𝑀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̈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𝑋</m:t>
                            </m:r>
                          </m:e>
                        </m:acc>
                      </m:e>
                    </m:d>
                    <m:r>
                      <a:rPr lang="fr-FR" sz="2000" i="1">
                        <a:latin typeface="Cambria Math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𝐾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𝑋</m:t>
                        </m:r>
                      </m:e>
                    </m:d>
                    <m:r>
                      <a:rPr lang="fr-FR" sz="2000" i="1">
                        <a:latin typeface="Cambria Math"/>
                      </a:rPr>
                      <m:t>=0</m:t>
                    </m:r>
                  </m:oMath>
                </a14:m>
                <a:endParaRPr lang="en-US" sz="2000" dirty="0"/>
              </a:p>
              <a:p>
                <a:pPr>
                  <a:lnSpc>
                    <a:spcPct val="150000"/>
                  </a:lnSpc>
                </a:pPr>
                <a:r>
                  <a:rPr lang="en-US" sz="2000" dirty="0"/>
                  <a:t>If the displacements follow a periodic law as a function of time, they can be written: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>
                            <a:latin typeface="Cambria Math"/>
                          </a:rPr>
                          <m:t>  </m:t>
                        </m:r>
                        <m:r>
                          <a:rPr lang="fr-FR" sz="2000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fr-FR" sz="2000" i="1">
                            <a:latin typeface="Cambria Math"/>
                          </a:rPr>
                          <m:t>𝑚</m:t>
                        </m:r>
                      </m:sub>
                    </m:sSub>
                    <m:r>
                      <a:rPr lang="fr-FR" sz="2000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fr-FR" sz="2000" i="1"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fr-FR" sz="2000" b="0" i="1" smtClean="0"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  <m:sub>
                        <m:r>
                          <a:rPr lang="fr-FR" sz="2000" b="0" i="1" smtClean="0">
                            <a:latin typeface="Cambria Math"/>
                            <a:ea typeface="Times New Roman"/>
                            <a:cs typeface="Times New Roman"/>
                          </a:rPr>
                          <m:t>𝑚</m:t>
                        </m:r>
                      </m:sub>
                    </m:sSub>
                    <m:r>
                      <a:rPr lang="fr-FR" sz="2000" i="1">
                        <a:latin typeface="Cambria Math"/>
                        <a:ea typeface="Times New Roman"/>
                        <a:cs typeface="Times New Roman"/>
                      </a:rPr>
                      <m:t>.</m:t>
                    </m:r>
                    <m:r>
                      <a:rPr lang="fr-FR" sz="2000" i="1">
                        <a:latin typeface="Cambria Math"/>
                        <a:ea typeface="Times New Roman"/>
                        <a:cs typeface="Times New Roman"/>
                      </a:rPr>
                      <m:t>𝑠𝑖𝑛</m:t>
                    </m:r>
                    <m:d>
                      <m:dPr>
                        <m:ctrlPr>
                          <a:rPr lang="fr-FR" sz="2000" i="1"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000" i="1" smtClean="0">
                                <a:latin typeface="Cambria Math" panose="02040503050406030204" pitchFamily="18" charset="0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000" i="1">
                                <a:latin typeface="Cambria Math"/>
                                <a:ea typeface="Times New Roman"/>
                                <a:cs typeface="Times New Roman"/>
                              </a:rPr>
                              <m:t>ω</m:t>
                            </m:r>
                          </m:e>
                          <m:sub>
                            <m:r>
                              <a:rPr lang="fr-FR" sz="2000" b="0" i="1" smtClean="0">
                                <a:latin typeface="Cambria Math"/>
                                <a:cs typeface="Times New Roman"/>
                              </a:rPr>
                              <m:t>𝑛</m:t>
                            </m:r>
                          </m:sub>
                        </m:sSub>
                        <m:r>
                          <a:rPr lang="fr-FR" sz="2000" b="0" i="1" smtClean="0">
                            <a:latin typeface="Cambria Math"/>
                            <a:cs typeface="Times New Roman"/>
                          </a:rPr>
                          <m:t>𝑛</m:t>
                        </m:r>
                        <m:r>
                          <a:rPr lang="fr-FR" sz="2000" i="1">
                            <a:latin typeface="Cambria Math"/>
                            <a:ea typeface="Times New Roman"/>
                            <a:cs typeface="Times New Roman"/>
                          </a:rPr>
                          <m:t>.</m:t>
                        </m:r>
                        <m:r>
                          <a:rPr lang="fr-FR" sz="2000" i="1">
                            <a:latin typeface="Cambria Math"/>
                            <a:ea typeface="Times New Roman"/>
                            <a:cs typeface="Times New Roman"/>
                          </a:rPr>
                          <m:t>𝑡</m:t>
                        </m:r>
                        <m:r>
                          <a:rPr lang="fr-FR" sz="2000" b="0" i="1" smtClean="0">
                            <a:latin typeface="Cambria Math"/>
                            <a:ea typeface="Times New Roman"/>
                            <a:cs typeface="Times New Roman"/>
                          </a:rPr>
                          <m:t>−</m:t>
                        </m:r>
                        <m:r>
                          <a:rPr lang="fr-FR" sz="2000" b="0" i="1" smtClean="0">
                            <a:latin typeface="Cambria Math"/>
                            <a:ea typeface="Cambria Math"/>
                            <a:cs typeface="Times New Roman"/>
                          </a:rPr>
                          <m:t>𝜑</m:t>
                        </m:r>
                      </m:e>
                    </m:d>
                  </m:oMath>
                </a14:m>
                <a:r>
                  <a:rPr lang="fr-FR" sz="2000" dirty="0">
                    <a:latin typeface="Times New Roman"/>
                    <a:ea typeface="Times New Roman"/>
                    <a:cs typeface="Arial"/>
                  </a:rPr>
                  <a:t> and Newton's equation becomes: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000" dirty="0"/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000" i="1" smtClean="0">
                            <a:latin typeface="Cambria Math"/>
                            <a:ea typeface="Cambria Math"/>
                          </a:rPr>
                          <m:t>𝜔</m:t>
                        </m:r>
                      </m:e>
                      <m:sup>
                        <m:r>
                          <a:rPr lang="fr-FR" sz="20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𝑀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fr-FR" sz="2000" i="1">
                        <a:latin typeface="Cambria Math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𝐾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𝑋</m:t>
                        </m:r>
                      </m:e>
                    </m:d>
                    <m:r>
                      <a:rPr lang="fr-FR" sz="2000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b="0" i="1" smtClean="0">
                            <a:latin typeface="Cambria Math"/>
                          </a:rPr>
                          <m:t>0</m:t>
                        </m:r>
                      </m:e>
                    </m:d>
                  </m:oMath>
                </a14:m>
                <a:endParaRPr lang="fr-FR" sz="2000" dirty="0"/>
              </a:p>
              <a:p>
                <a:pPr>
                  <a:lnSpc>
                    <a:spcPct val="150000"/>
                  </a:lnSpc>
                </a:pPr>
                <a:r>
                  <a:rPr lang="fr-FR" sz="2000" dirty="0" err="1"/>
                  <a:t>Remark</a:t>
                </a:r>
                <a:r>
                  <a:rPr lang="fr-FR" sz="2000" dirty="0"/>
                  <a:t>: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𝑀</m:t>
                        </m:r>
                      </m:e>
                    </m:d>
                  </m:oMath>
                </a14:m>
                <a:r>
                  <a:rPr lang="fr-FR" sz="2000" dirty="0"/>
                  <a:t> et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𝐾</m:t>
                        </m:r>
                      </m:e>
                    </m:d>
                  </m:oMath>
                </a14:m>
                <a:r>
                  <a:rPr lang="fr-FR" sz="2000" dirty="0"/>
                  <a:t> are symmetric, for example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𝑀</m:t>
                        </m:r>
                      </m:e>
                    </m:d>
                  </m:oMath>
                </a14:m>
                <a:r>
                  <a:rPr lang="fr-FR" sz="2000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𝑀</m:t>
                            </m:r>
                          </m:e>
                        </m:d>
                      </m:e>
                      <m:sup>
                        <m:r>
                          <a:rPr lang="fr-FR" sz="2000" b="0" i="1" smtClean="0">
                            <a:latin typeface="Cambria Math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fr-FR" sz="2000" dirty="0"/>
                  <a:t>et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𝐾</m:t>
                        </m:r>
                      </m:e>
                    </m:d>
                  </m:oMath>
                </a14:m>
                <a:r>
                  <a:rPr lang="fr-FR" sz="2000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𝐾</m:t>
                            </m:r>
                          </m:e>
                        </m:d>
                      </m:e>
                      <m:sup>
                        <m:r>
                          <a:rPr lang="fr-FR" sz="2000" b="0" i="1" smtClean="0">
                            <a:latin typeface="Cambria Math"/>
                          </a:rPr>
                          <m:t>𝑇</m:t>
                        </m:r>
                      </m:sup>
                    </m:sSup>
                  </m:oMath>
                </a14:m>
                <a:endParaRPr lang="fr-FR" sz="2000" dirty="0"/>
              </a:p>
            </p:txBody>
          </p:sp>
        </mc:Choice>
        <mc:Fallback xmlns="">
          <p:sp>
            <p:nvSpPr>
              <p:cNvPr id="4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06" y="408043"/>
                <a:ext cx="9115894" cy="6453336"/>
              </a:xfrm>
              <a:prstGeom prst="rect">
                <a:avLst/>
              </a:prstGeom>
              <a:blipFill>
                <a:blip r:embed="rId3"/>
                <a:stretch>
                  <a:fillRect l="-668" r="-601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428596" y="-27384"/>
            <a:ext cx="7286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800" dirty="0">
                <a:solidFill>
                  <a:srgbClr val="FF9900">
                    <a:lumMod val="60000"/>
                    <a:lumOff val="40000"/>
                  </a:srgbClr>
                </a:solidFill>
              </a:rPr>
              <a:t>Chapitre 01 : </a:t>
            </a:r>
            <a:r>
              <a:rPr lang="en-US" sz="2800" kern="0" dirty="0">
                <a:solidFill>
                  <a:srgbClr val="FFFF00"/>
                </a:solidFill>
                <a:latin typeface="Times New Roman"/>
              </a:rPr>
              <a:t>Vibrations </a:t>
            </a:r>
            <a:r>
              <a:rPr lang="en-US" sz="2800" kern="0" dirty="0" err="1">
                <a:solidFill>
                  <a:srgbClr val="FFFF00"/>
                </a:solidFill>
                <a:latin typeface="Times New Roman"/>
              </a:rPr>
              <a:t>libres</a:t>
            </a:r>
            <a:r>
              <a:rPr lang="en-US" sz="2800" kern="0" dirty="0">
                <a:solidFill>
                  <a:srgbClr val="FFFF00"/>
                </a:solidFill>
                <a:latin typeface="Times New Roman"/>
              </a:rPr>
              <a:t> des </a:t>
            </a:r>
            <a:r>
              <a:rPr lang="en-US" sz="2800" kern="0" dirty="0" err="1">
                <a:solidFill>
                  <a:srgbClr val="FFFF00"/>
                </a:solidFill>
                <a:latin typeface="Times New Roman"/>
              </a:rPr>
              <a:t>S.P.D.D.L</a:t>
            </a:r>
            <a:r>
              <a:rPr lang="en-US" sz="2800" kern="0" dirty="0">
                <a:solidFill>
                  <a:srgbClr val="FFFF00"/>
                </a:solidFill>
                <a:latin typeface="Times New Roman"/>
              </a:rPr>
              <a:t> </a:t>
            </a:r>
            <a:endParaRPr lang="fr-FR" sz="2800" dirty="0">
              <a:solidFill>
                <a:srgbClr val="FF9900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4</a:t>
            </a:fld>
            <a:endParaRPr lang="fr-BE" dirty="0">
              <a:solidFill>
                <a:srgbClr val="FFFFFF"/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2" y="4725144"/>
            <a:ext cx="5328593" cy="2132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5844799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2"/>
              <p:cNvSpPr txBox="1">
                <a:spLocks noChangeArrowheads="1"/>
              </p:cNvSpPr>
              <p:nvPr/>
            </p:nvSpPr>
            <p:spPr>
              <a:xfrm>
                <a:off x="107504" y="39441"/>
                <a:ext cx="8715436" cy="6696744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["/>
                            <m:endChr m:val="]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𝐾</m:t>
                            </m:r>
                          </m:e>
                        </m:d>
                        <m:r>
                          <m:rPr>
                            <m:nor/>
                          </m:rPr>
                          <a:rPr lang="fr-FR" sz="2000" dirty="0"/>
                          <m:t>−</m:t>
                        </m:r>
                        <m:sSup>
                          <m:sSup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2000" i="1">
                                <a:latin typeface="Cambria Math"/>
                                <a:ea typeface="Cambria Math"/>
                              </a:rPr>
                              <m:t>𝜔</m:t>
                            </m:r>
                          </m:e>
                          <m:sup>
                            <m:r>
                              <a:rPr lang="fr-FR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𝑀</m:t>
                            </m:r>
                          </m:e>
                        </m:d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fr-FR" sz="2000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b="0" i="1" smtClean="0">
                            <a:latin typeface="Cambria Math"/>
                          </a:rPr>
                          <m:t>0</m:t>
                        </m:r>
                      </m:e>
                    </m:d>
                  </m:oMath>
                </a14:m>
                <a:r>
                  <a:rPr lang="fr-FR" sz="2000" dirty="0">
                    <a:latin typeface="Times New Roman"/>
                    <a:ea typeface="Times New Roman"/>
                    <a:cs typeface="Arial"/>
                  </a:rPr>
                  <a:t>; </a:t>
                </a:r>
                <a:r>
                  <a:rPr lang="fr-FR" sz="2000" dirty="0" err="1">
                    <a:latin typeface="Times New Roman"/>
                    <a:ea typeface="Times New Roman"/>
                    <a:cs typeface="Arial"/>
                  </a:rPr>
                  <a:t>we</a:t>
                </a:r>
                <a:r>
                  <a:rPr lang="fr-FR" sz="2000" dirty="0">
                    <a:latin typeface="Times New Roman"/>
                    <a:ea typeface="Times New Roman"/>
                    <a:cs typeface="Arial"/>
                  </a:rPr>
                  <a:t> put: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["/>
                            <m:endChr m:val="]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𝐾</m:t>
                            </m:r>
                          </m:e>
                        </m:d>
                        <m:r>
                          <m:rPr>
                            <m:nor/>
                          </m:rPr>
                          <a:rPr lang="fr-FR" sz="2000" dirty="0"/>
                          <m:t>−</m:t>
                        </m:r>
                        <m:sSup>
                          <m:sSup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2000" i="1">
                                <a:latin typeface="Cambria Math"/>
                                <a:ea typeface="Cambria Math"/>
                              </a:rPr>
                              <m:t>𝜔</m:t>
                            </m:r>
                          </m:e>
                          <m:sup>
                            <m:r>
                              <a:rPr lang="fr-FR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i="1" smtClean="0">
                                <a:latin typeface="Cambria Math"/>
                              </a:rPr>
                              <m:t>𝑀</m:t>
                            </m:r>
                          </m:e>
                        </m:d>
                      </m:e>
                    </m:d>
                  </m:oMath>
                </a14:m>
                <a:r>
                  <a:rPr lang="fr-FR" sz="2000" dirty="0"/>
                  <a:t>=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b="0" i="1" smtClean="0">
                            <a:latin typeface="Cambria Math"/>
                          </a:rPr>
                          <m:t>𝐴</m:t>
                        </m:r>
                      </m:e>
                    </m:d>
                  </m:oMath>
                </a14:m>
                <a:endParaRPr lang="fr-FR" sz="2000" dirty="0"/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b="0" i="1" smtClean="0">
                            <a:latin typeface="Cambria Math"/>
                          </a:rPr>
                          <m:t>𝐴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fr-FR" sz="2000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b="0" i="1" smtClean="0">
                            <a:latin typeface="Cambria Math"/>
                          </a:rPr>
                          <m:t>0</m:t>
                        </m:r>
                      </m:e>
                    </m:d>
                  </m:oMath>
                </a14:m>
                <a:r>
                  <a:rPr lang="fr-FR" sz="2000" dirty="0">
                    <a:latin typeface="Times New Roman"/>
                    <a:ea typeface="Times New Roman"/>
                    <a:cs typeface="Arial"/>
                  </a:rPr>
                  <a:t>           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𝐴</m:t>
                        </m:r>
                      </m:e>
                    </m:d>
                    <m:r>
                      <a:rPr lang="fr-FR" sz="2000" b="0" i="1" smtClean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fr-FR" sz="2000" b="0" i="1" smtClean="0">
                        <a:latin typeface="Cambria Math"/>
                      </a:rPr>
                      <m:t>  </m:t>
                    </m:r>
                    <m:r>
                      <a:rPr lang="fr-FR" sz="2000" b="0" i="1" smtClean="0">
                        <a:latin typeface="Cambria Math"/>
                      </a:rPr>
                      <m:t>𝑂𝑢</m:t>
                    </m:r>
                    <m:r>
                      <a:rPr lang="fr-FR" sz="2000" b="0" i="1" smtClean="0">
                        <a:latin typeface="Cambria Math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fr-FR" sz="2000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0</m:t>
                        </m:r>
                      </m:e>
                    </m:d>
                  </m:oMath>
                </a14:m>
                <a:r>
                  <a:rPr lang="fr-FR" sz="2000" dirty="0">
                    <a:latin typeface="Times New Roman"/>
                    <a:ea typeface="Times New Roman"/>
                    <a:cs typeface="Arial"/>
                  </a:rPr>
                  <a:t> 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fr-FR" sz="2000" dirty="0">
                    <a:latin typeface="Times New Roman"/>
                    <a:ea typeface="Times New Roman"/>
                    <a:cs typeface="Arial"/>
                  </a:rPr>
                  <a:t>w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sz="2000" b="0" i="0" smtClean="0">
                        <a:latin typeface="Cambria Math" panose="02040503050406030204" pitchFamily="18" charset="0"/>
                      </a:rPr>
                      <m:t>e</m:t>
                    </m:r>
                    <m:r>
                      <a:rPr lang="fr-FR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fr-FR" sz="2000" b="0" i="0" smtClean="0">
                        <a:latin typeface="Cambria Math" panose="02040503050406030204" pitchFamily="18" charset="0"/>
                      </a:rPr>
                      <m:t>search</m:t>
                    </m:r>
                    <m:r>
                      <a:rPr lang="fr-FR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fr-FR" sz="2000" b="0" i="0" smtClean="0">
                        <a:latin typeface="Cambria Math" panose="02040503050406030204" pitchFamily="18" charset="0"/>
                      </a:rPr>
                      <m:t>on</m:t>
                    </m:r>
                    <m:r>
                      <a:rPr lang="fr-FR" sz="2000" b="0" i="0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fr-FR" sz="2000" dirty="0">
                    <a:latin typeface="Times New Roman"/>
                    <a:ea typeface="Times New Roman"/>
                    <a:cs typeface="Arial"/>
                  </a:rPr>
                  <a:t> </a:t>
                </a:r>
                <a:r>
                  <a:rPr lang="fr-FR" sz="2000" dirty="0" err="1">
                    <a:latin typeface="Times New Roman"/>
                    <a:ea typeface="Times New Roman"/>
                    <a:cs typeface="Arial"/>
                  </a:rPr>
                  <a:t>so</a:t>
                </a:r>
                <a:r>
                  <a:rPr lang="fr-FR" sz="2000" dirty="0">
                    <a:latin typeface="Times New Roman"/>
                    <a:ea typeface="Times New Roman"/>
                    <a:cs typeface="Arial"/>
                  </a:rPr>
                  <a:t>  impossible (x=0),  </a:t>
                </a:r>
                <a:r>
                  <a:rPr lang="fr-FR" sz="2000" dirty="0" err="1" smtClean="0">
                    <a:latin typeface="Times New Roman"/>
                    <a:ea typeface="Times New Roman"/>
                    <a:cs typeface="Arial"/>
                  </a:rPr>
                  <a:t>so</a:t>
                </a:r>
                <a:r>
                  <a:rPr lang="fr-FR" sz="2000" dirty="0" smtClean="0">
                    <a:latin typeface="Times New Roman"/>
                    <a:ea typeface="Times New Roman"/>
                    <a:cs typeface="Arial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𝐴</m:t>
                        </m:r>
                      </m:e>
                    </m:d>
                    <m:r>
                      <a:rPr lang="fr-FR" sz="2000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0</m:t>
                        </m:r>
                      </m:e>
                    </m:d>
                  </m:oMath>
                </a14:m>
                <a:r>
                  <a:rPr lang="fr-FR" sz="2000" dirty="0">
                    <a:latin typeface="Times New Roman"/>
                    <a:ea typeface="Times New Roman"/>
                    <a:cs typeface="Arial"/>
                  </a:rPr>
                  <a:t> and must </a:t>
                </a:r>
                <a:r>
                  <a:rPr lang="fr-FR" sz="2000" dirty="0" err="1">
                    <a:latin typeface="Times New Roman"/>
                    <a:ea typeface="Times New Roman"/>
                    <a:cs typeface="Arial"/>
                  </a:rPr>
                  <a:t>det</a:t>
                </a:r>
                <a:r>
                  <a:rPr lang="fr-FR" sz="2000" dirty="0">
                    <a:latin typeface="Times New Roman"/>
                    <a:ea typeface="Times New Roman"/>
                    <a:cs typeface="Arial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𝐴</m:t>
                        </m:r>
                      </m:e>
                    </m:d>
                    <m:r>
                      <a:rPr lang="fr-FR" sz="2000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0</m:t>
                        </m:r>
                      </m:e>
                    </m:d>
                  </m:oMath>
                </a14:m>
                <a:endParaRPr lang="fr-FR" sz="2000" dirty="0">
                  <a:latin typeface="Times New Roman"/>
                  <a:ea typeface="Times New Roman"/>
                  <a:cs typeface="Arial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fr-FR" sz="2000" dirty="0">
                    <a:latin typeface="Times New Roman"/>
                    <a:ea typeface="Times New Roman"/>
                    <a:cs typeface="Arial"/>
                  </a:rPr>
                  <a:t>det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𝐴</m:t>
                        </m:r>
                      </m:e>
                    </m:d>
                    <m:r>
                      <a:rPr lang="fr-FR" sz="2000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0</m:t>
                        </m:r>
                      </m:e>
                    </m:d>
                  </m:oMath>
                </a14:m>
                <a:r>
                  <a:rPr lang="fr-FR" sz="2000" dirty="0">
                    <a:latin typeface="Times New Roman"/>
                    <a:ea typeface="Times New Roman"/>
                    <a:cs typeface="Arial"/>
                  </a:rPr>
                  <a:t> = det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["/>
                            <m:endChr m:val="]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𝐾</m:t>
                            </m:r>
                          </m:e>
                        </m:d>
                        <m:r>
                          <m:rPr>
                            <m:nor/>
                          </m:rPr>
                          <a:rPr lang="fr-FR" sz="2000" dirty="0"/>
                          <m:t>−</m:t>
                        </m:r>
                        <m:sSup>
                          <m:sSup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2000" i="1">
                                <a:latin typeface="Cambria Math"/>
                                <a:ea typeface="Cambria Math"/>
                              </a:rPr>
                              <m:t>𝜔</m:t>
                            </m:r>
                          </m:e>
                          <m:sup>
                            <m:r>
                              <a:rPr lang="fr-FR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𝑀</m:t>
                            </m:r>
                          </m:e>
                        </m:d>
                      </m:e>
                    </m:d>
                  </m:oMath>
                </a14:m>
                <a:r>
                  <a:rPr lang="fr-FR" sz="2000" dirty="0">
                    <a:latin typeface="Times New Roman"/>
                    <a:ea typeface="Times New Roman"/>
                    <a:cs typeface="Arial"/>
                  </a:rPr>
                  <a:t>               det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𝐴</m:t>
                        </m:r>
                      </m:e>
                    </m:d>
                    <m:r>
                      <a:rPr lang="fr-FR" sz="2000" b="0" i="1" smtClean="0">
                        <a:latin typeface="Cambria Math"/>
                      </a:rPr>
                      <m:t> </m:t>
                    </m:r>
                    <m:r>
                      <a:rPr lang="fr-FR" sz="2000" b="0" i="1" smtClean="0">
                        <a:latin typeface="Cambria Math" panose="02040503050406030204" pitchFamily="18" charset="0"/>
                      </a:rPr>
                      <m:t>𝑖𝑠</m:t>
                    </m:r>
                    <m:r>
                      <a:rPr lang="fr-F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0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fr-F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000" b="0" i="1" smtClean="0">
                        <a:latin typeface="Cambria Math" panose="02040503050406030204" pitchFamily="18" charset="0"/>
                      </a:rPr>
                      <m:t>𝑝𝑜𝑙𝑦𝑛𝑜𝑚𝑖𝑎𝑙</m:t>
                    </m:r>
                    <m:r>
                      <a:rPr lang="fr-F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000" b="0" i="1" smtClean="0">
                        <a:latin typeface="Cambria Math"/>
                      </a:rPr>
                      <m:t>𝑝</m:t>
                    </m:r>
                    <m:r>
                      <a:rPr lang="fr-FR" sz="2000" b="0" i="1" smtClean="0">
                        <a:latin typeface="Cambria Math"/>
                      </a:rPr>
                      <m:t>(</m:t>
                    </m:r>
                    <m:sSup>
                      <m:sSup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000" i="1">
                            <a:latin typeface="Cambria Math"/>
                            <a:ea typeface="Cambria Math"/>
                          </a:rPr>
                          <m:t>𝜔</m:t>
                        </m:r>
                      </m:e>
                      <m:sup>
                        <m:r>
                          <a:rPr lang="fr-FR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FR" sz="2000" b="0" i="1" smtClean="0">
                        <a:latin typeface="Cambria Math"/>
                      </a:rPr>
                      <m:t>):</m:t>
                    </m:r>
                  </m:oMath>
                </a14:m>
                <a:endParaRPr lang="fr-FR" sz="2000" dirty="0">
                  <a:latin typeface="Times New Roman"/>
                  <a:ea typeface="Times New Roman"/>
                  <a:cs typeface="Arial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fr-FR" sz="2000" dirty="0">
                    <a:latin typeface="Times New Roman"/>
                    <a:ea typeface="Times New Roman"/>
                    <a:cs typeface="Arial"/>
                  </a:rPr>
                  <a:t>P(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000" i="1">
                            <a:latin typeface="Cambria Math"/>
                            <a:ea typeface="Cambria Math"/>
                          </a:rPr>
                          <m:t>𝜔</m:t>
                        </m:r>
                      </m:e>
                      <m:sup>
                        <m:r>
                          <a:rPr lang="fr-FR" sz="20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FR" sz="2000" dirty="0">
                    <a:latin typeface="Times New Roman"/>
                    <a:ea typeface="Times New Roman"/>
                    <a:cs typeface="Arial"/>
                  </a:rPr>
                  <a:t>) =</a:t>
                </a:r>
                <a:r>
                  <a:rPr lang="fr-FR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fr-FR" sz="2000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fr-FR" sz="2000" b="0" i="1" smtClean="0">
                        <a:latin typeface="Cambria Math"/>
                      </a:rPr>
                      <m:t>+…+</m:t>
                    </m:r>
                    <m:sSup>
                      <m:sSupPr>
                        <m:ctrlPr>
                          <a:rPr lang="fr-FR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fr-FR" sz="2000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  <m:sSup>
                          <m:sSup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2000" i="1">
                                <a:latin typeface="Cambria Math"/>
                              </a:rPr>
                              <m:t>(</m:t>
                            </m:r>
                            <m:r>
                              <a:rPr lang="fr-FR" sz="2000" i="1">
                                <a:latin typeface="Cambria Math"/>
                                <a:ea typeface="Cambria Math"/>
                              </a:rPr>
                              <m:t>𝜔</m:t>
                            </m:r>
                          </m:e>
                          <m:sup>
                            <m:r>
                              <a:rPr lang="fr-FR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fr-FR" sz="20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fr-FR" sz="2000" b="0" i="1" smtClean="0">
                            <a:latin typeface="Cambria Math"/>
                          </a:rPr>
                          <m:t>𝑗</m:t>
                        </m:r>
                      </m:sup>
                    </m:sSup>
                    <m:r>
                      <a:rPr lang="fr-FR" sz="2000" i="1">
                        <a:latin typeface="Cambria Math"/>
                      </a:rPr>
                      <m:t>+</m:t>
                    </m:r>
                    <m:r>
                      <a:rPr lang="fr-FR" sz="2000" b="0" i="1" smtClean="0">
                        <a:latin typeface="Cambria Math"/>
                      </a:rPr>
                      <m:t>…</m:t>
                    </m:r>
                    <m:sSup>
                      <m:sSup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fr-FR" sz="2000" b="0" i="1" smtClean="0">
                                <a:latin typeface="Cambria Math"/>
                              </a:rPr>
                              <m:t>𝑁</m:t>
                            </m:r>
                          </m:sub>
                        </m:sSub>
                        <m:sSup>
                          <m:sSup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2000" i="1">
                                <a:latin typeface="Cambria Math"/>
                              </a:rPr>
                              <m:t>(</m:t>
                            </m:r>
                            <m:r>
                              <a:rPr lang="fr-FR" sz="2000" i="1">
                                <a:latin typeface="Cambria Math"/>
                                <a:ea typeface="Cambria Math"/>
                              </a:rPr>
                              <m:t>𝜔</m:t>
                            </m:r>
                          </m:e>
                          <m:sup>
                            <m:r>
                              <a:rPr lang="fr-FR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fr-FR" sz="2000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fr-FR" sz="2000" b="0" i="1" smtClean="0">
                            <a:latin typeface="Cambria Math"/>
                          </a:rPr>
                          <m:t>𝑁</m:t>
                        </m:r>
                      </m:sup>
                    </m:sSup>
                  </m:oMath>
                </a14:m>
                <a:endParaRPr lang="fr-FR" sz="2000" dirty="0">
                  <a:latin typeface="Times New Roman"/>
                  <a:ea typeface="Times New Roman"/>
                  <a:cs typeface="Arial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2000" dirty="0">
                    <a:latin typeface="Times New Roman"/>
                    <a:ea typeface="Times New Roman"/>
                    <a:cs typeface="Arial"/>
                  </a:rPr>
                  <a:t>We seek the positive values, and we sort them from smallest to largest, that is in increasing order.</a:t>
                </a:r>
                <a:r>
                  <a:rPr lang="fr-FR" sz="2000" dirty="0">
                    <a:latin typeface="Times New Roman"/>
                    <a:ea typeface="Times New Roman"/>
                    <a:cs typeface="Arial"/>
                  </a:rPr>
                  <a:t> 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fr-FR" sz="2000" i="1">
                            <a:latin typeface="Cambria Math"/>
                            <a:ea typeface="Cambria Math"/>
                          </a:rPr>
                          <m:t>𝜔</m:t>
                        </m:r>
                        <m:r>
                          <m:rPr>
                            <m:nor/>
                          </m:rPr>
                          <a:rPr lang="fr-FR" sz="2000" dirty="0">
                            <a:latin typeface="Times New Roman"/>
                            <a:ea typeface="Times New Roman"/>
                            <a:cs typeface="Arial"/>
                          </a:rPr>
                          <m:t> </m:t>
                        </m:r>
                      </m:e>
                      <m:sub>
                        <m:r>
                          <a:rPr lang="fr-FR" sz="2000" i="1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sz="2000" dirty="0">
                    <a:ea typeface="Cambria Math"/>
                  </a:rPr>
                  <a:t>&lt;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fr-FR" sz="2000" i="1">
                            <a:latin typeface="Cambria Math"/>
                            <a:ea typeface="Cambria Math"/>
                          </a:rPr>
                          <m:t>𝜔</m:t>
                        </m:r>
                        <m:r>
                          <m:rPr>
                            <m:nor/>
                          </m:rPr>
                          <a:rPr lang="fr-FR" sz="2000" dirty="0">
                            <a:latin typeface="Times New Roman"/>
                            <a:ea typeface="Times New Roman"/>
                            <a:cs typeface="Arial"/>
                          </a:rPr>
                          <m:t> </m:t>
                        </m:r>
                      </m:e>
                      <m:sub>
                        <m:r>
                          <a:rPr lang="fr-FR" sz="2000" i="1" dirty="0"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sz="2000" dirty="0">
                    <a:ea typeface="Cambria Math"/>
                  </a:rPr>
                  <a:t>&lt;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fr-FR" sz="2000" i="1">
                            <a:latin typeface="Cambria Math"/>
                            <a:ea typeface="Cambria Math"/>
                          </a:rPr>
                          <m:t>𝜔</m:t>
                        </m:r>
                        <m:r>
                          <m:rPr>
                            <m:nor/>
                          </m:rPr>
                          <a:rPr lang="fr-FR" sz="2000" dirty="0">
                            <a:latin typeface="Times New Roman"/>
                            <a:ea typeface="Times New Roman"/>
                            <a:cs typeface="Arial"/>
                          </a:rPr>
                          <m:t> </m:t>
                        </m:r>
                      </m:e>
                      <m:sub>
                        <m:r>
                          <a:rPr lang="fr-FR" sz="2000" i="1">
                            <a:latin typeface="Cambria Math"/>
                            <a:ea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fr-FR" sz="2000" dirty="0">
                    <a:ea typeface="Cambria Math"/>
                  </a:rPr>
                  <a:t>&lt;…. &lt;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fr-FR" sz="2000" i="1">
                            <a:latin typeface="Cambria Math"/>
                            <a:ea typeface="Cambria Math"/>
                          </a:rPr>
                          <m:t>𝜔</m:t>
                        </m:r>
                        <m:r>
                          <m:rPr>
                            <m:nor/>
                          </m:rPr>
                          <a:rPr lang="fr-FR" sz="2000" dirty="0">
                            <a:latin typeface="Times New Roman"/>
                            <a:ea typeface="Times New Roman"/>
                            <a:cs typeface="Arial"/>
                          </a:rPr>
                          <m:t> </m:t>
                        </m:r>
                      </m:e>
                      <m:sub>
                        <m:r>
                          <a:rPr lang="fr-FR" sz="2000" i="1">
                            <a:latin typeface="Cambria Math"/>
                            <a:ea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fr-FR" sz="2000" dirty="0"/>
                  <a:t>   (natural frequency)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fr-FR" sz="2000" dirty="0" err="1"/>
                  <a:t>so</a:t>
                </a:r>
                <a:r>
                  <a:rPr lang="fr-FR" sz="2000" dirty="0"/>
                  <a:t>  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fr-FR" sz="2000" b="0" i="1" smtClean="0">
                            <a:latin typeface="Cambria Math"/>
                            <a:ea typeface="Cambria Math"/>
                          </a:rPr>
                          <m:t>𝑇</m:t>
                        </m:r>
                        <m:r>
                          <m:rPr>
                            <m:nor/>
                          </m:rPr>
                          <a:rPr lang="fr-FR" sz="2000" dirty="0">
                            <a:latin typeface="Times New Roman"/>
                            <a:ea typeface="Times New Roman"/>
                            <a:cs typeface="Arial"/>
                          </a:rPr>
                          <m:t> </m:t>
                        </m:r>
                      </m:e>
                      <m:sub>
                        <m:r>
                          <a:rPr lang="fr-FR" sz="2000" i="1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sz="2000" dirty="0">
                    <a:ea typeface="Cambria Math"/>
                  </a:rPr>
                  <a:t>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fr-FR" sz="2000" b="0" i="1" smtClean="0">
                            <a:latin typeface="Cambria Math"/>
                            <a:ea typeface="Cambria Math"/>
                          </a:rPr>
                          <m:t>𝑇</m:t>
                        </m:r>
                        <m:r>
                          <m:rPr>
                            <m:nor/>
                          </m:rPr>
                          <a:rPr lang="fr-FR" sz="2000" dirty="0">
                            <a:latin typeface="Times New Roman"/>
                            <a:ea typeface="Times New Roman"/>
                            <a:cs typeface="Arial"/>
                          </a:rPr>
                          <m:t> </m:t>
                        </m:r>
                      </m:e>
                      <m:sub>
                        <m:r>
                          <a:rPr lang="fr-FR" sz="2000" i="1" dirty="0"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sz="2000" dirty="0">
                    <a:ea typeface="Cambria Math"/>
                  </a:rPr>
                  <a:t>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fr-FR" sz="2000" b="0" i="1" smtClean="0">
                            <a:latin typeface="Cambria Math"/>
                            <a:ea typeface="Cambria Math"/>
                          </a:rPr>
                          <m:t>𝑇</m:t>
                        </m:r>
                        <m:r>
                          <m:rPr>
                            <m:nor/>
                          </m:rPr>
                          <a:rPr lang="fr-FR" sz="2000" dirty="0">
                            <a:latin typeface="Times New Roman"/>
                            <a:ea typeface="Times New Roman"/>
                            <a:cs typeface="Arial"/>
                          </a:rPr>
                          <m:t> </m:t>
                        </m:r>
                      </m:e>
                      <m:sub>
                        <m:r>
                          <a:rPr lang="fr-FR" sz="2000" i="1">
                            <a:latin typeface="Cambria Math"/>
                            <a:ea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fr-FR" sz="2000" dirty="0">
                    <a:ea typeface="Cambria Math"/>
                  </a:rPr>
                  <a:t>&gt;…. &gt;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fr-FR" sz="2000" b="0" i="1" smtClean="0">
                            <a:latin typeface="Cambria Math"/>
                            <a:ea typeface="Cambria Math"/>
                          </a:rPr>
                          <m:t>𝑇</m:t>
                        </m:r>
                        <m:r>
                          <m:rPr>
                            <m:nor/>
                          </m:rPr>
                          <a:rPr lang="fr-FR" sz="2000" dirty="0">
                            <a:latin typeface="Times New Roman"/>
                            <a:ea typeface="Times New Roman"/>
                            <a:cs typeface="Arial"/>
                          </a:rPr>
                          <m:t> </m:t>
                        </m:r>
                      </m:e>
                      <m:sub>
                        <m:r>
                          <a:rPr lang="fr-FR" sz="2000" i="1">
                            <a:latin typeface="Cambria Math"/>
                            <a:ea typeface="Cambria Math"/>
                          </a:rPr>
                          <m:t>𝑛</m:t>
                        </m:r>
                      </m:sub>
                    </m:sSub>
                  </m:oMath>
                </a14:m>
                <a:endParaRPr lang="fr-FR" sz="2000" dirty="0"/>
              </a:p>
              <a:p>
                <a:pPr algn="just">
                  <a:lnSpc>
                    <a:spcPct val="150000"/>
                  </a:lnSpc>
                </a:pPr>
                <a:r>
                  <a:rPr lang="fr-FR" sz="2000" dirty="0" err="1">
                    <a:solidFill>
                      <a:srgbClr val="FF0000"/>
                    </a:solidFill>
                  </a:rPr>
                  <a:t>Remark</a:t>
                </a:r>
                <a:r>
                  <a:rPr lang="fr-FR" sz="2000" dirty="0"/>
                  <a:t>:  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fr-FR" sz="2000" dirty="0"/>
                  <a:t>the 1st </a:t>
                </a:r>
                <a:r>
                  <a:rPr lang="fr-FR" sz="2000" dirty="0" err="1"/>
                  <a:t>natural</a:t>
                </a:r>
                <a:r>
                  <a:rPr lang="fr-FR" sz="2000" dirty="0"/>
                  <a:t> </a:t>
                </a:r>
                <a:r>
                  <a:rPr lang="fr-FR" sz="2000" dirty="0" err="1"/>
                  <a:t>frequency</a:t>
                </a:r>
                <a:r>
                  <a:rPr lang="fr-FR" sz="2000" dirty="0"/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fr-FR" sz="2000" i="1">
                            <a:latin typeface="Cambria Math"/>
                            <a:ea typeface="Cambria Math"/>
                          </a:rPr>
                          <m:t>𝜔</m:t>
                        </m:r>
                        <m:r>
                          <m:rPr>
                            <m:nor/>
                          </m:rPr>
                          <a:rPr lang="fr-FR" sz="2000" dirty="0">
                            <a:latin typeface="Times New Roman"/>
                            <a:ea typeface="Times New Roman"/>
                            <a:cs typeface="Arial"/>
                          </a:rPr>
                          <m:t> </m:t>
                        </m:r>
                      </m:e>
                      <m:sub>
                        <m:r>
                          <a:rPr lang="fr-FR" sz="2000" i="1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sz="2000" dirty="0"/>
                  <a:t>) and the 1st </a:t>
                </a:r>
                <a:r>
                  <a:rPr lang="fr-FR" sz="2000" dirty="0" err="1"/>
                  <a:t>period</a:t>
                </a:r>
                <a:r>
                  <a:rPr lang="fr-FR" sz="2000" dirty="0"/>
                  <a:t>(T1)             </a:t>
                </a:r>
                <a:r>
                  <a:rPr lang="fr-FR" sz="2000" dirty="0" err="1"/>
                  <a:t>fundamental</a:t>
                </a:r>
                <a:endParaRPr lang="fr-FR" sz="2000" dirty="0"/>
              </a:p>
              <a:p>
                <a:pPr marL="342900" indent="-342900"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r>
                  <a:rPr lang="en-US" sz="2000" dirty="0"/>
                  <a:t>Long period, that is the return time to the initial position is large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000" dirty="0"/>
                  <a:t>                The velocity  is low: flexible structure.</a:t>
                </a:r>
              </a:p>
              <a:p>
                <a:pPr marL="342900" indent="-342900"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r>
                  <a:rPr lang="en-US" sz="2000" dirty="0"/>
                  <a:t>Short period, that is the return time to the initial position is small</a:t>
                </a:r>
                <a:r>
                  <a:rPr lang="fr-FR" sz="2000" dirty="0"/>
                  <a:t>              </a:t>
                </a:r>
                <a:r>
                  <a:rPr lang="en-US" sz="2000" dirty="0"/>
                  <a:t>The velocity is high: rigid structure.</a:t>
                </a:r>
              </a:p>
              <a:p>
                <a:pPr marL="342900" indent="-342900"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endParaRPr lang="en-US" sz="2000" dirty="0"/>
              </a:p>
              <a:p>
                <a:pPr marL="342900" indent="-342900"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endParaRPr lang="fr-FR" sz="2000" dirty="0"/>
              </a:p>
              <a:p>
                <a:pPr marL="342900" indent="-342900"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endParaRPr lang="fr-FR" sz="2000" dirty="0"/>
              </a:p>
            </p:txBody>
          </p:sp>
        </mc:Choice>
        <mc:Fallback xmlns="">
          <p:sp>
            <p:nvSpPr>
              <p:cNvPr id="4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9441"/>
                <a:ext cx="8715436" cy="6696744"/>
              </a:xfrm>
              <a:prstGeom prst="rect">
                <a:avLst/>
              </a:prstGeom>
              <a:blipFill>
                <a:blip r:embed="rId3"/>
                <a:stretch>
                  <a:fillRect l="-699" r="-629" b="-363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5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Right Arrow 5"/>
          <p:cNvSpPr/>
          <p:nvPr/>
        </p:nvSpPr>
        <p:spPr bwMode="auto">
          <a:xfrm>
            <a:off x="2055682" y="781982"/>
            <a:ext cx="720080" cy="216024"/>
          </a:xfrm>
          <a:prstGeom prst="rightArrow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Right Arrow 6"/>
          <p:cNvSpPr/>
          <p:nvPr/>
        </p:nvSpPr>
        <p:spPr bwMode="auto">
          <a:xfrm>
            <a:off x="3768161" y="1700808"/>
            <a:ext cx="720080" cy="216024"/>
          </a:xfrm>
          <a:prstGeom prst="rightArrow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ight Arrow 7"/>
          <p:cNvSpPr/>
          <p:nvPr/>
        </p:nvSpPr>
        <p:spPr bwMode="auto">
          <a:xfrm>
            <a:off x="5724128" y="4581128"/>
            <a:ext cx="720080" cy="216024"/>
          </a:xfrm>
          <a:prstGeom prst="rightArrow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Right Arrow 8"/>
          <p:cNvSpPr/>
          <p:nvPr/>
        </p:nvSpPr>
        <p:spPr bwMode="auto">
          <a:xfrm>
            <a:off x="568731" y="5445224"/>
            <a:ext cx="439458" cy="216024"/>
          </a:xfrm>
          <a:prstGeom prst="rightArrow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Right Arrow 10"/>
          <p:cNvSpPr/>
          <p:nvPr/>
        </p:nvSpPr>
        <p:spPr bwMode="auto">
          <a:xfrm>
            <a:off x="7596336" y="5877272"/>
            <a:ext cx="439458" cy="216024"/>
          </a:xfrm>
          <a:prstGeom prst="rightArrow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404117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2"/>
              <p:cNvSpPr txBox="1">
                <a:spLocks noChangeArrowheads="1"/>
              </p:cNvSpPr>
              <p:nvPr/>
            </p:nvSpPr>
            <p:spPr>
              <a:xfrm>
                <a:off x="107504" y="44624"/>
                <a:ext cx="8928992" cy="6768752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pPr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b="1" kern="0" dirty="0" smtClean="0">
                    <a:solidFill>
                      <a:srgbClr val="FFFF00"/>
                    </a:solidFill>
                    <a:latin typeface="Times New Roman"/>
                    <a:ea typeface="+mj-ea"/>
                    <a:cs typeface="+mj-cs"/>
                  </a:rPr>
                  <a:t>II. </a:t>
                </a:r>
                <a:r>
                  <a:rPr lang="fr-FR" sz="2000" b="1" kern="0" dirty="0" err="1">
                    <a:solidFill>
                      <a:srgbClr val="FFFF00"/>
                    </a:solidFill>
                    <a:latin typeface="Times New Roman"/>
                    <a:ea typeface="+mj-ea"/>
                    <a:cs typeface="+mj-cs"/>
                  </a:rPr>
                  <a:t>Orthogonality</a:t>
                </a:r>
                <a:r>
                  <a:rPr lang="fr-FR" sz="2000" b="1" kern="0" dirty="0">
                    <a:solidFill>
                      <a:srgbClr val="FFFF00"/>
                    </a:solidFill>
                    <a:latin typeface="Times New Roman"/>
                    <a:ea typeface="+mj-ea"/>
                    <a:cs typeface="+mj-cs"/>
                  </a:rPr>
                  <a:t> of </a:t>
                </a:r>
                <a:r>
                  <a:rPr lang="fr-FR" sz="2000" b="1" kern="0" dirty="0" err="1">
                    <a:solidFill>
                      <a:srgbClr val="FFFF00"/>
                    </a:solidFill>
                    <a:latin typeface="Times New Roman"/>
                    <a:ea typeface="+mj-ea"/>
                    <a:cs typeface="+mj-cs"/>
                  </a:rPr>
                  <a:t>eigenmodes:</a:t>
                </a:r>
                <a:r>
                  <a:rPr lang="en-US" sz="2000" dirty="0"/>
                  <a:t>The property of orthogonality of eigenmodes is very useful (important) for solving dynamic problems of multi-degree of freedom systems</a:t>
                </a:r>
              </a:p>
              <a:p>
                <a:pPr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dirty="0"/>
                  <a:t>.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𝑀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̈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𝑋</m:t>
                            </m:r>
                          </m:e>
                        </m:acc>
                      </m:e>
                    </m:d>
                    <m:r>
                      <a:rPr lang="fr-FR" sz="2000" i="1">
                        <a:latin typeface="Cambria Math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𝐾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𝑋</m:t>
                        </m:r>
                      </m:e>
                    </m:d>
                    <m:r>
                      <a:rPr lang="fr-FR" sz="2000" i="1">
                        <a:latin typeface="Cambria Math"/>
                      </a:rPr>
                      <m:t>=0</m:t>
                    </m:r>
                  </m:oMath>
                </a14:m>
                <a:r>
                  <a:rPr lang="en-US" sz="2000" kern="0" dirty="0">
                    <a:solidFill>
                      <a:srgbClr val="FFFFFF"/>
                    </a:solidFill>
                    <a:latin typeface="Times New Roman"/>
                    <a:ea typeface="+mj-ea"/>
                    <a:cs typeface="+mj-cs"/>
                  </a:rPr>
                  <a:t>. The mass and stiffness matrices are full matrices.</a:t>
                </a:r>
              </a:p>
              <a:p>
                <a:pPr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fr-FR" sz="2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fr-FR" sz="2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fr-FR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̈"/>
                                      <m:ctrlPr>
                                        <a:rPr lang="fr-FR" sz="20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fr-FR" sz="20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fr-FR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̈"/>
                                      <m:ctrlPr>
                                        <a:rPr lang="fr-FR" sz="20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fr-FR" sz="20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fr-FR" sz="2000" dirty="0"/>
                  <a:t>+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fr-FR" sz="2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fr-FR" sz="2000" b="0" i="1" smtClean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b="0" i="1" smtClean="0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fr-FR" sz="20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fr-FR" sz="2000" b="0" i="1" smtClean="0">
                                  <a:latin typeface="Cambria Math"/>
                                </a:rPr>
                                <m:t>𝑡</m:t>
                              </m:r>
                              <m:r>
                                <a:rPr lang="fr-FR" sz="20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b="0" i="1" smtClean="0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fr-FR" sz="20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fr-FR" sz="2000" b="0" i="1" smtClean="0">
                                  <a:latin typeface="Cambria Math"/>
                                </a:rPr>
                                <m:t>𝑡</m:t>
                              </m:r>
                              <m:r>
                                <a:rPr lang="fr-FR" sz="20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000" kern="0" dirty="0">
                  <a:solidFill>
                    <a:srgbClr val="FFFFFF"/>
                  </a:solidFill>
                  <a:latin typeface="Times New Roman"/>
                  <a:ea typeface="+mj-ea"/>
                  <a:cs typeface="+mj-cs"/>
                </a:endParaRPr>
              </a:p>
              <a:p>
                <a:pPr algn="just"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fr-FR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000" i="1">
                              <a:latin typeface="Cambria Math"/>
                            </a:rPr>
                            <m:t> </m:t>
                          </m:r>
                          <m:eqArr>
                            <m:eqArrPr>
                              <m:ctrlPr>
                                <a:rPr lang="fr-FR" sz="20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fr-FR" sz="2000" b="0" i="1" smtClean="0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fr-FR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̈"/>
                                      <m:ctrlPr>
                                        <a:rPr lang="fr-FR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fr-FR" sz="2000" i="1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fr-FR" sz="2000" b="0" i="1" smtClean="0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fr-FR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̈"/>
                                      <m:ctrlPr>
                                        <a:rPr lang="fr-FR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fr-FR" sz="2000" i="1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fr-FR" sz="20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fr-FR" sz="20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2000" b="0" i="1" smtClean="0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fr-FR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fr-FR" sz="2000" i="1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d>
                            </m:e>
                            <m:e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fr-FR" sz="2000" b="0" i="1" smtClean="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fr-FR" sz="200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̈"/>
                                      <m:ctrlPr>
                                        <a:rPr lang="fr-FR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fr-FR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fr-FR" sz="2000" i="1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fr-FR" sz="2000" b="0" i="1" smtClean="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fr-FR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̈"/>
                                      <m:ctrlPr>
                                        <a:rPr lang="fr-FR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fr-FR" sz="2000" i="1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fr-FR" sz="20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fr-FR" sz="20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fr-FR" sz="20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sz="20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fr-FR" sz="2000" i="1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eqArr>
                          <m:r>
                            <a:rPr lang="fr-FR" sz="2000" i="1">
                              <a:latin typeface="Cambria Math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sz="2000" kern="0" dirty="0">
                  <a:solidFill>
                    <a:srgbClr val="FFFFFF"/>
                  </a:solidFill>
                  <a:latin typeface="Times New Roman"/>
                  <a:ea typeface="+mj-ea"/>
                  <a:cs typeface="+mj-cs"/>
                </a:endParaRPr>
              </a:p>
              <a:p>
                <a:pPr algn="just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kern="0" dirty="0">
                    <a:solidFill>
                      <a:srgbClr val="FFFFFF"/>
                    </a:solidFill>
                    <a:latin typeface="Times New Roman"/>
                    <a:ea typeface="+mj-ea"/>
                    <a:cs typeface="+mj-cs"/>
                  </a:rPr>
                  <a:t>The orthogonality of the eigenmodes will allow decoupling of the equations of motion.</a:t>
                </a:r>
                <a:r>
                  <a:rPr lang="fr-FR" sz="2000" kern="0" dirty="0">
                    <a:solidFill>
                      <a:srgbClr val="FFFFFF"/>
                    </a:solidFill>
                    <a:latin typeface="Times New Roman"/>
                    <a:ea typeface="+mj-ea"/>
                    <a:cs typeface="+mj-cs"/>
                  </a:rPr>
                  <a:t> :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["/>
                            <m:endChr m:val="]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𝐾</m:t>
                            </m:r>
                          </m:e>
                        </m:d>
                        <m:r>
                          <m:rPr>
                            <m:nor/>
                          </m:rPr>
                          <a:rPr lang="fr-FR" sz="2000" dirty="0"/>
                          <m:t>−</m:t>
                        </m:r>
                        <m:sSup>
                          <m:sSup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2000" i="1">
                                <a:latin typeface="Cambria Math"/>
                                <a:ea typeface="Cambria Math"/>
                              </a:rPr>
                              <m:t>𝜔</m:t>
                            </m:r>
                          </m:e>
                          <m:sup>
                            <m:r>
                              <a:rPr lang="fr-FR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𝑀</m:t>
                            </m:r>
                          </m:e>
                        </m:d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  <a:ea typeface="Cambria Math"/>
                          </a:rPr>
                          <m:t>𝜑</m:t>
                        </m:r>
                      </m:e>
                    </m:d>
                    <m:r>
                      <a:rPr lang="fr-FR" sz="2000" i="1">
                        <a:latin typeface="Cambria Math"/>
                      </a:rPr>
                      <m:t>=0</m:t>
                    </m:r>
                  </m:oMath>
                </a14:m>
                <a:endParaRPr lang="fr-FR" sz="2000" kern="0" dirty="0">
                  <a:solidFill>
                    <a:srgbClr val="FFFFFF"/>
                  </a:solidFill>
                  <a:latin typeface="Times New Roman"/>
                  <a:ea typeface="+mj-ea"/>
                  <a:cs typeface="+mj-cs"/>
                </a:endParaRPr>
              </a:p>
              <a:p>
                <a:pPr algn="just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sz="2000" kern="0" dirty="0">
                    <a:solidFill>
                      <a:srgbClr val="FFFFFF"/>
                    </a:solidFill>
                    <a:latin typeface="Times New Roman"/>
                    <a:ea typeface="+mj-ea"/>
                    <a:cs typeface="+mj-cs"/>
                  </a:rPr>
                  <a:t>Mode i: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𝐾</m:t>
                        </m:r>
                      </m:e>
                    </m:d>
                    <m:r>
                      <a:rPr lang="fr-FR" sz="2000" i="1">
                        <a:latin typeface="Cambria Math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𝜙</m:t>
                            </m:r>
                          </m:e>
                          <m:sub>
                            <m:r>
                              <a:rPr lang="fr-FR" sz="20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AU" sz="2000" i="1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000" i="1">
                            <a:latin typeface="Cambria Math"/>
                          </a:rPr>
                          <m:t>𝜔</m:t>
                        </m:r>
                      </m:e>
                      <m:sub>
                        <m:r>
                          <a:rPr lang="fr-FR" sz="2000" b="0" i="1" smtClean="0">
                            <a:latin typeface="Cambria Math"/>
                          </a:rPr>
                          <m:t>𝑖</m:t>
                        </m:r>
                      </m:sub>
                      <m:sup>
                        <m:r>
                          <a:rPr lang="en-AU" sz="2000" i="1">
                            <a:latin typeface="Cambria Math"/>
                          </a:rPr>
                          <m:t>2</m:t>
                        </m:r>
                      </m:sup>
                    </m:sSubSup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𝑀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𝜙</m:t>
                            </m:r>
                          </m:e>
                          <m:sub>
                            <m:r>
                              <a:rPr lang="fr-FR" sz="20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fr-FR" sz="2000" kern="0" dirty="0">
                    <a:solidFill>
                      <a:srgbClr val="FFFFFF"/>
                    </a:solidFill>
                    <a:latin typeface="Times New Roman"/>
                    <a:ea typeface="+mj-ea"/>
                    <a:cs typeface="+mj-cs"/>
                  </a:rPr>
                  <a:t>……………….(1)</a:t>
                </a:r>
              </a:p>
              <a:p>
                <a:pPr algn="just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sz="2000" kern="0" dirty="0">
                    <a:solidFill>
                      <a:srgbClr val="FFFFFF"/>
                    </a:solidFill>
                    <a:latin typeface="Times New Roman"/>
                  </a:rPr>
                  <a:t>Mode j: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𝐾</m:t>
                        </m:r>
                      </m:e>
                    </m:d>
                    <m:r>
                      <a:rPr lang="fr-FR" sz="2000" i="1">
                        <a:latin typeface="Cambria Math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𝜙</m:t>
                            </m:r>
                          </m:e>
                          <m:sub>
                            <m:r>
                              <a:rPr lang="fr-FR" sz="2000" b="0" i="1" smtClean="0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e>
                    </m:d>
                    <m:r>
                      <a:rPr lang="en-AU" sz="2000" i="1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000" i="1">
                            <a:latin typeface="Cambria Math"/>
                          </a:rPr>
                          <m:t>𝜔</m:t>
                        </m:r>
                      </m:e>
                      <m:sub>
                        <m:r>
                          <a:rPr lang="fr-FR" sz="2000" b="0" i="1" smtClean="0">
                            <a:latin typeface="Cambria Math"/>
                          </a:rPr>
                          <m:t>𝑗</m:t>
                        </m:r>
                      </m:sub>
                      <m:sup>
                        <m:r>
                          <a:rPr lang="en-AU" sz="2000" i="1">
                            <a:latin typeface="Cambria Math"/>
                          </a:rPr>
                          <m:t>2</m:t>
                        </m:r>
                      </m:sup>
                    </m:sSubSup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𝑀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𝜙</m:t>
                            </m:r>
                          </m:e>
                          <m:sub>
                            <m:r>
                              <a:rPr lang="fr-FR" sz="2000" b="0" i="1" smtClean="0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r>
                  <a:rPr lang="fr-FR" sz="2000" kern="0" dirty="0">
                    <a:solidFill>
                      <a:srgbClr val="FFFFFF"/>
                    </a:solidFill>
                    <a:latin typeface="Times New Roman"/>
                  </a:rPr>
                  <a:t>……………….(2)</a:t>
                </a:r>
              </a:p>
              <a:p>
                <a:pPr algn="just"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d>
                      <m:dPr>
                        <m:begChr m:val="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fr-FR" sz="2000" i="1">
                                <a:latin typeface="Cambria Math"/>
                              </a:rPr>
                              <m:t>é</m:t>
                            </m:r>
                            <m:r>
                              <a:rPr lang="fr-FR" sz="2000" i="1">
                                <a:latin typeface="Cambria Math"/>
                              </a:rPr>
                              <m:t>𝑞</m:t>
                            </m:r>
                            <m:d>
                              <m:d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∗</m:t>
                            </m:r>
                            <m:sSup>
                              <m:sSup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fr-FR" sz="2000" b="0" i="1" smtClean="0">
                                            <a:latin typeface="Cambria Math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fr-FR" sz="2000" i="1">
                                    <a:latin typeface="Cambria Math"/>
                                  </a:rPr>
                                  <m:t>𝑇</m:t>
                                </m:r>
                              </m:sup>
                            </m:sSup>
                            <m:r>
                              <a:rPr lang="fr-FR" sz="2000" i="1">
                                <a:latin typeface="Cambria Math"/>
                              </a:rPr>
                              <m:t> ==&gt; </m:t>
                            </m:r>
                            <m:sSup>
                              <m:sSup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fr-FR" sz="2000" b="0" i="1" smtClean="0">
                                            <a:latin typeface="Cambria Math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fr-FR" sz="2000" i="1">
                                    <a:latin typeface="Cambria Math"/>
                                  </a:rPr>
                                  <m:t>𝑇</m:t>
                                </m:r>
                              </m:sup>
                            </m:sSup>
                            <m:d>
                              <m:dPr>
                                <m:begChr m:val="["/>
                                <m:endChr m:val="]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𝐾</m:t>
                                </m:r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fr-FR" sz="2000" b="0" i="1" smtClean="0">
                                <a:latin typeface="Cambria Math"/>
                              </a:rPr>
                              <m:t>=</m:t>
                            </m:r>
                            <m:sSubSup>
                              <m:sSubSup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𝜔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fr-FR" sz="20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bSup>
                            <m:sSup>
                              <m:sSup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fr-FR" sz="2000" i="1">
                                    <a:latin typeface="Cambria Math"/>
                                  </a:rPr>
                                  <m:t>𝑇</m:t>
                                </m:r>
                              </m:sup>
                            </m:sSup>
                            <m:d>
                              <m:dPr>
                                <m:begChr m:val="["/>
                                <m:endChr m:val="]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𝑀</m:t>
                                </m:r>
                              </m:e>
                            </m:d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fr-FR" sz="2000" b="0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fr-FR" sz="2000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fr-FR" sz="2000" b="0" i="1" smtClean="0">
                                <a:latin typeface="Cambria Math"/>
                              </a:rPr>
                              <m:t>)  </m:t>
                            </m:r>
                          </m:e>
                          <m:e>
                            <m:r>
                              <a:rPr lang="fr-FR" sz="2000" i="1">
                                <a:latin typeface="Cambria Math"/>
                              </a:rPr>
                              <m:t>é</m:t>
                            </m:r>
                            <m:r>
                              <a:rPr lang="fr-FR" sz="2000" i="1">
                                <a:latin typeface="Cambria Math"/>
                              </a:rPr>
                              <m:t>𝑞</m:t>
                            </m:r>
                            <m:d>
                              <m:d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∗</m:t>
                            </m:r>
                            <m:sSup>
                              <m:sSup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fr-FR" sz="2000" b="0" i="1" smtClean="0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fr-FR" sz="2000" i="1">
                                    <a:latin typeface="Cambria Math"/>
                                  </a:rPr>
                                  <m:t>𝑇</m:t>
                                </m:r>
                              </m:sup>
                            </m:sSup>
                            <m:r>
                              <a:rPr lang="fr-FR" sz="2000" i="1">
                                <a:latin typeface="Cambria Math"/>
                              </a:rPr>
                              <m:t> ==&gt; </m:t>
                            </m:r>
                            <m:sSup>
                              <m:sSup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fr-FR" sz="2000" b="0" i="1" smtClean="0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fr-FR" sz="2000" i="1">
                                    <a:latin typeface="Cambria Math"/>
                                  </a:rPr>
                                  <m:t>𝑇</m:t>
                                </m:r>
                              </m:sup>
                            </m:sSup>
                            <m:d>
                              <m:dPr>
                                <m:begChr m:val="["/>
                                <m:endChr m:val="]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𝐾</m:t>
                                </m:r>
                              </m:e>
                            </m:d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=</m:t>
                            </m:r>
                            <m:sSubSup>
                              <m:sSubSup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𝜔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𝑗</m:t>
                                </m:r>
                              </m:sub>
                              <m:sup>
                                <m:r>
                                  <a:rPr lang="fr-FR" sz="20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bSup>
                            <m:sSup>
                              <m:sSup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fr-FR" sz="2000" i="1">
                                    <a:latin typeface="Cambria Math"/>
                                  </a:rPr>
                                  <m:t>𝑇</m:t>
                                </m:r>
                              </m:sup>
                            </m:sSup>
                            <m:d>
                              <m:dPr>
                                <m:begChr m:val="["/>
                                <m:endChr m:val="]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𝑀</m:t>
                                </m:r>
                              </m:e>
                            </m:d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fr-FR" sz="2000" b="0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fr-FR" sz="2000" b="0" i="1" smtClean="0">
                                <a:latin typeface="Cambria Math"/>
                              </a:rPr>
                              <m:t>𝑏</m:t>
                            </m:r>
                            <m:r>
                              <a:rPr lang="fr-FR" sz="2000" b="0" i="1" smtClean="0">
                                <a:latin typeface="Cambria Math"/>
                              </a:rPr>
                              <m:t>)</m:t>
                            </m:r>
                          </m:e>
                          <m:e>
                            <m:r>
                              <a:rPr lang="fr-FR" sz="2000" i="1">
                                <a:latin typeface="Cambria Math"/>
                              </a:rPr>
                              <m:t>                          </m:t>
                            </m:r>
                            <m:d>
                              <m:d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1∗</m:t>
                                </m:r>
                                <m:r>
                                  <a:rPr lang="fr-FR" sz="2000" i="1">
                                    <a:latin typeface="Cambria Math"/>
                                  </a:rPr>
                                  <m:t>𝑛</m:t>
                                </m:r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fr-FR" sz="2000" i="1">
                                    <a:latin typeface="Cambria Math"/>
                                  </a:rPr>
                                  <m:t>∗</m:t>
                                </m:r>
                                <m:r>
                                  <a:rPr lang="fr-FR" sz="2000" i="1">
                                    <a:latin typeface="Cambria Math"/>
                                  </a:rPr>
                                  <m:t>𝑛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fr-FR" sz="2000" i="1">
                                    <a:latin typeface="Cambria Math"/>
                                  </a:rPr>
                                  <m:t>∗1</m:t>
                                </m:r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=</m:t>
                            </m:r>
                            <m:r>
                              <a:rPr lang="fr-FR" sz="2000" i="1">
                                <a:latin typeface="Cambria Math"/>
                              </a:rPr>
                              <m:t>𝑠𝑐𝑎𝑙𝑎𝑟</m:t>
                            </m:r>
                          </m:e>
                        </m:eqArr>
                      </m:e>
                    </m:d>
                  </m:oMath>
                </a14:m>
                <a:r>
                  <a:rPr lang="fr-FR" sz="2000" dirty="0"/>
                  <a:t>……….(3)	</a:t>
                </a:r>
              </a:p>
              <a:p>
                <a:pPr algn="just">
                  <a:spcBef>
                    <a:spcPts val="600"/>
                  </a:spcBef>
                  <a:spcAft>
                    <a:spcPts val="600"/>
                  </a:spcAft>
                </a:pPr>
                <a:endParaRPr lang="fr-FR" sz="2000" kern="0" dirty="0">
                  <a:solidFill>
                    <a:srgbClr val="FFFFFF"/>
                  </a:solidFill>
                  <a:latin typeface="Times New Roman"/>
                  <a:ea typeface="+mj-ea"/>
                  <a:cs typeface="+mj-cs"/>
                </a:endParaRPr>
              </a:p>
            </p:txBody>
          </p:sp>
        </mc:Choice>
        <mc:Fallback>
          <p:sp>
            <p:nvSpPr>
              <p:cNvPr id="4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4624"/>
                <a:ext cx="8928992" cy="6768752"/>
              </a:xfrm>
              <a:prstGeom prst="rect">
                <a:avLst/>
              </a:prstGeom>
              <a:blipFill>
                <a:blip r:embed="rId3"/>
                <a:stretch>
                  <a:fillRect l="-682" r="-682" b="-1438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244408" y="6285821"/>
            <a:ext cx="608856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6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40168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2"/>
              <p:cNvSpPr txBox="1">
                <a:spLocks noChangeArrowheads="1"/>
              </p:cNvSpPr>
              <p:nvPr/>
            </p:nvSpPr>
            <p:spPr>
              <a:xfrm>
                <a:off x="159036" y="44624"/>
                <a:ext cx="8822214" cy="6696744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pPr algn="just"/>
                <a:r>
                  <a:rPr lang="en-US" sz="2000" dirty="0"/>
                  <a:t>The two members of each equation are scalars, so they can be arbitrarily transposed, therefore we have:</a:t>
                </a:r>
              </a:p>
              <a:p>
                <a:r>
                  <a:rPr lang="en-AU" sz="2000" dirty="0"/>
                  <a:t>Eq(2) == &gt;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fr-FR" sz="2000" b="0" i="1" smtClean="0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fr-FR" sz="2000" i="1">
                                    <a:latin typeface="Cambria Math"/>
                                  </a:rPr>
                                  <m:t>𝑇</m:t>
                                </m:r>
                              </m:sup>
                            </m:sSup>
                            <m:d>
                              <m:dPr>
                                <m:begChr m:val="["/>
                                <m:endChr m:val="]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𝐾</m:t>
                                </m:r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  <m:sup>
                        <m:r>
                          <a:rPr lang="fr-FR" sz="2000" i="1">
                            <a:latin typeface="Cambria Math"/>
                          </a:rPr>
                          <m:t>𝑇</m:t>
                        </m:r>
                      </m:sup>
                    </m:sSup>
                    <m:r>
                      <a:rPr lang="en-AU" sz="20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𝜔</m:t>
                                </m:r>
                              </m:e>
                              <m:sub>
                                <m:r>
                                  <a:rPr lang="fr-FR" sz="2000" b="0" i="1" smtClean="0">
                                    <a:latin typeface="Cambria Math"/>
                                  </a:rPr>
                                  <m:t>𝑗</m:t>
                                </m:r>
                              </m:sub>
                              <m:sup>
                                <m:r>
                                  <a:rPr lang="en-AU" sz="20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bSup>
                            <m:d>
                              <m:dPr>
                                <m:begChr m:val="["/>
                                <m:endChr m:val="]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𝑀</m:t>
                                </m:r>
                              </m:e>
                            </m:d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d>
                            <m:sSup>
                              <m:sSup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fr-FR" sz="2000" b="0" i="1" smtClean="0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fr-FR" sz="2000" i="1">
                                    <a:latin typeface="Cambria Math"/>
                                  </a:rPr>
                                  <m:t>𝑇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fr-FR" sz="2000" i="1">
                            <a:latin typeface="Cambria Math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AU" sz="2000" dirty="0"/>
                  <a:t> ……..(4)	</a:t>
                </a:r>
                <a:endParaRPr lang="fr-FR" sz="2000" i="1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fr-FR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FR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000" i="1">
                                  <a:latin typeface="Cambria Math"/>
                                </a:rPr>
                                <m:t>𝜙</m:t>
                              </m:r>
                            </m:e>
                            <m:sub>
                              <m:r>
                                <a:rPr lang="fr-FR" sz="20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sSup>
                        <m:sSupPr>
                          <m:ctrlPr>
                            <a:rPr lang="fr-FR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fr-FR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000" i="1">
                                  <a:latin typeface="Cambria Math"/>
                                </a:rPr>
                                <m:t>𝐾</m:t>
                              </m:r>
                            </m:e>
                          </m:d>
                        </m:e>
                        <m:sup>
                          <m:r>
                            <a:rPr lang="fr-FR" sz="2000" i="1">
                              <a:latin typeface="Cambria Math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fr-FR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fr-FR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𝜙</m:t>
                                  </m:r>
                                </m:e>
                                <m:sub>
                                  <m:r>
                                    <a:rPr lang="fr-FR" sz="2000" b="0" i="1" smtClean="0"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fr-FR" sz="2000" i="1">
                              <a:latin typeface="Cambria Math"/>
                            </a:rPr>
                            <m:t>𝑇</m:t>
                          </m:r>
                        </m:sup>
                      </m:sSup>
                      <m:r>
                        <a:rPr lang="fr-FR" sz="2000" i="1"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fr-FR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000" i="1">
                              <a:latin typeface="Cambria Math"/>
                            </a:rPr>
                            <m:t>𝜔</m:t>
                          </m:r>
                        </m:e>
                        <m:sub>
                          <m:r>
                            <a:rPr lang="fr-FR" sz="2000" b="0" i="1" smtClean="0">
                              <a:latin typeface="Cambria Math"/>
                            </a:rPr>
                            <m:t>𝑗</m:t>
                          </m:r>
                        </m:sub>
                        <m:sup>
                          <m:r>
                            <a:rPr lang="fr-FR" sz="2000" i="1">
                              <a:latin typeface="Cambria Math"/>
                            </a:rPr>
                            <m:t>2</m:t>
                          </m:r>
                        </m:sup>
                      </m:sSubSup>
                      <m:sSup>
                        <m:sSupPr>
                          <m:ctrlPr>
                            <a:rPr lang="fr-FR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fr-FR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000" i="1">
                                  <a:latin typeface="Cambria Math"/>
                                </a:rPr>
                                <m:t>𝑀</m:t>
                              </m:r>
                            </m:e>
                          </m:d>
                        </m:e>
                        <m:sup>
                          <m:r>
                            <a:rPr lang="fr-FR" sz="2000" i="1">
                              <a:latin typeface="Cambria Math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fr-FR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fr-FR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𝜙</m:t>
                                  </m:r>
                                </m:e>
                                <m:sub>
                                  <m:r>
                                    <a:rPr lang="fr-FR" sz="2000" b="0" i="1" smtClean="0"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fr-FR" sz="2000" i="1">
                              <a:latin typeface="Cambria Math"/>
                            </a:rPr>
                            <m:t>𝑇</m:t>
                          </m:r>
                        </m:sup>
                      </m:sSup>
                      <m:d>
                        <m:dPr>
                          <m:begChr m:val="{"/>
                          <m:endChr m:val="}"/>
                          <m:ctrlPr>
                            <a:rPr lang="fr-FR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FR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000" i="1">
                                  <a:latin typeface="Cambria Math"/>
                                </a:rPr>
                                <m:t>𝜙</m:t>
                              </m:r>
                            </m:e>
                            <m:sub>
                              <m:r>
                                <a:rPr lang="fr-FR" sz="20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fr-FR" sz="2000" dirty="0"/>
              </a:p>
              <a:p>
                <a:pPr algn="just">
                  <a:lnSpc>
                    <a:spcPct val="150000"/>
                  </a:lnSpc>
                </a:pPr>
                <a:r>
                  <a:rPr lang="fr-FR" sz="2000" dirty="0"/>
                  <a:t>Et en plus on a : [K]= [K]</a:t>
                </a:r>
                <a:r>
                  <a:rPr lang="fr-FR" sz="2000" baseline="30000" dirty="0"/>
                  <a:t>T</a:t>
                </a:r>
                <a:r>
                  <a:rPr lang="fr-FR" sz="2000" dirty="0"/>
                  <a:t> et [M]= [M]</a:t>
                </a:r>
                <a:r>
                  <a:rPr lang="fr-FR" sz="2000" baseline="30000" dirty="0"/>
                  <a:t>T</a:t>
                </a:r>
                <a:r>
                  <a:rPr lang="fr-FR" sz="2000" dirty="0"/>
                  <a:t> for </a:t>
                </a:r>
                <a:r>
                  <a:rPr lang="fr-FR" sz="2000" dirty="0" err="1"/>
                  <a:t>symmetric</a:t>
                </a:r>
                <a:r>
                  <a:rPr lang="fr-FR" sz="2000" dirty="0"/>
                  <a:t> matrices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fr-FR" sz="20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2000" b="0" i="1" smtClean="0">
                                    <a:latin typeface="Cambria Math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fr-FR" sz="2000" i="1">
                            <a:latin typeface="Cambria Math"/>
                          </a:rPr>
                          <m:t>𝑇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𝐾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𝜙</m:t>
                            </m:r>
                          </m:e>
                          <m:sub>
                            <m:r>
                              <a:rPr lang="fr-FR" sz="20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fr-FR" sz="2000" i="1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000" i="1">
                            <a:latin typeface="Cambria Math"/>
                          </a:rPr>
                          <m:t>𝜔</m:t>
                        </m:r>
                      </m:e>
                      <m:sub>
                        <m:r>
                          <a:rPr lang="fr-FR" sz="2000" b="0" i="1" smtClean="0">
                            <a:latin typeface="Cambria Math"/>
                          </a:rPr>
                          <m:t>𝑗</m:t>
                        </m:r>
                      </m:sub>
                      <m:sup>
                        <m:r>
                          <a:rPr lang="fr-FR" sz="2000" i="1">
                            <a:latin typeface="Cambria Math"/>
                          </a:rPr>
                          <m:t>2</m:t>
                        </m:r>
                      </m:sup>
                    </m:sSubSup>
                    <m:sSup>
                      <m:sSup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2000" b="0" i="1" smtClean="0">
                                    <a:latin typeface="Cambria Math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fr-FR" sz="2000" i="1">
                            <a:latin typeface="Cambria Math"/>
                          </a:rPr>
                          <m:t>𝑇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𝑀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𝜙</m:t>
                            </m:r>
                          </m:e>
                          <m:sub>
                            <m:r>
                              <a:rPr lang="fr-FR" sz="20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fr-FR" sz="2000" dirty="0"/>
                  <a:t> ………….(5)</a:t>
                </a:r>
                <a:endParaRPr lang="en-US" sz="2000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fr-FR" sz="2000" dirty="0"/>
                  <a:t>(3)a  et (5) </a:t>
                </a:r>
                <a:r>
                  <a:rPr lang="fr-FR" sz="2000" dirty="0" err="1"/>
                  <a:t>give</a:t>
                </a:r>
                <a:r>
                  <a:rPr lang="fr-FR" sz="2000" dirty="0"/>
                  <a:t> :</a:t>
                </a:r>
              </a:p>
              <a:p>
                <a:pPr algn="just"/>
                <a:r>
                  <a:rPr lang="fr-FR" sz="2000" dirty="0"/>
                  <a:t>== &gt;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000" i="1">
                            <a:latin typeface="Cambria Math"/>
                          </a:rPr>
                          <m:t>𝜔</m:t>
                        </m:r>
                      </m:e>
                      <m:sub>
                        <m:r>
                          <a:rPr lang="fr-FR" sz="2000" b="0" i="1" smtClean="0">
                            <a:latin typeface="Cambria Math"/>
                          </a:rPr>
                          <m:t>𝑖</m:t>
                        </m:r>
                      </m:sub>
                      <m:sup>
                        <m:r>
                          <a:rPr lang="fr-FR" sz="2000" i="1">
                            <a:latin typeface="Cambria Math"/>
                          </a:rPr>
                          <m:t>2</m:t>
                        </m:r>
                      </m:sup>
                    </m:sSubSup>
                    <m:sSup>
                      <m:sSup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2000" b="0" i="1" smtClean="0">
                                    <a:latin typeface="Cambria Math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fr-FR" sz="2000" i="1">
                            <a:latin typeface="Cambria Math"/>
                          </a:rPr>
                          <m:t>𝑇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𝑀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𝜙</m:t>
                            </m:r>
                          </m:e>
                          <m:sub>
                            <m:r>
                              <a:rPr lang="fr-FR" sz="20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fr-FR" sz="2000" i="1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000" i="1">
                            <a:latin typeface="Cambria Math"/>
                          </a:rPr>
                          <m:t>𝜔</m:t>
                        </m:r>
                      </m:e>
                      <m:sub>
                        <m:r>
                          <a:rPr lang="fr-FR" sz="2000" b="0" i="1" smtClean="0">
                            <a:latin typeface="Cambria Math"/>
                          </a:rPr>
                          <m:t>𝑗</m:t>
                        </m:r>
                      </m:sub>
                      <m:sup>
                        <m:r>
                          <a:rPr lang="fr-FR" sz="2000" i="1">
                            <a:latin typeface="Cambria Math"/>
                          </a:rPr>
                          <m:t>2</m:t>
                        </m:r>
                      </m:sup>
                    </m:sSubSup>
                    <m:sSup>
                      <m:sSup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2000" b="0" i="1" smtClean="0">
                                    <a:latin typeface="Cambria Math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fr-FR" sz="2000" i="1">
                            <a:latin typeface="Cambria Math"/>
                          </a:rPr>
                          <m:t>𝑇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𝑀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𝜙</m:t>
                            </m:r>
                          </m:e>
                          <m:sub>
                            <m:r>
                              <a:rPr lang="fr-FR" sz="20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fr-FR" sz="2000" dirty="0"/>
                  <a:t> </a:t>
                </a:r>
                <a:endParaRPr lang="en-US" sz="2000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2000" b="0" i="1" smtClean="0">
                                    <a:latin typeface="Cambria Math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fr-FR" sz="2000" i="1">
                            <a:latin typeface="Cambria Math"/>
                          </a:rPr>
                          <m:t>𝑇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𝑀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𝜙</m:t>
                            </m:r>
                          </m:e>
                          <m:sub>
                            <m:r>
                              <a:rPr lang="fr-FR" sz="20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fr-FR" sz="2000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𝜔</m:t>
                            </m:r>
                          </m:e>
                          <m:sub>
                            <m:r>
                              <a:rPr lang="fr-FR" sz="2000" b="0" i="1" smtClean="0">
                                <a:latin typeface="Cambria Math"/>
                              </a:rPr>
                              <m:t>𝑖</m:t>
                            </m:r>
                          </m:sub>
                          <m:sup>
                            <m:r>
                              <a:rPr lang="fr-FR" sz="2000" i="1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  <m:r>
                          <a:rPr lang="fr-FR" sz="2000" i="1">
                            <a:latin typeface="Cambria Math"/>
                          </a:rPr>
                          <m:t>−</m:t>
                        </m:r>
                        <m:sSubSup>
                          <m:sSubSup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𝜔</m:t>
                            </m:r>
                          </m:e>
                          <m:sub>
                            <m:r>
                              <a:rPr lang="fr-FR" sz="2000" b="0" i="1" smtClean="0">
                                <a:latin typeface="Cambria Math"/>
                              </a:rPr>
                              <m:t>𝑗</m:t>
                            </m:r>
                          </m:sub>
                          <m:sup>
                            <m:r>
                              <a:rPr lang="fr-FR" sz="2000" i="1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e>
                    </m:d>
                    <m:r>
                      <a:rPr lang="fr-FR" sz="2000" i="1">
                        <a:latin typeface="Cambria Math"/>
                      </a:rPr>
                      <m:t>=0</m:t>
                    </m:r>
                  </m:oMath>
                </a14:m>
                <a:r>
                  <a:rPr lang="en-US" sz="20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  </a:t>
                </a:r>
                <a:r>
                  <a:rPr lang="fr-FR" sz="2000" dirty="0"/>
                  <a:t>but </a:t>
                </a:r>
                <a:r>
                  <a:rPr lang="fr-FR" sz="2000" dirty="0" err="1"/>
                  <a:t>we</a:t>
                </a:r>
                <a:r>
                  <a:rPr lang="fr-FR" sz="2000" dirty="0"/>
                  <a:t> have : 	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000" i="1">
                            <a:latin typeface="Cambria Math"/>
                          </a:rPr>
                          <m:t>𝜔</m:t>
                        </m:r>
                      </m:e>
                      <m:sub>
                        <m:r>
                          <a:rPr lang="fr-FR" sz="2000" b="0" i="1" smtClean="0">
                            <a:latin typeface="Cambria Math"/>
                          </a:rPr>
                          <m:t>𝑖</m:t>
                        </m:r>
                      </m:sub>
                      <m:sup>
                        <m:r>
                          <a:rPr lang="fr-FR" sz="2000" i="1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fr-FR" sz="2000" i="1">
                        <a:latin typeface="Cambria Math"/>
                      </a:rPr>
                      <m:t>−</m:t>
                    </m:r>
                    <m:sSubSup>
                      <m:sSubSup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000" i="1">
                            <a:latin typeface="Cambria Math"/>
                          </a:rPr>
                          <m:t>𝜔</m:t>
                        </m:r>
                      </m:e>
                      <m:sub>
                        <m:r>
                          <a:rPr lang="fr-FR" sz="2000" b="0" i="1" smtClean="0">
                            <a:latin typeface="Cambria Math"/>
                          </a:rPr>
                          <m:t>𝑗</m:t>
                        </m:r>
                      </m:sub>
                      <m:sup>
                        <m:r>
                          <a:rPr lang="fr-FR" sz="2000" i="1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fr-FR" sz="2000" i="1">
                        <a:latin typeface="Cambria Math"/>
                      </a:rPr>
                      <m:t> ≠0</m:t>
                    </m:r>
                  </m:oMath>
                </a14:m>
                <a:endParaRPr lang="fr-FR" sz="2000" dirty="0"/>
              </a:p>
              <a:p>
                <a:r>
                  <a:rPr lang="fr-FR" sz="2000" dirty="0"/>
                  <a:t>== &gt;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fr-FR" sz="2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000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p>
                              <m:sSupPr>
                                <m:ctrlPr>
                                  <a:rPr lang="fr-FR" sz="2000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fr-FR" sz="2000" i="1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sz="2000" i="1">
                                            <a:solidFill>
                                              <a:srgbClr val="FFFF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2000" i="1">
                                            <a:solidFill>
                                              <a:srgbClr val="FFFF00"/>
                                            </a:solidFill>
                                            <a:latin typeface="Cambria Math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fr-FR" sz="2000" b="0" i="1" smtClean="0">
                                            <a:solidFill>
                                              <a:srgbClr val="FFFF00"/>
                                            </a:solidFill>
                                            <a:latin typeface="Cambria Math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fr-FR" sz="2000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𝑇</m:t>
                                </m:r>
                              </m:sup>
                            </m:sSup>
                            <m:d>
                              <m:dPr>
                                <m:begChr m:val="["/>
                                <m:endChr m:val="]"/>
                                <m:ctrlPr>
                                  <a:rPr lang="fr-FR" sz="2000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𝑀</m:t>
                                </m:r>
                              </m:e>
                            </m:d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2000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fr-FR" sz="2000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=0</m:t>
                            </m:r>
                          </m:e>
                          <m:e>
                            <m:sSubSup>
                              <m:sSubSupPr>
                                <m:ctrlPr>
                                  <a:rPr lang="fr-FR" sz="2000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000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𝜔</m:t>
                                </m:r>
                              </m:e>
                              <m:sub>
                                <m:r>
                                  <a:rPr lang="fr-FR" sz="2000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fr-FR" sz="2000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fr-FR" sz="2000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sSubSup>
                              <m:sSubSupPr>
                                <m:ctrlPr>
                                  <a:rPr lang="fr-FR" sz="2000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000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𝜔</m:t>
                                </m:r>
                              </m:e>
                              <m:sub>
                                <m:r>
                                  <a:rPr lang="fr-FR" sz="2000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𝑗</m:t>
                                </m:r>
                              </m:sub>
                              <m:sup>
                                <m:r>
                                  <a:rPr lang="fr-FR" sz="2000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fr-FR" sz="2000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≠0</m:t>
                            </m:r>
                          </m:e>
                        </m:eqArr>
                      </m:e>
                    </m:d>
                  </m:oMath>
                </a14:m>
                <a:r>
                  <a:rPr lang="fr-FR" sz="2000" dirty="0"/>
                  <a:t> …(6) in the </a:t>
                </a:r>
                <a:r>
                  <a:rPr lang="fr-FR" sz="2000" dirty="0" err="1"/>
                  <a:t>same</a:t>
                </a:r>
                <a:r>
                  <a:rPr lang="fr-FR" sz="2000" dirty="0"/>
                  <a:t> [K] </a:t>
                </a:r>
                <a:r>
                  <a:rPr lang="fr-FR" sz="2000" dirty="0">
                    <a:solidFill>
                      <a:srgbClr val="FFFF00"/>
                    </a:solidFill>
                  </a:rPr>
                  <a:t>: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fr-FR" sz="2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000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p>
                              <m:sSupPr>
                                <m:ctrlPr>
                                  <a:rPr lang="fr-FR" sz="2000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fr-FR" sz="2000" i="1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sz="2000" i="1" smtClean="0">
                                            <a:solidFill>
                                              <a:srgbClr val="FFFF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2000" i="1">
                                            <a:solidFill>
                                              <a:srgbClr val="FFFF00"/>
                                            </a:solidFill>
                                            <a:latin typeface="Cambria Math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fr-FR" sz="2000" b="0" i="1" smtClean="0">
                                            <a:solidFill>
                                              <a:srgbClr val="FFFF00"/>
                                            </a:solidFill>
                                            <a:latin typeface="Cambria Math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fr-FR" sz="2000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𝑇</m:t>
                                </m:r>
                              </m:sup>
                            </m:sSup>
                            <m:d>
                              <m:dPr>
                                <m:begChr m:val="["/>
                                <m:endChr m:val="]"/>
                                <m:ctrlPr>
                                  <a:rPr lang="fr-FR" sz="2000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𝐾</m:t>
                                </m:r>
                              </m:e>
                            </m:d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2000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fr-FR" sz="2000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=0</m:t>
                            </m:r>
                          </m:e>
                          <m:e>
                            <m:sSubSup>
                              <m:sSubSupPr>
                                <m:ctrlPr>
                                  <a:rPr lang="fr-FR" sz="2000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000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𝜔</m:t>
                                </m:r>
                              </m:e>
                              <m:sub>
                                <m:r>
                                  <a:rPr lang="fr-FR" sz="2000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fr-FR" sz="2000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fr-FR" sz="2000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sSubSup>
                              <m:sSubSupPr>
                                <m:ctrlPr>
                                  <a:rPr lang="fr-FR" sz="2000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000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𝜔</m:t>
                                </m:r>
                              </m:e>
                              <m:sub>
                                <m:r>
                                  <a:rPr lang="fr-FR" sz="2000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𝑗</m:t>
                                </m:r>
                              </m:sub>
                              <m:sup>
                                <m:r>
                                  <a:rPr lang="fr-FR" sz="2000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fr-FR" sz="2000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≠0</m:t>
                            </m:r>
                          </m:e>
                        </m:eqArr>
                      </m:e>
                    </m:d>
                  </m:oMath>
                </a14:m>
                <a:r>
                  <a:rPr lang="fr-FR" sz="2000" dirty="0"/>
                  <a:t>…(7)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000" dirty="0"/>
                  <a:t>Equations (6) and (7) are the orthogonality equations of the eigenmodes.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000" dirty="0"/>
                  <a:t>The vibration modes are said to be orthogonal with respect to the mass matrix and with respect to the stiffness matrix.</a:t>
                </a:r>
                <a:endParaRPr lang="fr-FR" sz="2400" b="1" kern="0" dirty="0">
                  <a:solidFill>
                    <a:srgbClr val="FFFF00"/>
                  </a:solidFill>
                  <a:latin typeface="Times New Roman"/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4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36" y="44624"/>
                <a:ext cx="8822214" cy="6696744"/>
              </a:xfrm>
              <a:prstGeom prst="rect">
                <a:avLst/>
              </a:prstGeom>
              <a:blipFill>
                <a:blip r:embed="rId3"/>
                <a:stretch>
                  <a:fillRect l="-621" t="-363" r="-69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7020272" y="6381328"/>
            <a:ext cx="1905000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7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433998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2"/>
              <p:cNvSpPr txBox="1">
                <a:spLocks noChangeArrowheads="1"/>
              </p:cNvSpPr>
              <p:nvPr/>
            </p:nvSpPr>
            <p:spPr>
              <a:xfrm>
                <a:off x="214282" y="44624"/>
                <a:ext cx="8822214" cy="6696744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pPr algn="just">
                  <a:lnSpc>
                    <a:spcPct val="150000"/>
                  </a:lnSpc>
                </a:pPr>
                <a:r>
                  <a:rPr lang="en-US" sz="2000" dirty="0"/>
                  <a:t> </a:t>
                </a:r>
                <a:r>
                  <a:rPr lang="en-US" sz="2000" dirty="0" err="1"/>
                  <a:t>si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i</a:t>
                </a:r>
                <a:r>
                  <a:rPr lang="en-US" sz="2000" dirty="0"/>
                  <a:t> = j 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fr-FR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𝜙</m:t>
                                  </m:r>
                                </m:e>
                                <m:sub>
                                  <m:r>
                                    <a:rPr lang="fr-FR" sz="2000" b="0" i="1" smtClean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fr-FR" sz="2000" i="1">
                              <a:latin typeface="Cambria Math"/>
                            </a:rPr>
                            <m:t>𝑇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fr-FR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000" i="1">
                              <a:latin typeface="Cambria Math"/>
                            </a:rPr>
                            <m:t>𝐾</m:t>
                          </m:r>
                        </m:e>
                      </m:d>
                      <m:r>
                        <a:rPr lang="fr-FR" sz="2000" i="1">
                          <a:latin typeface="Cambria Math"/>
                        </a:rPr>
                        <m:t> </m:t>
                      </m:r>
                      <m:d>
                        <m:dPr>
                          <m:begChr m:val="{"/>
                          <m:endChr m:val="}"/>
                          <m:ctrlPr>
                            <a:rPr lang="fr-FR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FR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000" i="1">
                                  <a:latin typeface="Cambria Math"/>
                                </a:rPr>
                                <m:t>𝜙</m:t>
                              </m:r>
                            </m:e>
                            <m:sub>
                              <m:r>
                                <a:rPr lang="fr-FR" sz="2000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fr-FR" sz="20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fr-F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000" b="0" i="1" smtClean="0">
                              <a:latin typeface="Cambria Math"/>
                            </a:rPr>
                            <m:t>𝐾</m:t>
                          </m:r>
                        </m:e>
                        <m:sub>
                          <m:r>
                            <a:rPr lang="fr-FR" sz="2000" b="0" i="1" smtClean="0">
                              <a:latin typeface="Cambria Math"/>
                            </a:rPr>
                            <m:t>𝑝𝑖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fr-FR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𝜙</m:t>
                                  </m:r>
                                </m:e>
                                <m:sub>
                                  <m:r>
                                    <a:rPr lang="fr-FR" sz="2000" b="0" i="1" smtClean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fr-FR" sz="2000" i="1">
                              <a:latin typeface="Cambria Math"/>
                            </a:rPr>
                            <m:t>𝑇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fr-FR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000" b="0" i="1" smtClean="0">
                              <a:latin typeface="Cambria Math"/>
                            </a:rPr>
                            <m:t>𝑀</m:t>
                          </m:r>
                        </m:e>
                      </m:d>
                      <m:r>
                        <a:rPr lang="fr-FR" sz="2000" i="1">
                          <a:latin typeface="Cambria Math"/>
                        </a:rPr>
                        <m:t> </m:t>
                      </m:r>
                      <m:d>
                        <m:dPr>
                          <m:begChr m:val="{"/>
                          <m:endChr m:val="}"/>
                          <m:ctrlPr>
                            <a:rPr lang="fr-FR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FR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000" i="1">
                                  <a:latin typeface="Cambria Math"/>
                                </a:rPr>
                                <m:t>𝜙</m:t>
                              </m:r>
                            </m:e>
                            <m:sub>
                              <m:r>
                                <a:rPr lang="fr-FR" sz="2000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fr-FR" sz="20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fr-FR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000" b="0" i="1" smtClean="0">
                              <a:latin typeface="Cambria Math"/>
                            </a:rPr>
                            <m:t>𝑀</m:t>
                          </m:r>
                        </m:e>
                        <m:sub>
                          <m:r>
                            <a:rPr lang="fr-FR" sz="2000" i="1">
                              <a:latin typeface="Cambria Math"/>
                            </a:rPr>
                            <m:t>𝑝𝑖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>
                            <a:latin typeface="Cambria Math"/>
                          </a:rPr>
                          <m:t>𝐾</m:t>
                        </m:r>
                      </m:e>
                      <m:sub>
                        <m:r>
                          <a:rPr lang="fr-FR" sz="2000" i="1">
                            <a:latin typeface="Cambria Math"/>
                          </a:rPr>
                          <m:t>𝑝𝑖</m:t>
                        </m:r>
                      </m:sub>
                    </m:sSub>
                    <m:r>
                      <a:rPr lang="fr-FR" sz="2000" b="0" i="0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>
                            <a:latin typeface="Cambria Math"/>
                          </a:rPr>
                          <m:t>𝑀</m:t>
                        </m:r>
                      </m:e>
                      <m:sub>
                        <m:r>
                          <a:rPr lang="fr-FR" sz="2000" i="1">
                            <a:latin typeface="Cambria Math"/>
                          </a:rPr>
                          <m:t>𝑝𝑖</m:t>
                        </m:r>
                      </m:sub>
                    </m:sSub>
                  </m:oMath>
                </a14:m>
                <a:r>
                  <a:rPr lang="en-US" sz="2000" dirty="0"/>
                  <a:t> : It is the principal stiffness and the principal </a:t>
                </a:r>
                <a:r>
                  <a:rPr lang="en-US" sz="2000" dirty="0" err="1"/>
                  <a:t>mass</a:t>
                </a:r>
                <a:endParaRPr lang="en-US" sz="2000" dirty="0"/>
              </a:p>
              <a:p>
                <a:pPr algn="just"/>
                <a:r>
                  <a:rPr lang="en-US" sz="2000" dirty="0"/>
                  <a:t>Therefore for 2 eigenmodes </a:t>
                </a:r>
                <a:r>
                  <a:rPr lang="en-US" sz="2000" dirty="0" err="1"/>
                  <a:t>i</a:t>
                </a:r>
                <a:r>
                  <a:rPr lang="en-US" sz="2000" dirty="0"/>
                  <a:t>=j  :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fr-FR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00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p>
                              <m:sSup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fr-FR" sz="2000" i="1">
                                    <a:latin typeface="Cambria Math"/>
                                  </a:rPr>
                                  <m:t>𝑇</m:t>
                                </m:r>
                              </m:sup>
                            </m:sSup>
                            <m:d>
                              <m:dPr>
                                <m:begChr m:val="["/>
                                <m:endChr m:val="]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𝐾</m:t>
                                </m:r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𝐾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𝑝</m:t>
                                </m:r>
                                <m:r>
                                  <a:rPr lang="fr-FR" sz="2000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2000" b="0" i="1" smtClean="0">
                                <a:latin typeface="Cambria Math"/>
                              </a:rPr>
                              <m:t>=   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fr-FR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/>
                                    <m:e>
                                      <m:r>
                                        <a:rPr lang="fr-FR" sz="2000" b="0" i="1" smtClean="0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fr-FR" sz="2000" b="0" i="1" smtClean="0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fr-FR" sz="2000" b="0" i="1" smtClean="0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  <m:e/>
                                    <m:e>
                                      <m:r>
                                        <a:rPr lang="fr-FR" sz="2000" b="0" i="1" smtClean="0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fr-FR" sz="2000" b="0" i="1" smtClean="0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fr-FR" sz="2000" b="0" i="1" smtClean="0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  <m:e/>
                                  </m:mr>
                                </m:m>
                              </m:e>
                            </m:d>
                          </m:e>
                          <m:e>
                            <m:sSup>
                              <m:sSup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fr-FR" sz="2000" i="1">
                                    <a:latin typeface="Cambria Math"/>
                                  </a:rPr>
                                  <m:t>𝑇</m:t>
                                </m:r>
                              </m:sup>
                            </m:sSup>
                            <m:d>
                              <m:dPr>
                                <m:begChr m:val="["/>
                                <m:endChr m:val="]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𝐾</m:t>
                                </m:r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=</m:t>
                            </m:r>
                            <m:r>
                              <a:rPr lang="fr-FR" sz="2000" b="0" i="1" smtClean="0">
                                <a:latin typeface="Cambria Math"/>
                              </a:rPr>
                              <m:t>0</m:t>
                            </m:r>
                          </m:e>
                          <m:e>
                            <m:sSup>
                              <m:sSup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fr-FR" sz="2000" i="1">
                                    <a:latin typeface="Cambria Math"/>
                                  </a:rPr>
                                  <m:t>𝑇</m:t>
                                </m:r>
                              </m:sup>
                            </m:sSup>
                            <m:d>
                              <m:dPr>
                                <m:begChr m:val="["/>
                                <m:endChr m:val="]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𝐾</m:t>
                                </m:r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=</m:t>
                            </m:r>
                            <m:r>
                              <a:rPr lang="fr-FR" sz="2000" b="0" i="1" smtClean="0">
                                <a:latin typeface="Cambria Math"/>
                              </a:rPr>
                              <m:t>0</m:t>
                            </m:r>
                          </m:e>
                          <m:e>
                            <m:sSup>
                              <m:sSup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fr-FR" sz="2000" b="0" i="1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fr-FR" sz="2000" i="1">
                                    <a:latin typeface="Cambria Math"/>
                                  </a:rPr>
                                  <m:t>𝑇</m:t>
                                </m:r>
                              </m:sup>
                            </m:sSup>
                            <m:d>
                              <m:dPr>
                                <m:begChr m:val="["/>
                                <m:endChr m:val="]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 smtClean="0">
                                    <a:latin typeface="Cambria Math"/>
                                  </a:rPr>
                                  <m:t>𝐾</m:t>
                                </m:r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𝐾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𝑝</m:t>
                                </m:r>
                                <m:r>
                                  <a:rPr lang="fr-FR" sz="2000" b="0" i="1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2000" b="0" i="1" smtClean="0">
                                <a:latin typeface="Cambria Math"/>
                              </a:rPr>
                              <m:t>=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/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  <m:e/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  <m:e/>
                                  </m:mr>
                                </m:m>
                              </m:e>
                            </m:d>
                          </m:e>
                        </m:eqArr>
                      </m:e>
                    </m:d>
                  </m:oMath>
                </a14:m>
                <a:endParaRPr lang="en-US" sz="2000" dirty="0"/>
              </a:p>
              <a:p>
                <a:pPr algn="just"/>
                <a:r>
                  <a:rPr lang="fr-FR" sz="2000" dirty="0"/>
                  <a:t>                                              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p>
                              <m:sSup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fr-FR" sz="2000" i="1">
                                    <a:latin typeface="Cambria Math"/>
                                  </a:rPr>
                                  <m:t>𝑇</m:t>
                                </m:r>
                              </m:sup>
                            </m:sSup>
                            <m:d>
                              <m:dPr>
                                <m:begChr m:val="["/>
                                <m:endChr m:val="]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b="0" i="1" smtClean="0">
                                    <a:latin typeface="Cambria Math"/>
                                  </a:rPr>
                                  <m:t>𝑀</m:t>
                                </m:r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b="0" i="1" smtClean="0">
                                    <a:latin typeface="Cambria Math"/>
                                  </a:rPr>
                                  <m:t>𝑀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𝑝</m:t>
                                </m:r>
                                <m:r>
                                  <a:rPr lang="fr-FR" sz="20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2000" i="1">
                                <a:latin typeface="Cambria Math"/>
                              </a:rPr>
                              <m:t>=   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/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  <m:e/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  <m:e/>
                                  </m:mr>
                                </m:m>
                              </m:e>
                            </m:d>
                          </m:e>
                          <m:e>
                            <m:sSup>
                              <m:sSup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fr-FR" sz="2000" i="1">
                                    <a:latin typeface="Cambria Math"/>
                                  </a:rPr>
                                  <m:t>𝑇</m:t>
                                </m:r>
                              </m:sup>
                            </m:sSup>
                            <m:d>
                              <m:dPr>
                                <m:begChr m:val="["/>
                                <m:endChr m:val="]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b="0" i="1" smtClean="0">
                                    <a:latin typeface="Cambria Math"/>
                                  </a:rPr>
                                  <m:t>𝑀</m:t>
                                </m:r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=0</m:t>
                            </m:r>
                          </m:e>
                          <m:e>
                            <m:sSup>
                              <m:sSup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fr-FR" sz="2000" i="1">
                                    <a:latin typeface="Cambria Math"/>
                                  </a:rPr>
                                  <m:t>𝑇</m:t>
                                </m:r>
                              </m:sup>
                            </m:sSup>
                            <m:d>
                              <m:dPr>
                                <m:begChr m:val="["/>
                                <m:endChr m:val="]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b="0" i="1" smtClean="0">
                                    <a:latin typeface="Cambria Math"/>
                                  </a:rPr>
                                  <m:t>𝑀</m:t>
                                </m:r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=0</m:t>
                            </m:r>
                          </m:e>
                          <m:e>
                            <m:sSup>
                              <m:sSup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fr-FR" sz="2000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fr-FR" sz="2000" i="1">
                                    <a:latin typeface="Cambria Math"/>
                                  </a:rPr>
                                  <m:t>𝑇</m:t>
                                </m:r>
                              </m:sup>
                            </m:sSup>
                            <m:d>
                              <m:dPr>
                                <m:begChr m:val="["/>
                                <m:endChr m:val="]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b="0" i="1" smtClean="0">
                                    <a:latin typeface="Cambria Math"/>
                                  </a:rPr>
                                  <m:t>𝑀</m:t>
                                </m:r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b="0" i="1" smtClean="0">
                                    <a:latin typeface="Cambria Math"/>
                                  </a:rPr>
                                  <m:t>𝑀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𝑝</m:t>
                                </m:r>
                                <m:r>
                                  <a:rPr lang="fr-FR" sz="20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2000" i="1">
                                <a:latin typeface="Cambria Math"/>
                              </a:rPr>
                              <m:t>=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/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  <m:e/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  <m:e/>
                                  </m:mr>
                                </m:m>
                              </m:e>
                            </m:d>
                          </m:e>
                        </m:eqArr>
                      </m:e>
                    </m:d>
                  </m:oMath>
                </a14:m>
                <a:endParaRPr lang="fr-FR" sz="2000" b="1" kern="0" dirty="0">
                  <a:solidFill>
                    <a:srgbClr val="FFFF00"/>
                  </a:solidFill>
                  <a:latin typeface="Times New Roman"/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4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282" y="44624"/>
                <a:ext cx="8822214" cy="6696744"/>
              </a:xfrm>
              <a:prstGeom prst="rect">
                <a:avLst/>
              </a:prstGeom>
              <a:blipFill>
                <a:blip r:embed="rId3"/>
                <a:stretch>
                  <a:fillRect l="-621" b="-1181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8</a:t>
            </a:fld>
            <a:endParaRPr lang="fr-BE" dirty="0">
              <a:solidFill>
                <a:srgbClr val="FFFFFF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6804248" y="1988840"/>
            <a:ext cx="1080120" cy="64807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 bwMode="auto">
          <a:xfrm>
            <a:off x="6696235" y="3573016"/>
            <a:ext cx="1080120" cy="64807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 bwMode="auto">
          <a:xfrm>
            <a:off x="6771247" y="5949280"/>
            <a:ext cx="1080120" cy="64807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450525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2"/>
              <p:cNvSpPr txBox="1">
                <a:spLocks noChangeArrowheads="1"/>
              </p:cNvSpPr>
              <p:nvPr/>
            </p:nvSpPr>
            <p:spPr>
              <a:xfrm>
                <a:off x="214282" y="44624"/>
                <a:ext cx="8822214" cy="6696744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pPr algn="just">
                  <a:lnSpc>
                    <a:spcPct val="150000"/>
                  </a:lnSpc>
                </a:pPr>
                <a:r>
                  <a:rPr lang="en-US" sz="2000" dirty="0"/>
                  <a:t>The values of the principal matrices depend on how the eigenvectors were normalized.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000" dirty="0"/>
                  <a:t>The most used way to normalize the eigenvectors is so that the principal mass matrix is a unitary matrix.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fr-FR" sz="2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fr-FR" sz="200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fr-FR" sz="20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fr-FR" sz="2000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fr-FR" sz="2000" i="1">
                                              <a:solidFill>
                                                <a:srgbClr val="FFFF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fr-FR" sz="2000" i="1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𝜙</m:t>
                                          </m:r>
                                        </m:e>
                                        <m:sub>
                                          <m:r>
                                            <a:rPr lang="fr-FR" sz="2000" b="0" i="1" smtClean="0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  <m:r>
                                            <a:rPr lang="fr-FR" sz="2000" i="1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𝑁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fr-FR" sz="20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𝑇</m:t>
                                  </m:r>
                                </m:sup>
                              </m:sSup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fr-FR" sz="20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sz="20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𝑀</m:t>
                                  </m:r>
                                </m:e>
                              </m:d>
                              <m:r>
                                <a:rPr lang="fr-F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</m:t>
                              </m:r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fr-FR" sz="20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fr-FR" sz="2000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FR" sz="2000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𝜙</m:t>
                                      </m:r>
                                    </m:e>
                                    <m:sub>
                                      <m:r>
                                        <a:rPr lang="fr-FR" sz="2000" b="0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𝑖</m:t>
                                      </m:r>
                                      <m:r>
                                        <a:rPr lang="fr-FR" sz="2000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𝑁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fr-F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fr-FR" sz="20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sz="20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𝐼</m:t>
                                  </m:r>
                                </m:e>
                              </m:d>
                            </m:e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fr-FR" sz="20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fr-FR" sz="2000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FR" sz="2000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𝜙</m:t>
                                      </m:r>
                                    </m:e>
                                    <m:sub>
                                      <m:r>
                                        <a:rPr lang="fr-FR" sz="2000" b="0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𝑖</m:t>
                                      </m:r>
                                      <m:r>
                                        <a:rPr lang="fr-FR" sz="2000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𝑁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fr-FR" sz="20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fr-FR" sz="2000" b="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fr-FR" sz="20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fr-FR" sz="20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fr-FR" sz="2000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FR" sz="2000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𝜙</m:t>
                                      </m:r>
                                    </m:e>
                                    <m:sub>
                                      <m:r>
                                        <a:rPr lang="fr-FR" sz="2000" b="0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eqArr>
                        </m:e>
                      </m:d>
                    </m:oMath>
                  </m:oMathPara>
                </a14:m>
                <a:endParaRPr lang="fr-FR" sz="2000" dirty="0">
                  <a:solidFill>
                    <a:srgbClr val="FF0000"/>
                  </a:solidFill>
                </a:endParaRPr>
              </a:p>
              <a:p>
                <a:pPr algn="just"/>
                <a:r>
                  <a:rPr lang="fr-FR" sz="2000" dirty="0">
                    <a:solidFill>
                      <a:srgbClr val="FF0000"/>
                    </a:solidFill>
                  </a:rPr>
                  <a:t>Application 1:</a:t>
                </a:r>
                <a:r>
                  <a:rPr lang="fr-FR" sz="2000" dirty="0"/>
                  <a:t>The </a:t>
                </a:r>
                <a:r>
                  <a:rPr lang="fr-FR" sz="2000" dirty="0" err="1"/>
                  <a:t>eigenvectors</a:t>
                </a:r>
                <a:r>
                  <a:rPr lang="fr-FR" sz="2000" dirty="0"/>
                  <a:t> (Ø1,Ø2) </a:t>
                </a:r>
                <a:r>
                  <a:rPr lang="en-US" sz="2000" dirty="0"/>
                  <a:t>are calculated already in chapter 3 (SDOF) we found the following values:</a:t>
                </a:r>
                <a:endParaRPr lang="fr-FR" sz="2000" dirty="0"/>
              </a:p>
              <a:p>
                <a:pPr algn="just"/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𝜙</m:t>
                            </m:r>
                          </m:e>
                          <m:sub>
                            <m:r>
                              <a:rPr lang="fr-FR" sz="20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fr-FR" sz="2000" dirty="0"/>
                  <a:t>=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20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000" i="1" dirty="0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f>
                              <m:fPr>
                                <m:ctrlPr>
                                  <a:rPr lang="fr-FR" sz="20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000" b="0" i="1" dirty="0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000" b="0" i="1" dirty="0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  <m:e>
                            <m:r>
                              <a:rPr lang="fr-FR" sz="2000" b="0" i="1" smtClean="0">
                                <a:latin typeface="Cambria Math"/>
                              </a:rPr>
                              <m:t>1</m:t>
                            </m:r>
                          </m:e>
                        </m:eqArr>
                      </m:e>
                    </m:d>
                    <m:r>
                      <a:rPr lang="fr-FR" sz="2000" b="0" i="1" dirty="0" smtClean="0">
                        <a:latin typeface="Cambria Math"/>
                      </a:rPr>
                      <m:t> ;  </m:t>
                    </m:r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𝜙</m:t>
                            </m:r>
                          </m:e>
                          <m:sub>
                            <m:r>
                              <a:rPr lang="fr-FR" sz="20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fr-FR" sz="2000" dirty="0"/>
                  <a:t>=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000" i="1" dirty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fr-FR" sz="2000" i="1" dirty="0">
                                <a:latin typeface="Cambria Math"/>
                              </a:rPr>
                              <m:t>−2</m:t>
                            </m:r>
                          </m:e>
                          <m:e>
                            <m:r>
                              <a:rPr lang="fr-FR" sz="2000" i="1" dirty="0">
                                <a:latin typeface="Cambria Math"/>
                              </a:rPr>
                              <m:t>1</m:t>
                            </m:r>
                          </m:e>
                        </m:eqArr>
                      </m:e>
                    </m:d>
                  </m:oMath>
                </a14:m>
                <a:endParaRPr lang="fr-FR" sz="2000" dirty="0"/>
              </a:p>
              <a:p>
                <a:pPr algn="just"/>
                <a:r>
                  <a:rPr lang="en-US" sz="2000" dirty="0"/>
                  <a:t>Verify the relations of the eigenmodes and calculate the normalized eigenvector.</a:t>
                </a:r>
              </a:p>
              <a:p>
                <a:pPr algn="just"/>
                <a:r>
                  <a:rPr lang="fr-FR" sz="2000" dirty="0">
                    <a:solidFill>
                      <a:srgbClr val="FF0000"/>
                    </a:solidFill>
                  </a:rPr>
                  <a:t>Application 2:</a:t>
                </a:r>
                <a:endParaRPr lang="fr-FR" sz="2000" dirty="0"/>
              </a:p>
              <a:p>
                <a:pPr algn="just">
                  <a:lnSpc>
                    <a:spcPct val="150000"/>
                  </a:lnSpc>
                </a:pPr>
                <a:r>
                  <a:rPr lang="en-US" sz="2000" dirty="0"/>
                  <a:t>Consider the frame below, determine: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000" dirty="0"/>
                  <a:t>1,The eigenvalues and eigenvectors of this system.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000" dirty="0"/>
                  <a:t>2,Verify the orthogonality of the eigenmodes.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000" dirty="0"/>
                  <a:t>3,Determine the normalized eigenvectors.</a:t>
                </a:r>
                <a:endParaRPr lang="fr-FR" sz="2000" b="1" kern="0" dirty="0">
                  <a:solidFill>
                    <a:srgbClr val="FFFF00"/>
                  </a:solidFill>
                  <a:latin typeface="Times New Roman"/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4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282" y="44624"/>
                <a:ext cx="8822214" cy="6696744"/>
              </a:xfrm>
              <a:prstGeom prst="rect">
                <a:avLst/>
              </a:prstGeom>
              <a:blipFill>
                <a:blip r:embed="rId3"/>
                <a:stretch>
                  <a:fillRect l="-621" r="-690" b="-2816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9</a:t>
            </a:fld>
            <a:endParaRPr lang="fr-BE" dirty="0">
              <a:solidFill>
                <a:srgbClr val="FFFFFF"/>
              </a:solidFill>
            </a:endParaRP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6092" y="3426774"/>
            <a:ext cx="3111892" cy="96763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725144"/>
            <a:ext cx="1584176" cy="171297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8" name="TextBox 7"/>
          <p:cNvSpPr txBox="1"/>
          <p:nvPr/>
        </p:nvSpPr>
        <p:spPr>
          <a:xfrm>
            <a:off x="5868143" y="4653136"/>
            <a:ext cx="13392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err="1"/>
              <a:t>K</a:t>
            </a:r>
            <a:r>
              <a:rPr lang="fr-FR" sz="1400" dirty="0" err="1"/>
              <a:t>1</a:t>
            </a:r>
            <a:r>
              <a:rPr lang="fr-FR" sz="1600" dirty="0"/>
              <a:t>=</a:t>
            </a:r>
            <a:r>
              <a:rPr lang="fr-FR" sz="1600" dirty="0" err="1"/>
              <a:t>2K</a:t>
            </a:r>
            <a:r>
              <a:rPr lang="fr-FR" sz="1600" dirty="0"/>
              <a:t>=2</a:t>
            </a:r>
          </a:p>
          <a:p>
            <a:r>
              <a:rPr lang="fr-FR" sz="1600" dirty="0"/>
              <a:t>K</a:t>
            </a:r>
            <a:r>
              <a:rPr lang="fr-FR" sz="1400" dirty="0"/>
              <a:t>2</a:t>
            </a:r>
            <a:r>
              <a:rPr lang="fr-FR" sz="1600" dirty="0"/>
              <a:t>=K=1</a:t>
            </a:r>
          </a:p>
          <a:p>
            <a:r>
              <a:rPr lang="fr-FR" sz="1600" dirty="0" err="1"/>
              <a:t>m</a:t>
            </a:r>
            <a:r>
              <a:rPr lang="fr-FR" sz="1400" dirty="0" err="1"/>
              <a:t>1</a:t>
            </a:r>
            <a:r>
              <a:rPr lang="fr-FR" sz="1600" dirty="0"/>
              <a:t>=</a:t>
            </a:r>
            <a:r>
              <a:rPr lang="fr-FR" sz="1600" dirty="0" err="1"/>
              <a:t>3m</a:t>
            </a:r>
            <a:r>
              <a:rPr lang="fr-FR" sz="1600" dirty="0"/>
              <a:t>=3</a:t>
            </a:r>
          </a:p>
          <a:p>
            <a:r>
              <a:rPr lang="fr-FR" sz="1600" dirty="0" err="1"/>
              <a:t>m</a:t>
            </a:r>
            <a:r>
              <a:rPr lang="fr-FR" sz="1400" dirty="0" err="1"/>
              <a:t>2</a:t>
            </a:r>
            <a:r>
              <a:rPr lang="fr-FR" sz="1600" dirty="0"/>
              <a:t>= m=1</a:t>
            </a:r>
          </a:p>
        </p:txBody>
      </p:sp>
    </p:spTree>
    <p:extLst>
      <p:ext uri="{BB962C8B-B14F-4D97-AF65-F5344CB8AC3E}">
        <p14:creationId xmlns:p14="http://schemas.microsoft.com/office/powerpoint/2010/main" val="3439907640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byrint">
  <a:themeElements>
    <a:clrScheme name="Labyrint 2">
      <a:dk1>
        <a:srgbClr val="000000"/>
      </a:dk1>
      <a:lt1>
        <a:srgbClr val="FFFFFF"/>
      </a:lt1>
      <a:dk2>
        <a:srgbClr val="000066"/>
      </a:dk2>
      <a:lt2>
        <a:srgbClr val="FFCC66"/>
      </a:lt2>
      <a:accent1>
        <a:srgbClr val="FF9900"/>
      </a:accent1>
      <a:accent2>
        <a:srgbClr val="000044"/>
      </a:accent2>
      <a:accent3>
        <a:srgbClr val="AAAAB8"/>
      </a:accent3>
      <a:accent4>
        <a:srgbClr val="DADADA"/>
      </a:accent4>
      <a:accent5>
        <a:srgbClr val="FFCAAA"/>
      </a:accent5>
      <a:accent6>
        <a:srgbClr val="00003D"/>
      </a:accent6>
      <a:hlink>
        <a:srgbClr val="3366FF"/>
      </a:hlink>
      <a:folHlink>
        <a:srgbClr val="FFFF00"/>
      </a:folHlink>
    </a:clrScheme>
    <a:fontScheme name="Labyri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" cap="flat" cmpd="sng" algn="ctr">
          <a:solidFill>
            <a:schemeClr val="tx1"/>
          </a:solidFill>
          <a:prstDash val="dash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" cap="flat" cmpd="sng" algn="ctr">
          <a:solidFill>
            <a:schemeClr val="tx1"/>
          </a:solidFill>
          <a:prstDash val="dash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abyrint 1">
        <a:dk1>
          <a:srgbClr val="000000"/>
        </a:dk1>
        <a:lt1>
          <a:srgbClr val="CCECFF"/>
        </a:lt1>
        <a:dk2>
          <a:srgbClr val="000066"/>
        </a:dk2>
        <a:lt2>
          <a:srgbClr val="6699FF"/>
        </a:lt2>
        <a:accent1>
          <a:srgbClr val="33CCCC"/>
        </a:accent1>
        <a:accent2>
          <a:srgbClr val="0099FF"/>
        </a:accent2>
        <a:accent3>
          <a:srgbClr val="E2F4FF"/>
        </a:accent3>
        <a:accent4>
          <a:srgbClr val="000000"/>
        </a:accent4>
        <a:accent5>
          <a:srgbClr val="ADE2E2"/>
        </a:accent5>
        <a:accent6>
          <a:srgbClr val="008AE7"/>
        </a:accent6>
        <a:hlink>
          <a:srgbClr val="FFFFFF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yrint 2">
        <a:dk1>
          <a:srgbClr val="000000"/>
        </a:dk1>
        <a:lt1>
          <a:srgbClr val="FFFFFF"/>
        </a:lt1>
        <a:dk2>
          <a:srgbClr val="000066"/>
        </a:dk2>
        <a:lt2>
          <a:srgbClr val="FFCC66"/>
        </a:lt2>
        <a:accent1>
          <a:srgbClr val="FF9900"/>
        </a:accent1>
        <a:accent2>
          <a:srgbClr val="000044"/>
        </a:accent2>
        <a:accent3>
          <a:srgbClr val="AAAAB8"/>
        </a:accent3>
        <a:accent4>
          <a:srgbClr val="DADADA"/>
        </a:accent4>
        <a:accent5>
          <a:srgbClr val="FFCAAA"/>
        </a:accent5>
        <a:accent6>
          <a:srgbClr val="00003D"/>
        </a:accent6>
        <a:hlink>
          <a:srgbClr val="3366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byrint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AEAEAE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yrint 4">
        <a:dk1>
          <a:srgbClr val="000000"/>
        </a:dk1>
        <a:lt1>
          <a:srgbClr val="FFFFFF"/>
        </a:lt1>
        <a:dk2>
          <a:srgbClr val="660033"/>
        </a:dk2>
        <a:lt2>
          <a:srgbClr val="FFCC66"/>
        </a:lt2>
        <a:accent1>
          <a:srgbClr val="FF9900"/>
        </a:accent1>
        <a:accent2>
          <a:srgbClr val="440022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3D001E"/>
        </a:accent6>
        <a:hlink>
          <a:srgbClr val="B20059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byrint 5">
        <a:dk1>
          <a:srgbClr val="000000"/>
        </a:dk1>
        <a:lt1>
          <a:srgbClr val="FFFFFF"/>
        </a:lt1>
        <a:dk2>
          <a:srgbClr val="663300"/>
        </a:dk2>
        <a:lt2>
          <a:srgbClr val="FFCC66"/>
        </a:lt2>
        <a:accent1>
          <a:srgbClr val="FF9900"/>
        </a:accent1>
        <a:accent2>
          <a:srgbClr val="361B00"/>
        </a:accent2>
        <a:accent3>
          <a:srgbClr val="B8ADAA"/>
        </a:accent3>
        <a:accent4>
          <a:srgbClr val="DADADA"/>
        </a:accent4>
        <a:accent5>
          <a:srgbClr val="FFCAAA"/>
        </a:accent5>
        <a:accent6>
          <a:srgbClr val="301700"/>
        </a:accent6>
        <a:hlink>
          <a:srgbClr val="996633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byrint 6">
        <a:dk1>
          <a:srgbClr val="000000"/>
        </a:dk1>
        <a:lt1>
          <a:srgbClr val="FFFFFF"/>
        </a:lt1>
        <a:dk2>
          <a:srgbClr val="003300"/>
        </a:dk2>
        <a:lt2>
          <a:srgbClr val="FFCC66"/>
        </a:lt2>
        <a:accent1>
          <a:srgbClr val="CC9900"/>
        </a:accent1>
        <a:accent2>
          <a:srgbClr val="001600"/>
        </a:accent2>
        <a:accent3>
          <a:srgbClr val="AAADAA"/>
        </a:accent3>
        <a:accent4>
          <a:srgbClr val="DADADA"/>
        </a:accent4>
        <a:accent5>
          <a:srgbClr val="E2CAAA"/>
        </a:accent5>
        <a:accent6>
          <a:srgbClr val="001300"/>
        </a:accent6>
        <a:hlink>
          <a:srgbClr val="0066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abyrint">
  <a:themeElements>
    <a:clrScheme name="Labyrint 2">
      <a:dk1>
        <a:srgbClr val="000000"/>
      </a:dk1>
      <a:lt1>
        <a:srgbClr val="FFFFFF"/>
      </a:lt1>
      <a:dk2>
        <a:srgbClr val="000066"/>
      </a:dk2>
      <a:lt2>
        <a:srgbClr val="FFCC66"/>
      </a:lt2>
      <a:accent1>
        <a:srgbClr val="FF9900"/>
      </a:accent1>
      <a:accent2>
        <a:srgbClr val="000044"/>
      </a:accent2>
      <a:accent3>
        <a:srgbClr val="AAAAB8"/>
      </a:accent3>
      <a:accent4>
        <a:srgbClr val="DADADA"/>
      </a:accent4>
      <a:accent5>
        <a:srgbClr val="FFCAAA"/>
      </a:accent5>
      <a:accent6>
        <a:srgbClr val="00003D"/>
      </a:accent6>
      <a:hlink>
        <a:srgbClr val="3366FF"/>
      </a:hlink>
      <a:folHlink>
        <a:srgbClr val="FFFF00"/>
      </a:folHlink>
    </a:clrScheme>
    <a:fontScheme name="Labyri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" cap="flat" cmpd="sng" algn="ctr">
          <a:solidFill>
            <a:schemeClr val="tx1"/>
          </a:solidFill>
          <a:prstDash val="dash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" cap="flat" cmpd="sng" algn="ctr">
          <a:solidFill>
            <a:schemeClr val="tx1"/>
          </a:solidFill>
          <a:prstDash val="dash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abyrint 1">
        <a:dk1>
          <a:srgbClr val="000000"/>
        </a:dk1>
        <a:lt1>
          <a:srgbClr val="CCECFF"/>
        </a:lt1>
        <a:dk2>
          <a:srgbClr val="000066"/>
        </a:dk2>
        <a:lt2>
          <a:srgbClr val="6699FF"/>
        </a:lt2>
        <a:accent1>
          <a:srgbClr val="33CCCC"/>
        </a:accent1>
        <a:accent2>
          <a:srgbClr val="0099FF"/>
        </a:accent2>
        <a:accent3>
          <a:srgbClr val="E2F4FF"/>
        </a:accent3>
        <a:accent4>
          <a:srgbClr val="000000"/>
        </a:accent4>
        <a:accent5>
          <a:srgbClr val="ADE2E2"/>
        </a:accent5>
        <a:accent6>
          <a:srgbClr val="008AE7"/>
        </a:accent6>
        <a:hlink>
          <a:srgbClr val="FFFFFF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yrint 2">
        <a:dk1>
          <a:srgbClr val="000000"/>
        </a:dk1>
        <a:lt1>
          <a:srgbClr val="FFFFFF"/>
        </a:lt1>
        <a:dk2>
          <a:srgbClr val="000066"/>
        </a:dk2>
        <a:lt2>
          <a:srgbClr val="FFCC66"/>
        </a:lt2>
        <a:accent1>
          <a:srgbClr val="FF9900"/>
        </a:accent1>
        <a:accent2>
          <a:srgbClr val="000044"/>
        </a:accent2>
        <a:accent3>
          <a:srgbClr val="AAAAB8"/>
        </a:accent3>
        <a:accent4>
          <a:srgbClr val="DADADA"/>
        </a:accent4>
        <a:accent5>
          <a:srgbClr val="FFCAAA"/>
        </a:accent5>
        <a:accent6>
          <a:srgbClr val="00003D"/>
        </a:accent6>
        <a:hlink>
          <a:srgbClr val="3366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byrint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AEAEAE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yrint 4">
        <a:dk1>
          <a:srgbClr val="000000"/>
        </a:dk1>
        <a:lt1>
          <a:srgbClr val="FFFFFF"/>
        </a:lt1>
        <a:dk2>
          <a:srgbClr val="660033"/>
        </a:dk2>
        <a:lt2>
          <a:srgbClr val="FFCC66"/>
        </a:lt2>
        <a:accent1>
          <a:srgbClr val="FF9900"/>
        </a:accent1>
        <a:accent2>
          <a:srgbClr val="440022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3D001E"/>
        </a:accent6>
        <a:hlink>
          <a:srgbClr val="B20059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byrint 5">
        <a:dk1>
          <a:srgbClr val="000000"/>
        </a:dk1>
        <a:lt1>
          <a:srgbClr val="FFFFFF"/>
        </a:lt1>
        <a:dk2>
          <a:srgbClr val="663300"/>
        </a:dk2>
        <a:lt2>
          <a:srgbClr val="FFCC66"/>
        </a:lt2>
        <a:accent1>
          <a:srgbClr val="FF9900"/>
        </a:accent1>
        <a:accent2>
          <a:srgbClr val="361B00"/>
        </a:accent2>
        <a:accent3>
          <a:srgbClr val="B8ADAA"/>
        </a:accent3>
        <a:accent4>
          <a:srgbClr val="DADADA"/>
        </a:accent4>
        <a:accent5>
          <a:srgbClr val="FFCAAA"/>
        </a:accent5>
        <a:accent6>
          <a:srgbClr val="301700"/>
        </a:accent6>
        <a:hlink>
          <a:srgbClr val="996633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byrint 6">
        <a:dk1>
          <a:srgbClr val="000000"/>
        </a:dk1>
        <a:lt1>
          <a:srgbClr val="FFFFFF"/>
        </a:lt1>
        <a:dk2>
          <a:srgbClr val="003300"/>
        </a:dk2>
        <a:lt2>
          <a:srgbClr val="FFCC66"/>
        </a:lt2>
        <a:accent1>
          <a:srgbClr val="CC9900"/>
        </a:accent1>
        <a:accent2>
          <a:srgbClr val="001600"/>
        </a:accent2>
        <a:accent3>
          <a:srgbClr val="AAADAA"/>
        </a:accent3>
        <a:accent4>
          <a:srgbClr val="DADADA"/>
        </a:accent4>
        <a:accent5>
          <a:srgbClr val="E2CAAA"/>
        </a:accent5>
        <a:accent6>
          <a:srgbClr val="001300"/>
        </a:accent6>
        <a:hlink>
          <a:srgbClr val="0066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Designs\Spirale.pot</Template>
  <TotalTime>17420</TotalTime>
  <Words>4246</Words>
  <Application>Microsoft Office PowerPoint</Application>
  <PresentationFormat>On-screen Show (4:3)</PresentationFormat>
  <Paragraphs>158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Arial Unicode MS</vt:lpstr>
      <vt:lpstr>Calibri</vt:lpstr>
      <vt:lpstr>Cambria Math</vt:lpstr>
      <vt:lpstr>Lucida Handwriting</vt:lpstr>
      <vt:lpstr>Times New Roman</vt:lpstr>
      <vt:lpstr>Wingdings</vt:lpstr>
      <vt:lpstr>Wingdings 2</vt:lpstr>
      <vt:lpstr>Labyrint</vt:lpstr>
      <vt:lpstr>1_Labyrint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ehtp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khaled</dc:creator>
  <cp:lastModifiedBy>guettiche abdelheq</cp:lastModifiedBy>
  <cp:revision>691</cp:revision>
  <cp:lastPrinted>2014-10-18T18:00:57Z</cp:lastPrinted>
  <dcterms:created xsi:type="dcterms:W3CDTF">2002-03-26T08:44:42Z</dcterms:created>
  <dcterms:modified xsi:type="dcterms:W3CDTF">2024-02-04T08:32:35Z</dcterms:modified>
</cp:coreProperties>
</file>