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0" r:id="rId13"/>
  </p:sldIdLst>
  <p:sldSz cx="4610100" cy="3460750"/>
  <p:notesSz cx="4610100" cy="34607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35" d="100"/>
          <a:sy n="135" d="100"/>
        </p:scale>
        <p:origin x="-1554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1997075" cy="1730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2611438" y="0"/>
            <a:ext cx="1997075" cy="1730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DEAFBC-0E48-4BFC-9143-C4A2E3FCEA11}" type="datetimeFigureOut">
              <a:rPr lang="en-US" smtClean="0"/>
              <a:pPr/>
              <a:t>3/4/2026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441450" y="260350"/>
            <a:ext cx="1727200" cy="129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460375" y="1644650"/>
            <a:ext cx="3689350" cy="1557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3287713"/>
            <a:ext cx="1997075" cy="1730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2611438" y="3287713"/>
            <a:ext cx="1997075" cy="1730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8B0949-3455-4786-8ADB-7AD002378CD1}" type="slidenum">
              <a:rPr lang="en-US" smtClean="0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8B0949-3455-4786-8ADB-7AD002378CD1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8B0949-3455-4786-8ADB-7AD002378CD1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23944" y="3020567"/>
            <a:ext cx="448055" cy="179832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3048000" y="3261358"/>
            <a:ext cx="42545" cy="30480"/>
          </a:xfrm>
          <a:custGeom>
            <a:avLst/>
            <a:gdLst/>
            <a:ahLst/>
            <a:cxnLst/>
            <a:rect l="l" t="t" r="r" b="b"/>
            <a:pathLst>
              <a:path w="42544" h="30479">
                <a:moveTo>
                  <a:pt x="0" y="30366"/>
                </a:moveTo>
                <a:lnTo>
                  <a:pt x="42513" y="30366"/>
                </a:lnTo>
                <a:lnTo>
                  <a:pt x="42513" y="0"/>
                </a:lnTo>
                <a:lnTo>
                  <a:pt x="0" y="0"/>
                </a:lnTo>
                <a:lnTo>
                  <a:pt x="0" y="30366"/>
                </a:lnTo>
                <a:close/>
              </a:path>
            </a:pathLst>
          </a:custGeom>
          <a:ln w="6096">
            <a:solidFill>
              <a:srgbClr val="ACACD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2965704" y="3258311"/>
            <a:ext cx="27940" cy="36830"/>
          </a:xfrm>
          <a:custGeom>
            <a:avLst/>
            <a:gdLst/>
            <a:ahLst/>
            <a:cxnLst/>
            <a:rect l="l" t="t" r="r" b="b"/>
            <a:pathLst>
              <a:path w="27939" h="36829">
                <a:moveTo>
                  <a:pt x="27431" y="0"/>
                </a:moveTo>
                <a:lnTo>
                  <a:pt x="0" y="18287"/>
                </a:lnTo>
                <a:lnTo>
                  <a:pt x="27431" y="36575"/>
                </a:lnTo>
                <a:lnTo>
                  <a:pt x="27431" y="0"/>
                </a:lnTo>
                <a:close/>
              </a:path>
            </a:pathLst>
          </a:custGeom>
          <a:solidFill>
            <a:srgbClr val="D5D5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3145535" y="3258311"/>
            <a:ext cx="24765" cy="36830"/>
          </a:xfrm>
          <a:custGeom>
            <a:avLst/>
            <a:gdLst/>
            <a:ahLst/>
            <a:cxnLst/>
            <a:rect l="l" t="t" r="r" b="b"/>
            <a:pathLst>
              <a:path w="24764" h="36829">
                <a:moveTo>
                  <a:pt x="0" y="0"/>
                </a:moveTo>
                <a:lnTo>
                  <a:pt x="0" y="36575"/>
                </a:lnTo>
                <a:lnTo>
                  <a:pt x="24383" y="18287"/>
                </a:lnTo>
                <a:lnTo>
                  <a:pt x="0" y="0"/>
                </a:lnTo>
                <a:close/>
              </a:path>
            </a:pathLst>
          </a:custGeom>
          <a:solidFill>
            <a:srgbClr val="D5D5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3307080" y="3252215"/>
            <a:ext cx="64135" cy="48895"/>
          </a:xfrm>
          <a:custGeom>
            <a:avLst/>
            <a:gdLst/>
            <a:ahLst/>
            <a:cxnLst/>
            <a:rect l="l" t="t" r="r" b="b"/>
            <a:pathLst>
              <a:path w="64135" h="48895">
                <a:moveTo>
                  <a:pt x="0" y="48767"/>
                </a:moveTo>
                <a:lnTo>
                  <a:pt x="42933" y="48767"/>
                </a:lnTo>
                <a:lnTo>
                  <a:pt x="42933" y="19616"/>
                </a:lnTo>
                <a:lnTo>
                  <a:pt x="0" y="19616"/>
                </a:lnTo>
                <a:lnTo>
                  <a:pt x="0" y="48767"/>
                </a:lnTo>
                <a:close/>
              </a:path>
              <a:path w="64135" h="48895">
                <a:moveTo>
                  <a:pt x="10414" y="19507"/>
                </a:moveTo>
                <a:lnTo>
                  <a:pt x="10414" y="9753"/>
                </a:lnTo>
                <a:lnTo>
                  <a:pt x="53594" y="9753"/>
                </a:lnTo>
                <a:lnTo>
                  <a:pt x="53594" y="39014"/>
                </a:lnTo>
                <a:lnTo>
                  <a:pt x="43434" y="39014"/>
                </a:lnTo>
              </a:path>
              <a:path w="64135" h="48895">
                <a:moveTo>
                  <a:pt x="20574" y="9753"/>
                </a:moveTo>
                <a:lnTo>
                  <a:pt x="20574" y="0"/>
                </a:lnTo>
                <a:lnTo>
                  <a:pt x="63754" y="0"/>
                </a:lnTo>
                <a:lnTo>
                  <a:pt x="63754" y="29260"/>
                </a:lnTo>
                <a:lnTo>
                  <a:pt x="53594" y="29260"/>
                </a:lnTo>
              </a:path>
            </a:pathLst>
          </a:custGeom>
          <a:ln w="6096">
            <a:solidFill>
              <a:srgbClr val="ACACD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3243072" y="3258311"/>
            <a:ext cx="25400" cy="36830"/>
          </a:xfrm>
          <a:custGeom>
            <a:avLst/>
            <a:gdLst/>
            <a:ahLst/>
            <a:cxnLst/>
            <a:rect l="l" t="t" r="r" b="b"/>
            <a:pathLst>
              <a:path w="25400" h="36829">
                <a:moveTo>
                  <a:pt x="25145" y="0"/>
                </a:moveTo>
                <a:lnTo>
                  <a:pt x="0" y="18287"/>
                </a:lnTo>
                <a:lnTo>
                  <a:pt x="25145" y="36575"/>
                </a:lnTo>
                <a:lnTo>
                  <a:pt x="25145" y="0"/>
                </a:lnTo>
                <a:close/>
              </a:path>
            </a:pathLst>
          </a:custGeom>
          <a:solidFill>
            <a:srgbClr val="D5D5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3419094" y="3258311"/>
            <a:ext cx="25400" cy="36830"/>
          </a:xfrm>
          <a:custGeom>
            <a:avLst/>
            <a:gdLst/>
            <a:ahLst/>
            <a:cxnLst/>
            <a:rect l="l" t="t" r="r" b="b"/>
            <a:pathLst>
              <a:path w="25400" h="36829">
                <a:moveTo>
                  <a:pt x="0" y="0"/>
                </a:moveTo>
                <a:lnTo>
                  <a:pt x="0" y="36575"/>
                </a:lnTo>
                <a:lnTo>
                  <a:pt x="25145" y="18287"/>
                </a:lnTo>
                <a:lnTo>
                  <a:pt x="0" y="0"/>
                </a:lnTo>
                <a:close/>
              </a:path>
            </a:pathLst>
          </a:custGeom>
          <a:solidFill>
            <a:srgbClr val="D5D5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3605784" y="3264408"/>
            <a:ext cx="40005" cy="0"/>
          </a:xfrm>
          <a:custGeom>
            <a:avLst/>
            <a:gdLst/>
            <a:ahLst/>
            <a:cxnLst/>
            <a:rect l="l" t="t" r="r" b="b"/>
            <a:pathLst>
              <a:path w="40004">
                <a:moveTo>
                  <a:pt x="0" y="0"/>
                </a:moveTo>
                <a:lnTo>
                  <a:pt x="39624" y="0"/>
                </a:lnTo>
              </a:path>
            </a:pathLst>
          </a:custGeom>
          <a:ln w="6096">
            <a:solidFill>
              <a:srgbClr val="ACACD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3517391" y="3258311"/>
            <a:ext cx="26034" cy="36830"/>
          </a:xfrm>
          <a:custGeom>
            <a:avLst/>
            <a:gdLst/>
            <a:ahLst/>
            <a:cxnLst/>
            <a:rect l="l" t="t" r="r" b="b"/>
            <a:pathLst>
              <a:path w="26035" h="36829">
                <a:moveTo>
                  <a:pt x="25527" y="0"/>
                </a:moveTo>
                <a:lnTo>
                  <a:pt x="0" y="18287"/>
                </a:lnTo>
                <a:lnTo>
                  <a:pt x="25527" y="36575"/>
                </a:lnTo>
                <a:lnTo>
                  <a:pt x="25527" y="0"/>
                </a:lnTo>
                <a:close/>
              </a:path>
            </a:pathLst>
          </a:custGeom>
          <a:solidFill>
            <a:srgbClr val="D5D5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3696080" y="3258311"/>
            <a:ext cx="26034" cy="36830"/>
          </a:xfrm>
          <a:custGeom>
            <a:avLst/>
            <a:gdLst/>
            <a:ahLst/>
            <a:cxnLst/>
            <a:rect l="l" t="t" r="r" b="b"/>
            <a:pathLst>
              <a:path w="26035" h="36829">
                <a:moveTo>
                  <a:pt x="0" y="0"/>
                </a:moveTo>
                <a:lnTo>
                  <a:pt x="0" y="36575"/>
                </a:lnTo>
                <a:lnTo>
                  <a:pt x="25527" y="18287"/>
                </a:lnTo>
                <a:lnTo>
                  <a:pt x="0" y="0"/>
                </a:lnTo>
                <a:close/>
              </a:path>
            </a:pathLst>
          </a:custGeom>
          <a:solidFill>
            <a:srgbClr val="D5D5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3593591" y="3252215"/>
            <a:ext cx="52069" cy="48895"/>
          </a:xfrm>
          <a:custGeom>
            <a:avLst/>
            <a:gdLst/>
            <a:ahLst/>
            <a:cxnLst/>
            <a:rect l="l" t="t" r="r" b="b"/>
            <a:pathLst>
              <a:path w="52070" h="48895">
                <a:moveTo>
                  <a:pt x="0" y="0"/>
                </a:moveTo>
                <a:lnTo>
                  <a:pt x="38862" y="0"/>
                </a:lnTo>
              </a:path>
              <a:path w="52070" h="48895">
                <a:moveTo>
                  <a:pt x="12954" y="24383"/>
                </a:moveTo>
                <a:lnTo>
                  <a:pt x="51816" y="24383"/>
                </a:lnTo>
              </a:path>
              <a:path w="52070" h="48895">
                <a:moveTo>
                  <a:pt x="0" y="36575"/>
                </a:moveTo>
                <a:lnTo>
                  <a:pt x="38862" y="36575"/>
                </a:lnTo>
              </a:path>
              <a:path w="52070" h="48895">
                <a:moveTo>
                  <a:pt x="12954" y="48767"/>
                </a:moveTo>
                <a:lnTo>
                  <a:pt x="51816" y="48767"/>
                </a:lnTo>
              </a:path>
            </a:pathLst>
          </a:custGeom>
          <a:ln w="6096">
            <a:solidFill>
              <a:srgbClr val="D5D5E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g object 27"/>
          <p:cNvSpPr/>
          <p:nvPr/>
        </p:nvSpPr>
        <p:spPr>
          <a:xfrm>
            <a:off x="3870959" y="3252215"/>
            <a:ext cx="48895" cy="24765"/>
          </a:xfrm>
          <a:custGeom>
            <a:avLst/>
            <a:gdLst/>
            <a:ahLst/>
            <a:cxnLst/>
            <a:rect l="l" t="t" r="r" b="b"/>
            <a:pathLst>
              <a:path w="48895" h="24764">
                <a:moveTo>
                  <a:pt x="0" y="0"/>
                </a:moveTo>
                <a:lnTo>
                  <a:pt x="36575" y="0"/>
                </a:lnTo>
              </a:path>
              <a:path w="48895" h="24764">
                <a:moveTo>
                  <a:pt x="12191" y="12191"/>
                </a:moveTo>
                <a:lnTo>
                  <a:pt x="48767" y="12191"/>
                </a:lnTo>
              </a:path>
              <a:path w="48895" h="24764">
                <a:moveTo>
                  <a:pt x="12191" y="24383"/>
                </a:moveTo>
                <a:lnTo>
                  <a:pt x="48767" y="24383"/>
                </a:lnTo>
              </a:path>
            </a:pathLst>
          </a:custGeom>
          <a:ln w="6096">
            <a:solidFill>
              <a:srgbClr val="ACACD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g object 28"/>
          <p:cNvSpPr/>
          <p:nvPr/>
        </p:nvSpPr>
        <p:spPr>
          <a:xfrm>
            <a:off x="3794759" y="3258311"/>
            <a:ext cx="25400" cy="36830"/>
          </a:xfrm>
          <a:custGeom>
            <a:avLst/>
            <a:gdLst/>
            <a:ahLst/>
            <a:cxnLst/>
            <a:rect l="l" t="t" r="r" b="b"/>
            <a:pathLst>
              <a:path w="25400" h="36829">
                <a:moveTo>
                  <a:pt x="25145" y="0"/>
                </a:moveTo>
                <a:lnTo>
                  <a:pt x="0" y="18287"/>
                </a:lnTo>
                <a:lnTo>
                  <a:pt x="25145" y="36575"/>
                </a:lnTo>
                <a:lnTo>
                  <a:pt x="25145" y="0"/>
                </a:lnTo>
                <a:close/>
              </a:path>
            </a:pathLst>
          </a:custGeom>
          <a:solidFill>
            <a:srgbClr val="D5D5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g object 29"/>
          <p:cNvSpPr/>
          <p:nvPr/>
        </p:nvSpPr>
        <p:spPr>
          <a:xfrm>
            <a:off x="3970782" y="3258311"/>
            <a:ext cx="25400" cy="36830"/>
          </a:xfrm>
          <a:custGeom>
            <a:avLst/>
            <a:gdLst/>
            <a:ahLst/>
            <a:cxnLst/>
            <a:rect l="l" t="t" r="r" b="b"/>
            <a:pathLst>
              <a:path w="25400" h="36829">
                <a:moveTo>
                  <a:pt x="0" y="0"/>
                </a:moveTo>
                <a:lnTo>
                  <a:pt x="0" y="36575"/>
                </a:lnTo>
                <a:lnTo>
                  <a:pt x="25145" y="18287"/>
                </a:lnTo>
                <a:lnTo>
                  <a:pt x="0" y="0"/>
                </a:lnTo>
                <a:close/>
              </a:path>
            </a:pathLst>
          </a:custGeom>
          <a:solidFill>
            <a:srgbClr val="D5D5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g object 30"/>
          <p:cNvSpPr/>
          <p:nvPr/>
        </p:nvSpPr>
        <p:spPr>
          <a:xfrm>
            <a:off x="3870959" y="3288791"/>
            <a:ext cx="48895" cy="12700"/>
          </a:xfrm>
          <a:custGeom>
            <a:avLst/>
            <a:gdLst/>
            <a:ahLst/>
            <a:cxnLst/>
            <a:rect l="l" t="t" r="r" b="b"/>
            <a:pathLst>
              <a:path w="48895" h="12700">
                <a:moveTo>
                  <a:pt x="0" y="0"/>
                </a:moveTo>
                <a:lnTo>
                  <a:pt x="36575" y="0"/>
                </a:lnTo>
              </a:path>
              <a:path w="48895" h="12700">
                <a:moveTo>
                  <a:pt x="12191" y="12191"/>
                </a:moveTo>
                <a:lnTo>
                  <a:pt x="48767" y="12191"/>
                </a:lnTo>
              </a:path>
            </a:pathLst>
          </a:custGeom>
          <a:ln w="6096">
            <a:solidFill>
              <a:srgbClr val="D5D5E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g object 31"/>
          <p:cNvSpPr/>
          <p:nvPr/>
        </p:nvSpPr>
        <p:spPr>
          <a:xfrm>
            <a:off x="4145279" y="3252215"/>
            <a:ext cx="52069" cy="48895"/>
          </a:xfrm>
          <a:custGeom>
            <a:avLst/>
            <a:gdLst/>
            <a:ahLst/>
            <a:cxnLst/>
            <a:rect l="l" t="t" r="r" b="b"/>
            <a:pathLst>
              <a:path w="52070" h="48895">
                <a:moveTo>
                  <a:pt x="0" y="0"/>
                </a:moveTo>
                <a:lnTo>
                  <a:pt x="38862" y="0"/>
                </a:lnTo>
              </a:path>
              <a:path w="52070" h="48895">
                <a:moveTo>
                  <a:pt x="12954" y="12191"/>
                </a:moveTo>
                <a:lnTo>
                  <a:pt x="51816" y="12191"/>
                </a:lnTo>
              </a:path>
              <a:path w="52070" h="48895">
                <a:moveTo>
                  <a:pt x="12954" y="24383"/>
                </a:moveTo>
                <a:lnTo>
                  <a:pt x="51816" y="24383"/>
                </a:lnTo>
              </a:path>
              <a:path w="52070" h="48895">
                <a:moveTo>
                  <a:pt x="0" y="36575"/>
                </a:moveTo>
                <a:lnTo>
                  <a:pt x="38862" y="36575"/>
                </a:lnTo>
              </a:path>
              <a:path w="52070" h="48895">
                <a:moveTo>
                  <a:pt x="12954" y="48767"/>
                </a:moveTo>
                <a:lnTo>
                  <a:pt x="51816" y="48767"/>
                </a:lnTo>
              </a:path>
            </a:pathLst>
          </a:custGeom>
          <a:ln w="6096">
            <a:solidFill>
              <a:srgbClr val="ACACD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g object 32"/>
          <p:cNvSpPr/>
          <p:nvPr/>
        </p:nvSpPr>
        <p:spPr>
          <a:xfrm>
            <a:off x="4328159" y="3252215"/>
            <a:ext cx="234950" cy="48895"/>
          </a:xfrm>
          <a:custGeom>
            <a:avLst/>
            <a:gdLst/>
            <a:ahLst/>
            <a:cxnLst/>
            <a:rect l="l" t="t" r="r" b="b"/>
            <a:pathLst>
              <a:path w="234950" h="48895">
                <a:moveTo>
                  <a:pt x="121919" y="30479"/>
                </a:moveTo>
                <a:lnTo>
                  <a:pt x="143255" y="48767"/>
                </a:lnTo>
              </a:path>
              <a:path w="234950" h="48895">
                <a:moveTo>
                  <a:pt x="124840" y="18237"/>
                </a:moveTo>
                <a:lnTo>
                  <a:pt x="124840" y="9842"/>
                </a:lnTo>
                <a:lnTo>
                  <a:pt x="118110" y="3047"/>
                </a:lnTo>
                <a:lnTo>
                  <a:pt x="109727" y="3047"/>
                </a:lnTo>
                <a:lnTo>
                  <a:pt x="101345" y="3047"/>
                </a:lnTo>
                <a:lnTo>
                  <a:pt x="94487" y="9842"/>
                </a:lnTo>
                <a:lnTo>
                  <a:pt x="94487" y="18237"/>
                </a:lnTo>
                <a:lnTo>
                  <a:pt x="94487" y="26619"/>
                </a:lnTo>
                <a:lnTo>
                  <a:pt x="101345" y="33413"/>
                </a:lnTo>
                <a:lnTo>
                  <a:pt x="109727" y="33413"/>
                </a:lnTo>
                <a:lnTo>
                  <a:pt x="118110" y="33413"/>
                </a:lnTo>
                <a:lnTo>
                  <a:pt x="124840" y="26619"/>
                </a:lnTo>
                <a:lnTo>
                  <a:pt x="124840" y="18237"/>
                </a:lnTo>
                <a:close/>
              </a:path>
              <a:path w="234950" h="48895">
                <a:moveTo>
                  <a:pt x="40766" y="48767"/>
                </a:moveTo>
                <a:lnTo>
                  <a:pt x="50673" y="46837"/>
                </a:lnTo>
                <a:lnTo>
                  <a:pt x="58800" y="41605"/>
                </a:lnTo>
                <a:lnTo>
                  <a:pt x="64262" y="33845"/>
                </a:lnTo>
                <a:lnTo>
                  <a:pt x="66293" y="24383"/>
                </a:lnTo>
                <a:lnTo>
                  <a:pt x="64262" y="14909"/>
                </a:lnTo>
                <a:lnTo>
                  <a:pt x="58800" y="7162"/>
                </a:lnTo>
                <a:lnTo>
                  <a:pt x="50673" y="1917"/>
                </a:lnTo>
                <a:lnTo>
                  <a:pt x="40766" y="0"/>
                </a:lnTo>
                <a:lnTo>
                  <a:pt x="30861" y="1917"/>
                </a:lnTo>
                <a:lnTo>
                  <a:pt x="22860" y="7162"/>
                </a:lnTo>
                <a:lnTo>
                  <a:pt x="17272" y="14909"/>
                </a:lnTo>
                <a:lnTo>
                  <a:pt x="15366" y="24383"/>
                </a:lnTo>
              </a:path>
              <a:path w="234950" h="48895">
                <a:moveTo>
                  <a:pt x="30606" y="17068"/>
                </a:moveTo>
                <a:lnTo>
                  <a:pt x="15366" y="29260"/>
                </a:lnTo>
                <a:lnTo>
                  <a:pt x="0" y="17068"/>
                </a:lnTo>
              </a:path>
              <a:path w="234950" h="48895">
                <a:moveTo>
                  <a:pt x="193928" y="48767"/>
                </a:moveTo>
                <a:lnTo>
                  <a:pt x="184023" y="46837"/>
                </a:lnTo>
                <a:lnTo>
                  <a:pt x="175894" y="41605"/>
                </a:lnTo>
                <a:lnTo>
                  <a:pt x="170434" y="33845"/>
                </a:lnTo>
                <a:lnTo>
                  <a:pt x="168401" y="24383"/>
                </a:lnTo>
                <a:lnTo>
                  <a:pt x="170434" y="14909"/>
                </a:lnTo>
                <a:lnTo>
                  <a:pt x="175894" y="7162"/>
                </a:lnTo>
                <a:lnTo>
                  <a:pt x="184023" y="1917"/>
                </a:lnTo>
                <a:lnTo>
                  <a:pt x="193928" y="0"/>
                </a:lnTo>
                <a:lnTo>
                  <a:pt x="203835" y="1917"/>
                </a:lnTo>
                <a:lnTo>
                  <a:pt x="211836" y="7162"/>
                </a:lnTo>
                <a:lnTo>
                  <a:pt x="217424" y="14909"/>
                </a:lnTo>
                <a:lnTo>
                  <a:pt x="219455" y="24383"/>
                </a:lnTo>
              </a:path>
              <a:path w="234950" h="48895">
                <a:moveTo>
                  <a:pt x="234695" y="17068"/>
                </a:moveTo>
                <a:lnTo>
                  <a:pt x="219455" y="29260"/>
                </a:lnTo>
                <a:lnTo>
                  <a:pt x="204088" y="17068"/>
                </a:lnTo>
              </a:path>
            </a:pathLst>
          </a:custGeom>
          <a:ln w="6096">
            <a:solidFill>
              <a:srgbClr val="ACACD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g object 33"/>
          <p:cNvSpPr/>
          <p:nvPr/>
        </p:nvSpPr>
        <p:spPr>
          <a:xfrm>
            <a:off x="0" y="-63"/>
            <a:ext cx="2304415" cy="140335"/>
          </a:xfrm>
          <a:custGeom>
            <a:avLst/>
            <a:gdLst/>
            <a:ahLst/>
            <a:cxnLst/>
            <a:rect l="l" t="t" r="r" b="b"/>
            <a:pathLst>
              <a:path w="2304415" h="140335">
                <a:moveTo>
                  <a:pt x="2303907" y="0"/>
                </a:moveTo>
                <a:lnTo>
                  <a:pt x="0" y="0"/>
                </a:lnTo>
                <a:lnTo>
                  <a:pt x="0" y="139890"/>
                </a:lnTo>
                <a:lnTo>
                  <a:pt x="2303907" y="139890"/>
                </a:lnTo>
                <a:lnTo>
                  <a:pt x="2303907" y="0"/>
                </a:lnTo>
                <a:close/>
              </a:path>
            </a:pathLst>
          </a:custGeom>
          <a:solidFill>
            <a:srgbClr val="A2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37540" y="980313"/>
            <a:ext cx="4191635" cy="4514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rgbClr val="CC0000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41349" y="2121204"/>
            <a:ext cx="2976245" cy="3619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00" b="1" i="0" u="sng">
                <a:solidFill>
                  <a:srgbClr val="93895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CC0000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100" b="1" i="0" u="sng">
                <a:solidFill>
                  <a:srgbClr val="93895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CC0000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30822" y="795972"/>
            <a:ext cx="2008155" cy="22840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377471" y="795972"/>
            <a:ext cx="2008155" cy="22840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3/4/2026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23944" y="3020567"/>
            <a:ext cx="448055" cy="179832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3048000" y="3261358"/>
            <a:ext cx="42545" cy="30480"/>
          </a:xfrm>
          <a:custGeom>
            <a:avLst/>
            <a:gdLst/>
            <a:ahLst/>
            <a:cxnLst/>
            <a:rect l="l" t="t" r="r" b="b"/>
            <a:pathLst>
              <a:path w="42544" h="30479">
                <a:moveTo>
                  <a:pt x="0" y="30366"/>
                </a:moveTo>
                <a:lnTo>
                  <a:pt x="42513" y="30366"/>
                </a:lnTo>
                <a:lnTo>
                  <a:pt x="42513" y="0"/>
                </a:lnTo>
                <a:lnTo>
                  <a:pt x="0" y="0"/>
                </a:lnTo>
                <a:lnTo>
                  <a:pt x="0" y="30366"/>
                </a:lnTo>
                <a:close/>
              </a:path>
            </a:pathLst>
          </a:custGeom>
          <a:ln w="6096">
            <a:solidFill>
              <a:srgbClr val="ACACD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2965704" y="3258311"/>
            <a:ext cx="27940" cy="36830"/>
          </a:xfrm>
          <a:custGeom>
            <a:avLst/>
            <a:gdLst/>
            <a:ahLst/>
            <a:cxnLst/>
            <a:rect l="l" t="t" r="r" b="b"/>
            <a:pathLst>
              <a:path w="27939" h="36829">
                <a:moveTo>
                  <a:pt x="27431" y="0"/>
                </a:moveTo>
                <a:lnTo>
                  <a:pt x="0" y="18287"/>
                </a:lnTo>
                <a:lnTo>
                  <a:pt x="27431" y="36575"/>
                </a:lnTo>
                <a:lnTo>
                  <a:pt x="27431" y="0"/>
                </a:lnTo>
                <a:close/>
              </a:path>
            </a:pathLst>
          </a:custGeom>
          <a:solidFill>
            <a:srgbClr val="D5D5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3145535" y="3258311"/>
            <a:ext cx="24765" cy="36830"/>
          </a:xfrm>
          <a:custGeom>
            <a:avLst/>
            <a:gdLst/>
            <a:ahLst/>
            <a:cxnLst/>
            <a:rect l="l" t="t" r="r" b="b"/>
            <a:pathLst>
              <a:path w="24764" h="36829">
                <a:moveTo>
                  <a:pt x="0" y="0"/>
                </a:moveTo>
                <a:lnTo>
                  <a:pt x="0" y="36575"/>
                </a:lnTo>
                <a:lnTo>
                  <a:pt x="24383" y="18287"/>
                </a:lnTo>
                <a:lnTo>
                  <a:pt x="0" y="0"/>
                </a:lnTo>
                <a:close/>
              </a:path>
            </a:pathLst>
          </a:custGeom>
          <a:solidFill>
            <a:srgbClr val="D5D5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3307080" y="3252215"/>
            <a:ext cx="64135" cy="48895"/>
          </a:xfrm>
          <a:custGeom>
            <a:avLst/>
            <a:gdLst/>
            <a:ahLst/>
            <a:cxnLst/>
            <a:rect l="l" t="t" r="r" b="b"/>
            <a:pathLst>
              <a:path w="64135" h="48895">
                <a:moveTo>
                  <a:pt x="0" y="48767"/>
                </a:moveTo>
                <a:lnTo>
                  <a:pt x="42933" y="48767"/>
                </a:lnTo>
                <a:lnTo>
                  <a:pt x="42933" y="19616"/>
                </a:lnTo>
                <a:lnTo>
                  <a:pt x="0" y="19616"/>
                </a:lnTo>
                <a:lnTo>
                  <a:pt x="0" y="48767"/>
                </a:lnTo>
                <a:close/>
              </a:path>
              <a:path w="64135" h="48895">
                <a:moveTo>
                  <a:pt x="10414" y="19507"/>
                </a:moveTo>
                <a:lnTo>
                  <a:pt x="10414" y="9753"/>
                </a:lnTo>
                <a:lnTo>
                  <a:pt x="53594" y="9753"/>
                </a:lnTo>
                <a:lnTo>
                  <a:pt x="53594" y="39014"/>
                </a:lnTo>
                <a:lnTo>
                  <a:pt x="43434" y="39014"/>
                </a:lnTo>
              </a:path>
              <a:path w="64135" h="48895">
                <a:moveTo>
                  <a:pt x="20574" y="9753"/>
                </a:moveTo>
                <a:lnTo>
                  <a:pt x="20574" y="0"/>
                </a:lnTo>
                <a:lnTo>
                  <a:pt x="63754" y="0"/>
                </a:lnTo>
                <a:lnTo>
                  <a:pt x="63754" y="29260"/>
                </a:lnTo>
                <a:lnTo>
                  <a:pt x="53594" y="29260"/>
                </a:lnTo>
              </a:path>
            </a:pathLst>
          </a:custGeom>
          <a:ln w="6096">
            <a:solidFill>
              <a:srgbClr val="ACACD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3243072" y="3258311"/>
            <a:ext cx="25400" cy="36830"/>
          </a:xfrm>
          <a:custGeom>
            <a:avLst/>
            <a:gdLst/>
            <a:ahLst/>
            <a:cxnLst/>
            <a:rect l="l" t="t" r="r" b="b"/>
            <a:pathLst>
              <a:path w="25400" h="36829">
                <a:moveTo>
                  <a:pt x="25145" y="0"/>
                </a:moveTo>
                <a:lnTo>
                  <a:pt x="0" y="18287"/>
                </a:lnTo>
                <a:lnTo>
                  <a:pt x="25145" y="36575"/>
                </a:lnTo>
                <a:lnTo>
                  <a:pt x="25145" y="0"/>
                </a:lnTo>
                <a:close/>
              </a:path>
            </a:pathLst>
          </a:custGeom>
          <a:solidFill>
            <a:srgbClr val="D5D5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3419094" y="3258311"/>
            <a:ext cx="25400" cy="36830"/>
          </a:xfrm>
          <a:custGeom>
            <a:avLst/>
            <a:gdLst/>
            <a:ahLst/>
            <a:cxnLst/>
            <a:rect l="l" t="t" r="r" b="b"/>
            <a:pathLst>
              <a:path w="25400" h="36829">
                <a:moveTo>
                  <a:pt x="0" y="0"/>
                </a:moveTo>
                <a:lnTo>
                  <a:pt x="0" y="36575"/>
                </a:lnTo>
                <a:lnTo>
                  <a:pt x="25145" y="18287"/>
                </a:lnTo>
                <a:lnTo>
                  <a:pt x="0" y="0"/>
                </a:lnTo>
                <a:close/>
              </a:path>
            </a:pathLst>
          </a:custGeom>
          <a:solidFill>
            <a:srgbClr val="D5D5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3605784" y="3264408"/>
            <a:ext cx="40005" cy="0"/>
          </a:xfrm>
          <a:custGeom>
            <a:avLst/>
            <a:gdLst/>
            <a:ahLst/>
            <a:cxnLst/>
            <a:rect l="l" t="t" r="r" b="b"/>
            <a:pathLst>
              <a:path w="40004">
                <a:moveTo>
                  <a:pt x="0" y="0"/>
                </a:moveTo>
                <a:lnTo>
                  <a:pt x="39624" y="0"/>
                </a:lnTo>
              </a:path>
            </a:pathLst>
          </a:custGeom>
          <a:ln w="6096">
            <a:solidFill>
              <a:srgbClr val="ACACD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3517391" y="3258311"/>
            <a:ext cx="26034" cy="36830"/>
          </a:xfrm>
          <a:custGeom>
            <a:avLst/>
            <a:gdLst/>
            <a:ahLst/>
            <a:cxnLst/>
            <a:rect l="l" t="t" r="r" b="b"/>
            <a:pathLst>
              <a:path w="26035" h="36829">
                <a:moveTo>
                  <a:pt x="25527" y="0"/>
                </a:moveTo>
                <a:lnTo>
                  <a:pt x="0" y="18287"/>
                </a:lnTo>
                <a:lnTo>
                  <a:pt x="25527" y="36575"/>
                </a:lnTo>
                <a:lnTo>
                  <a:pt x="25527" y="0"/>
                </a:lnTo>
                <a:close/>
              </a:path>
            </a:pathLst>
          </a:custGeom>
          <a:solidFill>
            <a:srgbClr val="D5D5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3696080" y="3258311"/>
            <a:ext cx="26034" cy="36830"/>
          </a:xfrm>
          <a:custGeom>
            <a:avLst/>
            <a:gdLst/>
            <a:ahLst/>
            <a:cxnLst/>
            <a:rect l="l" t="t" r="r" b="b"/>
            <a:pathLst>
              <a:path w="26035" h="36829">
                <a:moveTo>
                  <a:pt x="0" y="0"/>
                </a:moveTo>
                <a:lnTo>
                  <a:pt x="0" y="36575"/>
                </a:lnTo>
                <a:lnTo>
                  <a:pt x="25527" y="18287"/>
                </a:lnTo>
                <a:lnTo>
                  <a:pt x="0" y="0"/>
                </a:lnTo>
                <a:close/>
              </a:path>
            </a:pathLst>
          </a:custGeom>
          <a:solidFill>
            <a:srgbClr val="D5D5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3593591" y="3252215"/>
            <a:ext cx="52069" cy="48895"/>
          </a:xfrm>
          <a:custGeom>
            <a:avLst/>
            <a:gdLst/>
            <a:ahLst/>
            <a:cxnLst/>
            <a:rect l="l" t="t" r="r" b="b"/>
            <a:pathLst>
              <a:path w="52070" h="48895">
                <a:moveTo>
                  <a:pt x="0" y="0"/>
                </a:moveTo>
                <a:lnTo>
                  <a:pt x="38862" y="0"/>
                </a:lnTo>
              </a:path>
              <a:path w="52070" h="48895">
                <a:moveTo>
                  <a:pt x="12954" y="24383"/>
                </a:moveTo>
                <a:lnTo>
                  <a:pt x="51816" y="24383"/>
                </a:lnTo>
              </a:path>
              <a:path w="52070" h="48895">
                <a:moveTo>
                  <a:pt x="0" y="36575"/>
                </a:moveTo>
                <a:lnTo>
                  <a:pt x="38862" y="36575"/>
                </a:lnTo>
              </a:path>
              <a:path w="52070" h="48895">
                <a:moveTo>
                  <a:pt x="12954" y="48767"/>
                </a:moveTo>
                <a:lnTo>
                  <a:pt x="51816" y="48767"/>
                </a:lnTo>
              </a:path>
            </a:pathLst>
          </a:custGeom>
          <a:ln w="6096">
            <a:solidFill>
              <a:srgbClr val="D5D5E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g object 27"/>
          <p:cNvSpPr/>
          <p:nvPr/>
        </p:nvSpPr>
        <p:spPr>
          <a:xfrm>
            <a:off x="3870959" y="3252215"/>
            <a:ext cx="48895" cy="24765"/>
          </a:xfrm>
          <a:custGeom>
            <a:avLst/>
            <a:gdLst/>
            <a:ahLst/>
            <a:cxnLst/>
            <a:rect l="l" t="t" r="r" b="b"/>
            <a:pathLst>
              <a:path w="48895" h="24764">
                <a:moveTo>
                  <a:pt x="0" y="0"/>
                </a:moveTo>
                <a:lnTo>
                  <a:pt x="36575" y="0"/>
                </a:lnTo>
              </a:path>
              <a:path w="48895" h="24764">
                <a:moveTo>
                  <a:pt x="12191" y="12191"/>
                </a:moveTo>
                <a:lnTo>
                  <a:pt x="48767" y="12191"/>
                </a:lnTo>
              </a:path>
              <a:path w="48895" h="24764">
                <a:moveTo>
                  <a:pt x="12191" y="24383"/>
                </a:moveTo>
                <a:lnTo>
                  <a:pt x="48767" y="24383"/>
                </a:lnTo>
              </a:path>
            </a:pathLst>
          </a:custGeom>
          <a:ln w="6096">
            <a:solidFill>
              <a:srgbClr val="ACACD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g object 28"/>
          <p:cNvSpPr/>
          <p:nvPr/>
        </p:nvSpPr>
        <p:spPr>
          <a:xfrm>
            <a:off x="3794759" y="3258311"/>
            <a:ext cx="25400" cy="36830"/>
          </a:xfrm>
          <a:custGeom>
            <a:avLst/>
            <a:gdLst/>
            <a:ahLst/>
            <a:cxnLst/>
            <a:rect l="l" t="t" r="r" b="b"/>
            <a:pathLst>
              <a:path w="25400" h="36829">
                <a:moveTo>
                  <a:pt x="25145" y="0"/>
                </a:moveTo>
                <a:lnTo>
                  <a:pt x="0" y="18287"/>
                </a:lnTo>
                <a:lnTo>
                  <a:pt x="25145" y="36575"/>
                </a:lnTo>
                <a:lnTo>
                  <a:pt x="25145" y="0"/>
                </a:lnTo>
                <a:close/>
              </a:path>
            </a:pathLst>
          </a:custGeom>
          <a:solidFill>
            <a:srgbClr val="D5D5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g object 29"/>
          <p:cNvSpPr/>
          <p:nvPr/>
        </p:nvSpPr>
        <p:spPr>
          <a:xfrm>
            <a:off x="3970782" y="3258311"/>
            <a:ext cx="25400" cy="36830"/>
          </a:xfrm>
          <a:custGeom>
            <a:avLst/>
            <a:gdLst/>
            <a:ahLst/>
            <a:cxnLst/>
            <a:rect l="l" t="t" r="r" b="b"/>
            <a:pathLst>
              <a:path w="25400" h="36829">
                <a:moveTo>
                  <a:pt x="0" y="0"/>
                </a:moveTo>
                <a:lnTo>
                  <a:pt x="0" y="36575"/>
                </a:lnTo>
                <a:lnTo>
                  <a:pt x="25145" y="18287"/>
                </a:lnTo>
                <a:lnTo>
                  <a:pt x="0" y="0"/>
                </a:lnTo>
                <a:close/>
              </a:path>
            </a:pathLst>
          </a:custGeom>
          <a:solidFill>
            <a:srgbClr val="D5D5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g object 30"/>
          <p:cNvSpPr/>
          <p:nvPr/>
        </p:nvSpPr>
        <p:spPr>
          <a:xfrm>
            <a:off x="3870959" y="3288791"/>
            <a:ext cx="48895" cy="12700"/>
          </a:xfrm>
          <a:custGeom>
            <a:avLst/>
            <a:gdLst/>
            <a:ahLst/>
            <a:cxnLst/>
            <a:rect l="l" t="t" r="r" b="b"/>
            <a:pathLst>
              <a:path w="48895" h="12700">
                <a:moveTo>
                  <a:pt x="0" y="0"/>
                </a:moveTo>
                <a:lnTo>
                  <a:pt x="36575" y="0"/>
                </a:lnTo>
              </a:path>
              <a:path w="48895" h="12700">
                <a:moveTo>
                  <a:pt x="12191" y="12191"/>
                </a:moveTo>
                <a:lnTo>
                  <a:pt x="48767" y="12191"/>
                </a:lnTo>
              </a:path>
            </a:pathLst>
          </a:custGeom>
          <a:ln w="6096">
            <a:solidFill>
              <a:srgbClr val="D5D5E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g object 31"/>
          <p:cNvSpPr/>
          <p:nvPr/>
        </p:nvSpPr>
        <p:spPr>
          <a:xfrm>
            <a:off x="4145279" y="3252215"/>
            <a:ext cx="52069" cy="48895"/>
          </a:xfrm>
          <a:custGeom>
            <a:avLst/>
            <a:gdLst/>
            <a:ahLst/>
            <a:cxnLst/>
            <a:rect l="l" t="t" r="r" b="b"/>
            <a:pathLst>
              <a:path w="52070" h="48895">
                <a:moveTo>
                  <a:pt x="0" y="0"/>
                </a:moveTo>
                <a:lnTo>
                  <a:pt x="38862" y="0"/>
                </a:lnTo>
              </a:path>
              <a:path w="52070" h="48895">
                <a:moveTo>
                  <a:pt x="12954" y="12191"/>
                </a:moveTo>
                <a:lnTo>
                  <a:pt x="51816" y="12191"/>
                </a:lnTo>
              </a:path>
              <a:path w="52070" h="48895">
                <a:moveTo>
                  <a:pt x="12954" y="24383"/>
                </a:moveTo>
                <a:lnTo>
                  <a:pt x="51816" y="24383"/>
                </a:lnTo>
              </a:path>
              <a:path w="52070" h="48895">
                <a:moveTo>
                  <a:pt x="0" y="36575"/>
                </a:moveTo>
                <a:lnTo>
                  <a:pt x="38862" y="36575"/>
                </a:lnTo>
              </a:path>
              <a:path w="52070" h="48895">
                <a:moveTo>
                  <a:pt x="12954" y="48767"/>
                </a:moveTo>
                <a:lnTo>
                  <a:pt x="51816" y="48767"/>
                </a:lnTo>
              </a:path>
            </a:pathLst>
          </a:custGeom>
          <a:ln w="6096">
            <a:solidFill>
              <a:srgbClr val="ACACD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g object 32"/>
          <p:cNvSpPr/>
          <p:nvPr/>
        </p:nvSpPr>
        <p:spPr>
          <a:xfrm>
            <a:off x="4328159" y="3252215"/>
            <a:ext cx="234950" cy="48895"/>
          </a:xfrm>
          <a:custGeom>
            <a:avLst/>
            <a:gdLst/>
            <a:ahLst/>
            <a:cxnLst/>
            <a:rect l="l" t="t" r="r" b="b"/>
            <a:pathLst>
              <a:path w="234950" h="48895">
                <a:moveTo>
                  <a:pt x="121919" y="30479"/>
                </a:moveTo>
                <a:lnTo>
                  <a:pt x="143255" y="48767"/>
                </a:lnTo>
              </a:path>
              <a:path w="234950" h="48895">
                <a:moveTo>
                  <a:pt x="124840" y="18237"/>
                </a:moveTo>
                <a:lnTo>
                  <a:pt x="124840" y="9842"/>
                </a:lnTo>
                <a:lnTo>
                  <a:pt x="118110" y="3047"/>
                </a:lnTo>
                <a:lnTo>
                  <a:pt x="109727" y="3047"/>
                </a:lnTo>
                <a:lnTo>
                  <a:pt x="101345" y="3047"/>
                </a:lnTo>
                <a:lnTo>
                  <a:pt x="94487" y="9842"/>
                </a:lnTo>
                <a:lnTo>
                  <a:pt x="94487" y="18237"/>
                </a:lnTo>
                <a:lnTo>
                  <a:pt x="94487" y="26619"/>
                </a:lnTo>
                <a:lnTo>
                  <a:pt x="101345" y="33413"/>
                </a:lnTo>
                <a:lnTo>
                  <a:pt x="109727" y="33413"/>
                </a:lnTo>
                <a:lnTo>
                  <a:pt x="118110" y="33413"/>
                </a:lnTo>
                <a:lnTo>
                  <a:pt x="124840" y="26619"/>
                </a:lnTo>
                <a:lnTo>
                  <a:pt x="124840" y="18237"/>
                </a:lnTo>
                <a:close/>
              </a:path>
              <a:path w="234950" h="48895">
                <a:moveTo>
                  <a:pt x="40766" y="48767"/>
                </a:moveTo>
                <a:lnTo>
                  <a:pt x="50673" y="46837"/>
                </a:lnTo>
                <a:lnTo>
                  <a:pt x="58800" y="41605"/>
                </a:lnTo>
                <a:lnTo>
                  <a:pt x="64262" y="33845"/>
                </a:lnTo>
                <a:lnTo>
                  <a:pt x="66293" y="24383"/>
                </a:lnTo>
                <a:lnTo>
                  <a:pt x="64262" y="14909"/>
                </a:lnTo>
                <a:lnTo>
                  <a:pt x="58800" y="7162"/>
                </a:lnTo>
                <a:lnTo>
                  <a:pt x="50673" y="1917"/>
                </a:lnTo>
                <a:lnTo>
                  <a:pt x="40766" y="0"/>
                </a:lnTo>
                <a:lnTo>
                  <a:pt x="30861" y="1917"/>
                </a:lnTo>
                <a:lnTo>
                  <a:pt x="22860" y="7162"/>
                </a:lnTo>
                <a:lnTo>
                  <a:pt x="17272" y="14909"/>
                </a:lnTo>
                <a:lnTo>
                  <a:pt x="15366" y="24383"/>
                </a:lnTo>
              </a:path>
              <a:path w="234950" h="48895">
                <a:moveTo>
                  <a:pt x="30606" y="17068"/>
                </a:moveTo>
                <a:lnTo>
                  <a:pt x="15366" y="29260"/>
                </a:lnTo>
                <a:lnTo>
                  <a:pt x="0" y="17068"/>
                </a:lnTo>
              </a:path>
              <a:path w="234950" h="48895">
                <a:moveTo>
                  <a:pt x="193928" y="48767"/>
                </a:moveTo>
                <a:lnTo>
                  <a:pt x="184023" y="46837"/>
                </a:lnTo>
                <a:lnTo>
                  <a:pt x="175894" y="41605"/>
                </a:lnTo>
                <a:lnTo>
                  <a:pt x="170434" y="33845"/>
                </a:lnTo>
                <a:lnTo>
                  <a:pt x="168401" y="24383"/>
                </a:lnTo>
                <a:lnTo>
                  <a:pt x="170434" y="14909"/>
                </a:lnTo>
                <a:lnTo>
                  <a:pt x="175894" y="7162"/>
                </a:lnTo>
                <a:lnTo>
                  <a:pt x="184023" y="1917"/>
                </a:lnTo>
                <a:lnTo>
                  <a:pt x="193928" y="0"/>
                </a:lnTo>
                <a:lnTo>
                  <a:pt x="203835" y="1917"/>
                </a:lnTo>
                <a:lnTo>
                  <a:pt x="211836" y="7162"/>
                </a:lnTo>
                <a:lnTo>
                  <a:pt x="217424" y="14909"/>
                </a:lnTo>
                <a:lnTo>
                  <a:pt x="219455" y="24383"/>
                </a:lnTo>
              </a:path>
              <a:path w="234950" h="48895">
                <a:moveTo>
                  <a:pt x="234695" y="17068"/>
                </a:moveTo>
                <a:lnTo>
                  <a:pt x="219455" y="29260"/>
                </a:lnTo>
                <a:lnTo>
                  <a:pt x="204088" y="17068"/>
                </a:lnTo>
              </a:path>
            </a:pathLst>
          </a:custGeom>
          <a:ln w="6096">
            <a:solidFill>
              <a:srgbClr val="ACACD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g object 33"/>
          <p:cNvSpPr/>
          <p:nvPr/>
        </p:nvSpPr>
        <p:spPr>
          <a:xfrm>
            <a:off x="0" y="-63"/>
            <a:ext cx="2304415" cy="140335"/>
          </a:xfrm>
          <a:custGeom>
            <a:avLst/>
            <a:gdLst/>
            <a:ahLst/>
            <a:cxnLst/>
            <a:rect l="l" t="t" r="r" b="b"/>
            <a:pathLst>
              <a:path w="2304415" h="140335">
                <a:moveTo>
                  <a:pt x="2303907" y="0"/>
                </a:moveTo>
                <a:lnTo>
                  <a:pt x="0" y="0"/>
                </a:lnTo>
                <a:lnTo>
                  <a:pt x="0" y="139890"/>
                </a:lnTo>
                <a:lnTo>
                  <a:pt x="2303907" y="139890"/>
                </a:lnTo>
                <a:lnTo>
                  <a:pt x="2303907" y="0"/>
                </a:lnTo>
                <a:close/>
              </a:path>
            </a:pathLst>
          </a:custGeom>
          <a:solidFill>
            <a:srgbClr val="A2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4" name="bg object 3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548760" y="29209"/>
            <a:ext cx="1003193" cy="109982"/>
          </a:xfrm>
          <a:prstGeom prst="rect">
            <a:avLst/>
          </a:prstGeom>
        </p:spPr>
      </p:pic>
      <p:pic>
        <p:nvPicPr>
          <p:cNvPr id="35" name="bg object 3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699890" y="3332289"/>
            <a:ext cx="859409" cy="95015"/>
          </a:xfrm>
          <a:prstGeom prst="rect">
            <a:avLst/>
          </a:prstGeom>
        </p:spPr>
      </p:pic>
      <p:sp>
        <p:nvSpPr>
          <p:cNvPr id="36" name="bg object 36"/>
          <p:cNvSpPr/>
          <p:nvPr/>
        </p:nvSpPr>
        <p:spPr>
          <a:xfrm>
            <a:off x="2304288" y="-63"/>
            <a:ext cx="2304415" cy="140335"/>
          </a:xfrm>
          <a:custGeom>
            <a:avLst/>
            <a:gdLst/>
            <a:ahLst/>
            <a:cxnLst/>
            <a:rect l="l" t="t" r="r" b="b"/>
            <a:pathLst>
              <a:path w="2304415" h="140335">
                <a:moveTo>
                  <a:pt x="2303907" y="0"/>
                </a:moveTo>
                <a:lnTo>
                  <a:pt x="0" y="0"/>
                </a:lnTo>
                <a:lnTo>
                  <a:pt x="0" y="139890"/>
                </a:lnTo>
                <a:lnTo>
                  <a:pt x="2303907" y="139890"/>
                </a:lnTo>
                <a:lnTo>
                  <a:pt x="2303907" y="0"/>
                </a:lnTo>
                <a:close/>
              </a:path>
            </a:pathLst>
          </a:custGeom>
          <a:solidFill>
            <a:srgbClr val="D7D7D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bg object 37"/>
          <p:cNvSpPr/>
          <p:nvPr/>
        </p:nvSpPr>
        <p:spPr>
          <a:xfrm>
            <a:off x="0" y="140220"/>
            <a:ext cx="4608830" cy="350520"/>
          </a:xfrm>
          <a:custGeom>
            <a:avLst/>
            <a:gdLst/>
            <a:ahLst/>
            <a:cxnLst/>
            <a:rect l="l" t="t" r="r" b="b"/>
            <a:pathLst>
              <a:path w="4608830" h="350520">
                <a:moveTo>
                  <a:pt x="4608322" y="0"/>
                </a:moveTo>
                <a:lnTo>
                  <a:pt x="0" y="0"/>
                </a:lnTo>
                <a:lnTo>
                  <a:pt x="0" y="350126"/>
                </a:lnTo>
                <a:lnTo>
                  <a:pt x="4608322" y="350126"/>
                </a:lnTo>
                <a:lnTo>
                  <a:pt x="4608322" y="0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CC0000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3/4/2026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3/4/2026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123944" y="3020567"/>
            <a:ext cx="448055" cy="179832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3048000" y="3261358"/>
            <a:ext cx="42545" cy="30480"/>
          </a:xfrm>
          <a:custGeom>
            <a:avLst/>
            <a:gdLst/>
            <a:ahLst/>
            <a:cxnLst/>
            <a:rect l="l" t="t" r="r" b="b"/>
            <a:pathLst>
              <a:path w="42544" h="30479">
                <a:moveTo>
                  <a:pt x="0" y="30366"/>
                </a:moveTo>
                <a:lnTo>
                  <a:pt x="42513" y="30366"/>
                </a:lnTo>
                <a:lnTo>
                  <a:pt x="42513" y="0"/>
                </a:lnTo>
                <a:lnTo>
                  <a:pt x="0" y="0"/>
                </a:lnTo>
                <a:lnTo>
                  <a:pt x="0" y="30366"/>
                </a:lnTo>
                <a:close/>
              </a:path>
            </a:pathLst>
          </a:custGeom>
          <a:ln w="6096">
            <a:solidFill>
              <a:srgbClr val="ACACD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2965704" y="3258311"/>
            <a:ext cx="27940" cy="36830"/>
          </a:xfrm>
          <a:custGeom>
            <a:avLst/>
            <a:gdLst/>
            <a:ahLst/>
            <a:cxnLst/>
            <a:rect l="l" t="t" r="r" b="b"/>
            <a:pathLst>
              <a:path w="27939" h="36829">
                <a:moveTo>
                  <a:pt x="27431" y="0"/>
                </a:moveTo>
                <a:lnTo>
                  <a:pt x="0" y="18287"/>
                </a:lnTo>
                <a:lnTo>
                  <a:pt x="27431" y="36575"/>
                </a:lnTo>
                <a:lnTo>
                  <a:pt x="27431" y="0"/>
                </a:lnTo>
                <a:close/>
              </a:path>
            </a:pathLst>
          </a:custGeom>
          <a:solidFill>
            <a:srgbClr val="D5D5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3145535" y="3258311"/>
            <a:ext cx="24765" cy="36830"/>
          </a:xfrm>
          <a:custGeom>
            <a:avLst/>
            <a:gdLst/>
            <a:ahLst/>
            <a:cxnLst/>
            <a:rect l="l" t="t" r="r" b="b"/>
            <a:pathLst>
              <a:path w="24764" h="36829">
                <a:moveTo>
                  <a:pt x="0" y="0"/>
                </a:moveTo>
                <a:lnTo>
                  <a:pt x="0" y="36575"/>
                </a:lnTo>
                <a:lnTo>
                  <a:pt x="24383" y="18287"/>
                </a:lnTo>
                <a:lnTo>
                  <a:pt x="0" y="0"/>
                </a:lnTo>
                <a:close/>
              </a:path>
            </a:pathLst>
          </a:custGeom>
          <a:solidFill>
            <a:srgbClr val="D5D5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3307080" y="3252215"/>
            <a:ext cx="64135" cy="48895"/>
          </a:xfrm>
          <a:custGeom>
            <a:avLst/>
            <a:gdLst/>
            <a:ahLst/>
            <a:cxnLst/>
            <a:rect l="l" t="t" r="r" b="b"/>
            <a:pathLst>
              <a:path w="64135" h="48895">
                <a:moveTo>
                  <a:pt x="0" y="48767"/>
                </a:moveTo>
                <a:lnTo>
                  <a:pt x="42933" y="48767"/>
                </a:lnTo>
                <a:lnTo>
                  <a:pt x="42933" y="19616"/>
                </a:lnTo>
                <a:lnTo>
                  <a:pt x="0" y="19616"/>
                </a:lnTo>
                <a:lnTo>
                  <a:pt x="0" y="48767"/>
                </a:lnTo>
                <a:close/>
              </a:path>
              <a:path w="64135" h="48895">
                <a:moveTo>
                  <a:pt x="10414" y="19507"/>
                </a:moveTo>
                <a:lnTo>
                  <a:pt x="10414" y="9753"/>
                </a:lnTo>
                <a:lnTo>
                  <a:pt x="53594" y="9753"/>
                </a:lnTo>
                <a:lnTo>
                  <a:pt x="53594" y="39014"/>
                </a:lnTo>
                <a:lnTo>
                  <a:pt x="43434" y="39014"/>
                </a:lnTo>
              </a:path>
              <a:path w="64135" h="48895">
                <a:moveTo>
                  <a:pt x="20574" y="9753"/>
                </a:moveTo>
                <a:lnTo>
                  <a:pt x="20574" y="0"/>
                </a:lnTo>
                <a:lnTo>
                  <a:pt x="63754" y="0"/>
                </a:lnTo>
                <a:lnTo>
                  <a:pt x="63754" y="29260"/>
                </a:lnTo>
                <a:lnTo>
                  <a:pt x="53594" y="29260"/>
                </a:lnTo>
              </a:path>
            </a:pathLst>
          </a:custGeom>
          <a:ln w="6096">
            <a:solidFill>
              <a:srgbClr val="ACACD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3243072" y="3258311"/>
            <a:ext cx="25400" cy="36830"/>
          </a:xfrm>
          <a:custGeom>
            <a:avLst/>
            <a:gdLst/>
            <a:ahLst/>
            <a:cxnLst/>
            <a:rect l="l" t="t" r="r" b="b"/>
            <a:pathLst>
              <a:path w="25400" h="36829">
                <a:moveTo>
                  <a:pt x="25145" y="0"/>
                </a:moveTo>
                <a:lnTo>
                  <a:pt x="0" y="18287"/>
                </a:lnTo>
                <a:lnTo>
                  <a:pt x="25145" y="36575"/>
                </a:lnTo>
                <a:lnTo>
                  <a:pt x="25145" y="0"/>
                </a:lnTo>
                <a:close/>
              </a:path>
            </a:pathLst>
          </a:custGeom>
          <a:solidFill>
            <a:srgbClr val="D5D5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3419094" y="3258311"/>
            <a:ext cx="25400" cy="36830"/>
          </a:xfrm>
          <a:custGeom>
            <a:avLst/>
            <a:gdLst/>
            <a:ahLst/>
            <a:cxnLst/>
            <a:rect l="l" t="t" r="r" b="b"/>
            <a:pathLst>
              <a:path w="25400" h="36829">
                <a:moveTo>
                  <a:pt x="0" y="0"/>
                </a:moveTo>
                <a:lnTo>
                  <a:pt x="0" y="36575"/>
                </a:lnTo>
                <a:lnTo>
                  <a:pt x="25145" y="18287"/>
                </a:lnTo>
                <a:lnTo>
                  <a:pt x="0" y="0"/>
                </a:lnTo>
                <a:close/>
              </a:path>
            </a:pathLst>
          </a:custGeom>
          <a:solidFill>
            <a:srgbClr val="D5D5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3605784" y="3264408"/>
            <a:ext cx="40005" cy="0"/>
          </a:xfrm>
          <a:custGeom>
            <a:avLst/>
            <a:gdLst/>
            <a:ahLst/>
            <a:cxnLst/>
            <a:rect l="l" t="t" r="r" b="b"/>
            <a:pathLst>
              <a:path w="40004">
                <a:moveTo>
                  <a:pt x="0" y="0"/>
                </a:moveTo>
                <a:lnTo>
                  <a:pt x="39624" y="0"/>
                </a:lnTo>
              </a:path>
            </a:pathLst>
          </a:custGeom>
          <a:ln w="6096">
            <a:solidFill>
              <a:srgbClr val="ACACD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3517391" y="3258311"/>
            <a:ext cx="26034" cy="36830"/>
          </a:xfrm>
          <a:custGeom>
            <a:avLst/>
            <a:gdLst/>
            <a:ahLst/>
            <a:cxnLst/>
            <a:rect l="l" t="t" r="r" b="b"/>
            <a:pathLst>
              <a:path w="26035" h="36829">
                <a:moveTo>
                  <a:pt x="25527" y="0"/>
                </a:moveTo>
                <a:lnTo>
                  <a:pt x="0" y="18287"/>
                </a:lnTo>
                <a:lnTo>
                  <a:pt x="25527" y="36575"/>
                </a:lnTo>
                <a:lnTo>
                  <a:pt x="25527" y="0"/>
                </a:lnTo>
                <a:close/>
              </a:path>
            </a:pathLst>
          </a:custGeom>
          <a:solidFill>
            <a:srgbClr val="D5D5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3696080" y="3258311"/>
            <a:ext cx="26034" cy="36830"/>
          </a:xfrm>
          <a:custGeom>
            <a:avLst/>
            <a:gdLst/>
            <a:ahLst/>
            <a:cxnLst/>
            <a:rect l="l" t="t" r="r" b="b"/>
            <a:pathLst>
              <a:path w="26035" h="36829">
                <a:moveTo>
                  <a:pt x="0" y="0"/>
                </a:moveTo>
                <a:lnTo>
                  <a:pt x="0" y="36575"/>
                </a:lnTo>
                <a:lnTo>
                  <a:pt x="25527" y="18287"/>
                </a:lnTo>
                <a:lnTo>
                  <a:pt x="0" y="0"/>
                </a:lnTo>
                <a:close/>
              </a:path>
            </a:pathLst>
          </a:custGeom>
          <a:solidFill>
            <a:srgbClr val="D5D5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3593591" y="3252215"/>
            <a:ext cx="52069" cy="48895"/>
          </a:xfrm>
          <a:custGeom>
            <a:avLst/>
            <a:gdLst/>
            <a:ahLst/>
            <a:cxnLst/>
            <a:rect l="l" t="t" r="r" b="b"/>
            <a:pathLst>
              <a:path w="52070" h="48895">
                <a:moveTo>
                  <a:pt x="0" y="0"/>
                </a:moveTo>
                <a:lnTo>
                  <a:pt x="38862" y="0"/>
                </a:lnTo>
              </a:path>
              <a:path w="52070" h="48895">
                <a:moveTo>
                  <a:pt x="12954" y="24383"/>
                </a:moveTo>
                <a:lnTo>
                  <a:pt x="51816" y="24383"/>
                </a:lnTo>
              </a:path>
              <a:path w="52070" h="48895">
                <a:moveTo>
                  <a:pt x="0" y="36575"/>
                </a:moveTo>
                <a:lnTo>
                  <a:pt x="38862" y="36575"/>
                </a:lnTo>
              </a:path>
              <a:path w="52070" h="48895">
                <a:moveTo>
                  <a:pt x="12954" y="48767"/>
                </a:moveTo>
                <a:lnTo>
                  <a:pt x="51816" y="48767"/>
                </a:lnTo>
              </a:path>
            </a:pathLst>
          </a:custGeom>
          <a:ln w="6096">
            <a:solidFill>
              <a:srgbClr val="D5D5E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g object 27"/>
          <p:cNvSpPr/>
          <p:nvPr/>
        </p:nvSpPr>
        <p:spPr>
          <a:xfrm>
            <a:off x="3870959" y="3252215"/>
            <a:ext cx="48895" cy="24765"/>
          </a:xfrm>
          <a:custGeom>
            <a:avLst/>
            <a:gdLst/>
            <a:ahLst/>
            <a:cxnLst/>
            <a:rect l="l" t="t" r="r" b="b"/>
            <a:pathLst>
              <a:path w="48895" h="24764">
                <a:moveTo>
                  <a:pt x="0" y="0"/>
                </a:moveTo>
                <a:lnTo>
                  <a:pt x="36575" y="0"/>
                </a:lnTo>
              </a:path>
              <a:path w="48895" h="24764">
                <a:moveTo>
                  <a:pt x="12191" y="12191"/>
                </a:moveTo>
                <a:lnTo>
                  <a:pt x="48767" y="12191"/>
                </a:lnTo>
              </a:path>
              <a:path w="48895" h="24764">
                <a:moveTo>
                  <a:pt x="12191" y="24383"/>
                </a:moveTo>
                <a:lnTo>
                  <a:pt x="48767" y="24383"/>
                </a:lnTo>
              </a:path>
            </a:pathLst>
          </a:custGeom>
          <a:ln w="6096">
            <a:solidFill>
              <a:srgbClr val="ACACD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g object 28"/>
          <p:cNvSpPr/>
          <p:nvPr/>
        </p:nvSpPr>
        <p:spPr>
          <a:xfrm>
            <a:off x="3794759" y="3258311"/>
            <a:ext cx="25400" cy="36830"/>
          </a:xfrm>
          <a:custGeom>
            <a:avLst/>
            <a:gdLst/>
            <a:ahLst/>
            <a:cxnLst/>
            <a:rect l="l" t="t" r="r" b="b"/>
            <a:pathLst>
              <a:path w="25400" h="36829">
                <a:moveTo>
                  <a:pt x="25145" y="0"/>
                </a:moveTo>
                <a:lnTo>
                  <a:pt x="0" y="18287"/>
                </a:lnTo>
                <a:lnTo>
                  <a:pt x="25145" y="36575"/>
                </a:lnTo>
                <a:lnTo>
                  <a:pt x="25145" y="0"/>
                </a:lnTo>
                <a:close/>
              </a:path>
            </a:pathLst>
          </a:custGeom>
          <a:solidFill>
            <a:srgbClr val="D5D5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g object 29"/>
          <p:cNvSpPr/>
          <p:nvPr/>
        </p:nvSpPr>
        <p:spPr>
          <a:xfrm>
            <a:off x="3970782" y="3258311"/>
            <a:ext cx="25400" cy="36830"/>
          </a:xfrm>
          <a:custGeom>
            <a:avLst/>
            <a:gdLst/>
            <a:ahLst/>
            <a:cxnLst/>
            <a:rect l="l" t="t" r="r" b="b"/>
            <a:pathLst>
              <a:path w="25400" h="36829">
                <a:moveTo>
                  <a:pt x="0" y="0"/>
                </a:moveTo>
                <a:lnTo>
                  <a:pt x="0" y="36575"/>
                </a:lnTo>
                <a:lnTo>
                  <a:pt x="25145" y="18287"/>
                </a:lnTo>
                <a:lnTo>
                  <a:pt x="0" y="0"/>
                </a:lnTo>
                <a:close/>
              </a:path>
            </a:pathLst>
          </a:custGeom>
          <a:solidFill>
            <a:srgbClr val="D5D5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g object 30"/>
          <p:cNvSpPr/>
          <p:nvPr/>
        </p:nvSpPr>
        <p:spPr>
          <a:xfrm>
            <a:off x="3870959" y="3288791"/>
            <a:ext cx="48895" cy="12700"/>
          </a:xfrm>
          <a:custGeom>
            <a:avLst/>
            <a:gdLst/>
            <a:ahLst/>
            <a:cxnLst/>
            <a:rect l="l" t="t" r="r" b="b"/>
            <a:pathLst>
              <a:path w="48895" h="12700">
                <a:moveTo>
                  <a:pt x="0" y="0"/>
                </a:moveTo>
                <a:lnTo>
                  <a:pt x="36575" y="0"/>
                </a:lnTo>
              </a:path>
              <a:path w="48895" h="12700">
                <a:moveTo>
                  <a:pt x="12191" y="12191"/>
                </a:moveTo>
                <a:lnTo>
                  <a:pt x="48767" y="12191"/>
                </a:lnTo>
              </a:path>
            </a:pathLst>
          </a:custGeom>
          <a:ln w="6096">
            <a:solidFill>
              <a:srgbClr val="D5D5E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g object 31"/>
          <p:cNvSpPr/>
          <p:nvPr/>
        </p:nvSpPr>
        <p:spPr>
          <a:xfrm>
            <a:off x="4145279" y="3252215"/>
            <a:ext cx="52069" cy="48895"/>
          </a:xfrm>
          <a:custGeom>
            <a:avLst/>
            <a:gdLst/>
            <a:ahLst/>
            <a:cxnLst/>
            <a:rect l="l" t="t" r="r" b="b"/>
            <a:pathLst>
              <a:path w="52070" h="48895">
                <a:moveTo>
                  <a:pt x="0" y="0"/>
                </a:moveTo>
                <a:lnTo>
                  <a:pt x="38862" y="0"/>
                </a:lnTo>
              </a:path>
              <a:path w="52070" h="48895">
                <a:moveTo>
                  <a:pt x="12954" y="12191"/>
                </a:moveTo>
                <a:lnTo>
                  <a:pt x="51816" y="12191"/>
                </a:lnTo>
              </a:path>
              <a:path w="52070" h="48895">
                <a:moveTo>
                  <a:pt x="12954" y="24383"/>
                </a:moveTo>
                <a:lnTo>
                  <a:pt x="51816" y="24383"/>
                </a:lnTo>
              </a:path>
              <a:path w="52070" h="48895">
                <a:moveTo>
                  <a:pt x="0" y="36575"/>
                </a:moveTo>
                <a:lnTo>
                  <a:pt x="38862" y="36575"/>
                </a:lnTo>
              </a:path>
              <a:path w="52070" h="48895">
                <a:moveTo>
                  <a:pt x="12954" y="48767"/>
                </a:moveTo>
                <a:lnTo>
                  <a:pt x="51816" y="48767"/>
                </a:lnTo>
              </a:path>
            </a:pathLst>
          </a:custGeom>
          <a:ln w="6096">
            <a:solidFill>
              <a:srgbClr val="ACACD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g object 32"/>
          <p:cNvSpPr/>
          <p:nvPr/>
        </p:nvSpPr>
        <p:spPr>
          <a:xfrm>
            <a:off x="4328159" y="3252215"/>
            <a:ext cx="234950" cy="48895"/>
          </a:xfrm>
          <a:custGeom>
            <a:avLst/>
            <a:gdLst/>
            <a:ahLst/>
            <a:cxnLst/>
            <a:rect l="l" t="t" r="r" b="b"/>
            <a:pathLst>
              <a:path w="234950" h="48895">
                <a:moveTo>
                  <a:pt x="121919" y="30479"/>
                </a:moveTo>
                <a:lnTo>
                  <a:pt x="143255" y="48767"/>
                </a:lnTo>
              </a:path>
              <a:path w="234950" h="48895">
                <a:moveTo>
                  <a:pt x="124840" y="18237"/>
                </a:moveTo>
                <a:lnTo>
                  <a:pt x="124840" y="9842"/>
                </a:lnTo>
                <a:lnTo>
                  <a:pt x="118110" y="3047"/>
                </a:lnTo>
                <a:lnTo>
                  <a:pt x="109727" y="3047"/>
                </a:lnTo>
                <a:lnTo>
                  <a:pt x="101345" y="3047"/>
                </a:lnTo>
                <a:lnTo>
                  <a:pt x="94487" y="9842"/>
                </a:lnTo>
                <a:lnTo>
                  <a:pt x="94487" y="18237"/>
                </a:lnTo>
                <a:lnTo>
                  <a:pt x="94487" y="26619"/>
                </a:lnTo>
                <a:lnTo>
                  <a:pt x="101345" y="33413"/>
                </a:lnTo>
                <a:lnTo>
                  <a:pt x="109727" y="33413"/>
                </a:lnTo>
                <a:lnTo>
                  <a:pt x="118110" y="33413"/>
                </a:lnTo>
                <a:lnTo>
                  <a:pt x="124840" y="26619"/>
                </a:lnTo>
                <a:lnTo>
                  <a:pt x="124840" y="18237"/>
                </a:lnTo>
                <a:close/>
              </a:path>
              <a:path w="234950" h="48895">
                <a:moveTo>
                  <a:pt x="40766" y="48767"/>
                </a:moveTo>
                <a:lnTo>
                  <a:pt x="50673" y="46837"/>
                </a:lnTo>
                <a:lnTo>
                  <a:pt x="58800" y="41605"/>
                </a:lnTo>
                <a:lnTo>
                  <a:pt x="64262" y="33845"/>
                </a:lnTo>
                <a:lnTo>
                  <a:pt x="66293" y="24383"/>
                </a:lnTo>
                <a:lnTo>
                  <a:pt x="64262" y="14909"/>
                </a:lnTo>
                <a:lnTo>
                  <a:pt x="58800" y="7162"/>
                </a:lnTo>
                <a:lnTo>
                  <a:pt x="50673" y="1917"/>
                </a:lnTo>
                <a:lnTo>
                  <a:pt x="40766" y="0"/>
                </a:lnTo>
                <a:lnTo>
                  <a:pt x="30861" y="1917"/>
                </a:lnTo>
                <a:lnTo>
                  <a:pt x="22860" y="7162"/>
                </a:lnTo>
                <a:lnTo>
                  <a:pt x="17272" y="14909"/>
                </a:lnTo>
                <a:lnTo>
                  <a:pt x="15366" y="24383"/>
                </a:lnTo>
              </a:path>
              <a:path w="234950" h="48895">
                <a:moveTo>
                  <a:pt x="30606" y="17068"/>
                </a:moveTo>
                <a:lnTo>
                  <a:pt x="15366" y="29260"/>
                </a:lnTo>
                <a:lnTo>
                  <a:pt x="0" y="17068"/>
                </a:lnTo>
              </a:path>
              <a:path w="234950" h="48895">
                <a:moveTo>
                  <a:pt x="193928" y="48767"/>
                </a:moveTo>
                <a:lnTo>
                  <a:pt x="184023" y="46837"/>
                </a:lnTo>
                <a:lnTo>
                  <a:pt x="175894" y="41605"/>
                </a:lnTo>
                <a:lnTo>
                  <a:pt x="170434" y="33845"/>
                </a:lnTo>
                <a:lnTo>
                  <a:pt x="168401" y="24383"/>
                </a:lnTo>
                <a:lnTo>
                  <a:pt x="170434" y="14909"/>
                </a:lnTo>
                <a:lnTo>
                  <a:pt x="175894" y="7162"/>
                </a:lnTo>
                <a:lnTo>
                  <a:pt x="184023" y="1917"/>
                </a:lnTo>
                <a:lnTo>
                  <a:pt x="193928" y="0"/>
                </a:lnTo>
                <a:lnTo>
                  <a:pt x="203835" y="1917"/>
                </a:lnTo>
                <a:lnTo>
                  <a:pt x="211836" y="7162"/>
                </a:lnTo>
                <a:lnTo>
                  <a:pt x="217424" y="14909"/>
                </a:lnTo>
                <a:lnTo>
                  <a:pt x="219455" y="24383"/>
                </a:lnTo>
              </a:path>
              <a:path w="234950" h="48895">
                <a:moveTo>
                  <a:pt x="234695" y="17068"/>
                </a:moveTo>
                <a:lnTo>
                  <a:pt x="219455" y="29260"/>
                </a:lnTo>
                <a:lnTo>
                  <a:pt x="204088" y="17068"/>
                </a:lnTo>
              </a:path>
            </a:pathLst>
          </a:custGeom>
          <a:ln w="6096">
            <a:solidFill>
              <a:srgbClr val="ACACD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g object 33"/>
          <p:cNvSpPr/>
          <p:nvPr/>
        </p:nvSpPr>
        <p:spPr>
          <a:xfrm>
            <a:off x="0" y="-63"/>
            <a:ext cx="2304415" cy="140335"/>
          </a:xfrm>
          <a:custGeom>
            <a:avLst/>
            <a:gdLst/>
            <a:ahLst/>
            <a:cxnLst/>
            <a:rect l="l" t="t" r="r" b="b"/>
            <a:pathLst>
              <a:path w="2304415" h="140335">
                <a:moveTo>
                  <a:pt x="2303907" y="0"/>
                </a:moveTo>
                <a:lnTo>
                  <a:pt x="0" y="0"/>
                </a:lnTo>
                <a:lnTo>
                  <a:pt x="0" y="139890"/>
                </a:lnTo>
                <a:lnTo>
                  <a:pt x="2303907" y="139890"/>
                </a:lnTo>
                <a:lnTo>
                  <a:pt x="2303907" y="0"/>
                </a:lnTo>
                <a:close/>
              </a:path>
            </a:pathLst>
          </a:custGeom>
          <a:solidFill>
            <a:srgbClr val="A2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4" name="bg object 34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548760" y="29209"/>
            <a:ext cx="1003193" cy="109982"/>
          </a:xfrm>
          <a:prstGeom prst="rect">
            <a:avLst/>
          </a:prstGeom>
        </p:spPr>
      </p:pic>
      <p:pic>
        <p:nvPicPr>
          <p:cNvPr id="35" name="bg object 35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3699890" y="3332289"/>
            <a:ext cx="859409" cy="9501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4894" y="191211"/>
            <a:ext cx="4426661" cy="238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rgbClr val="CC0000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9524" y="605993"/>
            <a:ext cx="4215765" cy="19881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00" b="1" i="0" u="sng">
                <a:solidFill>
                  <a:srgbClr val="93895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569593" y="3218497"/>
            <a:ext cx="1477264" cy="1730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30822" y="3218497"/>
            <a:ext cx="1061783" cy="1730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3323844" y="3218497"/>
            <a:ext cx="1061783" cy="1730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2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15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/>
          <p:cNvGrpSpPr/>
          <p:nvPr/>
        </p:nvGrpSpPr>
        <p:grpSpPr>
          <a:xfrm>
            <a:off x="0" y="3346704"/>
            <a:ext cx="4610100" cy="114046"/>
            <a:chOff x="0" y="3346704"/>
            <a:chExt cx="3072765" cy="109855"/>
          </a:xfrm>
        </p:grpSpPr>
        <p:sp>
          <p:nvSpPr>
            <p:cNvPr id="4" name="object 4"/>
            <p:cNvSpPr/>
            <p:nvPr/>
          </p:nvSpPr>
          <p:spPr>
            <a:xfrm>
              <a:off x="0" y="3346704"/>
              <a:ext cx="1536065" cy="109855"/>
            </a:xfrm>
            <a:custGeom>
              <a:avLst/>
              <a:gdLst/>
              <a:ahLst/>
              <a:cxnLst/>
              <a:rect l="l" t="t" r="r" b="b"/>
              <a:pathLst>
                <a:path w="1536065" h="109854">
                  <a:moveTo>
                    <a:pt x="1536065" y="0"/>
                  </a:moveTo>
                  <a:lnTo>
                    <a:pt x="0" y="0"/>
                  </a:lnTo>
                  <a:lnTo>
                    <a:pt x="0" y="109524"/>
                  </a:lnTo>
                  <a:lnTo>
                    <a:pt x="1536065" y="109524"/>
                  </a:lnTo>
                  <a:lnTo>
                    <a:pt x="1536065" y="0"/>
                  </a:lnTo>
                  <a:close/>
                </a:path>
              </a:pathLst>
            </a:custGeom>
            <a:solidFill>
              <a:srgbClr val="A2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536191" y="3346704"/>
              <a:ext cx="1536065" cy="109855"/>
            </a:xfrm>
            <a:custGeom>
              <a:avLst/>
              <a:gdLst/>
              <a:ahLst/>
              <a:cxnLst/>
              <a:rect l="l" t="t" r="r" b="b"/>
              <a:pathLst>
                <a:path w="1536064" h="109854">
                  <a:moveTo>
                    <a:pt x="1536065" y="0"/>
                  </a:moveTo>
                  <a:lnTo>
                    <a:pt x="0" y="0"/>
                  </a:lnTo>
                  <a:lnTo>
                    <a:pt x="0" y="109524"/>
                  </a:lnTo>
                  <a:lnTo>
                    <a:pt x="1536065" y="109524"/>
                  </a:lnTo>
                  <a:lnTo>
                    <a:pt x="1536065" y="0"/>
                  </a:lnTo>
                  <a:close/>
                </a:path>
              </a:pathLst>
            </a:custGeom>
            <a:solidFill>
              <a:srgbClr val="EBEB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/>
          <p:nvPr/>
        </p:nvSpPr>
        <p:spPr>
          <a:xfrm>
            <a:off x="2304288" y="-63"/>
            <a:ext cx="2304415" cy="140335"/>
          </a:xfrm>
          <a:custGeom>
            <a:avLst/>
            <a:gdLst/>
            <a:ahLst/>
            <a:cxnLst/>
            <a:rect l="l" t="t" r="r" b="b"/>
            <a:pathLst>
              <a:path w="2304415" h="140335">
                <a:moveTo>
                  <a:pt x="2303907" y="0"/>
                </a:moveTo>
                <a:lnTo>
                  <a:pt x="0" y="0"/>
                </a:lnTo>
                <a:lnTo>
                  <a:pt x="0" y="139890"/>
                </a:lnTo>
                <a:lnTo>
                  <a:pt x="2303907" y="139890"/>
                </a:lnTo>
                <a:lnTo>
                  <a:pt x="2303907" y="0"/>
                </a:lnTo>
                <a:close/>
              </a:path>
            </a:pathLst>
          </a:custGeom>
          <a:solidFill>
            <a:srgbClr val="D7D7D7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7" name="object 7"/>
          <p:cNvGrpSpPr/>
          <p:nvPr/>
        </p:nvGrpSpPr>
        <p:grpSpPr>
          <a:xfrm>
            <a:off x="88392" y="969263"/>
            <a:ext cx="4483735" cy="609600"/>
            <a:chOff x="88392" y="969263"/>
            <a:chExt cx="4483735" cy="6096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7159" y="1417319"/>
              <a:ext cx="103632" cy="16154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88976" y="981455"/>
              <a:ext cx="4383024" cy="597407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88392" y="969263"/>
              <a:ext cx="4431665" cy="527050"/>
            </a:xfrm>
            <a:custGeom>
              <a:avLst/>
              <a:gdLst/>
              <a:ahLst/>
              <a:cxnLst/>
              <a:rect l="l" t="t" r="r" b="b"/>
              <a:pathLst>
                <a:path w="4431665" h="527050">
                  <a:moveTo>
                    <a:pt x="4431411" y="0"/>
                  </a:moveTo>
                  <a:lnTo>
                    <a:pt x="0" y="0"/>
                  </a:lnTo>
                  <a:lnTo>
                    <a:pt x="0" y="446405"/>
                  </a:lnTo>
                  <a:lnTo>
                    <a:pt x="4006" y="477774"/>
                  </a:lnTo>
                  <a:lnTo>
                    <a:pt x="14918" y="503301"/>
                  </a:lnTo>
                  <a:lnTo>
                    <a:pt x="31066" y="520573"/>
                  </a:lnTo>
                  <a:lnTo>
                    <a:pt x="50787" y="526923"/>
                  </a:lnTo>
                  <a:lnTo>
                    <a:pt x="4380611" y="526923"/>
                  </a:lnTo>
                  <a:lnTo>
                    <a:pt x="4400296" y="520573"/>
                  </a:lnTo>
                  <a:lnTo>
                    <a:pt x="4416552" y="503301"/>
                  </a:lnTo>
                  <a:lnTo>
                    <a:pt x="4427474" y="477774"/>
                  </a:lnTo>
                  <a:lnTo>
                    <a:pt x="4431411" y="446405"/>
                  </a:lnTo>
                  <a:lnTo>
                    <a:pt x="443141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4521707" y="1040891"/>
              <a:ext cx="0" cy="408940"/>
            </a:xfrm>
            <a:custGeom>
              <a:avLst/>
              <a:gdLst/>
              <a:ahLst/>
              <a:cxnLst/>
              <a:rect l="l" t="t" r="r" b="b"/>
              <a:pathLst>
                <a:path h="408940">
                  <a:moveTo>
                    <a:pt x="0" y="408431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521707" y="1022603"/>
              <a:ext cx="0" cy="18415"/>
            </a:xfrm>
            <a:custGeom>
              <a:avLst/>
              <a:gdLst/>
              <a:ahLst/>
              <a:cxnLst/>
              <a:rect l="l" t="t" r="r" b="b"/>
              <a:pathLst>
                <a:path h="18415">
                  <a:moveTo>
                    <a:pt x="0" y="18287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AEAEA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4521707" y="1001267"/>
              <a:ext cx="0" cy="21590"/>
            </a:xfrm>
            <a:custGeom>
              <a:avLst/>
              <a:gdLst/>
              <a:ahLst/>
              <a:cxnLst/>
              <a:rect l="l" t="t" r="r" b="b"/>
              <a:pathLst>
                <a:path h="21590">
                  <a:moveTo>
                    <a:pt x="0" y="21336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CECEC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4521707" y="982979"/>
              <a:ext cx="0" cy="18415"/>
            </a:xfrm>
            <a:custGeom>
              <a:avLst/>
              <a:gdLst/>
              <a:ahLst/>
              <a:cxnLst/>
              <a:rect l="l" t="t" r="r" b="b"/>
              <a:pathLst>
                <a:path h="18415">
                  <a:moveTo>
                    <a:pt x="0" y="18287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EEEEE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>
            <a:spLocks noGrp="1"/>
          </p:cNvSpPr>
          <p:nvPr>
            <p:ph type="ctrTitle"/>
          </p:nvPr>
        </p:nvSpPr>
        <p:spPr>
          <a:xfrm>
            <a:off x="180925" y="968375"/>
            <a:ext cx="4429175" cy="534762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0"/>
              </a:spcBef>
            </a:pPr>
            <a:r>
              <a:rPr sz="1600" b="1" smtClean="0"/>
              <a:t>C</a:t>
            </a:r>
            <a:r>
              <a:rPr lang="fr-FR" sz="1600" b="1" dirty="0" err="1" smtClean="0"/>
              <a:t>hapitre</a:t>
            </a:r>
            <a:r>
              <a:rPr sz="1600" b="1" spc="-110" smtClean="0"/>
              <a:t> </a:t>
            </a:r>
            <a:r>
              <a:rPr sz="1600" b="1" spc="-10" dirty="0"/>
              <a:t>n°</a:t>
            </a:r>
            <a:r>
              <a:rPr sz="1600" b="1" spc="-110" dirty="0"/>
              <a:t> </a:t>
            </a:r>
            <a:r>
              <a:rPr sz="1600" b="1" spc="-20" dirty="0"/>
              <a:t>2</a:t>
            </a:r>
            <a:r>
              <a:rPr sz="1600" b="1" spc="-20"/>
              <a:t>:</a:t>
            </a:r>
            <a:r>
              <a:rPr sz="1600" b="1" spc="-90"/>
              <a:t> </a:t>
            </a:r>
            <a:r>
              <a:rPr lang="fr-FR" sz="20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/>
                <a:cs typeface="Microsoft Sans Serif"/>
              </a:rPr>
              <a:t>Les Bases de la syntaxe </a:t>
            </a:r>
            <a:r>
              <a:rPr lang="fr-FR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/>
                <a:cs typeface="Microsoft Sans Serif"/>
              </a:rPr>
              <a:t>(Partie 01)</a:t>
            </a:r>
            <a:endParaRPr sz="1600" spc="-1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Sans Serif"/>
              <a:cs typeface="Microsoft Sans Serif"/>
            </a:endParaRPr>
          </a:p>
        </p:txBody>
      </p:sp>
      <p:sp>
        <p:nvSpPr>
          <p:cNvPr id="16" name="object 16"/>
          <p:cNvSpPr txBox="1">
            <a:spLocks noGrp="1"/>
          </p:cNvSpPr>
          <p:nvPr>
            <p:ph type="subTitle" idx="4"/>
          </p:nvPr>
        </p:nvSpPr>
        <p:spPr>
          <a:xfrm>
            <a:off x="841349" y="2121204"/>
            <a:ext cx="2976245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lang="en-US" sz="1200" u="none" dirty="0" smtClean="0">
                <a:solidFill>
                  <a:srgbClr val="000000"/>
                </a:solidFill>
                <a:latin typeface="Andalus" pitchFamily="18" charset="-78"/>
                <a:cs typeface="Andalus" pitchFamily="18" charset="-78"/>
              </a:rPr>
              <a:t>L1</a:t>
            </a:r>
            <a:r>
              <a:rPr lang="en-US" sz="1200" b="0" u="none" dirty="0" smtClean="0">
                <a:solidFill>
                  <a:srgbClr val="000000"/>
                </a:solidFill>
                <a:latin typeface="Andalus" pitchFamily="18" charset="-78"/>
                <a:cs typeface="Andalus" pitchFamily="18" charset="-78"/>
              </a:rPr>
              <a:t> Mathématiques </a:t>
            </a:r>
            <a:r>
              <a:rPr lang="en-US" sz="1200" b="0" u="none" dirty="0" err="1" smtClean="0">
                <a:solidFill>
                  <a:srgbClr val="000000"/>
                </a:solidFill>
                <a:latin typeface="Andalus" pitchFamily="18" charset="-78"/>
                <a:cs typeface="Andalus" pitchFamily="18" charset="-78"/>
              </a:rPr>
              <a:t>appliquées</a:t>
            </a:r>
            <a:endParaRPr sz="1200" b="0" u="none" spc="-10" dirty="0">
              <a:solidFill>
                <a:srgbClr val="000000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3980688" y="2950463"/>
            <a:ext cx="628015" cy="265430"/>
          </a:xfrm>
          <a:custGeom>
            <a:avLst/>
            <a:gdLst/>
            <a:ahLst/>
            <a:cxnLst/>
            <a:rect l="l" t="t" r="r" b="b"/>
            <a:pathLst>
              <a:path w="628014" h="265430">
                <a:moveTo>
                  <a:pt x="627888" y="0"/>
                </a:moveTo>
                <a:lnTo>
                  <a:pt x="0" y="0"/>
                </a:lnTo>
                <a:lnTo>
                  <a:pt x="0" y="265175"/>
                </a:lnTo>
                <a:lnTo>
                  <a:pt x="627888" y="265175"/>
                </a:lnTo>
                <a:lnTo>
                  <a:pt x="62788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ZoneTexte 18"/>
          <p:cNvSpPr txBox="1"/>
          <p:nvPr/>
        </p:nvSpPr>
        <p:spPr>
          <a:xfrm>
            <a:off x="0" y="130175"/>
            <a:ext cx="46101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100" u="sng" dirty="0" smtClean="0">
                <a:latin typeface="Andalus" pitchFamily="18" charset="-78"/>
                <a:cs typeface="Andalus" pitchFamily="18" charset="-78"/>
              </a:rPr>
              <a:t>Université de </a:t>
            </a:r>
            <a:r>
              <a:rPr lang="fr-FR" sz="1100" u="sng" dirty="0" err="1" smtClean="0">
                <a:latin typeface="Andalus" pitchFamily="18" charset="-78"/>
                <a:cs typeface="Andalus" pitchFamily="18" charset="-78"/>
              </a:rPr>
              <a:t>AbdelHafid</a:t>
            </a:r>
            <a:r>
              <a:rPr lang="fr-FR" sz="1100" u="sng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fr-FR" sz="1100" u="sng" dirty="0" err="1" smtClean="0">
                <a:latin typeface="Andalus" pitchFamily="18" charset="-78"/>
                <a:cs typeface="Andalus" pitchFamily="18" charset="-78"/>
              </a:rPr>
              <a:t>Boussouf</a:t>
            </a:r>
            <a:r>
              <a:rPr lang="fr-FR" sz="1100" u="sng" dirty="0" smtClean="0">
                <a:latin typeface="Andalus" pitchFamily="18" charset="-78"/>
                <a:cs typeface="Andalus" pitchFamily="18" charset="-78"/>
              </a:rPr>
              <a:t> - Mila </a:t>
            </a:r>
            <a:endParaRPr lang="en-US" sz="1100" u="sng" dirty="0">
              <a:latin typeface="Andalus" pitchFamily="18" charset="-78"/>
              <a:cs typeface="Andalus" pitchFamily="18" charset="-78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23944" y="3020567"/>
            <a:ext cx="448055" cy="179832"/>
          </a:xfrm>
          <a:prstGeom prst="rect">
            <a:avLst/>
          </a:prstGeom>
        </p:spPr>
      </p:pic>
      <p:sp>
        <p:nvSpPr>
          <p:cNvPr id="3" name="object 3"/>
          <p:cNvSpPr/>
          <p:nvPr/>
        </p:nvSpPr>
        <p:spPr>
          <a:xfrm>
            <a:off x="3048000" y="3261358"/>
            <a:ext cx="42545" cy="30480"/>
          </a:xfrm>
          <a:custGeom>
            <a:avLst/>
            <a:gdLst/>
            <a:ahLst/>
            <a:cxnLst/>
            <a:rect l="l" t="t" r="r" b="b"/>
            <a:pathLst>
              <a:path w="42544" h="30479">
                <a:moveTo>
                  <a:pt x="0" y="30366"/>
                </a:moveTo>
                <a:lnTo>
                  <a:pt x="42513" y="30366"/>
                </a:lnTo>
                <a:lnTo>
                  <a:pt x="42513" y="0"/>
                </a:lnTo>
                <a:lnTo>
                  <a:pt x="0" y="0"/>
                </a:lnTo>
                <a:lnTo>
                  <a:pt x="0" y="30366"/>
                </a:lnTo>
                <a:close/>
              </a:path>
            </a:pathLst>
          </a:custGeom>
          <a:ln w="6096">
            <a:solidFill>
              <a:srgbClr val="ACACD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965704" y="3258311"/>
            <a:ext cx="27940" cy="36830"/>
          </a:xfrm>
          <a:custGeom>
            <a:avLst/>
            <a:gdLst/>
            <a:ahLst/>
            <a:cxnLst/>
            <a:rect l="l" t="t" r="r" b="b"/>
            <a:pathLst>
              <a:path w="27939" h="36829">
                <a:moveTo>
                  <a:pt x="27431" y="0"/>
                </a:moveTo>
                <a:lnTo>
                  <a:pt x="0" y="18287"/>
                </a:lnTo>
                <a:lnTo>
                  <a:pt x="27431" y="36575"/>
                </a:lnTo>
                <a:lnTo>
                  <a:pt x="27431" y="0"/>
                </a:lnTo>
                <a:close/>
              </a:path>
            </a:pathLst>
          </a:custGeom>
          <a:solidFill>
            <a:srgbClr val="D5D5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145535" y="3258311"/>
            <a:ext cx="24765" cy="36830"/>
          </a:xfrm>
          <a:custGeom>
            <a:avLst/>
            <a:gdLst/>
            <a:ahLst/>
            <a:cxnLst/>
            <a:rect l="l" t="t" r="r" b="b"/>
            <a:pathLst>
              <a:path w="24764" h="36829">
                <a:moveTo>
                  <a:pt x="0" y="0"/>
                </a:moveTo>
                <a:lnTo>
                  <a:pt x="0" y="36575"/>
                </a:lnTo>
                <a:lnTo>
                  <a:pt x="24383" y="18287"/>
                </a:lnTo>
                <a:lnTo>
                  <a:pt x="0" y="0"/>
                </a:lnTo>
                <a:close/>
              </a:path>
            </a:pathLst>
          </a:custGeom>
          <a:solidFill>
            <a:srgbClr val="D5D5EE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3243072" y="3249167"/>
            <a:ext cx="130810" cy="55244"/>
            <a:chOff x="3243072" y="3249167"/>
            <a:chExt cx="130810" cy="55244"/>
          </a:xfrm>
        </p:grpSpPr>
        <p:sp>
          <p:nvSpPr>
            <p:cNvPr id="7" name="object 7"/>
            <p:cNvSpPr/>
            <p:nvPr/>
          </p:nvSpPr>
          <p:spPr>
            <a:xfrm>
              <a:off x="3307080" y="3252215"/>
              <a:ext cx="64135" cy="48895"/>
            </a:xfrm>
            <a:custGeom>
              <a:avLst/>
              <a:gdLst/>
              <a:ahLst/>
              <a:cxnLst/>
              <a:rect l="l" t="t" r="r" b="b"/>
              <a:pathLst>
                <a:path w="64135" h="48895">
                  <a:moveTo>
                    <a:pt x="0" y="48767"/>
                  </a:moveTo>
                  <a:lnTo>
                    <a:pt x="42933" y="48767"/>
                  </a:lnTo>
                  <a:lnTo>
                    <a:pt x="42933" y="19616"/>
                  </a:lnTo>
                  <a:lnTo>
                    <a:pt x="0" y="19616"/>
                  </a:lnTo>
                  <a:lnTo>
                    <a:pt x="0" y="48767"/>
                  </a:lnTo>
                  <a:close/>
                </a:path>
                <a:path w="64135" h="48895">
                  <a:moveTo>
                    <a:pt x="10414" y="19507"/>
                  </a:moveTo>
                  <a:lnTo>
                    <a:pt x="10414" y="9753"/>
                  </a:lnTo>
                  <a:lnTo>
                    <a:pt x="53594" y="9753"/>
                  </a:lnTo>
                  <a:lnTo>
                    <a:pt x="53594" y="39014"/>
                  </a:lnTo>
                  <a:lnTo>
                    <a:pt x="43434" y="39014"/>
                  </a:lnTo>
                </a:path>
                <a:path w="64135" h="48895">
                  <a:moveTo>
                    <a:pt x="20574" y="9753"/>
                  </a:moveTo>
                  <a:lnTo>
                    <a:pt x="20574" y="0"/>
                  </a:lnTo>
                  <a:lnTo>
                    <a:pt x="63754" y="0"/>
                  </a:lnTo>
                  <a:lnTo>
                    <a:pt x="63754" y="29260"/>
                  </a:lnTo>
                  <a:lnTo>
                    <a:pt x="53594" y="29260"/>
                  </a:lnTo>
                </a:path>
              </a:pathLst>
            </a:custGeom>
            <a:ln w="6096">
              <a:solidFill>
                <a:srgbClr val="ACACD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3243072" y="3258311"/>
              <a:ext cx="25400" cy="36830"/>
            </a:xfrm>
            <a:custGeom>
              <a:avLst/>
              <a:gdLst/>
              <a:ahLst/>
              <a:cxnLst/>
              <a:rect l="l" t="t" r="r" b="b"/>
              <a:pathLst>
                <a:path w="25400" h="36829">
                  <a:moveTo>
                    <a:pt x="25145" y="0"/>
                  </a:moveTo>
                  <a:lnTo>
                    <a:pt x="0" y="18287"/>
                  </a:lnTo>
                  <a:lnTo>
                    <a:pt x="25145" y="36575"/>
                  </a:lnTo>
                  <a:lnTo>
                    <a:pt x="25145" y="0"/>
                  </a:lnTo>
                  <a:close/>
                </a:path>
              </a:pathLst>
            </a:custGeom>
            <a:solidFill>
              <a:srgbClr val="D5D5E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/>
          <p:nvPr/>
        </p:nvSpPr>
        <p:spPr>
          <a:xfrm>
            <a:off x="3419094" y="3258311"/>
            <a:ext cx="25400" cy="36830"/>
          </a:xfrm>
          <a:custGeom>
            <a:avLst/>
            <a:gdLst/>
            <a:ahLst/>
            <a:cxnLst/>
            <a:rect l="l" t="t" r="r" b="b"/>
            <a:pathLst>
              <a:path w="25400" h="36829">
                <a:moveTo>
                  <a:pt x="0" y="0"/>
                </a:moveTo>
                <a:lnTo>
                  <a:pt x="0" y="36575"/>
                </a:lnTo>
                <a:lnTo>
                  <a:pt x="25145" y="18287"/>
                </a:lnTo>
                <a:lnTo>
                  <a:pt x="0" y="0"/>
                </a:lnTo>
                <a:close/>
              </a:path>
            </a:pathLst>
          </a:custGeom>
          <a:solidFill>
            <a:srgbClr val="D5D5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605784" y="3264408"/>
            <a:ext cx="40005" cy="0"/>
          </a:xfrm>
          <a:custGeom>
            <a:avLst/>
            <a:gdLst/>
            <a:ahLst/>
            <a:cxnLst/>
            <a:rect l="l" t="t" r="r" b="b"/>
            <a:pathLst>
              <a:path w="40004">
                <a:moveTo>
                  <a:pt x="0" y="0"/>
                </a:moveTo>
                <a:lnTo>
                  <a:pt x="39624" y="0"/>
                </a:lnTo>
              </a:path>
            </a:pathLst>
          </a:custGeom>
          <a:ln w="6096">
            <a:solidFill>
              <a:srgbClr val="ACACD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517391" y="3258311"/>
            <a:ext cx="26034" cy="36830"/>
          </a:xfrm>
          <a:custGeom>
            <a:avLst/>
            <a:gdLst/>
            <a:ahLst/>
            <a:cxnLst/>
            <a:rect l="l" t="t" r="r" b="b"/>
            <a:pathLst>
              <a:path w="26035" h="36829">
                <a:moveTo>
                  <a:pt x="25527" y="0"/>
                </a:moveTo>
                <a:lnTo>
                  <a:pt x="0" y="18287"/>
                </a:lnTo>
                <a:lnTo>
                  <a:pt x="25527" y="36575"/>
                </a:lnTo>
                <a:lnTo>
                  <a:pt x="25527" y="0"/>
                </a:lnTo>
                <a:close/>
              </a:path>
            </a:pathLst>
          </a:custGeom>
          <a:solidFill>
            <a:srgbClr val="D5D5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696080" y="3258311"/>
            <a:ext cx="26034" cy="36830"/>
          </a:xfrm>
          <a:custGeom>
            <a:avLst/>
            <a:gdLst/>
            <a:ahLst/>
            <a:cxnLst/>
            <a:rect l="l" t="t" r="r" b="b"/>
            <a:pathLst>
              <a:path w="26035" h="36829">
                <a:moveTo>
                  <a:pt x="0" y="0"/>
                </a:moveTo>
                <a:lnTo>
                  <a:pt x="0" y="36575"/>
                </a:lnTo>
                <a:lnTo>
                  <a:pt x="25527" y="18287"/>
                </a:lnTo>
                <a:lnTo>
                  <a:pt x="0" y="0"/>
                </a:lnTo>
                <a:close/>
              </a:path>
            </a:pathLst>
          </a:custGeom>
          <a:solidFill>
            <a:srgbClr val="D5D5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593591" y="3252215"/>
            <a:ext cx="52069" cy="48895"/>
          </a:xfrm>
          <a:custGeom>
            <a:avLst/>
            <a:gdLst/>
            <a:ahLst/>
            <a:cxnLst/>
            <a:rect l="l" t="t" r="r" b="b"/>
            <a:pathLst>
              <a:path w="52070" h="48895">
                <a:moveTo>
                  <a:pt x="0" y="0"/>
                </a:moveTo>
                <a:lnTo>
                  <a:pt x="38862" y="0"/>
                </a:lnTo>
              </a:path>
              <a:path w="52070" h="48895">
                <a:moveTo>
                  <a:pt x="12954" y="24383"/>
                </a:moveTo>
                <a:lnTo>
                  <a:pt x="51816" y="24383"/>
                </a:lnTo>
              </a:path>
              <a:path w="52070" h="48895">
                <a:moveTo>
                  <a:pt x="0" y="36575"/>
                </a:moveTo>
                <a:lnTo>
                  <a:pt x="38862" y="36575"/>
                </a:lnTo>
              </a:path>
              <a:path w="52070" h="48895">
                <a:moveTo>
                  <a:pt x="12954" y="48767"/>
                </a:moveTo>
                <a:lnTo>
                  <a:pt x="51816" y="48767"/>
                </a:lnTo>
              </a:path>
            </a:pathLst>
          </a:custGeom>
          <a:ln w="6096">
            <a:solidFill>
              <a:srgbClr val="D5D5E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870959" y="3252215"/>
            <a:ext cx="48895" cy="24765"/>
          </a:xfrm>
          <a:custGeom>
            <a:avLst/>
            <a:gdLst/>
            <a:ahLst/>
            <a:cxnLst/>
            <a:rect l="l" t="t" r="r" b="b"/>
            <a:pathLst>
              <a:path w="48895" h="24764">
                <a:moveTo>
                  <a:pt x="0" y="0"/>
                </a:moveTo>
                <a:lnTo>
                  <a:pt x="36575" y="0"/>
                </a:lnTo>
              </a:path>
              <a:path w="48895" h="24764">
                <a:moveTo>
                  <a:pt x="12191" y="12191"/>
                </a:moveTo>
                <a:lnTo>
                  <a:pt x="48767" y="12191"/>
                </a:lnTo>
              </a:path>
              <a:path w="48895" h="24764">
                <a:moveTo>
                  <a:pt x="12191" y="24383"/>
                </a:moveTo>
                <a:lnTo>
                  <a:pt x="48767" y="24383"/>
                </a:lnTo>
              </a:path>
            </a:pathLst>
          </a:custGeom>
          <a:ln w="6096">
            <a:solidFill>
              <a:srgbClr val="ACACD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794759" y="3258311"/>
            <a:ext cx="25400" cy="36830"/>
          </a:xfrm>
          <a:custGeom>
            <a:avLst/>
            <a:gdLst/>
            <a:ahLst/>
            <a:cxnLst/>
            <a:rect l="l" t="t" r="r" b="b"/>
            <a:pathLst>
              <a:path w="25400" h="36829">
                <a:moveTo>
                  <a:pt x="25145" y="0"/>
                </a:moveTo>
                <a:lnTo>
                  <a:pt x="0" y="18287"/>
                </a:lnTo>
                <a:lnTo>
                  <a:pt x="25145" y="36575"/>
                </a:lnTo>
                <a:lnTo>
                  <a:pt x="25145" y="0"/>
                </a:lnTo>
                <a:close/>
              </a:path>
            </a:pathLst>
          </a:custGeom>
          <a:solidFill>
            <a:srgbClr val="D5D5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970782" y="3258311"/>
            <a:ext cx="25400" cy="36830"/>
          </a:xfrm>
          <a:custGeom>
            <a:avLst/>
            <a:gdLst/>
            <a:ahLst/>
            <a:cxnLst/>
            <a:rect l="l" t="t" r="r" b="b"/>
            <a:pathLst>
              <a:path w="25400" h="36829">
                <a:moveTo>
                  <a:pt x="0" y="0"/>
                </a:moveTo>
                <a:lnTo>
                  <a:pt x="0" y="36575"/>
                </a:lnTo>
                <a:lnTo>
                  <a:pt x="25145" y="18287"/>
                </a:lnTo>
                <a:lnTo>
                  <a:pt x="0" y="0"/>
                </a:lnTo>
                <a:close/>
              </a:path>
            </a:pathLst>
          </a:custGeom>
          <a:solidFill>
            <a:srgbClr val="D5D5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870959" y="3288791"/>
            <a:ext cx="48895" cy="12700"/>
          </a:xfrm>
          <a:custGeom>
            <a:avLst/>
            <a:gdLst/>
            <a:ahLst/>
            <a:cxnLst/>
            <a:rect l="l" t="t" r="r" b="b"/>
            <a:pathLst>
              <a:path w="48895" h="12700">
                <a:moveTo>
                  <a:pt x="0" y="0"/>
                </a:moveTo>
                <a:lnTo>
                  <a:pt x="36575" y="0"/>
                </a:lnTo>
              </a:path>
              <a:path w="48895" h="12700">
                <a:moveTo>
                  <a:pt x="12191" y="12191"/>
                </a:moveTo>
                <a:lnTo>
                  <a:pt x="48767" y="12191"/>
                </a:lnTo>
              </a:path>
            </a:pathLst>
          </a:custGeom>
          <a:ln w="6096">
            <a:solidFill>
              <a:srgbClr val="D5D5E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4145279" y="3288791"/>
            <a:ext cx="52069" cy="12700"/>
          </a:xfrm>
          <a:custGeom>
            <a:avLst/>
            <a:gdLst/>
            <a:ahLst/>
            <a:cxnLst/>
            <a:rect l="l" t="t" r="r" b="b"/>
            <a:pathLst>
              <a:path w="52070" h="12700">
                <a:moveTo>
                  <a:pt x="0" y="0"/>
                </a:moveTo>
                <a:lnTo>
                  <a:pt x="38862" y="0"/>
                </a:lnTo>
              </a:path>
              <a:path w="52070" h="12700">
                <a:moveTo>
                  <a:pt x="12954" y="12191"/>
                </a:moveTo>
                <a:lnTo>
                  <a:pt x="51816" y="12191"/>
                </a:lnTo>
              </a:path>
            </a:pathLst>
          </a:custGeom>
          <a:ln w="6096">
            <a:solidFill>
              <a:srgbClr val="ACACD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4328159" y="3252215"/>
            <a:ext cx="234950" cy="48895"/>
          </a:xfrm>
          <a:custGeom>
            <a:avLst/>
            <a:gdLst/>
            <a:ahLst/>
            <a:cxnLst/>
            <a:rect l="l" t="t" r="r" b="b"/>
            <a:pathLst>
              <a:path w="234950" h="48895">
                <a:moveTo>
                  <a:pt x="121919" y="30479"/>
                </a:moveTo>
                <a:lnTo>
                  <a:pt x="143255" y="48767"/>
                </a:lnTo>
              </a:path>
              <a:path w="234950" h="48895">
                <a:moveTo>
                  <a:pt x="124840" y="18237"/>
                </a:moveTo>
                <a:lnTo>
                  <a:pt x="124840" y="9842"/>
                </a:lnTo>
                <a:lnTo>
                  <a:pt x="118110" y="3047"/>
                </a:lnTo>
                <a:lnTo>
                  <a:pt x="109727" y="3047"/>
                </a:lnTo>
                <a:lnTo>
                  <a:pt x="101345" y="3047"/>
                </a:lnTo>
                <a:lnTo>
                  <a:pt x="94487" y="9842"/>
                </a:lnTo>
                <a:lnTo>
                  <a:pt x="94487" y="18237"/>
                </a:lnTo>
                <a:lnTo>
                  <a:pt x="94487" y="26619"/>
                </a:lnTo>
                <a:lnTo>
                  <a:pt x="101345" y="33413"/>
                </a:lnTo>
                <a:lnTo>
                  <a:pt x="109727" y="33413"/>
                </a:lnTo>
                <a:lnTo>
                  <a:pt x="118110" y="33413"/>
                </a:lnTo>
                <a:lnTo>
                  <a:pt x="124840" y="26619"/>
                </a:lnTo>
                <a:lnTo>
                  <a:pt x="124840" y="18237"/>
                </a:lnTo>
                <a:close/>
              </a:path>
              <a:path w="234950" h="48895">
                <a:moveTo>
                  <a:pt x="40766" y="48767"/>
                </a:moveTo>
                <a:lnTo>
                  <a:pt x="50673" y="46837"/>
                </a:lnTo>
                <a:lnTo>
                  <a:pt x="58800" y="41605"/>
                </a:lnTo>
                <a:lnTo>
                  <a:pt x="64262" y="33845"/>
                </a:lnTo>
                <a:lnTo>
                  <a:pt x="66293" y="24383"/>
                </a:lnTo>
                <a:lnTo>
                  <a:pt x="64262" y="14909"/>
                </a:lnTo>
                <a:lnTo>
                  <a:pt x="58800" y="7162"/>
                </a:lnTo>
                <a:lnTo>
                  <a:pt x="50673" y="1917"/>
                </a:lnTo>
                <a:lnTo>
                  <a:pt x="40766" y="0"/>
                </a:lnTo>
                <a:lnTo>
                  <a:pt x="30861" y="1917"/>
                </a:lnTo>
                <a:lnTo>
                  <a:pt x="22860" y="7162"/>
                </a:lnTo>
                <a:lnTo>
                  <a:pt x="17272" y="14909"/>
                </a:lnTo>
                <a:lnTo>
                  <a:pt x="15366" y="24383"/>
                </a:lnTo>
              </a:path>
              <a:path w="234950" h="48895">
                <a:moveTo>
                  <a:pt x="30606" y="17068"/>
                </a:moveTo>
                <a:lnTo>
                  <a:pt x="15366" y="29260"/>
                </a:lnTo>
                <a:lnTo>
                  <a:pt x="0" y="17068"/>
                </a:lnTo>
              </a:path>
              <a:path w="234950" h="48895">
                <a:moveTo>
                  <a:pt x="193928" y="48767"/>
                </a:moveTo>
                <a:lnTo>
                  <a:pt x="184023" y="46837"/>
                </a:lnTo>
                <a:lnTo>
                  <a:pt x="175894" y="41605"/>
                </a:lnTo>
                <a:lnTo>
                  <a:pt x="170434" y="33845"/>
                </a:lnTo>
                <a:lnTo>
                  <a:pt x="168401" y="24383"/>
                </a:lnTo>
                <a:lnTo>
                  <a:pt x="170434" y="14909"/>
                </a:lnTo>
                <a:lnTo>
                  <a:pt x="175894" y="7162"/>
                </a:lnTo>
                <a:lnTo>
                  <a:pt x="184023" y="1917"/>
                </a:lnTo>
                <a:lnTo>
                  <a:pt x="193928" y="0"/>
                </a:lnTo>
                <a:lnTo>
                  <a:pt x="203835" y="1917"/>
                </a:lnTo>
                <a:lnTo>
                  <a:pt x="211836" y="7162"/>
                </a:lnTo>
                <a:lnTo>
                  <a:pt x="217424" y="14909"/>
                </a:lnTo>
                <a:lnTo>
                  <a:pt x="219455" y="24383"/>
                </a:lnTo>
              </a:path>
              <a:path w="234950" h="48895">
                <a:moveTo>
                  <a:pt x="234695" y="17068"/>
                </a:moveTo>
                <a:lnTo>
                  <a:pt x="219455" y="29260"/>
                </a:lnTo>
                <a:lnTo>
                  <a:pt x="204088" y="17068"/>
                </a:lnTo>
              </a:path>
            </a:pathLst>
          </a:custGeom>
          <a:ln w="6096">
            <a:solidFill>
              <a:srgbClr val="ACACD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0" y="-63"/>
            <a:ext cx="2304415" cy="140335"/>
          </a:xfrm>
          <a:custGeom>
            <a:avLst/>
            <a:gdLst/>
            <a:ahLst/>
            <a:cxnLst/>
            <a:rect l="l" t="t" r="r" b="b"/>
            <a:pathLst>
              <a:path w="2304415" h="140335">
                <a:moveTo>
                  <a:pt x="2303907" y="0"/>
                </a:moveTo>
                <a:lnTo>
                  <a:pt x="0" y="0"/>
                </a:lnTo>
                <a:lnTo>
                  <a:pt x="0" y="139890"/>
                </a:lnTo>
                <a:lnTo>
                  <a:pt x="2303907" y="139890"/>
                </a:lnTo>
                <a:lnTo>
                  <a:pt x="2303907" y="0"/>
                </a:lnTo>
                <a:close/>
              </a:path>
            </a:pathLst>
          </a:custGeom>
          <a:solidFill>
            <a:srgbClr val="A2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1" name="object 2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548760" y="29209"/>
            <a:ext cx="1003193" cy="109982"/>
          </a:xfrm>
          <a:prstGeom prst="rect">
            <a:avLst/>
          </a:prstGeom>
        </p:spPr>
      </p:pic>
      <p:pic>
        <p:nvPicPr>
          <p:cNvPr id="22" name="object 22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699890" y="3332289"/>
            <a:ext cx="859409" cy="95015"/>
          </a:xfrm>
          <a:prstGeom prst="rect">
            <a:avLst/>
          </a:prstGeom>
        </p:spPr>
      </p:pic>
      <p:grpSp>
        <p:nvGrpSpPr>
          <p:cNvPr id="23" name="object 23"/>
          <p:cNvGrpSpPr/>
          <p:nvPr/>
        </p:nvGrpSpPr>
        <p:grpSpPr>
          <a:xfrm>
            <a:off x="0" y="-63"/>
            <a:ext cx="4608830" cy="490855"/>
            <a:chOff x="0" y="-63"/>
            <a:chExt cx="4608830" cy="490855"/>
          </a:xfrm>
        </p:grpSpPr>
        <p:sp>
          <p:nvSpPr>
            <p:cNvPr id="24" name="object 24"/>
            <p:cNvSpPr/>
            <p:nvPr/>
          </p:nvSpPr>
          <p:spPr>
            <a:xfrm>
              <a:off x="2304288" y="-63"/>
              <a:ext cx="2304415" cy="140335"/>
            </a:xfrm>
            <a:custGeom>
              <a:avLst/>
              <a:gdLst/>
              <a:ahLst/>
              <a:cxnLst/>
              <a:rect l="l" t="t" r="r" b="b"/>
              <a:pathLst>
                <a:path w="2304415" h="140335">
                  <a:moveTo>
                    <a:pt x="2303907" y="0"/>
                  </a:moveTo>
                  <a:lnTo>
                    <a:pt x="0" y="0"/>
                  </a:lnTo>
                  <a:lnTo>
                    <a:pt x="0" y="139890"/>
                  </a:lnTo>
                  <a:lnTo>
                    <a:pt x="2303907" y="139890"/>
                  </a:lnTo>
                  <a:lnTo>
                    <a:pt x="2303907" y="0"/>
                  </a:lnTo>
                  <a:close/>
                </a:path>
              </a:pathLst>
            </a:custGeom>
            <a:solidFill>
              <a:srgbClr val="D7D7D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0" y="140220"/>
              <a:ext cx="4608830" cy="350520"/>
            </a:xfrm>
            <a:custGeom>
              <a:avLst/>
              <a:gdLst/>
              <a:ahLst/>
              <a:cxnLst/>
              <a:rect l="l" t="t" r="r" b="b"/>
              <a:pathLst>
                <a:path w="4608830" h="350520">
                  <a:moveTo>
                    <a:pt x="4608322" y="0"/>
                  </a:moveTo>
                  <a:lnTo>
                    <a:pt x="0" y="0"/>
                  </a:lnTo>
                  <a:lnTo>
                    <a:pt x="0" y="350126"/>
                  </a:lnTo>
                  <a:lnTo>
                    <a:pt x="4608322" y="350126"/>
                  </a:lnTo>
                  <a:lnTo>
                    <a:pt x="4608322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2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/>
              <a:t>Bases</a:t>
            </a:r>
            <a:r>
              <a:rPr spc="-25" dirty="0"/>
              <a:t> </a:t>
            </a:r>
            <a:r>
              <a:rPr dirty="0"/>
              <a:t>de</a:t>
            </a:r>
            <a:r>
              <a:rPr spc="-35" dirty="0"/>
              <a:t> </a:t>
            </a:r>
            <a:r>
              <a:rPr dirty="0"/>
              <a:t>la</a:t>
            </a:r>
            <a:r>
              <a:rPr spc="-15" dirty="0"/>
              <a:t> </a:t>
            </a:r>
            <a:r>
              <a:rPr dirty="0"/>
              <a:t>syntaxe</a:t>
            </a:r>
            <a:r>
              <a:rPr spc="-20" dirty="0"/>
              <a:t> </a:t>
            </a:r>
            <a:r>
              <a:rPr dirty="0"/>
              <a:t>(Syntax </a:t>
            </a:r>
            <a:r>
              <a:rPr spc="-10" dirty="0"/>
              <a:t>Basics)</a:t>
            </a:r>
          </a:p>
        </p:txBody>
      </p:sp>
      <p:grpSp>
        <p:nvGrpSpPr>
          <p:cNvPr id="27" name="object 27"/>
          <p:cNvGrpSpPr/>
          <p:nvPr/>
        </p:nvGrpSpPr>
        <p:grpSpPr>
          <a:xfrm>
            <a:off x="88392" y="563816"/>
            <a:ext cx="4483735" cy="2767965"/>
            <a:chOff x="88392" y="563816"/>
            <a:chExt cx="4483735" cy="2767965"/>
          </a:xfrm>
        </p:grpSpPr>
        <p:pic>
          <p:nvPicPr>
            <p:cNvPr id="28" name="object 2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37159" y="3142487"/>
              <a:ext cx="103632" cy="188976"/>
            </a:xfrm>
            <a:prstGeom prst="rect">
              <a:avLst/>
            </a:prstGeom>
          </p:spPr>
        </p:pic>
        <p:pic>
          <p:nvPicPr>
            <p:cNvPr id="29" name="object 2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8392" y="563879"/>
              <a:ext cx="4483608" cy="2767584"/>
            </a:xfrm>
            <a:prstGeom prst="rect">
              <a:avLst/>
            </a:prstGeom>
          </p:spPr>
        </p:pic>
        <p:sp>
          <p:nvSpPr>
            <p:cNvPr id="30" name="object 30"/>
            <p:cNvSpPr/>
            <p:nvPr/>
          </p:nvSpPr>
          <p:spPr>
            <a:xfrm>
              <a:off x="88392" y="914399"/>
              <a:ext cx="4431665" cy="2322830"/>
            </a:xfrm>
            <a:custGeom>
              <a:avLst/>
              <a:gdLst/>
              <a:ahLst/>
              <a:cxnLst/>
              <a:rect l="l" t="t" r="r" b="b"/>
              <a:pathLst>
                <a:path w="4431665" h="2322830">
                  <a:moveTo>
                    <a:pt x="4431411" y="0"/>
                  </a:moveTo>
                  <a:lnTo>
                    <a:pt x="0" y="0"/>
                  </a:lnTo>
                  <a:lnTo>
                    <a:pt x="0" y="2227897"/>
                  </a:lnTo>
                  <a:lnTo>
                    <a:pt x="4006" y="2264524"/>
                  </a:lnTo>
                  <a:lnTo>
                    <a:pt x="14918" y="2294509"/>
                  </a:lnTo>
                  <a:lnTo>
                    <a:pt x="31066" y="2314778"/>
                  </a:lnTo>
                  <a:lnTo>
                    <a:pt x="50787" y="2322220"/>
                  </a:lnTo>
                  <a:lnTo>
                    <a:pt x="4380611" y="2322220"/>
                  </a:lnTo>
                  <a:lnTo>
                    <a:pt x="4400296" y="2314778"/>
                  </a:lnTo>
                  <a:lnTo>
                    <a:pt x="4416552" y="2294509"/>
                  </a:lnTo>
                  <a:lnTo>
                    <a:pt x="4427474" y="2264524"/>
                  </a:lnTo>
                  <a:lnTo>
                    <a:pt x="4431411" y="2227897"/>
                  </a:lnTo>
                  <a:lnTo>
                    <a:pt x="443141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4521707" y="635507"/>
              <a:ext cx="0" cy="2541905"/>
            </a:xfrm>
            <a:custGeom>
              <a:avLst/>
              <a:gdLst/>
              <a:ahLst/>
              <a:cxnLst/>
              <a:rect l="l" t="t" r="r" b="b"/>
              <a:pathLst>
                <a:path h="2541905">
                  <a:moveTo>
                    <a:pt x="0" y="2541892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4521707" y="611123"/>
              <a:ext cx="0" cy="24765"/>
            </a:xfrm>
            <a:custGeom>
              <a:avLst/>
              <a:gdLst/>
              <a:ahLst/>
              <a:cxnLst/>
              <a:rect l="l" t="t" r="r" b="b"/>
              <a:pathLst>
                <a:path h="24765">
                  <a:moveTo>
                    <a:pt x="0" y="24383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AEAEA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4521707" y="586739"/>
              <a:ext cx="0" cy="24765"/>
            </a:xfrm>
            <a:custGeom>
              <a:avLst/>
              <a:gdLst/>
              <a:ahLst/>
              <a:cxnLst/>
              <a:rect l="l" t="t" r="r" b="b"/>
              <a:pathLst>
                <a:path h="24765">
                  <a:moveTo>
                    <a:pt x="0" y="24383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CECEC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4521707" y="565403"/>
              <a:ext cx="0" cy="21590"/>
            </a:xfrm>
            <a:custGeom>
              <a:avLst/>
              <a:gdLst/>
              <a:ahLst/>
              <a:cxnLst/>
              <a:rect l="l" t="t" r="r" b="b"/>
              <a:pathLst>
                <a:path h="21590">
                  <a:moveTo>
                    <a:pt x="0" y="21336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EEEEE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5" name="object 35"/>
          <p:cNvSpPr txBox="1"/>
          <p:nvPr/>
        </p:nvSpPr>
        <p:spPr>
          <a:xfrm>
            <a:off x="109524" y="3071571"/>
            <a:ext cx="441896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dirty="0">
                <a:solidFill>
                  <a:srgbClr val="00AF50"/>
                </a:solidFill>
                <a:latin typeface="Arial"/>
                <a:cs typeface="Arial"/>
              </a:rPr>
              <a:t>Remarque</a:t>
            </a:r>
            <a:r>
              <a:rPr sz="1100" b="1" spc="-10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1100" b="1" dirty="0">
                <a:solidFill>
                  <a:srgbClr val="00AF50"/>
                </a:solidFill>
                <a:latin typeface="Arial"/>
                <a:cs typeface="Arial"/>
              </a:rPr>
              <a:t>:</a:t>
            </a:r>
            <a:r>
              <a:rPr sz="1100" b="1" spc="10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Tout</a:t>
            </a:r>
            <a:r>
              <a:rPr sz="1100" spc="-15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ce</a:t>
            </a:r>
            <a:r>
              <a:rPr sz="1100" spc="1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que</a:t>
            </a:r>
            <a:r>
              <a:rPr sz="1100" spc="-10" dirty="0">
                <a:latin typeface="Microsoft Sans Serif"/>
                <a:cs typeface="Microsoft Sans Serif"/>
              </a:rPr>
              <a:t> l’utilisateur</a:t>
            </a:r>
            <a:r>
              <a:rPr sz="1100" spc="-35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écrit</a:t>
            </a:r>
            <a:r>
              <a:rPr sz="1100" spc="1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avec</a:t>
            </a:r>
            <a:r>
              <a:rPr sz="1100" spc="5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input()</a:t>
            </a:r>
            <a:r>
              <a:rPr sz="1100" spc="-35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est</a:t>
            </a:r>
            <a:r>
              <a:rPr sz="1100" spc="-15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du</a:t>
            </a:r>
            <a:r>
              <a:rPr sz="1100" spc="1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text</a:t>
            </a:r>
            <a:r>
              <a:rPr sz="1100" u="dbl" dirty="0">
                <a:uFill>
                  <a:solidFill>
                    <a:srgbClr val="ACACDF"/>
                  </a:solidFill>
                </a:uFill>
                <a:latin typeface="Microsoft Sans Serif"/>
                <a:cs typeface="Microsoft Sans Serif"/>
              </a:rPr>
              <a:t>e</a:t>
            </a:r>
            <a:r>
              <a:rPr sz="1100" spc="-40" dirty="0">
                <a:latin typeface="Microsoft Sans Serif"/>
                <a:cs typeface="Microsoft Sans Serif"/>
              </a:rPr>
              <a:t> </a:t>
            </a:r>
            <a:r>
              <a:rPr sz="1100" spc="-10" dirty="0">
                <a:latin typeface="Microsoft Sans Serif"/>
                <a:cs typeface="Microsoft Sans Serif"/>
              </a:rPr>
              <a:t>(str).</a:t>
            </a:r>
            <a:endParaRPr sz="1100">
              <a:latin typeface="Microsoft Sans Serif"/>
              <a:cs typeface="Microsoft Sans Serif"/>
            </a:endParaRPr>
          </a:p>
        </p:txBody>
      </p:sp>
      <p:grpSp>
        <p:nvGrpSpPr>
          <p:cNvPr id="36" name="object 36"/>
          <p:cNvGrpSpPr/>
          <p:nvPr/>
        </p:nvGrpSpPr>
        <p:grpSpPr>
          <a:xfrm>
            <a:off x="0" y="3350896"/>
            <a:ext cx="3600450" cy="109854"/>
            <a:chOff x="0" y="3346704"/>
            <a:chExt cx="3072765" cy="109855"/>
          </a:xfrm>
        </p:grpSpPr>
        <p:sp>
          <p:nvSpPr>
            <p:cNvPr id="37" name="object 37"/>
            <p:cNvSpPr/>
            <p:nvPr/>
          </p:nvSpPr>
          <p:spPr>
            <a:xfrm>
              <a:off x="0" y="3346704"/>
              <a:ext cx="1536065" cy="109855"/>
            </a:xfrm>
            <a:custGeom>
              <a:avLst/>
              <a:gdLst/>
              <a:ahLst/>
              <a:cxnLst/>
              <a:rect l="l" t="t" r="r" b="b"/>
              <a:pathLst>
                <a:path w="1536065" h="109854">
                  <a:moveTo>
                    <a:pt x="1536065" y="0"/>
                  </a:moveTo>
                  <a:lnTo>
                    <a:pt x="0" y="0"/>
                  </a:lnTo>
                  <a:lnTo>
                    <a:pt x="0" y="109524"/>
                  </a:lnTo>
                  <a:lnTo>
                    <a:pt x="1536065" y="109524"/>
                  </a:lnTo>
                  <a:lnTo>
                    <a:pt x="1536065" y="0"/>
                  </a:lnTo>
                  <a:close/>
                </a:path>
              </a:pathLst>
            </a:custGeom>
            <a:solidFill>
              <a:srgbClr val="A2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1536191" y="3346704"/>
              <a:ext cx="1536065" cy="109855"/>
            </a:xfrm>
            <a:custGeom>
              <a:avLst/>
              <a:gdLst/>
              <a:ahLst/>
              <a:cxnLst/>
              <a:rect l="l" t="t" r="r" b="b"/>
              <a:pathLst>
                <a:path w="1536064" h="109854">
                  <a:moveTo>
                    <a:pt x="1536065" y="0"/>
                  </a:moveTo>
                  <a:lnTo>
                    <a:pt x="0" y="0"/>
                  </a:lnTo>
                  <a:lnTo>
                    <a:pt x="0" y="109524"/>
                  </a:lnTo>
                  <a:lnTo>
                    <a:pt x="1536065" y="109524"/>
                  </a:lnTo>
                  <a:lnTo>
                    <a:pt x="1536065" y="0"/>
                  </a:lnTo>
                  <a:close/>
                </a:path>
              </a:pathLst>
            </a:custGeom>
            <a:solidFill>
              <a:srgbClr val="EBEB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9" name="object 39"/>
          <p:cNvSpPr txBox="1">
            <a:spLocks noGrp="1"/>
          </p:cNvSpPr>
          <p:nvPr>
            <p:ph type="body" idx="1"/>
          </p:nvPr>
        </p:nvSpPr>
        <p:spPr>
          <a:xfrm>
            <a:off x="109524" y="605993"/>
            <a:ext cx="4215765" cy="183781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ts val="1305"/>
              </a:lnSpc>
              <a:spcBef>
                <a:spcPts val="105"/>
              </a:spcBef>
            </a:pPr>
            <a:r>
              <a:rPr dirty="0"/>
              <a:t>7.</a:t>
            </a:r>
            <a:r>
              <a:rPr spc="-35" dirty="0"/>
              <a:t> </a:t>
            </a:r>
            <a:r>
              <a:rPr dirty="0"/>
              <a:t>La</a:t>
            </a:r>
            <a:r>
              <a:rPr spc="-30" dirty="0"/>
              <a:t> </a:t>
            </a:r>
            <a:r>
              <a:rPr dirty="0"/>
              <a:t>fonction</a:t>
            </a:r>
            <a:r>
              <a:rPr spc="-15" dirty="0"/>
              <a:t> </a:t>
            </a:r>
            <a:r>
              <a:rPr dirty="0"/>
              <a:t>input()</a:t>
            </a:r>
            <a:r>
              <a:rPr spc="5" dirty="0"/>
              <a:t> </a:t>
            </a:r>
            <a:r>
              <a:rPr dirty="0"/>
              <a:t>:</a:t>
            </a:r>
            <a:r>
              <a:rPr spc="-45" dirty="0"/>
              <a:t> </a:t>
            </a:r>
            <a:r>
              <a:rPr dirty="0"/>
              <a:t>saisir</a:t>
            </a:r>
            <a:r>
              <a:rPr spc="10" dirty="0"/>
              <a:t> </a:t>
            </a:r>
            <a:r>
              <a:rPr dirty="0"/>
              <a:t>une</a:t>
            </a:r>
            <a:r>
              <a:rPr spc="-30" dirty="0"/>
              <a:t> </a:t>
            </a:r>
            <a:r>
              <a:rPr dirty="0"/>
              <a:t>donnée</a:t>
            </a:r>
            <a:r>
              <a:rPr spc="-30" dirty="0"/>
              <a:t> </a:t>
            </a:r>
            <a:r>
              <a:rPr dirty="0"/>
              <a:t>au</a:t>
            </a:r>
            <a:r>
              <a:rPr spc="-40" dirty="0"/>
              <a:t> </a:t>
            </a:r>
            <a:r>
              <a:rPr spc="-10" dirty="0"/>
              <a:t>clavier</a:t>
            </a:r>
            <a:r>
              <a:rPr u="none" spc="-10" dirty="0"/>
              <a:t>:</a:t>
            </a:r>
          </a:p>
          <a:p>
            <a:pPr marL="12700" marR="241935">
              <a:lnSpc>
                <a:spcPct val="151100"/>
              </a:lnSpc>
            </a:pPr>
            <a:r>
              <a:rPr b="0" u="none" smtClean="0">
                <a:solidFill>
                  <a:srgbClr val="000000"/>
                </a:solidFill>
                <a:latin typeface="Microsoft Sans Serif"/>
                <a:cs typeface="Microsoft Sans Serif"/>
              </a:rPr>
              <a:t>En</a:t>
            </a:r>
            <a:r>
              <a:rPr b="0" u="none" spc="10" smtClean="0">
                <a:solidFill>
                  <a:srgbClr val="000000"/>
                </a:solidFill>
                <a:latin typeface="Microsoft Sans Serif"/>
                <a:cs typeface="Microsoft Sans Serif"/>
              </a:rPr>
              <a:t> </a:t>
            </a:r>
            <a:r>
              <a:rPr b="0" u="none" dirty="0">
                <a:solidFill>
                  <a:srgbClr val="000000"/>
                </a:solidFill>
                <a:latin typeface="Microsoft Sans Serif"/>
                <a:cs typeface="Microsoft Sans Serif"/>
              </a:rPr>
              <a:t>Python,</a:t>
            </a:r>
            <a:r>
              <a:rPr b="0" u="none" spc="-70" dirty="0">
                <a:solidFill>
                  <a:srgbClr val="000000"/>
                </a:solidFill>
                <a:latin typeface="Microsoft Sans Serif"/>
                <a:cs typeface="Microsoft Sans Serif"/>
              </a:rPr>
              <a:t> </a:t>
            </a:r>
            <a:r>
              <a:rPr b="0" u="none" dirty="0">
                <a:solidFill>
                  <a:srgbClr val="000000"/>
                </a:solidFill>
                <a:latin typeface="Microsoft Sans Serif"/>
                <a:cs typeface="Microsoft Sans Serif"/>
              </a:rPr>
              <a:t>la</a:t>
            </a:r>
            <a:r>
              <a:rPr b="0" u="none" spc="40" dirty="0">
                <a:solidFill>
                  <a:srgbClr val="000000"/>
                </a:solidFill>
                <a:latin typeface="Microsoft Sans Serif"/>
                <a:cs typeface="Microsoft Sans Serif"/>
              </a:rPr>
              <a:t> </a:t>
            </a:r>
            <a:r>
              <a:rPr b="0" u="none" dirty="0">
                <a:solidFill>
                  <a:srgbClr val="000000"/>
                </a:solidFill>
                <a:latin typeface="Microsoft Sans Serif"/>
                <a:cs typeface="Microsoft Sans Serif"/>
              </a:rPr>
              <a:t>fonction</a:t>
            </a:r>
            <a:r>
              <a:rPr b="0" u="none" spc="-65" dirty="0">
                <a:solidFill>
                  <a:srgbClr val="000000"/>
                </a:solidFill>
                <a:latin typeface="Microsoft Sans Serif"/>
                <a:cs typeface="Microsoft Sans Serif"/>
              </a:rPr>
              <a:t> </a:t>
            </a:r>
            <a:r>
              <a:rPr b="0" u="none" dirty="0">
                <a:solidFill>
                  <a:srgbClr val="000000"/>
                </a:solidFill>
                <a:latin typeface="Microsoft Sans Serif"/>
                <a:cs typeface="Microsoft Sans Serif"/>
              </a:rPr>
              <a:t>input()</a:t>
            </a:r>
            <a:r>
              <a:rPr b="0" u="none" spc="-30" dirty="0">
                <a:solidFill>
                  <a:srgbClr val="000000"/>
                </a:solidFill>
                <a:latin typeface="Microsoft Sans Serif"/>
                <a:cs typeface="Microsoft Sans Serif"/>
              </a:rPr>
              <a:t> </a:t>
            </a:r>
            <a:r>
              <a:rPr b="0" u="none" dirty="0">
                <a:solidFill>
                  <a:srgbClr val="000000"/>
                </a:solidFill>
                <a:latin typeface="Microsoft Sans Serif"/>
                <a:cs typeface="Microsoft Sans Serif"/>
              </a:rPr>
              <a:t>sert</a:t>
            </a:r>
            <a:r>
              <a:rPr b="0" u="none" spc="10" dirty="0">
                <a:solidFill>
                  <a:srgbClr val="000000"/>
                </a:solidFill>
                <a:latin typeface="Microsoft Sans Serif"/>
                <a:cs typeface="Microsoft Sans Serif"/>
              </a:rPr>
              <a:t> </a:t>
            </a:r>
            <a:r>
              <a:rPr b="0" u="none" dirty="0">
                <a:solidFill>
                  <a:srgbClr val="000000"/>
                </a:solidFill>
                <a:latin typeface="Microsoft Sans Serif"/>
                <a:cs typeface="Microsoft Sans Serif"/>
              </a:rPr>
              <a:t>à</a:t>
            </a:r>
            <a:r>
              <a:rPr b="0" u="none" spc="10" dirty="0">
                <a:solidFill>
                  <a:srgbClr val="000000"/>
                </a:solidFill>
                <a:latin typeface="Microsoft Sans Serif"/>
                <a:cs typeface="Microsoft Sans Serif"/>
              </a:rPr>
              <a:t> </a:t>
            </a:r>
            <a:r>
              <a:rPr b="0" u="none" dirty="0">
                <a:solidFill>
                  <a:srgbClr val="000000"/>
                </a:solidFill>
                <a:latin typeface="Microsoft Sans Serif"/>
                <a:cs typeface="Microsoft Sans Serif"/>
              </a:rPr>
              <a:t>demander</a:t>
            </a:r>
            <a:r>
              <a:rPr b="0" u="none" spc="-85" dirty="0">
                <a:solidFill>
                  <a:srgbClr val="000000"/>
                </a:solidFill>
                <a:latin typeface="Microsoft Sans Serif"/>
                <a:cs typeface="Microsoft Sans Serif"/>
              </a:rPr>
              <a:t> </a:t>
            </a:r>
            <a:r>
              <a:rPr b="0" u="none" dirty="0">
                <a:solidFill>
                  <a:srgbClr val="000000"/>
                </a:solidFill>
                <a:latin typeface="Microsoft Sans Serif"/>
                <a:cs typeface="Microsoft Sans Serif"/>
              </a:rPr>
              <a:t>une</a:t>
            </a:r>
            <a:r>
              <a:rPr b="0" u="none" spc="-15" dirty="0">
                <a:solidFill>
                  <a:srgbClr val="000000"/>
                </a:solidFill>
                <a:latin typeface="Microsoft Sans Serif"/>
                <a:cs typeface="Microsoft Sans Serif"/>
              </a:rPr>
              <a:t> </a:t>
            </a:r>
            <a:r>
              <a:rPr b="0" u="none" dirty="0">
                <a:solidFill>
                  <a:srgbClr val="000000"/>
                </a:solidFill>
                <a:latin typeface="Microsoft Sans Serif"/>
                <a:cs typeface="Microsoft Sans Serif"/>
              </a:rPr>
              <a:t>information</a:t>
            </a:r>
            <a:r>
              <a:rPr b="0" u="none" spc="-60" dirty="0">
                <a:solidFill>
                  <a:srgbClr val="000000"/>
                </a:solidFill>
                <a:latin typeface="Microsoft Sans Serif"/>
                <a:cs typeface="Microsoft Sans Serif"/>
              </a:rPr>
              <a:t> </a:t>
            </a:r>
            <a:r>
              <a:rPr b="0" u="none" spc="-50" dirty="0">
                <a:solidFill>
                  <a:srgbClr val="000000"/>
                </a:solidFill>
                <a:latin typeface="Microsoft Sans Serif"/>
                <a:cs typeface="Microsoft Sans Serif"/>
              </a:rPr>
              <a:t>à </a:t>
            </a:r>
            <a:r>
              <a:rPr b="0" u="none" spc="-10" dirty="0">
                <a:solidFill>
                  <a:srgbClr val="000000"/>
                </a:solidFill>
                <a:latin typeface="Microsoft Sans Serif"/>
                <a:cs typeface="Microsoft Sans Serif"/>
              </a:rPr>
              <a:t>l’utilisateur.</a:t>
            </a:r>
          </a:p>
          <a:p>
            <a:pPr marL="12700" marR="5080">
              <a:lnSpc>
                <a:spcPts val="1989"/>
              </a:lnSpc>
              <a:spcBef>
                <a:spcPts val="160"/>
              </a:spcBef>
            </a:pPr>
            <a:r>
              <a:rPr b="0" u="none" dirty="0">
                <a:solidFill>
                  <a:srgbClr val="000000"/>
                </a:solidFill>
                <a:latin typeface="Microsoft Sans Serif"/>
                <a:cs typeface="Microsoft Sans Serif"/>
              </a:rPr>
              <a:t>Le</a:t>
            </a:r>
            <a:r>
              <a:rPr b="0" u="none" spc="5" dirty="0">
                <a:solidFill>
                  <a:srgbClr val="000000"/>
                </a:solidFill>
                <a:latin typeface="Microsoft Sans Serif"/>
                <a:cs typeface="Microsoft Sans Serif"/>
              </a:rPr>
              <a:t> </a:t>
            </a:r>
            <a:r>
              <a:rPr b="0" u="none" dirty="0">
                <a:solidFill>
                  <a:srgbClr val="000000"/>
                </a:solidFill>
                <a:latin typeface="Microsoft Sans Serif"/>
                <a:cs typeface="Microsoft Sans Serif"/>
              </a:rPr>
              <a:t>texte</a:t>
            </a:r>
            <a:r>
              <a:rPr b="0" u="none" spc="-35" dirty="0">
                <a:solidFill>
                  <a:srgbClr val="000000"/>
                </a:solidFill>
                <a:latin typeface="Microsoft Sans Serif"/>
                <a:cs typeface="Microsoft Sans Serif"/>
              </a:rPr>
              <a:t> </a:t>
            </a:r>
            <a:r>
              <a:rPr b="0" u="none" dirty="0">
                <a:solidFill>
                  <a:srgbClr val="000000"/>
                </a:solidFill>
                <a:latin typeface="Microsoft Sans Serif"/>
                <a:cs typeface="Microsoft Sans Serif"/>
              </a:rPr>
              <a:t>entre</a:t>
            </a:r>
            <a:r>
              <a:rPr b="0" u="none" spc="-15" dirty="0">
                <a:solidFill>
                  <a:srgbClr val="000000"/>
                </a:solidFill>
                <a:latin typeface="Microsoft Sans Serif"/>
                <a:cs typeface="Microsoft Sans Serif"/>
              </a:rPr>
              <a:t> </a:t>
            </a:r>
            <a:r>
              <a:rPr b="0" u="none" dirty="0">
                <a:solidFill>
                  <a:srgbClr val="000000"/>
                </a:solidFill>
                <a:latin typeface="Microsoft Sans Serif"/>
                <a:cs typeface="Microsoft Sans Serif"/>
              </a:rPr>
              <a:t>guillemets</a:t>
            </a:r>
            <a:r>
              <a:rPr b="0" u="none" spc="-20" dirty="0">
                <a:solidFill>
                  <a:srgbClr val="000000"/>
                </a:solidFill>
                <a:latin typeface="Microsoft Sans Serif"/>
                <a:cs typeface="Microsoft Sans Serif"/>
              </a:rPr>
              <a:t> </a:t>
            </a:r>
            <a:r>
              <a:rPr b="0" u="none" dirty="0">
                <a:solidFill>
                  <a:srgbClr val="000000"/>
                </a:solidFill>
                <a:latin typeface="Microsoft Sans Serif"/>
                <a:cs typeface="Microsoft Sans Serif"/>
              </a:rPr>
              <a:t>est</a:t>
            </a:r>
            <a:r>
              <a:rPr b="0" u="none" spc="-20" dirty="0">
                <a:solidFill>
                  <a:srgbClr val="000000"/>
                </a:solidFill>
                <a:latin typeface="Microsoft Sans Serif"/>
                <a:cs typeface="Microsoft Sans Serif"/>
              </a:rPr>
              <a:t> </a:t>
            </a:r>
            <a:r>
              <a:rPr b="0" u="none" dirty="0">
                <a:solidFill>
                  <a:srgbClr val="000000"/>
                </a:solidFill>
                <a:latin typeface="Microsoft Sans Serif"/>
                <a:cs typeface="Microsoft Sans Serif"/>
              </a:rPr>
              <a:t>une</a:t>
            </a:r>
            <a:r>
              <a:rPr b="0" u="none" spc="-10" dirty="0">
                <a:solidFill>
                  <a:srgbClr val="000000"/>
                </a:solidFill>
                <a:latin typeface="Microsoft Sans Serif"/>
                <a:cs typeface="Microsoft Sans Serif"/>
              </a:rPr>
              <a:t> </a:t>
            </a:r>
            <a:r>
              <a:rPr b="0" u="none" dirty="0">
                <a:solidFill>
                  <a:srgbClr val="000000"/>
                </a:solidFill>
                <a:latin typeface="Microsoft Sans Serif"/>
                <a:cs typeface="Microsoft Sans Serif"/>
              </a:rPr>
              <a:t>question</a:t>
            </a:r>
            <a:r>
              <a:rPr b="0" u="none" spc="-40" dirty="0">
                <a:solidFill>
                  <a:srgbClr val="000000"/>
                </a:solidFill>
                <a:latin typeface="Microsoft Sans Serif"/>
                <a:cs typeface="Microsoft Sans Serif"/>
              </a:rPr>
              <a:t> </a:t>
            </a:r>
            <a:r>
              <a:rPr b="0" u="none" dirty="0">
                <a:solidFill>
                  <a:srgbClr val="000000"/>
                </a:solidFill>
                <a:latin typeface="Microsoft Sans Serif"/>
                <a:cs typeface="Microsoft Sans Serif"/>
              </a:rPr>
              <a:t>qui s’affiche</a:t>
            </a:r>
            <a:r>
              <a:rPr b="0" u="none" spc="-65" dirty="0">
                <a:solidFill>
                  <a:srgbClr val="000000"/>
                </a:solidFill>
                <a:latin typeface="Microsoft Sans Serif"/>
                <a:cs typeface="Microsoft Sans Serif"/>
              </a:rPr>
              <a:t> </a:t>
            </a:r>
            <a:r>
              <a:rPr b="0" u="none" dirty="0">
                <a:solidFill>
                  <a:srgbClr val="000000"/>
                </a:solidFill>
                <a:latin typeface="Microsoft Sans Serif"/>
                <a:cs typeface="Microsoft Sans Serif"/>
              </a:rPr>
              <a:t>à</a:t>
            </a:r>
            <a:r>
              <a:rPr b="0" u="none" spc="10" dirty="0">
                <a:solidFill>
                  <a:srgbClr val="000000"/>
                </a:solidFill>
                <a:latin typeface="Microsoft Sans Serif"/>
                <a:cs typeface="Microsoft Sans Serif"/>
              </a:rPr>
              <a:t> </a:t>
            </a:r>
            <a:r>
              <a:rPr b="0" u="none" spc="-10" dirty="0">
                <a:solidFill>
                  <a:srgbClr val="000000"/>
                </a:solidFill>
                <a:latin typeface="Microsoft Sans Serif"/>
                <a:cs typeface="Microsoft Sans Serif"/>
              </a:rPr>
              <a:t>l’écran. </a:t>
            </a:r>
            <a:r>
              <a:rPr b="0" u="none" dirty="0">
                <a:solidFill>
                  <a:srgbClr val="000000"/>
                </a:solidFill>
                <a:latin typeface="Microsoft Sans Serif"/>
                <a:cs typeface="Microsoft Sans Serif"/>
              </a:rPr>
              <a:t>L’utilisateur</a:t>
            </a:r>
            <a:r>
              <a:rPr b="0" u="none" spc="-45" dirty="0">
                <a:solidFill>
                  <a:srgbClr val="000000"/>
                </a:solidFill>
                <a:latin typeface="Microsoft Sans Serif"/>
                <a:cs typeface="Microsoft Sans Serif"/>
              </a:rPr>
              <a:t> </a:t>
            </a:r>
            <a:r>
              <a:rPr b="0" u="none" dirty="0">
                <a:solidFill>
                  <a:srgbClr val="000000"/>
                </a:solidFill>
                <a:latin typeface="Microsoft Sans Serif"/>
                <a:cs typeface="Microsoft Sans Serif"/>
              </a:rPr>
              <a:t>tape</a:t>
            </a:r>
            <a:r>
              <a:rPr b="0" u="none" spc="-45" dirty="0">
                <a:solidFill>
                  <a:srgbClr val="000000"/>
                </a:solidFill>
                <a:latin typeface="Microsoft Sans Serif"/>
                <a:cs typeface="Microsoft Sans Serif"/>
              </a:rPr>
              <a:t> </a:t>
            </a:r>
            <a:r>
              <a:rPr b="0" u="none" dirty="0">
                <a:solidFill>
                  <a:srgbClr val="000000"/>
                </a:solidFill>
                <a:latin typeface="Microsoft Sans Serif"/>
                <a:cs typeface="Microsoft Sans Serif"/>
              </a:rPr>
              <a:t>sa réponse,</a:t>
            </a:r>
            <a:r>
              <a:rPr b="0" u="none" spc="-50" dirty="0">
                <a:solidFill>
                  <a:srgbClr val="000000"/>
                </a:solidFill>
                <a:latin typeface="Microsoft Sans Serif"/>
                <a:cs typeface="Microsoft Sans Serif"/>
              </a:rPr>
              <a:t> </a:t>
            </a:r>
            <a:r>
              <a:rPr b="0" u="none" dirty="0">
                <a:solidFill>
                  <a:srgbClr val="000000"/>
                </a:solidFill>
                <a:latin typeface="Microsoft Sans Serif"/>
                <a:cs typeface="Microsoft Sans Serif"/>
              </a:rPr>
              <a:t>et</a:t>
            </a:r>
            <a:r>
              <a:rPr b="0" u="none" spc="-30" dirty="0">
                <a:solidFill>
                  <a:srgbClr val="000000"/>
                </a:solidFill>
                <a:latin typeface="Microsoft Sans Serif"/>
                <a:cs typeface="Microsoft Sans Serif"/>
              </a:rPr>
              <a:t> </a:t>
            </a:r>
            <a:r>
              <a:rPr b="0" u="none" dirty="0">
                <a:solidFill>
                  <a:srgbClr val="000000"/>
                </a:solidFill>
                <a:latin typeface="Microsoft Sans Serif"/>
                <a:cs typeface="Microsoft Sans Serif"/>
              </a:rPr>
              <a:t>le</a:t>
            </a:r>
            <a:r>
              <a:rPr b="0" u="none" spc="25" dirty="0">
                <a:solidFill>
                  <a:srgbClr val="000000"/>
                </a:solidFill>
                <a:latin typeface="Microsoft Sans Serif"/>
                <a:cs typeface="Microsoft Sans Serif"/>
              </a:rPr>
              <a:t> </a:t>
            </a:r>
            <a:r>
              <a:rPr b="0" u="none" dirty="0">
                <a:solidFill>
                  <a:srgbClr val="000000"/>
                </a:solidFill>
                <a:latin typeface="Microsoft Sans Serif"/>
                <a:cs typeface="Microsoft Sans Serif"/>
              </a:rPr>
              <a:t>programme</a:t>
            </a:r>
            <a:r>
              <a:rPr b="0" u="none" spc="-45" dirty="0">
                <a:solidFill>
                  <a:srgbClr val="000000"/>
                </a:solidFill>
                <a:latin typeface="Microsoft Sans Serif"/>
                <a:cs typeface="Microsoft Sans Serif"/>
              </a:rPr>
              <a:t> </a:t>
            </a:r>
            <a:r>
              <a:rPr b="0" u="none" dirty="0">
                <a:solidFill>
                  <a:srgbClr val="000000"/>
                </a:solidFill>
                <a:latin typeface="Microsoft Sans Serif"/>
                <a:cs typeface="Microsoft Sans Serif"/>
              </a:rPr>
              <a:t>la</a:t>
            </a:r>
            <a:r>
              <a:rPr b="0" u="none" spc="25" dirty="0">
                <a:solidFill>
                  <a:srgbClr val="000000"/>
                </a:solidFill>
                <a:latin typeface="Microsoft Sans Serif"/>
                <a:cs typeface="Microsoft Sans Serif"/>
              </a:rPr>
              <a:t> </a:t>
            </a:r>
            <a:r>
              <a:rPr b="0" u="none" dirty="0">
                <a:solidFill>
                  <a:srgbClr val="000000"/>
                </a:solidFill>
                <a:latin typeface="Microsoft Sans Serif"/>
                <a:cs typeface="Microsoft Sans Serif"/>
              </a:rPr>
              <a:t>garde</a:t>
            </a:r>
            <a:r>
              <a:rPr b="0" u="none" spc="-50" dirty="0">
                <a:solidFill>
                  <a:srgbClr val="000000"/>
                </a:solidFill>
                <a:latin typeface="Microsoft Sans Serif"/>
                <a:cs typeface="Microsoft Sans Serif"/>
              </a:rPr>
              <a:t> </a:t>
            </a:r>
            <a:r>
              <a:rPr b="0" u="none" dirty="0">
                <a:solidFill>
                  <a:srgbClr val="000000"/>
                </a:solidFill>
                <a:latin typeface="Microsoft Sans Serif"/>
                <a:cs typeface="Microsoft Sans Serif"/>
              </a:rPr>
              <a:t>en </a:t>
            </a:r>
            <a:r>
              <a:rPr b="0" u="none" spc="-10" dirty="0">
                <a:solidFill>
                  <a:srgbClr val="000000"/>
                </a:solidFill>
                <a:latin typeface="Microsoft Sans Serif"/>
                <a:cs typeface="Microsoft Sans Serif"/>
              </a:rPr>
              <a:t>mémoire.</a:t>
            </a:r>
          </a:p>
          <a:p>
            <a:pPr marL="1446530" marR="201295" algn="r">
              <a:lnSpc>
                <a:spcPts val="875"/>
              </a:lnSpc>
            </a:pPr>
            <a:r>
              <a:rPr b="0" u="none" spc="-90" smtClean="0">
                <a:solidFill>
                  <a:srgbClr val="000000"/>
                </a:solidFill>
                <a:latin typeface="Microsoft Sans Serif"/>
                <a:cs typeface="Microsoft Sans Serif"/>
              </a:rPr>
              <a:t>.</a:t>
            </a:r>
            <a:endParaRPr b="0" u="none" spc="-100" dirty="0">
              <a:solidFill>
                <a:srgbClr val="000000"/>
              </a:solidFill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1185"/>
              </a:spcBef>
            </a:pPr>
            <a:r>
              <a:rPr u="none" dirty="0">
                <a:solidFill>
                  <a:srgbClr val="00AFEF"/>
                </a:solidFill>
              </a:rPr>
              <a:t>Exemple:</a:t>
            </a:r>
            <a:r>
              <a:rPr u="none" spc="-25" dirty="0">
                <a:solidFill>
                  <a:srgbClr val="00AFEF"/>
                </a:solidFill>
              </a:rPr>
              <a:t> </a:t>
            </a:r>
            <a:r>
              <a:rPr b="0" u="none" dirty="0">
                <a:solidFill>
                  <a:srgbClr val="000000"/>
                </a:solidFill>
                <a:latin typeface="Microsoft Sans Serif"/>
                <a:cs typeface="Microsoft Sans Serif"/>
              </a:rPr>
              <a:t>input("Entrez</a:t>
            </a:r>
            <a:r>
              <a:rPr b="0" u="none" spc="-60" dirty="0">
                <a:solidFill>
                  <a:srgbClr val="000000"/>
                </a:solidFill>
                <a:latin typeface="Microsoft Sans Serif"/>
                <a:cs typeface="Microsoft Sans Serif"/>
              </a:rPr>
              <a:t> </a:t>
            </a:r>
            <a:r>
              <a:rPr b="0" u="none" dirty="0">
                <a:solidFill>
                  <a:srgbClr val="000000"/>
                </a:solidFill>
                <a:latin typeface="Microsoft Sans Serif"/>
                <a:cs typeface="Microsoft Sans Serif"/>
              </a:rPr>
              <a:t>votre</a:t>
            </a:r>
            <a:r>
              <a:rPr b="0" u="none" spc="-25" dirty="0">
                <a:solidFill>
                  <a:srgbClr val="000000"/>
                </a:solidFill>
                <a:latin typeface="Microsoft Sans Serif"/>
                <a:cs typeface="Microsoft Sans Serif"/>
              </a:rPr>
              <a:t> </a:t>
            </a:r>
            <a:r>
              <a:rPr b="0" u="none" dirty="0">
                <a:solidFill>
                  <a:srgbClr val="000000"/>
                </a:solidFill>
                <a:latin typeface="Microsoft Sans Serif"/>
                <a:cs typeface="Microsoft Sans Serif"/>
              </a:rPr>
              <a:t>nom</a:t>
            </a:r>
            <a:r>
              <a:rPr b="0" u="none" spc="-40" dirty="0">
                <a:solidFill>
                  <a:srgbClr val="000000"/>
                </a:solidFill>
                <a:latin typeface="Microsoft Sans Serif"/>
                <a:cs typeface="Microsoft Sans Serif"/>
              </a:rPr>
              <a:t> </a:t>
            </a:r>
            <a:r>
              <a:rPr b="0" u="none" dirty="0">
                <a:solidFill>
                  <a:srgbClr val="000000"/>
                </a:solidFill>
                <a:latin typeface="Microsoft Sans Serif"/>
                <a:cs typeface="Microsoft Sans Serif"/>
              </a:rPr>
              <a:t>:</a:t>
            </a:r>
            <a:r>
              <a:rPr b="0" u="none" spc="-5" dirty="0">
                <a:solidFill>
                  <a:srgbClr val="000000"/>
                </a:solidFill>
                <a:latin typeface="Microsoft Sans Serif"/>
                <a:cs typeface="Microsoft Sans Serif"/>
              </a:rPr>
              <a:t> </a:t>
            </a:r>
            <a:r>
              <a:rPr b="0" u="none" spc="-25" dirty="0">
                <a:solidFill>
                  <a:srgbClr val="000000"/>
                </a:solidFill>
                <a:latin typeface="Microsoft Sans Serif"/>
                <a:cs typeface="Microsoft Sans Serif"/>
              </a:rPr>
              <a:t>")</a:t>
            </a:r>
          </a:p>
          <a:p>
            <a:pPr marL="12700">
              <a:lnSpc>
                <a:spcPct val="100000"/>
              </a:lnSpc>
            </a:pPr>
            <a:r>
              <a:rPr u="none" dirty="0">
                <a:solidFill>
                  <a:srgbClr val="00AFEF"/>
                </a:solidFill>
              </a:rPr>
              <a:t>Exemple</a:t>
            </a:r>
            <a:r>
              <a:rPr u="none" spc="-35" dirty="0">
                <a:solidFill>
                  <a:srgbClr val="00AFEF"/>
                </a:solidFill>
              </a:rPr>
              <a:t> </a:t>
            </a:r>
            <a:r>
              <a:rPr u="none" dirty="0">
                <a:solidFill>
                  <a:srgbClr val="00AFEF"/>
                </a:solidFill>
              </a:rPr>
              <a:t>en</a:t>
            </a:r>
            <a:r>
              <a:rPr u="none" spc="-40" dirty="0">
                <a:solidFill>
                  <a:srgbClr val="00AFEF"/>
                </a:solidFill>
              </a:rPr>
              <a:t> </a:t>
            </a:r>
            <a:r>
              <a:rPr u="none" spc="-10" dirty="0">
                <a:solidFill>
                  <a:srgbClr val="00AFEF"/>
                </a:solidFill>
              </a:rPr>
              <a:t>Python:</a:t>
            </a:r>
          </a:p>
        </p:txBody>
      </p:sp>
      <p:pic>
        <p:nvPicPr>
          <p:cNvPr id="40" name="object 40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21920" y="2587751"/>
            <a:ext cx="2215896" cy="438912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-63"/>
            <a:ext cx="4608830" cy="490855"/>
            <a:chOff x="0" y="-63"/>
            <a:chExt cx="4608830" cy="490855"/>
          </a:xfrm>
        </p:grpSpPr>
        <p:sp>
          <p:nvSpPr>
            <p:cNvPr id="3" name="object 3"/>
            <p:cNvSpPr/>
            <p:nvPr/>
          </p:nvSpPr>
          <p:spPr>
            <a:xfrm>
              <a:off x="2304288" y="-63"/>
              <a:ext cx="2304415" cy="140335"/>
            </a:xfrm>
            <a:custGeom>
              <a:avLst/>
              <a:gdLst/>
              <a:ahLst/>
              <a:cxnLst/>
              <a:rect l="l" t="t" r="r" b="b"/>
              <a:pathLst>
                <a:path w="2304415" h="140335">
                  <a:moveTo>
                    <a:pt x="2303907" y="0"/>
                  </a:moveTo>
                  <a:lnTo>
                    <a:pt x="0" y="0"/>
                  </a:lnTo>
                  <a:lnTo>
                    <a:pt x="0" y="139890"/>
                  </a:lnTo>
                  <a:lnTo>
                    <a:pt x="2303907" y="139890"/>
                  </a:lnTo>
                  <a:lnTo>
                    <a:pt x="2303907" y="0"/>
                  </a:lnTo>
                  <a:close/>
                </a:path>
              </a:pathLst>
            </a:custGeom>
            <a:solidFill>
              <a:srgbClr val="D7D7D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140220"/>
              <a:ext cx="4608830" cy="350520"/>
            </a:xfrm>
            <a:custGeom>
              <a:avLst/>
              <a:gdLst/>
              <a:ahLst/>
              <a:cxnLst/>
              <a:rect l="l" t="t" r="r" b="b"/>
              <a:pathLst>
                <a:path w="4608830" h="350520">
                  <a:moveTo>
                    <a:pt x="4608322" y="0"/>
                  </a:moveTo>
                  <a:lnTo>
                    <a:pt x="0" y="0"/>
                  </a:lnTo>
                  <a:lnTo>
                    <a:pt x="0" y="350126"/>
                  </a:lnTo>
                  <a:lnTo>
                    <a:pt x="4608322" y="350126"/>
                  </a:lnTo>
                  <a:lnTo>
                    <a:pt x="4608322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/>
              <a:t>Bases</a:t>
            </a:r>
            <a:r>
              <a:rPr spc="-25" dirty="0"/>
              <a:t> </a:t>
            </a:r>
            <a:r>
              <a:rPr dirty="0"/>
              <a:t>de</a:t>
            </a:r>
            <a:r>
              <a:rPr spc="-35" dirty="0"/>
              <a:t> </a:t>
            </a:r>
            <a:r>
              <a:rPr dirty="0"/>
              <a:t>la</a:t>
            </a:r>
            <a:r>
              <a:rPr spc="-15" dirty="0"/>
              <a:t> </a:t>
            </a:r>
            <a:r>
              <a:rPr dirty="0"/>
              <a:t>syntaxe</a:t>
            </a:r>
            <a:r>
              <a:rPr spc="-20" dirty="0"/>
              <a:t> </a:t>
            </a:r>
            <a:r>
              <a:rPr dirty="0"/>
              <a:t>(Syntax </a:t>
            </a:r>
            <a:r>
              <a:rPr spc="-10" dirty="0"/>
              <a:t>Basics)</a:t>
            </a:r>
          </a:p>
        </p:txBody>
      </p:sp>
      <p:grpSp>
        <p:nvGrpSpPr>
          <p:cNvPr id="6" name="object 6"/>
          <p:cNvGrpSpPr/>
          <p:nvPr/>
        </p:nvGrpSpPr>
        <p:grpSpPr>
          <a:xfrm>
            <a:off x="88392" y="588200"/>
            <a:ext cx="4483735" cy="2731135"/>
            <a:chOff x="88392" y="588200"/>
            <a:chExt cx="4483735" cy="2731135"/>
          </a:xfrm>
        </p:grpSpPr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7159" y="3133343"/>
              <a:ext cx="103632" cy="185928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8392" y="588263"/>
              <a:ext cx="4483608" cy="2731008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88392" y="935735"/>
              <a:ext cx="4431665" cy="2292350"/>
            </a:xfrm>
            <a:custGeom>
              <a:avLst/>
              <a:gdLst/>
              <a:ahLst/>
              <a:cxnLst/>
              <a:rect l="l" t="t" r="r" b="b"/>
              <a:pathLst>
                <a:path w="4431665" h="2292350">
                  <a:moveTo>
                    <a:pt x="4431411" y="0"/>
                  </a:moveTo>
                  <a:lnTo>
                    <a:pt x="0" y="0"/>
                  </a:lnTo>
                  <a:lnTo>
                    <a:pt x="0" y="2198662"/>
                  </a:lnTo>
                  <a:lnTo>
                    <a:pt x="4006" y="2234806"/>
                  </a:lnTo>
                  <a:lnTo>
                    <a:pt x="14918" y="2264397"/>
                  </a:lnTo>
                  <a:lnTo>
                    <a:pt x="31066" y="2284399"/>
                  </a:lnTo>
                  <a:lnTo>
                    <a:pt x="50787" y="2291740"/>
                  </a:lnTo>
                  <a:lnTo>
                    <a:pt x="4380611" y="2291740"/>
                  </a:lnTo>
                  <a:lnTo>
                    <a:pt x="4400296" y="2284399"/>
                  </a:lnTo>
                  <a:lnTo>
                    <a:pt x="4416552" y="2264397"/>
                  </a:lnTo>
                  <a:lnTo>
                    <a:pt x="4427474" y="2234806"/>
                  </a:lnTo>
                  <a:lnTo>
                    <a:pt x="4431411" y="2198662"/>
                  </a:lnTo>
                  <a:lnTo>
                    <a:pt x="443141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521707" y="659891"/>
              <a:ext cx="0" cy="2511425"/>
            </a:xfrm>
            <a:custGeom>
              <a:avLst/>
              <a:gdLst/>
              <a:ahLst/>
              <a:cxnLst/>
              <a:rect l="l" t="t" r="r" b="b"/>
              <a:pathLst>
                <a:path h="2511425">
                  <a:moveTo>
                    <a:pt x="0" y="2511412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4521707" y="635507"/>
              <a:ext cx="0" cy="24765"/>
            </a:xfrm>
            <a:custGeom>
              <a:avLst/>
              <a:gdLst/>
              <a:ahLst/>
              <a:cxnLst/>
              <a:rect l="l" t="t" r="r" b="b"/>
              <a:pathLst>
                <a:path h="24765">
                  <a:moveTo>
                    <a:pt x="0" y="24384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AEAEA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521707" y="611123"/>
              <a:ext cx="0" cy="24765"/>
            </a:xfrm>
            <a:custGeom>
              <a:avLst/>
              <a:gdLst/>
              <a:ahLst/>
              <a:cxnLst/>
              <a:rect l="l" t="t" r="r" b="b"/>
              <a:pathLst>
                <a:path h="24765">
                  <a:moveTo>
                    <a:pt x="0" y="24383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CECEC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4521707" y="589787"/>
              <a:ext cx="0" cy="21590"/>
            </a:xfrm>
            <a:custGeom>
              <a:avLst/>
              <a:gdLst/>
              <a:ahLst/>
              <a:cxnLst/>
              <a:rect l="l" t="t" r="r" b="b"/>
              <a:pathLst>
                <a:path h="21590">
                  <a:moveTo>
                    <a:pt x="0" y="21336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EEEEE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109524" y="856181"/>
            <a:ext cx="4354195" cy="153162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 indent="-11430">
              <a:lnSpc>
                <a:spcPct val="150100"/>
              </a:lnSpc>
              <a:spcBef>
                <a:spcPts val="80"/>
              </a:spcBef>
              <a:buAutoNum type="arabicPeriod" startAt="8"/>
              <a:tabLst>
                <a:tab pos="130175" algn="l"/>
              </a:tabLst>
            </a:pPr>
            <a:r>
              <a:rPr sz="1100" b="1" u="sng" spc="-20" dirty="0">
                <a:solidFill>
                  <a:srgbClr val="938953"/>
                </a:solidFill>
                <a:uFill>
                  <a:solidFill>
                    <a:srgbClr val="938953"/>
                  </a:solidFill>
                </a:uFill>
                <a:latin typeface="Arial"/>
                <a:cs typeface="Arial"/>
              </a:rPr>
              <a:t>	 </a:t>
            </a:r>
            <a:r>
              <a:rPr sz="1100" b="1" u="sng" spc="-10" dirty="0">
                <a:solidFill>
                  <a:srgbClr val="938953"/>
                </a:solidFill>
                <a:uFill>
                  <a:solidFill>
                    <a:srgbClr val="938953"/>
                  </a:solidFill>
                </a:uFill>
                <a:latin typeface="Arial"/>
                <a:cs typeface="Arial"/>
              </a:rPr>
              <a:t>Commentaires</a:t>
            </a:r>
            <a:r>
              <a:rPr sz="1100" b="1" spc="-10" dirty="0">
                <a:solidFill>
                  <a:srgbClr val="938953"/>
                </a:solidFill>
                <a:latin typeface="Arial"/>
                <a:cs typeface="Arial"/>
              </a:rPr>
              <a:t>:</a:t>
            </a:r>
            <a:r>
              <a:rPr sz="1100" b="1" spc="-5" dirty="0">
                <a:solidFill>
                  <a:srgbClr val="938953"/>
                </a:solidFill>
                <a:latin typeface="Arial"/>
                <a:cs typeface="Arial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Les </a:t>
            </a:r>
            <a:r>
              <a:rPr sz="1100" b="1" dirty="0">
                <a:latin typeface="Arial"/>
                <a:cs typeface="Arial"/>
              </a:rPr>
              <a:t>commentaires</a:t>
            </a:r>
            <a:r>
              <a:rPr sz="1100" b="1" spc="-10" dirty="0">
                <a:latin typeface="Arial"/>
                <a:cs typeface="Arial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permettent</a:t>
            </a:r>
            <a:r>
              <a:rPr sz="1100" spc="-75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d’expliquer</a:t>
            </a:r>
            <a:r>
              <a:rPr sz="1100" spc="-4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le</a:t>
            </a:r>
            <a:r>
              <a:rPr sz="1100" spc="25" dirty="0">
                <a:latin typeface="Microsoft Sans Serif"/>
                <a:cs typeface="Microsoft Sans Serif"/>
              </a:rPr>
              <a:t> </a:t>
            </a:r>
            <a:r>
              <a:rPr sz="1100" spc="-20" dirty="0">
                <a:latin typeface="Microsoft Sans Serif"/>
                <a:cs typeface="Microsoft Sans Serif"/>
              </a:rPr>
              <a:t>code </a:t>
            </a:r>
            <a:r>
              <a:rPr sz="1100" dirty="0">
                <a:latin typeface="Microsoft Sans Serif"/>
                <a:cs typeface="Microsoft Sans Serif"/>
              </a:rPr>
              <a:t>sans</a:t>
            </a:r>
            <a:r>
              <a:rPr sz="1100" spc="-25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être</a:t>
            </a:r>
            <a:r>
              <a:rPr sz="1100" spc="1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exécutés.</a:t>
            </a:r>
            <a:r>
              <a:rPr sz="1100" spc="-7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En</a:t>
            </a:r>
            <a:r>
              <a:rPr sz="1100" spc="1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Python,</a:t>
            </a:r>
            <a:r>
              <a:rPr sz="1100" spc="-7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un</a:t>
            </a:r>
            <a:r>
              <a:rPr sz="1100" spc="1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commentaire</a:t>
            </a:r>
            <a:r>
              <a:rPr sz="1100" spc="-4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commence</a:t>
            </a:r>
            <a:r>
              <a:rPr sz="1100" spc="-4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par</a:t>
            </a:r>
            <a:r>
              <a:rPr sz="1100" spc="-10" dirty="0">
                <a:latin typeface="Microsoft Sans Serif"/>
                <a:cs typeface="Microsoft Sans Serif"/>
              </a:rPr>
              <a:t> </a:t>
            </a:r>
            <a:r>
              <a:rPr sz="1100" spc="-25" dirty="0">
                <a:latin typeface="Microsoft Sans Serif"/>
                <a:cs typeface="Microsoft Sans Serif"/>
              </a:rPr>
              <a:t>le </a:t>
            </a:r>
            <a:r>
              <a:rPr sz="1100" dirty="0">
                <a:latin typeface="Microsoft Sans Serif"/>
                <a:cs typeface="Microsoft Sans Serif"/>
              </a:rPr>
              <a:t>symbole</a:t>
            </a:r>
            <a:r>
              <a:rPr sz="1100" spc="-45" dirty="0">
                <a:latin typeface="Microsoft Sans Serif"/>
                <a:cs typeface="Microsoft Sans Serif"/>
              </a:rPr>
              <a:t> </a:t>
            </a:r>
            <a:r>
              <a:rPr sz="1100" spc="-25" dirty="0">
                <a:latin typeface="Microsoft Sans Serif"/>
                <a:cs typeface="Microsoft Sans Serif"/>
              </a:rPr>
              <a:t>#.</a:t>
            </a:r>
            <a:endParaRPr sz="11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650"/>
              </a:spcBef>
            </a:pPr>
            <a:r>
              <a:rPr sz="1100" b="1" dirty="0">
                <a:solidFill>
                  <a:srgbClr val="001F5F"/>
                </a:solidFill>
                <a:latin typeface="Arial"/>
                <a:cs typeface="Arial"/>
              </a:rPr>
              <a:t>Exemple</a:t>
            </a:r>
            <a:r>
              <a:rPr sz="1100" b="1" spc="-5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100" b="1" spc="-50" dirty="0">
                <a:solidFill>
                  <a:srgbClr val="001F5F"/>
                </a:solidFill>
                <a:latin typeface="Arial"/>
                <a:cs typeface="Arial"/>
              </a:rPr>
              <a:t>: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1100" dirty="0">
                <a:latin typeface="Microsoft Sans Serif"/>
                <a:cs typeface="Microsoft Sans Serif"/>
              </a:rPr>
              <a:t>x</a:t>
            </a:r>
            <a:r>
              <a:rPr sz="1100" spc="-1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=</a:t>
            </a:r>
            <a:r>
              <a:rPr sz="1100" spc="-1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5</a:t>
            </a:r>
            <a:r>
              <a:rPr sz="1100" spc="300" dirty="0">
                <a:latin typeface="Microsoft Sans Serif"/>
                <a:cs typeface="Microsoft Sans Serif"/>
              </a:rPr>
              <a:t> </a:t>
            </a:r>
            <a:r>
              <a:rPr sz="1100" dirty="0">
                <a:solidFill>
                  <a:srgbClr val="E36C09"/>
                </a:solidFill>
                <a:latin typeface="Microsoft Sans Serif"/>
                <a:cs typeface="Microsoft Sans Serif"/>
              </a:rPr>
              <a:t>#</a:t>
            </a:r>
            <a:r>
              <a:rPr sz="1100" spc="-5" dirty="0">
                <a:solidFill>
                  <a:srgbClr val="E36C09"/>
                </a:solidFill>
                <a:latin typeface="Microsoft Sans Serif"/>
                <a:cs typeface="Microsoft Sans Serif"/>
              </a:rPr>
              <a:t> </a:t>
            </a:r>
            <a:r>
              <a:rPr sz="1100" dirty="0">
                <a:solidFill>
                  <a:srgbClr val="E36C09"/>
                </a:solidFill>
                <a:latin typeface="Microsoft Sans Serif"/>
                <a:cs typeface="Microsoft Sans Serif"/>
              </a:rPr>
              <a:t>Déclaration</a:t>
            </a:r>
            <a:r>
              <a:rPr sz="1100" spc="-25" dirty="0">
                <a:solidFill>
                  <a:srgbClr val="E36C09"/>
                </a:solidFill>
                <a:latin typeface="Microsoft Sans Serif"/>
                <a:cs typeface="Microsoft Sans Serif"/>
              </a:rPr>
              <a:t> </a:t>
            </a:r>
            <a:r>
              <a:rPr sz="1100" dirty="0">
                <a:solidFill>
                  <a:srgbClr val="E36C09"/>
                </a:solidFill>
                <a:latin typeface="Microsoft Sans Serif"/>
                <a:cs typeface="Microsoft Sans Serif"/>
              </a:rPr>
              <a:t>d’une</a:t>
            </a:r>
            <a:r>
              <a:rPr sz="1100" spc="-20" dirty="0">
                <a:solidFill>
                  <a:srgbClr val="E36C09"/>
                </a:solidFill>
                <a:latin typeface="Microsoft Sans Serif"/>
                <a:cs typeface="Microsoft Sans Serif"/>
              </a:rPr>
              <a:t> </a:t>
            </a:r>
            <a:r>
              <a:rPr sz="1100" spc="-10" dirty="0">
                <a:solidFill>
                  <a:srgbClr val="E36C09"/>
                </a:solidFill>
                <a:latin typeface="Microsoft Sans Serif"/>
                <a:cs typeface="Microsoft Sans Serif"/>
              </a:rPr>
              <a:t>variable</a:t>
            </a:r>
            <a:endParaRPr sz="1100">
              <a:latin typeface="Microsoft Sans Serif"/>
              <a:cs typeface="Microsoft Sans Serif"/>
            </a:endParaRPr>
          </a:p>
          <a:p>
            <a:pPr marL="182880" lvl="1" indent="-170180">
              <a:lnSpc>
                <a:spcPct val="100000"/>
              </a:lnSpc>
              <a:spcBef>
                <a:spcPts val="650"/>
              </a:spcBef>
              <a:buFont typeface="Wingdings"/>
              <a:buChar char=""/>
              <a:tabLst>
                <a:tab pos="182880" algn="l"/>
              </a:tabLst>
            </a:pPr>
            <a:r>
              <a:rPr sz="1100" dirty="0">
                <a:latin typeface="Microsoft Sans Serif"/>
                <a:cs typeface="Microsoft Sans Serif"/>
              </a:rPr>
              <a:t>Les</a:t>
            </a:r>
            <a:r>
              <a:rPr sz="1100" spc="-3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commentaires</a:t>
            </a:r>
            <a:r>
              <a:rPr sz="1100" spc="-5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sont</a:t>
            </a:r>
            <a:r>
              <a:rPr sz="1100" spc="-25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très</a:t>
            </a:r>
            <a:r>
              <a:rPr sz="1100" spc="-5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utiles</a:t>
            </a:r>
            <a:r>
              <a:rPr sz="1100" spc="-1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pour</a:t>
            </a:r>
            <a:r>
              <a:rPr sz="1100" spc="-35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rendre</a:t>
            </a:r>
            <a:r>
              <a:rPr sz="1100" spc="-25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le</a:t>
            </a:r>
            <a:r>
              <a:rPr sz="1100" spc="5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code</a:t>
            </a:r>
            <a:r>
              <a:rPr sz="1100" spc="-20" dirty="0">
                <a:latin typeface="Microsoft Sans Serif"/>
                <a:cs typeface="Microsoft Sans Serif"/>
              </a:rPr>
              <a:t> </a:t>
            </a:r>
            <a:r>
              <a:rPr sz="1100" spc="-10" dirty="0">
                <a:latin typeface="Microsoft Sans Serif"/>
                <a:cs typeface="Microsoft Sans Serif"/>
              </a:rPr>
              <a:t>clair.</a:t>
            </a:r>
            <a:endParaRPr sz="1100">
              <a:latin typeface="Microsoft Sans Serif"/>
              <a:cs typeface="Microsoft Sans Serif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0" y="3330575"/>
            <a:ext cx="3600450" cy="130175"/>
            <a:chOff x="0" y="3346704"/>
            <a:chExt cx="3072765" cy="109855"/>
          </a:xfrm>
        </p:grpSpPr>
        <p:sp>
          <p:nvSpPr>
            <p:cNvPr id="16" name="object 16"/>
            <p:cNvSpPr/>
            <p:nvPr/>
          </p:nvSpPr>
          <p:spPr>
            <a:xfrm>
              <a:off x="0" y="3346704"/>
              <a:ext cx="1536065" cy="109855"/>
            </a:xfrm>
            <a:custGeom>
              <a:avLst/>
              <a:gdLst/>
              <a:ahLst/>
              <a:cxnLst/>
              <a:rect l="l" t="t" r="r" b="b"/>
              <a:pathLst>
                <a:path w="1536065" h="109854">
                  <a:moveTo>
                    <a:pt x="1536065" y="0"/>
                  </a:moveTo>
                  <a:lnTo>
                    <a:pt x="0" y="0"/>
                  </a:lnTo>
                  <a:lnTo>
                    <a:pt x="0" y="109524"/>
                  </a:lnTo>
                  <a:lnTo>
                    <a:pt x="1536065" y="109524"/>
                  </a:lnTo>
                  <a:lnTo>
                    <a:pt x="1536065" y="0"/>
                  </a:lnTo>
                  <a:close/>
                </a:path>
              </a:pathLst>
            </a:custGeom>
            <a:solidFill>
              <a:srgbClr val="A2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536191" y="3346704"/>
              <a:ext cx="1536065" cy="109855"/>
            </a:xfrm>
            <a:custGeom>
              <a:avLst/>
              <a:gdLst/>
              <a:ahLst/>
              <a:cxnLst/>
              <a:rect l="l" t="t" r="r" b="b"/>
              <a:pathLst>
                <a:path w="1536064" h="109854">
                  <a:moveTo>
                    <a:pt x="1536065" y="0"/>
                  </a:moveTo>
                  <a:lnTo>
                    <a:pt x="0" y="0"/>
                  </a:lnTo>
                  <a:lnTo>
                    <a:pt x="0" y="109524"/>
                  </a:lnTo>
                  <a:lnTo>
                    <a:pt x="1536065" y="109524"/>
                  </a:lnTo>
                  <a:lnTo>
                    <a:pt x="1536065" y="0"/>
                  </a:lnTo>
                  <a:close/>
                </a:path>
              </a:pathLst>
            </a:custGeom>
            <a:solidFill>
              <a:srgbClr val="EBEB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-63"/>
            <a:ext cx="4608830" cy="490855"/>
            <a:chOff x="0" y="-63"/>
            <a:chExt cx="4608830" cy="490855"/>
          </a:xfrm>
        </p:grpSpPr>
        <p:sp>
          <p:nvSpPr>
            <p:cNvPr id="3" name="object 3"/>
            <p:cNvSpPr/>
            <p:nvPr/>
          </p:nvSpPr>
          <p:spPr>
            <a:xfrm>
              <a:off x="2304288" y="-63"/>
              <a:ext cx="2304415" cy="140335"/>
            </a:xfrm>
            <a:custGeom>
              <a:avLst/>
              <a:gdLst/>
              <a:ahLst/>
              <a:cxnLst/>
              <a:rect l="l" t="t" r="r" b="b"/>
              <a:pathLst>
                <a:path w="2304415" h="140335">
                  <a:moveTo>
                    <a:pt x="2303907" y="0"/>
                  </a:moveTo>
                  <a:lnTo>
                    <a:pt x="0" y="0"/>
                  </a:lnTo>
                  <a:lnTo>
                    <a:pt x="0" y="139890"/>
                  </a:lnTo>
                  <a:lnTo>
                    <a:pt x="2303907" y="139890"/>
                  </a:lnTo>
                  <a:lnTo>
                    <a:pt x="2303907" y="0"/>
                  </a:lnTo>
                  <a:close/>
                </a:path>
              </a:pathLst>
            </a:custGeom>
            <a:solidFill>
              <a:srgbClr val="D7D7D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140220"/>
              <a:ext cx="4608830" cy="350520"/>
            </a:xfrm>
            <a:custGeom>
              <a:avLst/>
              <a:gdLst/>
              <a:ahLst/>
              <a:cxnLst/>
              <a:rect l="l" t="t" r="r" b="b"/>
              <a:pathLst>
                <a:path w="4608830" h="350520">
                  <a:moveTo>
                    <a:pt x="4608322" y="0"/>
                  </a:moveTo>
                  <a:lnTo>
                    <a:pt x="0" y="0"/>
                  </a:lnTo>
                  <a:lnTo>
                    <a:pt x="0" y="350126"/>
                  </a:lnTo>
                  <a:lnTo>
                    <a:pt x="4608322" y="350126"/>
                  </a:lnTo>
                  <a:lnTo>
                    <a:pt x="4608322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94894" y="191211"/>
            <a:ext cx="4426661" cy="22762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Conclusion</a:t>
            </a:r>
            <a:r>
              <a:rPr spc="-30" dirty="0"/>
              <a:t> </a:t>
            </a:r>
            <a:r>
              <a:rPr dirty="0"/>
              <a:t>(</a:t>
            </a:r>
            <a:r>
              <a:rPr/>
              <a:t>Résumé</a:t>
            </a:r>
            <a:r>
              <a:rPr spc="-30"/>
              <a:t> </a:t>
            </a:r>
            <a:r>
              <a:rPr smtClean="0"/>
              <a:t>du</a:t>
            </a:r>
            <a:r>
              <a:rPr lang="fr-FR" dirty="0" smtClean="0"/>
              <a:t> cours</a:t>
            </a:r>
            <a:r>
              <a:rPr spc="-10" smtClean="0"/>
              <a:t>)</a:t>
            </a:r>
            <a:endParaRPr spc="-10" dirty="0"/>
          </a:p>
        </p:txBody>
      </p:sp>
      <p:grpSp>
        <p:nvGrpSpPr>
          <p:cNvPr id="6" name="object 6"/>
          <p:cNvGrpSpPr/>
          <p:nvPr/>
        </p:nvGrpSpPr>
        <p:grpSpPr>
          <a:xfrm>
            <a:off x="106679" y="588263"/>
            <a:ext cx="4483735" cy="2667000"/>
            <a:chOff x="106679" y="588263"/>
            <a:chExt cx="4483735" cy="2667000"/>
          </a:xfrm>
        </p:grpSpPr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58495" y="3072383"/>
              <a:ext cx="100583" cy="182879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6679" y="588263"/>
              <a:ext cx="4483608" cy="2667000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106679" y="926591"/>
              <a:ext cx="4434840" cy="2237105"/>
            </a:xfrm>
            <a:custGeom>
              <a:avLst/>
              <a:gdLst/>
              <a:ahLst/>
              <a:cxnLst/>
              <a:rect l="l" t="t" r="r" b="b"/>
              <a:pathLst>
                <a:path w="4434840" h="2237105">
                  <a:moveTo>
                    <a:pt x="4434459" y="0"/>
                  </a:moveTo>
                  <a:lnTo>
                    <a:pt x="0" y="0"/>
                  </a:lnTo>
                  <a:lnTo>
                    <a:pt x="0" y="2146033"/>
                  </a:lnTo>
                  <a:lnTo>
                    <a:pt x="4009" y="2181313"/>
                  </a:lnTo>
                  <a:lnTo>
                    <a:pt x="14928" y="2210193"/>
                  </a:lnTo>
                  <a:lnTo>
                    <a:pt x="31089" y="2229713"/>
                  </a:lnTo>
                  <a:lnTo>
                    <a:pt x="50825" y="2236889"/>
                  </a:lnTo>
                  <a:lnTo>
                    <a:pt x="4383659" y="2236889"/>
                  </a:lnTo>
                  <a:lnTo>
                    <a:pt x="4403344" y="2229713"/>
                  </a:lnTo>
                  <a:lnTo>
                    <a:pt x="4419600" y="2210193"/>
                  </a:lnTo>
                  <a:lnTo>
                    <a:pt x="4430522" y="2181313"/>
                  </a:lnTo>
                  <a:lnTo>
                    <a:pt x="4434459" y="2146033"/>
                  </a:lnTo>
                  <a:lnTo>
                    <a:pt x="44344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543044" y="656843"/>
              <a:ext cx="0" cy="2450465"/>
            </a:xfrm>
            <a:custGeom>
              <a:avLst/>
              <a:gdLst/>
              <a:ahLst/>
              <a:cxnLst/>
              <a:rect l="l" t="t" r="r" b="b"/>
              <a:pathLst>
                <a:path h="2450465">
                  <a:moveTo>
                    <a:pt x="0" y="2450452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4543044" y="635507"/>
              <a:ext cx="0" cy="21590"/>
            </a:xfrm>
            <a:custGeom>
              <a:avLst/>
              <a:gdLst/>
              <a:ahLst/>
              <a:cxnLst/>
              <a:rect l="l" t="t" r="r" b="b"/>
              <a:pathLst>
                <a:path h="21590">
                  <a:moveTo>
                    <a:pt x="0" y="21336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AEAEA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543044" y="611123"/>
              <a:ext cx="0" cy="24765"/>
            </a:xfrm>
            <a:custGeom>
              <a:avLst/>
              <a:gdLst/>
              <a:ahLst/>
              <a:cxnLst/>
              <a:rect l="l" t="t" r="r" b="b"/>
              <a:pathLst>
                <a:path h="24765">
                  <a:moveTo>
                    <a:pt x="0" y="24383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CECEC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4543044" y="589787"/>
              <a:ext cx="0" cy="21590"/>
            </a:xfrm>
            <a:custGeom>
              <a:avLst/>
              <a:gdLst/>
              <a:ahLst/>
              <a:cxnLst/>
              <a:rect l="l" t="t" r="r" b="b"/>
              <a:pathLst>
                <a:path h="21590">
                  <a:moveTo>
                    <a:pt x="0" y="21336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EEEEE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109524" y="526362"/>
            <a:ext cx="4274820" cy="1826141"/>
          </a:xfrm>
          <a:prstGeom prst="rect">
            <a:avLst/>
          </a:prstGeom>
        </p:spPr>
        <p:txBody>
          <a:bodyPr vert="horz" wrap="square" lIns="0" tIns="93980" rIns="0" bIns="0" rtlCol="0">
            <a:spAutoFit/>
          </a:bodyPr>
          <a:lstStyle/>
          <a:p>
            <a:pPr marL="180975" indent="-168275">
              <a:lnSpc>
                <a:spcPct val="100000"/>
              </a:lnSpc>
              <a:spcBef>
                <a:spcPts val="740"/>
              </a:spcBef>
              <a:buChar char="•"/>
              <a:tabLst>
                <a:tab pos="180975" algn="l"/>
              </a:tabLst>
            </a:pPr>
            <a:r>
              <a:rPr sz="1100" dirty="0">
                <a:latin typeface="Microsoft Sans Serif"/>
                <a:cs typeface="Microsoft Sans Serif"/>
              </a:rPr>
              <a:t>Le</a:t>
            </a:r>
            <a:r>
              <a:rPr sz="1100" spc="5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premier</a:t>
            </a:r>
            <a:r>
              <a:rPr sz="1100" spc="-35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programme</a:t>
            </a:r>
            <a:r>
              <a:rPr sz="1100" spc="-1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en</a:t>
            </a:r>
            <a:r>
              <a:rPr sz="1100" spc="-15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Python</a:t>
            </a:r>
            <a:r>
              <a:rPr sz="1100" spc="-4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affiche</a:t>
            </a:r>
            <a:r>
              <a:rPr sz="1100" spc="-65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"Hello,</a:t>
            </a:r>
            <a:r>
              <a:rPr sz="1100" spc="1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World!"</a:t>
            </a:r>
            <a:r>
              <a:rPr sz="1100" spc="-60" dirty="0">
                <a:latin typeface="Microsoft Sans Serif"/>
                <a:cs typeface="Microsoft Sans Serif"/>
              </a:rPr>
              <a:t> </a:t>
            </a:r>
            <a:r>
              <a:rPr sz="1100" spc="-20" dirty="0">
                <a:latin typeface="Microsoft Sans Serif"/>
                <a:cs typeface="Microsoft Sans Serif"/>
              </a:rPr>
              <a:t>avec</a:t>
            </a:r>
            <a:endParaRPr sz="1100">
              <a:latin typeface="Microsoft Sans Serif"/>
              <a:cs typeface="Microsoft Sans Serif"/>
            </a:endParaRPr>
          </a:p>
          <a:p>
            <a:pPr marL="182880">
              <a:lnSpc>
                <a:spcPct val="100000"/>
              </a:lnSpc>
              <a:spcBef>
                <a:spcPts val="650"/>
              </a:spcBef>
            </a:pPr>
            <a:r>
              <a:rPr sz="1100" dirty="0">
                <a:latin typeface="Microsoft Sans Serif"/>
                <a:cs typeface="Microsoft Sans Serif"/>
              </a:rPr>
              <a:t>print("Hello,</a:t>
            </a:r>
            <a:r>
              <a:rPr sz="1100" spc="-35" dirty="0">
                <a:latin typeface="Microsoft Sans Serif"/>
                <a:cs typeface="Microsoft Sans Serif"/>
              </a:rPr>
              <a:t> </a:t>
            </a:r>
            <a:r>
              <a:rPr sz="1100" spc="-10" dirty="0">
                <a:latin typeface="Microsoft Sans Serif"/>
                <a:cs typeface="Microsoft Sans Serif"/>
              </a:rPr>
              <a:t>World!").</a:t>
            </a:r>
            <a:endParaRPr sz="1100">
              <a:latin typeface="Microsoft Sans Serif"/>
              <a:cs typeface="Microsoft Sans Serif"/>
            </a:endParaRPr>
          </a:p>
          <a:p>
            <a:pPr marL="180975" indent="-168275">
              <a:lnSpc>
                <a:spcPct val="100000"/>
              </a:lnSpc>
              <a:spcBef>
                <a:spcPts val="675"/>
              </a:spcBef>
              <a:buChar char="•"/>
              <a:tabLst>
                <a:tab pos="180975" algn="l"/>
              </a:tabLst>
            </a:pPr>
            <a:r>
              <a:rPr sz="1100" dirty="0">
                <a:latin typeface="Microsoft Sans Serif"/>
                <a:cs typeface="Microsoft Sans Serif"/>
              </a:rPr>
              <a:t>Python</a:t>
            </a:r>
            <a:r>
              <a:rPr sz="1100" spc="-6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est</a:t>
            </a:r>
            <a:r>
              <a:rPr sz="1100" spc="-15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sensible</a:t>
            </a:r>
            <a:r>
              <a:rPr sz="1100" spc="-35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à</a:t>
            </a:r>
            <a:r>
              <a:rPr sz="1100" spc="-15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la</a:t>
            </a:r>
            <a:r>
              <a:rPr sz="1100" spc="-1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casse</a:t>
            </a:r>
            <a:r>
              <a:rPr sz="1100" spc="-1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(majuscules</a:t>
            </a:r>
            <a:r>
              <a:rPr sz="1100" spc="-15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≠</a:t>
            </a:r>
            <a:r>
              <a:rPr sz="1100" spc="-20" dirty="0">
                <a:latin typeface="Microsoft Sans Serif"/>
                <a:cs typeface="Microsoft Sans Serif"/>
              </a:rPr>
              <a:t> </a:t>
            </a:r>
            <a:r>
              <a:rPr sz="1100" spc="-10" dirty="0">
                <a:latin typeface="Microsoft Sans Serif"/>
                <a:cs typeface="Microsoft Sans Serif"/>
              </a:rPr>
              <a:t>minuscules).</a:t>
            </a:r>
            <a:endParaRPr sz="1100">
              <a:latin typeface="Microsoft Sans Serif"/>
              <a:cs typeface="Microsoft Sans Serif"/>
            </a:endParaRPr>
          </a:p>
          <a:p>
            <a:pPr marL="180975" indent="-168275">
              <a:lnSpc>
                <a:spcPct val="100000"/>
              </a:lnSpc>
              <a:spcBef>
                <a:spcPts val="650"/>
              </a:spcBef>
              <a:buChar char="•"/>
              <a:tabLst>
                <a:tab pos="180975" algn="l"/>
              </a:tabLst>
            </a:pPr>
            <a:r>
              <a:rPr sz="1100" dirty="0">
                <a:latin typeface="Microsoft Sans Serif"/>
                <a:cs typeface="Microsoft Sans Serif"/>
              </a:rPr>
              <a:t>L’indentation</a:t>
            </a:r>
            <a:r>
              <a:rPr sz="1100" spc="-65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est</a:t>
            </a:r>
            <a:r>
              <a:rPr sz="1100" spc="-10" dirty="0">
                <a:latin typeface="Microsoft Sans Serif"/>
                <a:cs typeface="Microsoft Sans Serif"/>
              </a:rPr>
              <a:t> obligatoire.</a:t>
            </a:r>
            <a:endParaRPr sz="1100">
              <a:latin typeface="Microsoft Sans Serif"/>
              <a:cs typeface="Microsoft Sans Serif"/>
            </a:endParaRPr>
          </a:p>
          <a:p>
            <a:pPr marL="180975" indent="-168275">
              <a:lnSpc>
                <a:spcPct val="100000"/>
              </a:lnSpc>
              <a:spcBef>
                <a:spcPts val="675"/>
              </a:spcBef>
              <a:buChar char="•"/>
              <a:tabLst>
                <a:tab pos="180975" algn="l"/>
              </a:tabLst>
            </a:pPr>
            <a:r>
              <a:rPr sz="1100" dirty="0">
                <a:latin typeface="Microsoft Sans Serif"/>
                <a:cs typeface="Microsoft Sans Serif"/>
              </a:rPr>
              <a:t>Les</a:t>
            </a:r>
            <a:r>
              <a:rPr sz="1100" spc="-2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chaînes</a:t>
            </a:r>
            <a:r>
              <a:rPr sz="1100" spc="-15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de</a:t>
            </a:r>
            <a:r>
              <a:rPr sz="1100" spc="15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caractères</a:t>
            </a:r>
            <a:r>
              <a:rPr sz="1100" spc="-4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doivent</a:t>
            </a:r>
            <a:r>
              <a:rPr sz="1100" spc="-4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être</a:t>
            </a:r>
            <a:r>
              <a:rPr sz="1100" spc="15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entre</a:t>
            </a:r>
            <a:r>
              <a:rPr sz="1100" spc="-30" dirty="0">
                <a:latin typeface="Microsoft Sans Serif"/>
                <a:cs typeface="Microsoft Sans Serif"/>
              </a:rPr>
              <a:t> </a:t>
            </a:r>
            <a:r>
              <a:rPr sz="1100" spc="-10" dirty="0">
                <a:latin typeface="Microsoft Sans Serif"/>
                <a:cs typeface="Microsoft Sans Serif"/>
              </a:rPr>
              <a:t>guillemets.</a:t>
            </a:r>
            <a:endParaRPr sz="1100">
              <a:latin typeface="Microsoft Sans Serif"/>
              <a:cs typeface="Microsoft Sans Serif"/>
            </a:endParaRPr>
          </a:p>
          <a:p>
            <a:pPr marL="180340" marR="5080" indent="-168275">
              <a:lnSpc>
                <a:spcPts val="1989"/>
              </a:lnSpc>
              <a:spcBef>
                <a:spcPts val="85"/>
              </a:spcBef>
              <a:buChar char="•"/>
              <a:tabLst>
                <a:tab pos="182880" algn="l"/>
              </a:tabLst>
            </a:pPr>
            <a:r>
              <a:rPr sz="1100" smtClean="0">
                <a:latin typeface="Microsoft Sans Serif"/>
                <a:cs typeface="Microsoft Sans Serif"/>
              </a:rPr>
              <a:t>Les</a:t>
            </a:r>
            <a:r>
              <a:rPr sz="1100" spc="-30" smtClean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erreurs courantes</a:t>
            </a:r>
            <a:r>
              <a:rPr sz="1100" spc="-8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(oubli</a:t>
            </a:r>
            <a:r>
              <a:rPr sz="1100" spc="-1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de</a:t>
            </a:r>
            <a:r>
              <a:rPr sz="1100" spc="5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guillemets,</a:t>
            </a:r>
            <a:r>
              <a:rPr sz="1100" spc="-25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parenthèses,</a:t>
            </a:r>
            <a:r>
              <a:rPr sz="1100" spc="-70" dirty="0">
                <a:latin typeface="Microsoft Sans Serif"/>
                <a:cs typeface="Microsoft Sans Serif"/>
              </a:rPr>
              <a:t> </a:t>
            </a:r>
            <a:r>
              <a:rPr sz="1100" spc="-25" dirty="0">
                <a:latin typeface="Microsoft Sans Serif"/>
                <a:cs typeface="Microsoft Sans Serif"/>
              </a:rPr>
              <a:t>ou 	</a:t>
            </a:r>
            <a:r>
              <a:rPr sz="1100" dirty="0">
                <a:latin typeface="Microsoft Sans Serif"/>
                <a:cs typeface="Microsoft Sans Serif"/>
              </a:rPr>
              <a:t>mauvaise</a:t>
            </a:r>
            <a:r>
              <a:rPr sz="1100" spc="-25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casse)</a:t>
            </a:r>
            <a:r>
              <a:rPr sz="1100" spc="-4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se corrigent</a:t>
            </a:r>
            <a:r>
              <a:rPr sz="1100" spc="-25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facilement</a:t>
            </a:r>
            <a:r>
              <a:rPr sz="1100" spc="-75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en</a:t>
            </a:r>
            <a:r>
              <a:rPr sz="1100" spc="-5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respectant</a:t>
            </a:r>
            <a:r>
              <a:rPr sz="1100" spc="-75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la </a:t>
            </a:r>
            <a:r>
              <a:rPr sz="1100" spc="-10" dirty="0">
                <a:latin typeface="Microsoft Sans Serif"/>
                <a:cs typeface="Microsoft Sans Serif"/>
              </a:rPr>
              <a:t>syntaxe.</a:t>
            </a:r>
            <a:endParaRPr sz="1100">
              <a:latin typeface="Microsoft Sans Serif"/>
              <a:cs typeface="Microsoft Sans Serif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0" y="3330576"/>
            <a:ext cx="3600450" cy="130174"/>
            <a:chOff x="0" y="3346704"/>
            <a:chExt cx="3072765" cy="109855"/>
          </a:xfrm>
        </p:grpSpPr>
        <p:sp>
          <p:nvSpPr>
            <p:cNvPr id="16" name="object 16"/>
            <p:cNvSpPr/>
            <p:nvPr/>
          </p:nvSpPr>
          <p:spPr>
            <a:xfrm>
              <a:off x="0" y="3346704"/>
              <a:ext cx="1536065" cy="109855"/>
            </a:xfrm>
            <a:custGeom>
              <a:avLst/>
              <a:gdLst/>
              <a:ahLst/>
              <a:cxnLst/>
              <a:rect l="l" t="t" r="r" b="b"/>
              <a:pathLst>
                <a:path w="1536065" h="109854">
                  <a:moveTo>
                    <a:pt x="1536065" y="0"/>
                  </a:moveTo>
                  <a:lnTo>
                    <a:pt x="0" y="0"/>
                  </a:lnTo>
                  <a:lnTo>
                    <a:pt x="0" y="109524"/>
                  </a:lnTo>
                  <a:lnTo>
                    <a:pt x="1536065" y="109524"/>
                  </a:lnTo>
                  <a:lnTo>
                    <a:pt x="1536065" y="0"/>
                  </a:lnTo>
                  <a:close/>
                </a:path>
              </a:pathLst>
            </a:custGeom>
            <a:solidFill>
              <a:srgbClr val="A2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536191" y="3346704"/>
              <a:ext cx="1536065" cy="109855"/>
            </a:xfrm>
            <a:custGeom>
              <a:avLst/>
              <a:gdLst/>
              <a:ahLst/>
              <a:cxnLst/>
              <a:rect l="l" t="t" r="r" b="b"/>
              <a:pathLst>
                <a:path w="1536064" h="109854">
                  <a:moveTo>
                    <a:pt x="1536065" y="0"/>
                  </a:moveTo>
                  <a:lnTo>
                    <a:pt x="0" y="0"/>
                  </a:lnTo>
                  <a:lnTo>
                    <a:pt x="0" y="109524"/>
                  </a:lnTo>
                  <a:lnTo>
                    <a:pt x="1536065" y="109524"/>
                  </a:lnTo>
                  <a:lnTo>
                    <a:pt x="1536065" y="0"/>
                  </a:lnTo>
                  <a:close/>
                </a:path>
              </a:pathLst>
            </a:custGeom>
            <a:solidFill>
              <a:srgbClr val="EBEB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/>
          <p:cNvGrpSpPr/>
          <p:nvPr/>
        </p:nvGrpSpPr>
        <p:grpSpPr>
          <a:xfrm>
            <a:off x="0" y="-63"/>
            <a:ext cx="4608830" cy="490855"/>
            <a:chOff x="0" y="-63"/>
            <a:chExt cx="4608830" cy="490855"/>
          </a:xfrm>
        </p:grpSpPr>
        <p:sp>
          <p:nvSpPr>
            <p:cNvPr id="4" name="object 4"/>
            <p:cNvSpPr/>
            <p:nvPr/>
          </p:nvSpPr>
          <p:spPr>
            <a:xfrm>
              <a:off x="2304288" y="-63"/>
              <a:ext cx="2304415" cy="140335"/>
            </a:xfrm>
            <a:custGeom>
              <a:avLst/>
              <a:gdLst/>
              <a:ahLst/>
              <a:cxnLst/>
              <a:rect l="l" t="t" r="r" b="b"/>
              <a:pathLst>
                <a:path w="2304415" h="140335">
                  <a:moveTo>
                    <a:pt x="2303907" y="0"/>
                  </a:moveTo>
                  <a:lnTo>
                    <a:pt x="0" y="0"/>
                  </a:lnTo>
                  <a:lnTo>
                    <a:pt x="0" y="139890"/>
                  </a:lnTo>
                  <a:lnTo>
                    <a:pt x="2303907" y="139890"/>
                  </a:lnTo>
                  <a:lnTo>
                    <a:pt x="2303907" y="0"/>
                  </a:lnTo>
                  <a:close/>
                </a:path>
              </a:pathLst>
            </a:custGeom>
            <a:solidFill>
              <a:srgbClr val="D7D7D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140220"/>
              <a:ext cx="4608830" cy="350520"/>
            </a:xfrm>
            <a:custGeom>
              <a:avLst/>
              <a:gdLst/>
              <a:ahLst/>
              <a:cxnLst/>
              <a:rect l="l" t="t" r="r" b="b"/>
              <a:pathLst>
                <a:path w="4608830" h="350520">
                  <a:moveTo>
                    <a:pt x="4608322" y="0"/>
                  </a:moveTo>
                  <a:lnTo>
                    <a:pt x="0" y="0"/>
                  </a:lnTo>
                  <a:lnTo>
                    <a:pt x="0" y="350126"/>
                  </a:lnTo>
                  <a:lnTo>
                    <a:pt x="4608322" y="350126"/>
                  </a:lnTo>
                  <a:lnTo>
                    <a:pt x="4608322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pc="-55" dirty="0"/>
              <a:t>Plan</a:t>
            </a:r>
            <a:r>
              <a:rPr spc="-35" dirty="0"/>
              <a:t> </a:t>
            </a:r>
            <a:r>
              <a:rPr spc="-40" dirty="0"/>
              <a:t>du</a:t>
            </a:r>
            <a:r>
              <a:rPr spc="-90" dirty="0"/>
              <a:t> </a:t>
            </a:r>
            <a:r>
              <a:rPr spc="-35" dirty="0"/>
              <a:t>cours</a:t>
            </a:r>
          </a:p>
        </p:txBody>
      </p:sp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5250" y="1044575"/>
            <a:ext cx="151447" cy="161544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95250" y="1044575"/>
            <a:ext cx="152400" cy="15068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900" spc="-50" dirty="0" smtClean="0">
                <a:solidFill>
                  <a:srgbClr val="EAEAF7"/>
                </a:solidFill>
                <a:latin typeface="Tahoma"/>
                <a:cs typeface="Tahoma"/>
              </a:rPr>
              <a:t>01</a:t>
            </a:r>
            <a:endParaRPr sz="900">
              <a:latin typeface="Tahoma"/>
              <a:cs typeface="Tahom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23850" y="1044575"/>
            <a:ext cx="1066800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latin typeface="Microsoft Sans Serif"/>
                <a:cs typeface="Microsoft Sans Serif"/>
              </a:rPr>
              <a:t>Introduction</a:t>
            </a:r>
            <a:endParaRPr sz="1200">
              <a:latin typeface="Microsoft Sans Serif"/>
              <a:cs typeface="Microsoft Sans Serif"/>
            </a:endParaRPr>
          </a:p>
        </p:txBody>
      </p:sp>
      <p:pic>
        <p:nvPicPr>
          <p:cNvPr id="10" name="object 10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95250" y="1501775"/>
            <a:ext cx="151447" cy="161544"/>
          </a:xfrm>
          <a:prstGeom prst="rect">
            <a:avLst/>
          </a:prstGeom>
        </p:spPr>
      </p:pic>
      <p:sp>
        <p:nvSpPr>
          <p:cNvPr id="11" name="object 11"/>
          <p:cNvSpPr txBox="1"/>
          <p:nvPr/>
        </p:nvSpPr>
        <p:spPr>
          <a:xfrm>
            <a:off x="95250" y="1501775"/>
            <a:ext cx="156845" cy="134652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lang="en-US" sz="800" dirty="0" smtClean="0">
                <a:solidFill>
                  <a:schemeClr val="bg1"/>
                </a:solidFill>
                <a:latin typeface="Tahoma"/>
                <a:cs typeface="Tahoma"/>
              </a:rPr>
              <a:t>02</a:t>
            </a:r>
            <a:endParaRPr sz="800">
              <a:solidFill>
                <a:schemeClr val="bg1"/>
              </a:solidFill>
              <a:latin typeface="Tahoma"/>
              <a:cs typeface="Tahom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23850" y="1425575"/>
            <a:ext cx="2491740" cy="28610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47800"/>
              </a:lnSpc>
              <a:spcBef>
                <a:spcPts val="100"/>
              </a:spcBef>
            </a:pPr>
            <a:r>
              <a:rPr sz="1200" dirty="0">
                <a:latin typeface="Microsoft Sans Serif"/>
                <a:cs typeface="Microsoft Sans Serif"/>
              </a:rPr>
              <a:t>Premier</a:t>
            </a:r>
            <a:r>
              <a:rPr sz="1200" spc="-1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programme:</a:t>
            </a:r>
            <a:r>
              <a:rPr sz="1200" spc="-2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"Hello,</a:t>
            </a:r>
            <a:r>
              <a:rPr sz="1200" spc="-80" dirty="0">
                <a:latin typeface="Microsoft Sans Serif"/>
                <a:cs typeface="Microsoft Sans Serif"/>
              </a:rPr>
              <a:t> </a:t>
            </a:r>
            <a:r>
              <a:rPr sz="1200" spc="-10">
                <a:latin typeface="Microsoft Sans Serif"/>
                <a:cs typeface="Microsoft Sans Serif"/>
              </a:rPr>
              <a:t>World</a:t>
            </a:r>
            <a:r>
              <a:rPr sz="1200" spc="-10" smtClean="0">
                <a:latin typeface="Microsoft Sans Serif"/>
                <a:cs typeface="Microsoft Sans Serif"/>
              </a:rPr>
              <a:t>!"</a:t>
            </a:r>
            <a:endParaRPr sz="1200">
              <a:latin typeface="Microsoft Sans Serif"/>
              <a:cs typeface="Microsoft Sans Serif"/>
            </a:endParaRPr>
          </a:p>
        </p:txBody>
      </p:sp>
      <p:pic>
        <p:nvPicPr>
          <p:cNvPr id="13" name="object 13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95250" y="1958975"/>
            <a:ext cx="151447" cy="158495"/>
          </a:xfrm>
          <a:prstGeom prst="rect">
            <a:avLst/>
          </a:prstGeom>
        </p:spPr>
      </p:pic>
      <p:sp>
        <p:nvSpPr>
          <p:cNvPr id="14" name="object 14"/>
          <p:cNvSpPr txBox="1"/>
          <p:nvPr/>
        </p:nvSpPr>
        <p:spPr>
          <a:xfrm>
            <a:off x="95250" y="1958975"/>
            <a:ext cx="152400" cy="13529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800" spc="-50" dirty="0" smtClean="0">
                <a:solidFill>
                  <a:srgbClr val="EAEAF7"/>
                </a:solidFill>
                <a:latin typeface="Tahoma"/>
                <a:cs typeface="Tahoma"/>
              </a:rPr>
              <a:t>0</a:t>
            </a:r>
            <a:r>
              <a:rPr sz="800" spc="-50" smtClean="0">
                <a:solidFill>
                  <a:srgbClr val="EAEAF7"/>
                </a:solidFill>
                <a:latin typeface="Tahoma"/>
                <a:cs typeface="Tahoma"/>
              </a:rPr>
              <a:t>3</a:t>
            </a:r>
            <a:endParaRPr sz="800">
              <a:latin typeface="Tahoma"/>
              <a:cs typeface="Tahoma"/>
            </a:endParaRPr>
          </a:p>
        </p:txBody>
      </p:sp>
      <p:pic>
        <p:nvPicPr>
          <p:cNvPr id="15" name="object 15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95250" y="2263775"/>
            <a:ext cx="151447" cy="161544"/>
          </a:xfrm>
          <a:prstGeom prst="rect">
            <a:avLst/>
          </a:prstGeom>
        </p:spPr>
      </p:pic>
      <p:sp>
        <p:nvSpPr>
          <p:cNvPr id="16" name="object 16"/>
          <p:cNvSpPr txBox="1"/>
          <p:nvPr/>
        </p:nvSpPr>
        <p:spPr>
          <a:xfrm>
            <a:off x="95250" y="2263775"/>
            <a:ext cx="152400" cy="13529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800" spc="-50" dirty="0" smtClean="0">
                <a:solidFill>
                  <a:srgbClr val="EAEAF7"/>
                </a:solidFill>
                <a:latin typeface="Tahoma"/>
                <a:cs typeface="Tahoma"/>
              </a:rPr>
              <a:t>0</a:t>
            </a:r>
            <a:r>
              <a:rPr sz="800" spc="-50" smtClean="0">
                <a:solidFill>
                  <a:srgbClr val="EAEAF7"/>
                </a:solidFill>
                <a:latin typeface="Tahoma"/>
                <a:cs typeface="Tahoma"/>
              </a:rPr>
              <a:t>4</a:t>
            </a:r>
            <a:endParaRPr sz="800">
              <a:latin typeface="Tahoma"/>
              <a:cs typeface="Tahoma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23850" y="2263775"/>
            <a:ext cx="2353945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1200" dirty="0" smtClean="0">
                <a:latin typeface="Microsoft Sans Serif"/>
                <a:cs typeface="Microsoft Sans Serif"/>
              </a:rPr>
              <a:t>Conclusion</a:t>
            </a:r>
            <a:endParaRPr sz="1200">
              <a:latin typeface="Microsoft Sans Serif"/>
              <a:cs typeface="Microsoft Sans Serif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0" y="3346704"/>
            <a:ext cx="3524250" cy="114046"/>
            <a:chOff x="0" y="3346704"/>
            <a:chExt cx="3072765" cy="109855"/>
          </a:xfrm>
        </p:grpSpPr>
        <p:sp>
          <p:nvSpPr>
            <p:cNvPr id="19" name="object 19"/>
            <p:cNvSpPr/>
            <p:nvPr/>
          </p:nvSpPr>
          <p:spPr>
            <a:xfrm>
              <a:off x="0" y="3346704"/>
              <a:ext cx="1536065" cy="109855"/>
            </a:xfrm>
            <a:custGeom>
              <a:avLst/>
              <a:gdLst/>
              <a:ahLst/>
              <a:cxnLst/>
              <a:rect l="l" t="t" r="r" b="b"/>
              <a:pathLst>
                <a:path w="1536065" h="109854">
                  <a:moveTo>
                    <a:pt x="1536065" y="0"/>
                  </a:moveTo>
                  <a:lnTo>
                    <a:pt x="0" y="0"/>
                  </a:lnTo>
                  <a:lnTo>
                    <a:pt x="0" y="109524"/>
                  </a:lnTo>
                  <a:lnTo>
                    <a:pt x="1536065" y="109524"/>
                  </a:lnTo>
                  <a:lnTo>
                    <a:pt x="1536065" y="0"/>
                  </a:lnTo>
                  <a:close/>
                </a:path>
              </a:pathLst>
            </a:custGeom>
            <a:solidFill>
              <a:srgbClr val="A2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1536191" y="3346704"/>
              <a:ext cx="1536065" cy="109855"/>
            </a:xfrm>
            <a:custGeom>
              <a:avLst/>
              <a:gdLst/>
              <a:ahLst/>
              <a:cxnLst/>
              <a:rect l="l" t="t" r="r" b="b"/>
              <a:pathLst>
                <a:path w="1536064" h="109854">
                  <a:moveTo>
                    <a:pt x="1536065" y="0"/>
                  </a:moveTo>
                  <a:lnTo>
                    <a:pt x="0" y="0"/>
                  </a:lnTo>
                  <a:lnTo>
                    <a:pt x="0" y="109524"/>
                  </a:lnTo>
                  <a:lnTo>
                    <a:pt x="1536065" y="109524"/>
                  </a:lnTo>
                  <a:lnTo>
                    <a:pt x="1536065" y="0"/>
                  </a:lnTo>
                  <a:close/>
                </a:path>
              </a:pathLst>
            </a:custGeom>
            <a:solidFill>
              <a:srgbClr val="EBEB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/>
          <p:nvPr/>
        </p:nvSpPr>
        <p:spPr>
          <a:xfrm>
            <a:off x="3980688" y="2950463"/>
            <a:ext cx="628015" cy="265430"/>
          </a:xfrm>
          <a:custGeom>
            <a:avLst/>
            <a:gdLst/>
            <a:ahLst/>
            <a:cxnLst/>
            <a:rect l="l" t="t" r="r" b="b"/>
            <a:pathLst>
              <a:path w="628014" h="265430">
                <a:moveTo>
                  <a:pt x="627888" y="0"/>
                </a:moveTo>
                <a:lnTo>
                  <a:pt x="0" y="0"/>
                </a:lnTo>
                <a:lnTo>
                  <a:pt x="0" y="265175"/>
                </a:lnTo>
                <a:lnTo>
                  <a:pt x="627888" y="265175"/>
                </a:lnTo>
                <a:lnTo>
                  <a:pt x="62788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Rectangle 23"/>
          <p:cNvSpPr/>
          <p:nvPr/>
        </p:nvSpPr>
        <p:spPr>
          <a:xfrm>
            <a:off x="247650" y="1882775"/>
            <a:ext cx="298132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fr-FR" sz="1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icrosoft Sans Serif"/>
                <a:cs typeface="Microsoft Sans Serif"/>
              </a:rPr>
              <a:t>Bases</a:t>
            </a:r>
            <a:r>
              <a:rPr kumimoji="0" lang="fr-FR" sz="1200" b="0" i="0" u="none" strike="noStrike" kern="0" cap="none" spc="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icrosoft Sans Serif"/>
                <a:cs typeface="Microsoft Sans Serif"/>
              </a:rPr>
              <a:t> </a:t>
            </a:r>
            <a:r>
              <a:rPr kumimoji="0" lang="fr-FR" sz="1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icrosoft Sans Serif"/>
                <a:cs typeface="Microsoft Sans Serif"/>
              </a:rPr>
              <a:t>de</a:t>
            </a:r>
            <a:r>
              <a:rPr kumimoji="0" lang="fr-FR" sz="1200" b="0" i="0" u="none" strike="noStrike" kern="0" cap="none" spc="-1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icrosoft Sans Serif"/>
                <a:cs typeface="Microsoft Sans Serif"/>
              </a:rPr>
              <a:t> </a:t>
            </a:r>
            <a:r>
              <a:rPr kumimoji="0" lang="fr-FR" sz="1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icrosoft Sans Serif"/>
                <a:cs typeface="Microsoft Sans Serif"/>
              </a:rPr>
              <a:t>la</a:t>
            </a:r>
            <a:r>
              <a:rPr kumimoji="0" lang="fr-FR" sz="1200" b="0" i="0" u="none" strike="noStrike" kern="0" cap="none" spc="-4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icrosoft Sans Serif"/>
                <a:cs typeface="Microsoft Sans Serif"/>
              </a:rPr>
              <a:t> </a:t>
            </a:r>
            <a:r>
              <a:rPr kumimoji="0" lang="fr-FR" sz="1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icrosoft Sans Serif"/>
                <a:cs typeface="Microsoft Sans Serif"/>
              </a:rPr>
              <a:t>syntaxe</a:t>
            </a:r>
            <a:r>
              <a:rPr kumimoji="0" lang="fr-FR" sz="1200" b="0" i="0" u="none" strike="noStrike" kern="0" cap="none" spc="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icrosoft Sans Serif"/>
                <a:cs typeface="Microsoft Sans Serif"/>
              </a:rPr>
              <a:t> </a:t>
            </a:r>
            <a:r>
              <a:rPr kumimoji="0" lang="fr-FR" sz="1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icrosoft Sans Serif"/>
                <a:cs typeface="Microsoft Sans Serif"/>
              </a:rPr>
              <a:t>(</a:t>
            </a:r>
            <a:r>
              <a:rPr kumimoji="0" lang="fr-FR" sz="12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icrosoft Sans Serif"/>
                <a:cs typeface="Microsoft Sans Serif"/>
              </a:rPr>
              <a:t>Syntax</a:t>
            </a:r>
            <a:r>
              <a:rPr kumimoji="0" lang="fr-FR" sz="1200" b="0" i="0" u="none" strike="noStrike" kern="0" cap="none" spc="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icrosoft Sans Serif"/>
                <a:cs typeface="Microsoft Sans Serif"/>
              </a:rPr>
              <a:t> </a:t>
            </a:r>
            <a:r>
              <a:rPr kumimoji="0" lang="fr-FR" sz="1200" b="0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icrosoft Sans Serif"/>
                <a:cs typeface="Microsoft Sans Serif"/>
              </a:rPr>
              <a:t>Basics)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-63"/>
            <a:ext cx="4608830" cy="490855"/>
            <a:chOff x="0" y="-63"/>
            <a:chExt cx="4608830" cy="490855"/>
          </a:xfrm>
        </p:grpSpPr>
        <p:sp>
          <p:nvSpPr>
            <p:cNvPr id="3" name="object 3"/>
            <p:cNvSpPr/>
            <p:nvPr/>
          </p:nvSpPr>
          <p:spPr>
            <a:xfrm>
              <a:off x="2304288" y="-63"/>
              <a:ext cx="2304415" cy="140335"/>
            </a:xfrm>
            <a:custGeom>
              <a:avLst/>
              <a:gdLst/>
              <a:ahLst/>
              <a:cxnLst/>
              <a:rect l="l" t="t" r="r" b="b"/>
              <a:pathLst>
                <a:path w="2304415" h="140335">
                  <a:moveTo>
                    <a:pt x="2303907" y="0"/>
                  </a:moveTo>
                  <a:lnTo>
                    <a:pt x="0" y="0"/>
                  </a:lnTo>
                  <a:lnTo>
                    <a:pt x="0" y="139890"/>
                  </a:lnTo>
                  <a:lnTo>
                    <a:pt x="2303907" y="139890"/>
                  </a:lnTo>
                  <a:lnTo>
                    <a:pt x="2303907" y="0"/>
                  </a:lnTo>
                  <a:close/>
                </a:path>
              </a:pathLst>
            </a:custGeom>
            <a:solidFill>
              <a:srgbClr val="D7D7D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140220"/>
              <a:ext cx="4608830" cy="350520"/>
            </a:xfrm>
            <a:custGeom>
              <a:avLst/>
              <a:gdLst/>
              <a:ahLst/>
              <a:cxnLst/>
              <a:rect l="l" t="t" r="r" b="b"/>
              <a:pathLst>
                <a:path w="4608830" h="350520">
                  <a:moveTo>
                    <a:pt x="4608322" y="0"/>
                  </a:moveTo>
                  <a:lnTo>
                    <a:pt x="0" y="0"/>
                  </a:lnTo>
                  <a:lnTo>
                    <a:pt x="0" y="350126"/>
                  </a:lnTo>
                  <a:lnTo>
                    <a:pt x="4608322" y="350126"/>
                  </a:lnTo>
                  <a:lnTo>
                    <a:pt x="4608322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Introduction</a:t>
            </a:r>
          </a:p>
        </p:txBody>
      </p:sp>
      <p:grpSp>
        <p:nvGrpSpPr>
          <p:cNvPr id="6" name="object 6"/>
          <p:cNvGrpSpPr/>
          <p:nvPr/>
        </p:nvGrpSpPr>
        <p:grpSpPr>
          <a:xfrm>
            <a:off x="88392" y="1008887"/>
            <a:ext cx="4483735" cy="1219200"/>
            <a:chOff x="88392" y="1008887"/>
            <a:chExt cx="4483735" cy="1219200"/>
          </a:xfrm>
        </p:grpSpPr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7159" y="2124455"/>
              <a:ext cx="103632" cy="103631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8392" y="1008887"/>
              <a:ext cx="4483608" cy="1219200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88392" y="1182623"/>
              <a:ext cx="4431665" cy="993140"/>
            </a:xfrm>
            <a:custGeom>
              <a:avLst/>
              <a:gdLst/>
              <a:ahLst/>
              <a:cxnLst/>
              <a:rect l="l" t="t" r="r" b="b"/>
              <a:pathLst>
                <a:path w="4431665" h="993139">
                  <a:moveTo>
                    <a:pt x="4431411" y="0"/>
                  </a:moveTo>
                  <a:lnTo>
                    <a:pt x="0" y="0"/>
                  </a:lnTo>
                  <a:lnTo>
                    <a:pt x="0" y="942340"/>
                  </a:lnTo>
                  <a:lnTo>
                    <a:pt x="4006" y="962025"/>
                  </a:lnTo>
                  <a:lnTo>
                    <a:pt x="14918" y="978154"/>
                  </a:lnTo>
                  <a:lnTo>
                    <a:pt x="31066" y="989076"/>
                  </a:lnTo>
                  <a:lnTo>
                    <a:pt x="50787" y="993013"/>
                  </a:lnTo>
                  <a:lnTo>
                    <a:pt x="4380611" y="993013"/>
                  </a:lnTo>
                  <a:lnTo>
                    <a:pt x="4400296" y="989076"/>
                  </a:lnTo>
                  <a:lnTo>
                    <a:pt x="4416552" y="978154"/>
                  </a:lnTo>
                  <a:lnTo>
                    <a:pt x="4427474" y="962025"/>
                  </a:lnTo>
                  <a:lnTo>
                    <a:pt x="4431411" y="942340"/>
                  </a:lnTo>
                  <a:lnTo>
                    <a:pt x="443141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521707" y="1046987"/>
              <a:ext cx="0" cy="1100455"/>
            </a:xfrm>
            <a:custGeom>
              <a:avLst/>
              <a:gdLst/>
              <a:ahLst/>
              <a:cxnLst/>
              <a:rect l="l" t="t" r="r" b="b"/>
              <a:pathLst>
                <a:path h="1100455">
                  <a:moveTo>
                    <a:pt x="0" y="1100328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4521707" y="1034795"/>
              <a:ext cx="0" cy="12700"/>
            </a:xfrm>
            <a:custGeom>
              <a:avLst/>
              <a:gdLst/>
              <a:ahLst/>
              <a:cxnLst/>
              <a:rect l="l" t="t" r="r" b="b"/>
              <a:pathLst>
                <a:path h="12700">
                  <a:moveTo>
                    <a:pt x="0" y="12191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AEAEA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521707" y="1022603"/>
              <a:ext cx="0" cy="12700"/>
            </a:xfrm>
            <a:custGeom>
              <a:avLst/>
              <a:gdLst/>
              <a:ahLst/>
              <a:cxnLst/>
              <a:rect l="l" t="t" r="r" b="b"/>
              <a:pathLst>
                <a:path h="12700">
                  <a:moveTo>
                    <a:pt x="0" y="12192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CECEC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4521707" y="1010411"/>
              <a:ext cx="0" cy="12700"/>
            </a:xfrm>
            <a:custGeom>
              <a:avLst/>
              <a:gdLst/>
              <a:ahLst/>
              <a:cxnLst/>
              <a:rect l="l" t="t" r="r" b="b"/>
              <a:pathLst>
                <a:path h="12700">
                  <a:moveTo>
                    <a:pt x="0" y="12192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EEEEE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478534" rIns="0" bIns="0" rtlCol="0">
            <a:spAutoFit/>
          </a:bodyPr>
          <a:lstStyle/>
          <a:p>
            <a:pPr marL="83820">
              <a:lnSpc>
                <a:spcPct val="100000"/>
              </a:lnSpc>
              <a:spcBef>
                <a:spcPts val="740"/>
              </a:spcBef>
            </a:pPr>
            <a:r>
              <a:rPr b="0" u="none" dirty="0">
                <a:solidFill>
                  <a:srgbClr val="000000"/>
                </a:solidFill>
                <a:latin typeface="Microsoft Sans Serif"/>
                <a:cs typeface="Microsoft Sans Serif"/>
              </a:rPr>
              <a:t>Python</a:t>
            </a:r>
            <a:r>
              <a:rPr b="0" u="none" spc="-55" dirty="0">
                <a:solidFill>
                  <a:srgbClr val="000000"/>
                </a:solidFill>
                <a:latin typeface="Microsoft Sans Serif"/>
                <a:cs typeface="Microsoft Sans Serif"/>
              </a:rPr>
              <a:t> </a:t>
            </a:r>
            <a:r>
              <a:rPr b="0" u="none" dirty="0">
                <a:solidFill>
                  <a:srgbClr val="000000"/>
                </a:solidFill>
                <a:latin typeface="Microsoft Sans Serif"/>
                <a:cs typeface="Microsoft Sans Serif"/>
              </a:rPr>
              <a:t>est</a:t>
            </a:r>
            <a:r>
              <a:rPr b="0" u="none" spc="-10" dirty="0">
                <a:solidFill>
                  <a:srgbClr val="000000"/>
                </a:solidFill>
                <a:latin typeface="Microsoft Sans Serif"/>
                <a:cs typeface="Microsoft Sans Serif"/>
              </a:rPr>
              <a:t> </a:t>
            </a:r>
            <a:r>
              <a:rPr b="0" u="none" dirty="0">
                <a:solidFill>
                  <a:srgbClr val="000000"/>
                </a:solidFill>
                <a:latin typeface="Microsoft Sans Serif"/>
                <a:cs typeface="Microsoft Sans Serif"/>
              </a:rPr>
              <a:t>un</a:t>
            </a:r>
            <a:r>
              <a:rPr b="0" u="none" spc="-30" dirty="0">
                <a:solidFill>
                  <a:srgbClr val="000000"/>
                </a:solidFill>
                <a:latin typeface="Microsoft Sans Serif"/>
                <a:cs typeface="Microsoft Sans Serif"/>
              </a:rPr>
              <a:t> </a:t>
            </a:r>
            <a:r>
              <a:rPr b="0" u="none" dirty="0">
                <a:solidFill>
                  <a:srgbClr val="000000"/>
                </a:solidFill>
                <a:latin typeface="Microsoft Sans Serif"/>
                <a:cs typeface="Microsoft Sans Serif"/>
              </a:rPr>
              <a:t>langage</a:t>
            </a:r>
            <a:r>
              <a:rPr b="0" u="none" spc="-50" dirty="0">
                <a:solidFill>
                  <a:srgbClr val="000000"/>
                </a:solidFill>
                <a:latin typeface="Microsoft Sans Serif"/>
                <a:cs typeface="Microsoft Sans Serif"/>
              </a:rPr>
              <a:t> </a:t>
            </a:r>
            <a:r>
              <a:rPr b="0" u="none" dirty="0">
                <a:solidFill>
                  <a:srgbClr val="000000"/>
                </a:solidFill>
                <a:latin typeface="Microsoft Sans Serif"/>
                <a:cs typeface="Microsoft Sans Serif"/>
              </a:rPr>
              <a:t>de</a:t>
            </a:r>
            <a:r>
              <a:rPr b="0" u="none" spc="-10" dirty="0">
                <a:solidFill>
                  <a:srgbClr val="000000"/>
                </a:solidFill>
                <a:latin typeface="Microsoft Sans Serif"/>
                <a:cs typeface="Microsoft Sans Serif"/>
              </a:rPr>
              <a:t> </a:t>
            </a:r>
            <a:r>
              <a:rPr b="0" u="none" dirty="0">
                <a:solidFill>
                  <a:srgbClr val="000000"/>
                </a:solidFill>
                <a:latin typeface="Microsoft Sans Serif"/>
                <a:cs typeface="Microsoft Sans Serif"/>
              </a:rPr>
              <a:t>programmation</a:t>
            </a:r>
            <a:r>
              <a:rPr b="0" u="none" spc="-35" dirty="0">
                <a:solidFill>
                  <a:srgbClr val="000000"/>
                </a:solidFill>
                <a:latin typeface="Microsoft Sans Serif"/>
                <a:cs typeface="Microsoft Sans Serif"/>
              </a:rPr>
              <a:t> </a:t>
            </a:r>
            <a:r>
              <a:rPr u="none" dirty="0">
                <a:solidFill>
                  <a:srgbClr val="000000"/>
                </a:solidFill>
              </a:rPr>
              <a:t>simple</a:t>
            </a:r>
            <a:r>
              <a:rPr u="none" spc="25" dirty="0">
                <a:solidFill>
                  <a:srgbClr val="000000"/>
                </a:solidFill>
              </a:rPr>
              <a:t> </a:t>
            </a:r>
            <a:r>
              <a:rPr u="none" dirty="0">
                <a:solidFill>
                  <a:srgbClr val="000000"/>
                </a:solidFill>
              </a:rPr>
              <a:t>et</a:t>
            </a:r>
            <a:r>
              <a:rPr u="none" spc="-15" dirty="0">
                <a:solidFill>
                  <a:srgbClr val="000000"/>
                </a:solidFill>
              </a:rPr>
              <a:t> </a:t>
            </a:r>
            <a:r>
              <a:rPr u="none" dirty="0">
                <a:solidFill>
                  <a:srgbClr val="000000"/>
                </a:solidFill>
              </a:rPr>
              <a:t>lisible</a:t>
            </a:r>
            <a:r>
              <a:rPr b="0" u="none" dirty="0">
                <a:solidFill>
                  <a:srgbClr val="000000"/>
                </a:solidFill>
                <a:latin typeface="Microsoft Sans Serif"/>
                <a:cs typeface="Microsoft Sans Serif"/>
              </a:rPr>
              <a:t>,</a:t>
            </a:r>
            <a:r>
              <a:rPr b="0" u="none" spc="40" dirty="0">
                <a:solidFill>
                  <a:srgbClr val="000000"/>
                </a:solidFill>
                <a:latin typeface="Microsoft Sans Serif"/>
                <a:cs typeface="Microsoft Sans Serif"/>
              </a:rPr>
              <a:t> </a:t>
            </a:r>
            <a:r>
              <a:rPr b="0" u="none" spc="-10" dirty="0">
                <a:solidFill>
                  <a:srgbClr val="000000"/>
                </a:solidFill>
                <a:latin typeface="Microsoft Sans Serif"/>
                <a:cs typeface="Microsoft Sans Serif"/>
              </a:rPr>
              <a:t>idéal</a:t>
            </a:r>
          </a:p>
          <a:p>
            <a:pPr marL="83820">
              <a:lnSpc>
                <a:spcPct val="100000"/>
              </a:lnSpc>
              <a:spcBef>
                <a:spcPts val="650"/>
              </a:spcBef>
            </a:pPr>
            <a:r>
              <a:rPr b="0" u="none" dirty="0">
                <a:solidFill>
                  <a:srgbClr val="000000"/>
                </a:solidFill>
                <a:latin typeface="Microsoft Sans Serif"/>
                <a:cs typeface="Microsoft Sans Serif"/>
              </a:rPr>
              <a:t>pour</a:t>
            </a:r>
            <a:r>
              <a:rPr b="0" u="none" spc="-30" dirty="0">
                <a:solidFill>
                  <a:srgbClr val="000000"/>
                </a:solidFill>
                <a:latin typeface="Microsoft Sans Serif"/>
                <a:cs typeface="Microsoft Sans Serif"/>
              </a:rPr>
              <a:t> </a:t>
            </a:r>
            <a:r>
              <a:rPr b="0" u="none" dirty="0">
                <a:solidFill>
                  <a:srgbClr val="000000"/>
                </a:solidFill>
                <a:latin typeface="Microsoft Sans Serif"/>
                <a:cs typeface="Microsoft Sans Serif"/>
              </a:rPr>
              <a:t>apprendre</a:t>
            </a:r>
            <a:r>
              <a:rPr b="0" u="none" spc="-35" dirty="0">
                <a:solidFill>
                  <a:srgbClr val="000000"/>
                </a:solidFill>
                <a:latin typeface="Microsoft Sans Serif"/>
                <a:cs typeface="Microsoft Sans Serif"/>
              </a:rPr>
              <a:t> </a:t>
            </a:r>
            <a:r>
              <a:rPr b="0" u="none" dirty="0">
                <a:solidFill>
                  <a:srgbClr val="000000"/>
                </a:solidFill>
                <a:latin typeface="Microsoft Sans Serif"/>
                <a:cs typeface="Microsoft Sans Serif"/>
              </a:rPr>
              <a:t>à</a:t>
            </a:r>
            <a:r>
              <a:rPr b="0" u="none" spc="15" dirty="0">
                <a:solidFill>
                  <a:srgbClr val="000000"/>
                </a:solidFill>
                <a:latin typeface="Microsoft Sans Serif"/>
                <a:cs typeface="Microsoft Sans Serif"/>
              </a:rPr>
              <a:t> </a:t>
            </a:r>
            <a:r>
              <a:rPr b="0" u="none" spc="-10" dirty="0">
                <a:solidFill>
                  <a:srgbClr val="000000"/>
                </a:solidFill>
                <a:latin typeface="Microsoft Sans Serif"/>
                <a:cs typeface="Microsoft Sans Serif"/>
              </a:rPr>
              <a:t>programmer.</a:t>
            </a:r>
          </a:p>
          <a:p>
            <a:pPr marL="83820" marR="5080">
              <a:lnSpc>
                <a:spcPct val="149200"/>
              </a:lnSpc>
              <a:spcBef>
                <a:spcPts val="25"/>
              </a:spcBef>
            </a:pPr>
            <a:r>
              <a:rPr b="0" u="none" dirty="0">
                <a:solidFill>
                  <a:srgbClr val="000000"/>
                </a:solidFill>
                <a:latin typeface="Microsoft Sans Serif"/>
                <a:cs typeface="Microsoft Sans Serif"/>
              </a:rPr>
              <a:t>Le</a:t>
            </a:r>
            <a:r>
              <a:rPr b="0" u="none" spc="10" dirty="0">
                <a:solidFill>
                  <a:srgbClr val="000000"/>
                </a:solidFill>
                <a:latin typeface="Microsoft Sans Serif"/>
                <a:cs typeface="Microsoft Sans Serif"/>
              </a:rPr>
              <a:t> </a:t>
            </a:r>
            <a:r>
              <a:rPr b="0" u="none" dirty="0">
                <a:solidFill>
                  <a:srgbClr val="000000"/>
                </a:solidFill>
                <a:latin typeface="Microsoft Sans Serif"/>
                <a:cs typeface="Microsoft Sans Serif"/>
              </a:rPr>
              <a:t>premier</a:t>
            </a:r>
            <a:r>
              <a:rPr b="0" u="none" spc="-25" dirty="0">
                <a:solidFill>
                  <a:srgbClr val="000000"/>
                </a:solidFill>
                <a:latin typeface="Microsoft Sans Serif"/>
                <a:cs typeface="Microsoft Sans Serif"/>
              </a:rPr>
              <a:t> </a:t>
            </a:r>
            <a:r>
              <a:rPr b="0" u="none" dirty="0">
                <a:solidFill>
                  <a:srgbClr val="000000"/>
                </a:solidFill>
                <a:latin typeface="Microsoft Sans Serif"/>
                <a:cs typeface="Microsoft Sans Serif"/>
              </a:rPr>
              <a:t>programme</a:t>
            </a:r>
            <a:r>
              <a:rPr b="0" u="none" spc="-5" dirty="0">
                <a:solidFill>
                  <a:srgbClr val="000000"/>
                </a:solidFill>
                <a:latin typeface="Microsoft Sans Serif"/>
                <a:cs typeface="Microsoft Sans Serif"/>
              </a:rPr>
              <a:t> </a:t>
            </a:r>
            <a:r>
              <a:rPr b="0" u="none" dirty="0">
                <a:solidFill>
                  <a:srgbClr val="000000"/>
                </a:solidFill>
                <a:latin typeface="Microsoft Sans Serif"/>
                <a:cs typeface="Microsoft Sans Serif"/>
              </a:rPr>
              <a:t>que</a:t>
            </a:r>
            <a:r>
              <a:rPr b="0" u="none" spc="-10" dirty="0">
                <a:solidFill>
                  <a:srgbClr val="000000"/>
                </a:solidFill>
                <a:latin typeface="Microsoft Sans Serif"/>
                <a:cs typeface="Microsoft Sans Serif"/>
              </a:rPr>
              <a:t> </a:t>
            </a:r>
            <a:r>
              <a:rPr b="0" u="none" dirty="0">
                <a:solidFill>
                  <a:srgbClr val="000000"/>
                </a:solidFill>
                <a:latin typeface="Microsoft Sans Serif"/>
                <a:cs typeface="Microsoft Sans Serif"/>
              </a:rPr>
              <a:t>l’on</a:t>
            </a:r>
            <a:r>
              <a:rPr b="0" u="none" spc="15" dirty="0">
                <a:solidFill>
                  <a:srgbClr val="000000"/>
                </a:solidFill>
                <a:latin typeface="Microsoft Sans Serif"/>
                <a:cs typeface="Microsoft Sans Serif"/>
              </a:rPr>
              <a:t> </a:t>
            </a:r>
            <a:r>
              <a:rPr b="0" u="none" dirty="0">
                <a:solidFill>
                  <a:srgbClr val="000000"/>
                </a:solidFill>
                <a:latin typeface="Microsoft Sans Serif"/>
                <a:cs typeface="Microsoft Sans Serif"/>
              </a:rPr>
              <a:t>écrit</a:t>
            </a:r>
            <a:r>
              <a:rPr b="0" u="none" spc="15" dirty="0">
                <a:solidFill>
                  <a:srgbClr val="000000"/>
                </a:solidFill>
                <a:latin typeface="Microsoft Sans Serif"/>
                <a:cs typeface="Microsoft Sans Serif"/>
              </a:rPr>
              <a:t> </a:t>
            </a:r>
            <a:r>
              <a:rPr b="0" u="none" spc="-10" dirty="0">
                <a:solidFill>
                  <a:srgbClr val="000000"/>
                </a:solidFill>
                <a:latin typeface="Microsoft Sans Serif"/>
                <a:cs typeface="Microsoft Sans Serif"/>
              </a:rPr>
              <a:t>traditionnellement</a:t>
            </a:r>
            <a:r>
              <a:rPr b="0" u="none" spc="-65" dirty="0">
                <a:solidFill>
                  <a:srgbClr val="000000"/>
                </a:solidFill>
                <a:latin typeface="Microsoft Sans Serif"/>
                <a:cs typeface="Microsoft Sans Serif"/>
              </a:rPr>
              <a:t> </a:t>
            </a:r>
            <a:r>
              <a:rPr b="0" u="none" dirty="0">
                <a:solidFill>
                  <a:srgbClr val="000000"/>
                </a:solidFill>
                <a:latin typeface="Microsoft Sans Serif"/>
                <a:cs typeface="Microsoft Sans Serif"/>
              </a:rPr>
              <a:t>est</a:t>
            </a:r>
            <a:r>
              <a:rPr b="0" u="none" spc="75" dirty="0">
                <a:solidFill>
                  <a:srgbClr val="000000"/>
                </a:solidFill>
                <a:latin typeface="Microsoft Sans Serif"/>
                <a:cs typeface="Microsoft Sans Serif"/>
              </a:rPr>
              <a:t> </a:t>
            </a:r>
            <a:r>
              <a:rPr u="none" spc="-10" dirty="0">
                <a:solidFill>
                  <a:srgbClr val="000000"/>
                </a:solidFill>
              </a:rPr>
              <a:t>"Hello, </a:t>
            </a:r>
            <a:r>
              <a:rPr u="none" dirty="0">
                <a:solidFill>
                  <a:srgbClr val="000000"/>
                </a:solidFill>
              </a:rPr>
              <a:t>World!"</a:t>
            </a:r>
            <a:r>
              <a:rPr b="0" u="none" dirty="0">
                <a:solidFill>
                  <a:srgbClr val="000000"/>
                </a:solidFill>
                <a:latin typeface="Microsoft Sans Serif"/>
                <a:cs typeface="Microsoft Sans Serif"/>
              </a:rPr>
              <a:t>,</a:t>
            </a:r>
            <a:r>
              <a:rPr b="0" u="none" spc="40" dirty="0">
                <a:solidFill>
                  <a:srgbClr val="000000"/>
                </a:solidFill>
                <a:latin typeface="Microsoft Sans Serif"/>
                <a:cs typeface="Microsoft Sans Serif"/>
              </a:rPr>
              <a:t> </a:t>
            </a:r>
            <a:r>
              <a:rPr b="0" u="none" dirty="0">
                <a:solidFill>
                  <a:srgbClr val="000000"/>
                </a:solidFill>
                <a:latin typeface="Microsoft Sans Serif"/>
                <a:cs typeface="Microsoft Sans Serif"/>
              </a:rPr>
              <a:t>qui</a:t>
            </a:r>
            <a:r>
              <a:rPr b="0" u="none" spc="-15" dirty="0">
                <a:solidFill>
                  <a:srgbClr val="000000"/>
                </a:solidFill>
                <a:latin typeface="Microsoft Sans Serif"/>
                <a:cs typeface="Microsoft Sans Serif"/>
              </a:rPr>
              <a:t> </a:t>
            </a:r>
            <a:r>
              <a:rPr b="0" u="none" dirty="0">
                <a:solidFill>
                  <a:srgbClr val="000000"/>
                </a:solidFill>
                <a:latin typeface="Microsoft Sans Serif"/>
                <a:cs typeface="Microsoft Sans Serif"/>
              </a:rPr>
              <a:t>consiste</a:t>
            </a:r>
            <a:r>
              <a:rPr b="0" u="none" spc="-45" dirty="0">
                <a:solidFill>
                  <a:srgbClr val="000000"/>
                </a:solidFill>
                <a:latin typeface="Microsoft Sans Serif"/>
                <a:cs typeface="Microsoft Sans Serif"/>
              </a:rPr>
              <a:t> </a:t>
            </a:r>
            <a:r>
              <a:rPr b="0" u="none" dirty="0">
                <a:solidFill>
                  <a:srgbClr val="000000"/>
                </a:solidFill>
                <a:latin typeface="Microsoft Sans Serif"/>
                <a:cs typeface="Microsoft Sans Serif"/>
              </a:rPr>
              <a:t>à</a:t>
            </a:r>
            <a:r>
              <a:rPr b="0" u="none" spc="-5" dirty="0">
                <a:solidFill>
                  <a:srgbClr val="000000"/>
                </a:solidFill>
                <a:latin typeface="Microsoft Sans Serif"/>
                <a:cs typeface="Microsoft Sans Serif"/>
              </a:rPr>
              <a:t> </a:t>
            </a:r>
            <a:r>
              <a:rPr b="0" u="none" dirty="0">
                <a:solidFill>
                  <a:srgbClr val="000000"/>
                </a:solidFill>
                <a:latin typeface="Microsoft Sans Serif"/>
                <a:cs typeface="Microsoft Sans Serif"/>
              </a:rPr>
              <a:t>afficher</a:t>
            </a:r>
            <a:r>
              <a:rPr b="0" u="none" spc="-65" dirty="0">
                <a:solidFill>
                  <a:srgbClr val="000000"/>
                </a:solidFill>
                <a:latin typeface="Microsoft Sans Serif"/>
                <a:cs typeface="Microsoft Sans Serif"/>
              </a:rPr>
              <a:t> </a:t>
            </a:r>
            <a:r>
              <a:rPr b="0" u="none" dirty="0">
                <a:solidFill>
                  <a:srgbClr val="000000"/>
                </a:solidFill>
                <a:latin typeface="Microsoft Sans Serif"/>
                <a:cs typeface="Microsoft Sans Serif"/>
              </a:rPr>
              <a:t>un</a:t>
            </a:r>
            <a:r>
              <a:rPr b="0" u="none" spc="-25" dirty="0">
                <a:solidFill>
                  <a:srgbClr val="000000"/>
                </a:solidFill>
                <a:latin typeface="Microsoft Sans Serif"/>
                <a:cs typeface="Microsoft Sans Serif"/>
              </a:rPr>
              <a:t> </a:t>
            </a:r>
            <a:r>
              <a:rPr b="0" u="none" dirty="0">
                <a:solidFill>
                  <a:srgbClr val="000000"/>
                </a:solidFill>
                <a:latin typeface="Microsoft Sans Serif"/>
                <a:cs typeface="Microsoft Sans Serif"/>
              </a:rPr>
              <a:t>message</a:t>
            </a:r>
            <a:r>
              <a:rPr b="0" u="none" spc="-25" dirty="0">
                <a:solidFill>
                  <a:srgbClr val="000000"/>
                </a:solidFill>
                <a:latin typeface="Microsoft Sans Serif"/>
                <a:cs typeface="Microsoft Sans Serif"/>
              </a:rPr>
              <a:t> </a:t>
            </a:r>
            <a:r>
              <a:rPr b="0" u="none" dirty="0">
                <a:solidFill>
                  <a:srgbClr val="000000"/>
                </a:solidFill>
                <a:latin typeface="Microsoft Sans Serif"/>
                <a:cs typeface="Microsoft Sans Serif"/>
              </a:rPr>
              <a:t>à </a:t>
            </a:r>
            <a:r>
              <a:rPr b="0" u="none" spc="-10" dirty="0">
                <a:solidFill>
                  <a:srgbClr val="000000"/>
                </a:solidFill>
                <a:latin typeface="Microsoft Sans Serif"/>
                <a:cs typeface="Microsoft Sans Serif"/>
              </a:rPr>
              <a:t>l’écran.</a:t>
            </a:r>
          </a:p>
        </p:txBody>
      </p:sp>
      <p:grpSp>
        <p:nvGrpSpPr>
          <p:cNvPr id="15" name="object 15"/>
          <p:cNvGrpSpPr/>
          <p:nvPr/>
        </p:nvGrpSpPr>
        <p:grpSpPr>
          <a:xfrm>
            <a:off x="0" y="3346704"/>
            <a:ext cx="3600450" cy="114046"/>
            <a:chOff x="0" y="3346704"/>
            <a:chExt cx="3072765" cy="109855"/>
          </a:xfrm>
        </p:grpSpPr>
        <p:sp>
          <p:nvSpPr>
            <p:cNvPr id="16" name="object 16"/>
            <p:cNvSpPr/>
            <p:nvPr/>
          </p:nvSpPr>
          <p:spPr>
            <a:xfrm>
              <a:off x="0" y="3346704"/>
              <a:ext cx="1536065" cy="109855"/>
            </a:xfrm>
            <a:custGeom>
              <a:avLst/>
              <a:gdLst/>
              <a:ahLst/>
              <a:cxnLst/>
              <a:rect l="l" t="t" r="r" b="b"/>
              <a:pathLst>
                <a:path w="1536065" h="109854">
                  <a:moveTo>
                    <a:pt x="1536065" y="0"/>
                  </a:moveTo>
                  <a:lnTo>
                    <a:pt x="0" y="0"/>
                  </a:lnTo>
                  <a:lnTo>
                    <a:pt x="0" y="109524"/>
                  </a:lnTo>
                  <a:lnTo>
                    <a:pt x="1536065" y="109524"/>
                  </a:lnTo>
                  <a:lnTo>
                    <a:pt x="1536065" y="0"/>
                  </a:lnTo>
                  <a:close/>
                </a:path>
              </a:pathLst>
            </a:custGeom>
            <a:solidFill>
              <a:srgbClr val="A2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536191" y="3346704"/>
              <a:ext cx="1536065" cy="109855"/>
            </a:xfrm>
            <a:custGeom>
              <a:avLst/>
              <a:gdLst/>
              <a:ahLst/>
              <a:cxnLst/>
              <a:rect l="l" t="t" r="r" b="b"/>
              <a:pathLst>
                <a:path w="1536064" h="109854">
                  <a:moveTo>
                    <a:pt x="1536065" y="0"/>
                  </a:moveTo>
                  <a:lnTo>
                    <a:pt x="0" y="0"/>
                  </a:lnTo>
                  <a:lnTo>
                    <a:pt x="0" y="109524"/>
                  </a:lnTo>
                  <a:lnTo>
                    <a:pt x="1536065" y="109524"/>
                  </a:lnTo>
                  <a:lnTo>
                    <a:pt x="1536065" y="0"/>
                  </a:lnTo>
                  <a:close/>
                </a:path>
              </a:pathLst>
            </a:custGeom>
            <a:solidFill>
              <a:srgbClr val="EBEB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/>
          <p:nvPr/>
        </p:nvSpPr>
        <p:spPr>
          <a:xfrm>
            <a:off x="3980688" y="2950463"/>
            <a:ext cx="628015" cy="265430"/>
          </a:xfrm>
          <a:custGeom>
            <a:avLst/>
            <a:gdLst/>
            <a:ahLst/>
            <a:cxnLst/>
            <a:rect l="l" t="t" r="r" b="b"/>
            <a:pathLst>
              <a:path w="628014" h="265430">
                <a:moveTo>
                  <a:pt x="627888" y="0"/>
                </a:moveTo>
                <a:lnTo>
                  <a:pt x="0" y="0"/>
                </a:lnTo>
                <a:lnTo>
                  <a:pt x="0" y="265175"/>
                </a:lnTo>
                <a:lnTo>
                  <a:pt x="627888" y="265175"/>
                </a:lnTo>
                <a:lnTo>
                  <a:pt x="62788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980688" y="2950463"/>
            <a:ext cx="628015" cy="265430"/>
          </a:xfrm>
          <a:custGeom>
            <a:avLst/>
            <a:gdLst/>
            <a:ahLst/>
            <a:cxnLst/>
            <a:rect l="l" t="t" r="r" b="b"/>
            <a:pathLst>
              <a:path w="628014" h="265430">
                <a:moveTo>
                  <a:pt x="627888" y="0"/>
                </a:moveTo>
                <a:lnTo>
                  <a:pt x="0" y="0"/>
                </a:lnTo>
                <a:lnTo>
                  <a:pt x="0" y="265175"/>
                </a:lnTo>
                <a:lnTo>
                  <a:pt x="627888" y="265175"/>
                </a:lnTo>
                <a:lnTo>
                  <a:pt x="62788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0" y="-63"/>
            <a:ext cx="4608830" cy="490855"/>
            <a:chOff x="0" y="-63"/>
            <a:chExt cx="4608830" cy="490855"/>
          </a:xfrm>
        </p:grpSpPr>
        <p:sp>
          <p:nvSpPr>
            <p:cNvPr id="4" name="object 4"/>
            <p:cNvSpPr/>
            <p:nvPr/>
          </p:nvSpPr>
          <p:spPr>
            <a:xfrm>
              <a:off x="2304288" y="-63"/>
              <a:ext cx="2304415" cy="140335"/>
            </a:xfrm>
            <a:custGeom>
              <a:avLst/>
              <a:gdLst/>
              <a:ahLst/>
              <a:cxnLst/>
              <a:rect l="l" t="t" r="r" b="b"/>
              <a:pathLst>
                <a:path w="2304415" h="140335">
                  <a:moveTo>
                    <a:pt x="2303907" y="0"/>
                  </a:moveTo>
                  <a:lnTo>
                    <a:pt x="0" y="0"/>
                  </a:lnTo>
                  <a:lnTo>
                    <a:pt x="0" y="139890"/>
                  </a:lnTo>
                  <a:lnTo>
                    <a:pt x="2303907" y="139890"/>
                  </a:lnTo>
                  <a:lnTo>
                    <a:pt x="2303907" y="0"/>
                  </a:lnTo>
                  <a:close/>
                </a:path>
              </a:pathLst>
            </a:custGeom>
            <a:solidFill>
              <a:srgbClr val="D7D7D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140220"/>
              <a:ext cx="4608830" cy="350520"/>
            </a:xfrm>
            <a:custGeom>
              <a:avLst/>
              <a:gdLst/>
              <a:ahLst/>
              <a:cxnLst/>
              <a:rect l="l" t="t" r="r" b="b"/>
              <a:pathLst>
                <a:path w="4608830" h="350520">
                  <a:moveTo>
                    <a:pt x="4608322" y="0"/>
                  </a:moveTo>
                  <a:lnTo>
                    <a:pt x="0" y="0"/>
                  </a:lnTo>
                  <a:lnTo>
                    <a:pt x="0" y="350126"/>
                  </a:lnTo>
                  <a:lnTo>
                    <a:pt x="4608322" y="350126"/>
                  </a:lnTo>
                  <a:lnTo>
                    <a:pt x="4608322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Premier</a:t>
            </a:r>
            <a:r>
              <a:rPr spc="-75" dirty="0"/>
              <a:t> </a:t>
            </a:r>
            <a:r>
              <a:rPr dirty="0"/>
              <a:t>programme:</a:t>
            </a:r>
            <a:r>
              <a:rPr spc="-50" dirty="0"/>
              <a:t> </a:t>
            </a:r>
            <a:r>
              <a:rPr dirty="0"/>
              <a:t>"Hello,</a:t>
            </a:r>
            <a:r>
              <a:rPr spc="-50" dirty="0"/>
              <a:t> </a:t>
            </a:r>
            <a:r>
              <a:rPr spc="-10" dirty="0"/>
              <a:t>World!"</a:t>
            </a:r>
          </a:p>
        </p:txBody>
      </p:sp>
      <p:grpSp>
        <p:nvGrpSpPr>
          <p:cNvPr id="7" name="object 7"/>
          <p:cNvGrpSpPr/>
          <p:nvPr/>
        </p:nvGrpSpPr>
        <p:grpSpPr>
          <a:xfrm>
            <a:off x="88392" y="740663"/>
            <a:ext cx="4483735" cy="2383790"/>
            <a:chOff x="88392" y="740663"/>
            <a:chExt cx="4483735" cy="2383790"/>
          </a:xfrm>
        </p:grpSpPr>
        <p:pic>
          <p:nvPicPr>
            <p:cNvPr id="8" name="object 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8392" y="740663"/>
              <a:ext cx="4483608" cy="585216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88392" y="822959"/>
              <a:ext cx="4431665" cy="478790"/>
            </a:xfrm>
            <a:custGeom>
              <a:avLst/>
              <a:gdLst/>
              <a:ahLst/>
              <a:cxnLst/>
              <a:rect l="l" t="t" r="r" b="b"/>
              <a:pathLst>
                <a:path w="4431665" h="478790">
                  <a:moveTo>
                    <a:pt x="4431411" y="0"/>
                  </a:moveTo>
                  <a:lnTo>
                    <a:pt x="0" y="0"/>
                  </a:lnTo>
                  <a:lnTo>
                    <a:pt x="0" y="453770"/>
                  </a:lnTo>
                  <a:lnTo>
                    <a:pt x="4006" y="463295"/>
                  </a:lnTo>
                  <a:lnTo>
                    <a:pt x="14918" y="471043"/>
                  </a:lnTo>
                  <a:lnTo>
                    <a:pt x="31066" y="476376"/>
                  </a:lnTo>
                  <a:lnTo>
                    <a:pt x="50787" y="478281"/>
                  </a:lnTo>
                  <a:lnTo>
                    <a:pt x="4380611" y="478281"/>
                  </a:lnTo>
                  <a:lnTo>
                    <a:pt x="4400296" y="476376"/>
                  </a:lnTo>
                  <a:lnTo>
                    <a:pt x="4416552" y="471043"/>
                  </a:lnTo>
                  <a:lnTo>
                    <a:pt x="4427474" y="463295"/>
                  </a:lnTo>
                  <a:lnTo>
                    <a:pt x="4431411" y="453770"/>
                  </a:lnTo>
                  <a:lnTo>
                    <a:pt x="443141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521707" y="760475"/>
              <a:ext cx="0" cy="527685"/>
            </a:xfrm>
            <a:custGeom>
              <a:avLst/>
              <a:gdLst/>
              <a:ahLst/>
              <a:cxnLst/>
              <a:rect l="l" t="t" r="r" b="b"/>
              <a:pathLst>
                <a:path h="527685">
                  <a:moveTo>
                    <a:pt x="0" y="527304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4521707" y="754379"/>
              <a:ext cx="0" cy="6350"/>
            </a:xfrm>
            <a:custGeom>
              <a:avLst/>
              <a:gdLst/>
              <a:ahLst/>
              <a:cxnLst/>
              <a:rect l="l" t="t" r="r" b="b"/>
              <a:pathLst>
                <a:path h="6350">
                  <a:moveTo>
                    <a:pt x="0" y="6095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AEAEA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521707" y="748283"/>
              <a:ext cx="0" cy="6350"/>
            </a:xfrm>
            <a:custGeom>
              <a:avLst/>
              <a:gdLst/>
              <a:ahLst/>
              <a:cxnLst/>
              <a:rect l="l" t="t" r="r" b="b"/>
              <a:pathLst>
                <a:path h="6350">
                  <a:moveTo>
                    <a:pt x="0" y="6095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CECEC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4521707" y="742187"/>
              <a:ext cx="0" cy="6350"/>
            </a:xfrm>
            <a:custGeom>
              <a:avLst/>
              <a:gdLst/>
              <a:ahLst/>
              <a:cxnLst/>
              <a:rect l="l" t="t" r="r" b="b"/>
              <a:pathLst>
                <a:path h="6350">
                  <a:moveTo>
                    <a:pt x="0" y="6096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EEEEE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7159" y="2694431"/>
              <a:ext cx="103632" cy="429768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392" y="1365503"/>
              <a:ext cx="4483608" cy="1758695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88392" y="2209799"/>
              <a:ext cx="4431665" cy="699770"/>
            </a:xfrm>
            <a:custGeom>
              <a:avLst/>
              <a:gdLst/>
              <a:ahLst/>
              <a:cxnLst/>
              <a:rect l="l" t="t" r="r" b="b"/>
              <a:pathLst>
                <a:path w="4431665" h="699769">
                  <a:moveTo>
                    <a:pt x="4431411" y="0"/>
                  </a:moveTo>
                  <a:lnTo>
                    <a:pt x="0" y="0"/>
                  </a:lnTo>
                  <a:lnTo>
                    <a:pt x="0" y="485190"/>
                  </a:lnTo>
                  <a:lnTo>
                    <a:pt x="4006" y="568312"/>
                  </a:lnTo>
                  <a:lnTo>
                    <a:pt x="14918" y="636371"/>
                  </a:lnTo>
                  <a:lnTo>
                    <a:pt x="31066" y="682358"/>
                  </a:lnTo>
                  <a:lnTo>
                    <a:pt x="50787" y="699249"/>
                  </a:lnTo>
                  <a:lnTo>
                    <a:pt x="4380611" y="699249"/>
                  </a:lnTo>
                  <a:lnTo>
                    <a:pt x="4400296" y="682358"/>
                  </a:lnTo>
                  <a:lnTo>
                    <a:pt x="4416552" y="636371"/>
                  </a:lnTo>
                  <a:lnTo>
                    <a:pt x="4427474" y="568312"/>
                  </a:lnTo>
                  <a:lnTo>
                    <a:pt x="4431411" y="485190"/>
                  </a:lnTo>
                  <a:lnTo>
                    <a:pt x="443141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4521707" y="1528571"/>
              <a:ext cx="0" cy="1247775"/>
            </a:xfrm>
            <a:custGeom>
              <a:avLst/>
              <a:gdLst/>
              <a:ahLst/>
              <a:cxnLst/>
              <a:rect l="l" t="t" r="r" b="b"/>
              <a:pathLst>
                <a:path h="1247775">
                  <a:moveTo>
                    <a:pt x="0" y="1247762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4521707" y="1473707"/>
              <a:ext cx="0" cy="55244"/>
            </a:xfrm>
            <a:custGeom>
              <a:avLst/>
              <a:gdLst/>
              <a:ahLst/>
              <a:cxnLst/>
              <a:rect l="l" t="t" r="r" b="b"/>
              <a:pathLst>
                <a:path h="55244">
                  <a:moveTo>
                    <a:pt x="0" y="54864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AEAEA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4521707" y="1421891"/>
              <a:ext cx="0" cy="52069"/>
            </a:xfrm>
            <a:custGeom>
              <a:avLst/>
              <a:gdLst/>
              <a:ahLst/>
              <a:cxnLst/>
              <a:rect l="l" t="t" r="r" b="b"/>
              <a:pathLst>
                <a:path h="52069">
                  <a:moveTo>
                    <a:pt x="0" y="51815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CECEC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4521707" y="1367027"/>
              <a:ext cx="0" cy="55244"/>
            </a:xfrm>
            <a:custGeom>
              <a:avLst/>
              <a:gdLst/>
              <a:ahLst/>
              <a:cxnLst/>
              <a:rect l="l" t="t" r="r" b="b"/>
              <a:pathLst>
                <a:path h="55244">
                  <a:moveTo>
                    <a:pt x="0" y="54863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EEEEE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 txBox="1"/>
          <p:nvPr/>
        </p:nvSpPr>
        <p:spPr>
          <a:xfrm>
            <a:off x="129031" y="760958"/>
            <a:ext cx="3985895" cy="2036445"/>
          </a:xfrm>
          <a:prstGeom prst="rect">
            <a:avLst/>
          </a:prstGeom>
        </p:spPr>
        <p:txBody>
          <a:bodyPr vert="horz" wrap="square" lIns="0" tIns="95250" rIns="0" bIns="0" rtlCol="0">
            <a:spAutoFit/>
          </a:bodyPr>
          <a:lstStyle/>
          <a:p>
            <a:pPr marL="64135">
              <a:lnSpc>
                <a:spcPct val="100000"/>
              </a:lnSpc>
              <a:spcBef>
                <a:spcPts val="750"/>
              </a:spcBef>
            </a:pPr>
            <a:r>
              <a:rPr sz="1100" dirty="0">
                <a:latin typeface="Microsoft Sans Serif"/>
                <a:cs typeface="Microsoft Sans Serif"/>
              </a:rPr>
              <a:t>En</a:t>
            </a:r>
            <a:r>
              <a:rPr sz="1100" spc="5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Python,</a:t>
            </a:r>
            <a:r>
              <a:rPr sz="1100" spc="-7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pour</a:t>
            </a:r>
            <a:r>
              <a:rPr sz="1100" spc="-1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afficher</a:t>
            </a:r>
            <a:r>
              <a:rPr sz="1100" spc="-75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du</a:t>
            </a:r>
            <a:r>
              <a:rPr sz="1100" spc="5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texte</a:t>
            </a:r>
            <a:r>
              <a:rPr sz="1100" spc="-4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à</a:t>
            </a:r>
            <a:r>
              <a:rPr sz="1100" spc="1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l’écran,</a:t>
            </a:r>
            <a:r>
              <a:rPr sz="1100" spc="5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on</a:t>
            </a:r>
            <a:r>
              <a:rPr sz="1100" spc="-1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utilise</a:t>
            </a:r>
            <a:r>
              <a:rPr sz="1100" spc="5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la</a:t>
            </a:r>
            <a:r>
              <a:rPr sz="1100" spc="35" dirty="0">
                <a:latin typeface="Microsoft Sans Serif"/>
                <a:cs typeface="Microsoft Sans Serif"/>
              </a:rPr>
              <a:t> </a:t>
            </a:r>
            <a:r>
              <a:rPr sz="1100" spc="-10" dirty="0">
                <a:latin typeface="Microsoft Sans Serif"/>
                <a:cs typeface="Microsoft Sans Serif"/>
              </a:rPr>
              <a:t>fonction</a:t>
            </a:r>
            <a:endParaRPr sz="1100">
              <a:latin typeface="Microsoft Sans Serif"/>
              <a:cs typeface="Microsoft Sans Serif"/>
            </a:endParaRPr>
          </a:p>
          <a:p>
            <a:pPr marL="64135">
              <a:lnSpc>
                <a:spcPct val="100000"/>
              </a:lnSpc>
              <a:spcBef>
                <a:spcPts val="650"/>
              </a:spcBef>
            </a:pPr>
            <a:r>
              <a:rPr sz="1100" b="1" spc="-10" dirty="0">
                <a:latin typeface="Arial"/>
                <a:cs typeface="Arial"/>
              </a:rPr>
              <a:t>print()</a:t>
            </a:r>
            <a:r>
              <a:rPr sz="1100" spc="-10" dirty="0">
                <a:latin typeface="Microsoft Sans Serif"/>
                <a:cs typeface="Microsoft Sans Serif"/>
              </a:rPr>
              <a:t>.</a:t>
            </a:r>
            <a:endParaRPr sz="1100">
              <a:latin typeface="Microsoft Sans Serif"/>
              <a:cs typeface="Microsoft Sans Serif"/>
            </a:endParaRPr>
          </a:p>
          <a:p>
            <a:pPr marL="222885" indent="-210185">
              <a:lnSpc>
                <a:spcPct val="100000"/>
              </a:lnSpc>
              <a:spcBef>
                <a:spcPts val="670"/>
              </a:spcBef>
              <a:buFont typeface="Wingdings"/>
              <a:buChar char=""/>
              <a:tabLst>
                <a:tab pos="222885" algn="l"/>
              </a:tabLst>
            </a:pPr>
            <a:r>
              <a:rPr sz="1100" b="1" dirty="0">
                <a:solidFill>
                  <a:srgbClr val="001F5F"/>
                </a:solidFill>
                <a:latin typeface="Arial"/>
                <a:cs typeface="Arial"/>
              </a:rPr>
              <a:t>Exemple</a:t>
            </a:r>
            <a:r>
              <a:rPr sz="1100" b="1" spc="-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100" b="1" spc="-50" dirty="0">
                <a:solidFill>
                  <a:srgbClr val="001F5F"/>
                </a:solidFill>
                <a:latin typeface="Arial"/>
                <a:cs typeface="Arial"/>
              </a:rPr>
              <a:t>: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50"/>
              </a:spcBef>
            </a:pPr>
            <a:r>
              <a:rPr sz="1100" dirty="0">
                <a:latin typeface="Microsoft Sans Serif"/>
                <a:cs typeface="Microsoft Sans Serif"/>
              </a:rPr>
              <a:t>print("Hello</a:t>
            </a:r>
            <a:r>
              <a:rPr sz="1100" spc="-45" dirty="0">
                <a:latin typeface="Microsoft Sans Serif"/>
                <a:cs typeface="Microsoft Sans Serif"/>
              </a:rPr>
              <a:t> </a:t>
            </a:r>
            <a:r>
              <a:rPr sz="1100" spc="-10" dirty="0">
                <a:latin typeface="Microsoft Sans Serif"/>
                <a:cs typeface="Microsoft Sans Serif"/>
              </a:rPr>
              <a:t>World!")</a:t>
            </a:r>
            <a:endParaRPr sz="1100">
              <a:latin typeface="Microsoft Sans Serif"/>
              <a:cs typeface="Microsoft Sans Serif"/>
            </a:endParaRPr>
          </a:p>
          <a:p>
            <a:pPr marL="12700" marR="31115">
              <a:lnSpc>
                <a:spcPct val="149300"/>
              </a:lnSpc>
              <a:spcBef>
                <a:spcPts val="25"/>
              </a:spcBef>
            </a:pPr>
            <a:r>
              <a:rPr sz="1100" dirty="0">
                <a:latin typeface="Microsoft Sans Serif"/>
                <a:cs typeface="Microsoft Sans Serif"/>
              </a:rPr>
              <a:t>print</a:t>
            </a:r>
            <a:r>
              <a:rPr sz="1100" spc="35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est une</a:t>
            </a:r>
            <a:r>
              <a:rPr sz="1100" spc="1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fonction</a:t>
            </a:r>
            <a:r>
              <a:rPr sz="1100" spc="-45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intégrée</a:t>
            </a:r>
            <a:r>
              <a:rPr sz="1100" spc="-2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(built-in</a:t>
            </a:r>
            <a:r>
              <a:rPr sz="1100" spc="35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function</a:t>
            </a:r>
            <a:r>
              <a:rPr sz="1100">
                <a:latin typeface="Microsoft Sans Serif"/>
                <a:cs typeface="Microsoft Sans Serif"/>
              </a:rPr>
              <a:t>)</a:t>
            </a:r>
            <a:r>
              <a:rPr sz="1100" spc="-90">
                <a:latin typeface="Microsoft Sans Serif"/>
                <a:cs typeface="Microsoft Sans Serif"/>
              </a:rPr>
              <a:t> </a:t>
            </a:r>
            <a:r>
              <a:rPr lang="en-US" sz="1100" spc="-90" dirty="0" smtClean="0">
                <a:latin typeface="Microsoft Sans Serif"/>
                <a:cs typeface="Microsoft Sans Serif"/>
              </a:rPr>
              <a:t> </a:t>
            </a:r>
          </a:p>
          <a:p>
            <a:pPr marL="12700" marR="31115">
              <a:lnSpc>
                <a:spcPct val="149300"/>
              </a:lnSpc>
              <a:spcBef>
                <a:spcPts val="25"/>
              </a:spcBef>
            </a:pPr>
            <a:r>
              <a:rPr sz="1100" smtClean="0">
                <a:latin typeface="Microsoft Sans Serif"/>
                <a:cs typeface="Microsoft Sans Serif"/>
              </a:rPr>
              <a:t>Le</a:t>
            </a:r>
            <a:r>
              <a:rPr sz="1100" spc="5" smtClean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texte</a:t>
            </a:r>
            <a:r>
              <a:rPr sz="1100" spc="-4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à</a:t>
            </a:r>
            <a:r>
              <a:rPr sz="1100" spc="5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afficher</a:t>
            </a:r>
            <a:r>
              <a:rPr sz="1100" spc="-6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est</a:t>
            </a:r>
            <a:r>
              <a:rPr sz="1100" spc="-2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écrit</a:t>
            </a:r>
            <a:r>
              <a:rPr sz="1100" spc="5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entre</a:t>
            </a:r>
            <a:r>
              <a:rPr sz="1100" spc="-15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guillemets</a:t>
            </a:r>
            <a:r>
              <a:rPr sz="1100" spc="-25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"</a:t>
            </a:r>
            <a:r>
              <a:rPr sz="1100" spc="15" dirty="0">
                <a:latin typeface="Microsoft Sans Serif"/>
                <a:cs typeface="Microsoft Sans Serif"/>
              </a:rPr>
              <a:t> </a:t>
            </a:r>
            <a:r>
              <a:rPr sz="1100" spc="-25" dirty="0">
                <a:latin typeface="Microsoft Sans Serif"/>
                <a:cs typeface="Microsoft Sans Serif"/>
              </a:rPr>
              <a:t>".</a:t>
            </a:r>
            <a:endParaRPr sz="1100">
              <a:latin typeface="Microsoft Sans Serif"/>
              <a:cs typeface="Microsoft Sans Serif"/>
            </a:endParaRPr>
          </a:p>
          <a:p>
            <a:pPr marL="12700" marR="589280">
              <a:lnSpc>
                <a:spcPct val="149300"/>
              </a:lnSpc>
              <a:spcBef>
                <a:spcPts val="20"/>
              </a:spcBef>
            </a:pPr>
            <a:r>
              <a:rPr sz="1100" dirty="0">
                <a:latin typeface="Microsoft Sans Serif"/>
                <a:cs typeface="Microsoft Sans Serif"/>
              </a:rPr>
              <a:t>Quand</a:t>
            </a:r>
            <a:r>
              <a:rPr sz="1100" spc="-3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on</a:t>
            </a:r>
            <a:r>
              <a:rPr sz="1100" spc="2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exécute</a:t>
            </a:r>
            <a:r>
              <a:rPr sz="1100" spc="-55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ce</a:t>
            </a:r>
            <a:r>
              <a:rPr sz="1100" spc="2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programme,</a:t>
            </a:r>
            <a:r>
              <a:rPr sz="1100" spc="-35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l’ordinateur</a:t>
            </a:r>
            <a:r>
              <a:rPr sz="1100" spc="-2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affiche</a:t>
            </a:r>
            <a:r>
              <a:rPr sz="1100" spc="-50" dirty="0">
                <a:latin typeface="Microsoft Sans Serif"/>
                <a:cs typeface="Microsoft Sans Serif"/>
              </a:rPr>
              <a:t> : </a:t>
            </a:r>
            <a:r>
              <a:rPr sz="1100" dirty="0">
                <a:latin typeface="Microsoft Sans Serif"/>
                <a:cs typeface="Microsoft Sans Serif"/>
              </a:rPr>
              <a:t>Hello</a:t>
            </a:r>
            <a:r>
              <a:rPr sz="1100" spc="-20" dirty="0">
                <a:latin typeface="Microsoft Sans Serif"/>
                <a:cs typeface="Microsoft Sans Serif"/>
              </a:rPr>
              <a:t> </a:t>
            </a:r>
            <a:r>
              <a:rPr sz="1100" spc="-10" dirty="0">
                <a:latin typeface="Microsoft Sans Serif"/>
                <a:cs typeface="Microsoft Sans Serif"/>
              </a:rPr>
              <a:t>World!</a:t>
            </a:r>
            <a:endParaRPr sz="1100">
              <a:latin typeface="Microsoft Sans Serif"/>
              <a:cs typeface="Microsoft Sans Serif"/>
            </a:endParaRPr>
          </a:p>
        </p:txBody>
      </p:sp>
      <p:grpSp>
        <p:nvGrpSpPr>
          <p:cNvPr id="22" name="object 22"/>
          <p:cNvGrpSpPr/>
          <p:nvPr/>
        </p:nvGrpSpPr>
        <p:grpSpPr>
          <a:xfrm>
            <a:off x="0" y="3346704"/>
            <a:ext cx="3600450" cy="114046"/>
            <a:chOff x="0" y="3346704"/>
            <a:chExt cx="3072765" cy="109855"/>
          </a:xfrm>
        </p:grpSpPr>
        <p:sp>
          <p:nvSpPr>
            <p:cNvPr id="23" name="object 23"/>
            <p:cNvSpPr/>
            <p:nvPr/>
          </p:nvSpPr>
          <p:spPr>
            <a:xfrm>
              <a:off x="0" y="3346704"/>
              <a:ext cx="1536065" cy="109855"/>
            </a:xfrm>
            <a:custGeom>
              <a:avLst/>
              <a:gdLst/>
              <a:ahLst/>
              <a:cxnLst/>
              <a:rect l="l" t="t" r="r" b="b"/>
              <a:pathLst>
                <a:path w="1536065" h="109854">
                  <a:moveTo>
                    <a:pt x="1536065" y="0"/>
                  </a:moveTo>
                  <a:lnTo>
                    <a:pt x="0" y="0"/>
                  </a:lnTo>
                  <a:lnTo>
                    <a:pt x="0" y="109524"/>
                  </a:lnTo>
                  <a:lnTo>
                    <a:pt x="1536065" y="109524"/>
                  </a:lnTo>
                  <a:lnTo>
                    <a:pt x="1536065" y="0"/>
                  </a:lnTo>
                  <a:close/>
                </a:path>
              </a:pathLst>
            </a:custGeom>
            <a:solidFill>
              <a:srgbClr val="A2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1536191" y="3346704"/>
              <a:ext cx="1536065" cy="109855"/>
            </a:xfrm>
            <a:custGeom>
              <a:avLst/>
              <a:gdLst/>
              <a:ahLst/>
              <a:cxnLst/>
              <a:rect l="l" t="t" r="r" b="b"/>
              <a:pathLst>
                <a:path w="1536064" h="109854">
                  <a:moveTo>
                    <a:pt x="1536065" y="0"/>
                  </a:moveTo>
                  <a:lnTo>
                    <a:pt x="0" y="0"/>
                  </a:lnTo>
                  <a:lnTo>
                    <a:pt x="0" y="109524"/>
                  </a:lnTo>
                  <a:lnTo>
                    <a:pt x="1536065" y="109524"/>
                  </a:lnTo>
                  <a:lnTo>
                    <a:pt x="1536065" y="0"/>
                  </a:lnTo>
                  <a:close/>
                </a:path>
              </a:pathLst>
            </a:custGeom>
            <a:solidFill>
              <a:srgbClr val="EBEB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48760" y="29209"/>
            <a:ext cx="1003193" cy="109982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699890" y="3332289"/>
            <a:ext cx="859409" cy="95015"/>
          </a:xfrm>
          <a:prstGeom prst="rect">
            <a:avLst/>
          </a:prstGeom>
        </p:spPr>
      </p:pic>
      <p:grpSp>
        <p:nvGrpSpPr>
          <p:cNvPr id="4" name="object 4"/>
          <p:cNvGrpSpPr/>
          <p:nvPr/>
        </p:nvGrpSpPr>
        <p:grpSpPr>
          <a:xfrm>
            <a:off x="0" y="-63"/>
            <a:ext cx="4608830" cy="490855"/>
            <a:chOff x="0" y="-63"/>
            <a:chExt cx="4608830" cy="490855"/>
          </a:xfrm>
        </p:grpSpPr>
        <p:sp>
          <p:nvSpPr>
            <p:cNvPr id="5" name="object 5"/>
            <p:cNvSpPr/>
            <p:nvPr/>
          </p:nvSpPr>
          <p:spPr>
            <a:xfrm>
              <a:off x="2304288" y="-63"/>
              <a:ext cx="2304415" cy="140335"/>
            </a:xfrm>
            <a:custGeom>
              <a:avLst/>
              <a:gdLst/>
              <a:ahLst/>
              <a:cxnLst/>
              <a:rect l="l" t="t" r="r" b="b"/>
              <a:pathLst>
                <a:path w="2304415" h="140335">
                  <a:moveTo>
                    <a:pt x="2303907" y="0"/>
                  </a:moveTo>
                  <a:lnTo>
                    <a:pt x="0" y="0"/>
                  </a:lnTo>
                  <a:lnTo>
                    <a:pt x="0" y="139890"/>
                  </a:lnTo>
                  <a:lnTo>
                    <a:pt x="2303907" y="139890"/>
                  </a:lnTo>
                  <a:lnTo>
                    <a:pt x="2303907" y="0"/>
                  </a:lnTo>
                  <a:close/>
                </a:path>
              </a:pathLst>
            </a:custGeom>
            <a:solidFill>
              <a:srgbClr val="D7D7D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140220"/>
              <a:ext cx="4608830" cy="350520"/>
            </a:xfrm>
            <a:custGeom>
              <a:avLst/>
              <a:gdLst/>
              <a:ahLst/>
              <a:cxnLst/>
              <a:rect l="l" t="t" r="r" b="b"/>
              <a:pathLst>
                <a:path w="4608830" h="350520">
                  <a:moveTo>
                    <a:pt x="4608322" y="0"/>
                  </a:moveTo>
                  <a:lnTo>
                    <a:pt x="0" y="0"/>
                  </a:lnTo>
                  <a:lnTo>
                    <a:pt x="0" y="350126"/>
                  </a:lnTo>
                  <a:lnTo>
                    <a:pt x="4608322" y="350126"/>
                  </a:lnTo>
                  <a:lnTo>
                    <a:pt x="4608322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94894" y="157098"/>
            <a:ext cx="4489450" cy="3359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baseline="1984" dirty="0">
                <a:solidFill>
                  <a:srgbClr val="CC0000"/>
                </a:solidFill>
                <a:latin typeface="Tahoma"/>
                <a:cs typeface="Tahoma"/>
              </a:rPr>
              <a:t>Bases</a:t>
            </a:r>
            <a:r>
              <a:rPr sz="2100" spc="-52" baseline="1984" dirty="0">
                <a:solidFill>
                  <a:srgbClr val="CC0000"/>
                </a:solidFill>
                <a:latin typeface="Tahoma"/>
                <a:cs typeface="Tahoma"/>
              </a:rPr>
              <a:t> </a:t>
            </a:r>
            <a:r>
              <a:rPr sz="2100" baseline="1984" dirty="0">
                <a:solidFill>
                  <a:srgbClr val="CC0000"/>
                </a:solidFill>
                <a:latin typeface="Tahoma"/>
                <a:cs typeface="Tahoma"/>
              </a:rPr>
              <a:t>de</a:t>
            </a:r>
            <a:r>
              <a:rPr sz="2100" spc="-22" baseline="1984" dirty="0">
                <a:solidFill>
                  <a:srgbClr val="CC0000"/>
                </a:solidFill>
                <a:latin typeface="Tahoma"/>
                <a:cs typeface="Tahoma"/>
              </a:rPr>
              <a:t> </a:t>
            </a:r>
            <a:r>
              <a:rPr sz="2100" baseline="1984" dirty="0">
                <a:solidFill>
                  <a:srgbClr val="CC0000"/>
                </a:solidFill>
                <a:latin typeface="Tahoma"/>
                <a:cs typeface="Tahoma"/>
              </a:rPr>
              <a:t>la</a:t>
            </a:r>
            <a:r>
              <a:rPr sz="2100" spc="15" baseline="1984" dirty="0">
                <a:solidFill>
                  <a:srgbClr val="CC0000"/>
                </a:solidFill>
                <a:latin typeface="Tahoma"/>
                <a:cs typeface="Tahoma"/>
              </a:rPr>
              <a:t> </a:t>
            </a:r>
            <a:r>
              <a:rPr sz="2100" baseline="1984" dirty="0">
                <a:solidFill>
                  <a:srgbClr val="CC0000"/>
                </a:solidFill>
                <a:latin typeface="Tahoma"/>
                <a:cs typeface="Tahoma"/>
              </a:rPr>
              <a:t>syntaxe</a:t>
            </a:r>
            <a:r>
              <a:rPr sz="2100" spc="7" baseline="1984" dirty="0">
                <a:solidFill>
                  <a:srgbClr val="CC0000"/>
                </a:solidFill>
                <a:latin typeface="Tahoma"/>
                <a:cs typeface="Tahoma"/>
              </a:rPr>
              <a:t> </a:t>
            </a:r>
            <a:r>
              <a:rPr sz="2100" baseline="1984" dirty="0">
                <a:solidFill>
                  <a:srgbClr val="CC0000"/>
                </a:solidFill>
                <a:latin typeface="Tahoma"/>
                <a:cs typeface="Tahoma"/>
              </a:rPr>
              <a:t>(Syntax</a:t>
            </a:r>
            <a:r>
              <a:rPr sz="2100" spc="37" baseline="1984" dirty="0">
                <a:solidFill>
                  <a:srgbClr val="CC0000"/>
                </a:solidFill>
                <a:latin typeface="Tahoma"/>
                <a:cs typeface="Tahoma"/>
              </a:rPr>
              <a:t> </a:t>
            </a:r>
            <a:r>
              <a:rPr sz="2100" spc="-30" baseline="1984">
                <a:solidFill>
                  <a:srgbClr val="CC0000"/>
                </a:solidFill>
                <a:latin typeface="Tahoma"/>
                <a:cs typeface="Tahoma"/>
              </a:rPr>
              <a:t>Basics</a:t>
            </a:r>
            <a:r>
              <a:rPr sz="2100" spc="-30" baseline="1984" smtClean="0">
                <a:solidFill>
                  <a:srgbClr val="CC0000"/>
                </a:solidFill>
                <a:latin typeface="Tahoma"/>
                <a:cs typeface="Tahoma"/>
              </a:rPr>
              <a:t>)</a:t>
            </a:r>
            <a:endParaRPr sz="1800">
              <a:latin typeface="Microsoft Sans Serif"/>
              <a:cs typeface="Microsoft Sans Serif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88392" y="969263"/>
            <a:ext cx="4483735" cy="1447800"/>
            <a:chOff x="88392" y="969263"/>
            <a:chExt cx="4483735" cy="1447800"/>
          </a:xfrm>
        </p:grpSpPr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37159" y="2316479"/>
              <a:ext cx="103632" cy="100584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392" y="969263"/>
              <a:ext cx="4483608" cy="1447799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88392" y="1152143"/>
              <a:ext cx="4431665" cy="1216025"/>
            </a:xfrm>
            <a:custGeom>
              <a:avLst/>
              <a:gdLst/>
              <a:ahLst/>
              <a:cxnLst/>
              <a:rect l="l" t="t" r="r" b="b"/>
              <a:pathLst>
                <a:path w="4431665" h="1216025">
                  <a:moveTo>
                    <a:pt x="4431411" y="0"/>
                  </a:moveTo>
                  <a:lnTo>
                    <a:pt x="0" y="0"/>
                  </a:lnTo>
                  <a:lnTo>
                    <a:pt x="0" y="1166571"/>
                  </a:lnTo>
                  <a:lnTo>
                    <a:pt x="4006" y="1185748"/>
                  </a:lnTo>
                  <a:lnTo>
                    <a:pt x="14918" y="1201458"/>
                  </a:lnTo>
                  <a:lnTo>
                    <a:pt x="31066" y="1212062"/>
                  </a:lnTo>
                  <a:lnTo>
                    <a:pt x="50787" y="1215961"/>
                  </a:lnTo>
                  <a:lnTo>
                    <a:pt x="4380611" y="1215961"/>
                  </a:lnTo>
                  <a:lnTo>
                    <a:pt x="4400296" y="1212062"/>
                  </a:lnTo>
                  <a:lnTo>
                    <a:pt x="4416552" y="1201458"/>
                  </a:lnTo>
                  <a:lnTo>
                    <a:pt x="4427474" y="1185748"/>
                  </a:lnTo>
                  <a:lnTo>
                    <a:pt x="4431411" y="1166571"/>
                  </a:lnTo>
                  <a:lnTo>
                    <a:pt x="443141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521707" y="1007363"/>
              <a:ext cx="0" cy="1329055"/>
            </a:xfrm>
            <a:custGeom>
              <a:avLst/>
              <a:gdLst/>
              <a:ahLst/>
              <a:cxnLst/>
              <a:rect l="l" t="t" r="r" b="b"/>
              <a:pathLst>
                <a:path h="1329055">
                  <a:moveTo>
                    <a:pt x="0" y="1328851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4521707" y="995171"/>
              <a:ext cx="0" cy="12700"/>
            </a:xfrm>
            <a:custGeom>
              <a:avLst/>
              <a:gdLst/>
              <a:ahLst/>
              <a:cxnLst/>
              <a:rect l="l" t="t" r="r" b="b"/>
              <a:pathLst>
                <a:path h="12700">
                  <a:moveTo>
                    <a:pt x="0" y="12191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AEAEA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4521707" y="982979"/>
              <a:ext cx="0" cy="12700"/>
            </a:xfrm>
            <a:custGeom>
              <a:avLst/>
              <a:gdLst/>
              <a:ahLst/>
              <a:cxnLst/>
              <a:rect l="l" t="t" r="r" b="b"/>
              <a:pathLst>
                <a:path h="12700">
                  <a:moveTo>
                    <a:pt x="0" y="12192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CECEC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4521707" y="970787"/>
              <a:ext cx="0" cy="12700"/>
            </a:xfrm>
            <a:custGeom>
              <a:avLst/>
              <a:gdLst/>
              <a:ahLst/>
              <a:cxnLst/>
              <a:rect l="l" t="t" r="r" b="b"/>
              <a:pathLst>
                <a:path h="12700">
                  <a:moveTo>
                    <a:pt x="0" y="12192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EEEEE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124764" y="997874"/>
            <a:ext cx="4267835" cy="10934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49200"/>
              </a:lnSpc>
              <a:spcBef>
                <a:spcPts val="100"/>
              </a:spcBef>
            </a:pPr>
            <a:r>
              <a:rPr sz="1100" b="1" spc="-55" dirty="0">
                <a:solidFill>
                  <a:srgbClr val="C0504D"/>
                </a:solidFill>
                <a:latin typeface="Tahoma"/>
                <a:cs typeface="Tahoma"/>
              </a:rPr>
              <a:t>Définition</a:t>
            </a:r>
            <a:r>
              <a:rPr sz="1100" b="1" spc="-120" dirty="0">
                <a:solidFill>
                  <a:srgbClr val="C0504D"/>
                </a:solidFill>
                <a:latin typeface="Tahoma"/>
                <a:cs typeface="Tahoma"/>
              </a:rPr>
              <a:t> </a:t>
            </a:r>
            <a:r>
              <a:rPr sz="1100" b="1" dirty="0">
                <a:solidFill>
                  <a:srgbClr val="C0504D"/>
                </a:solidFill>
                <a:latin typeface="Tahoma"/>
                <a:cs typeface="Tahoma"/>
              </a:rPr>
              <a:t>:</a:t>
            </a:r>
            <a:r>
              <a:rPr sz="1100" b="1" spc="-25" dirty="0">
                <a:solidFill>
                  <a:srgbClr val="C0504D"/>
                </a:solidFill>
                <a:latin typeface="Tahoma"/>
                <a:cs typeface="Tahoma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La</a:t>
            </a:r>
            <a:r>
              <a:rPr sz="1100" spc="10" dirty="0">
                <a:latin typeface="Microsoft Sans Serif"/>
                <a:cs typeface="Microsoft Sans Serif"/>
              </a:rPr>
              <a:t> </a:t>
            </a:r>
            <a:r>
              <a:rPr sz="1100" b="1" dirty="0">
                <a:latin typeface="Arial"/>
                <a:cs typeface="Arial"/>
              </a:rPr>
              <a:t>syntaxe</a:t>
            </a:r>
            <a:r>
              <a:rPr sz="1100" b="1" spc="-5" dirty="0">
                <a:latin typeface="Arial"/>
                <a:cs typeface="Arial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est l’ensemble</a:t>
            </a:r>
            <a:r>
              <a:rPr sz="1100" spc="-2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des</a:t>
            </a:r>
            <a:r>
              <a:rPr sz="1100" spc="-3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règles</a:t>
            </a:r>
            <a:r>
              <a:rPr sz="1100" spc="-5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que</a:t>
            </a:r>
            <a:r>
              <a:rPr sz="1100" spc="-2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doit</a:t>
            </a:r>
            <a:r>
              <a:rPr sz="1100" spc="-25" dirty="0">
                <a:latin typeface="Microsoft Sans Serif"/>
                <a:cs typeface="Microsoft Sans Serif"/>
              </a:rPr>
              <a:t> </a:t>
            </a:r>
            <a:r>
              <a:rPr sz="1100" spc="-10" dirty="0">
                <a:latin typeface="Microsoft Sans Serif"/>
                <a:cs typeface="Microsoft Sans Serif"/>
              </a:rPr>
              <a:t>respecter </a:t>
            </a:r>
            <a:r>
              <a:rPr sz="1100" dirty="0">
                <a:latin typeface="Microsoft Sans Serif"/>
                <a:cs typeface="Microsoft Sans Serif"/>
              </a:rPr>
              <a:t>un</a:t>
            </a:r>
            <a:r>
              <a:rPr sz="1100" spc="5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programme</a:t>
            </a:r>
            <a:r>
              <a:rPr sz="1100" spc="-4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pour</a:t>
            </a:r>
            <a:r>
              <a:rPr sz="1100" spc="-4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être</a:t>
            </a:r>
            <a:r>
              <a:rPr sz="1100" spc="-2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compris par</a:t>
            </a:r>
            <a:r>
              <a:rPr sz="1100" spc="-10" dirty="0">
                <a:latin typeface="Microsoft Sans Serif"/>
                <a:cs typeface="Microsoft Sans Serif"/>
              </a:rPr>
              <a:t> Python.</a:t>
            </a:r>
            <a:endParaRPr sz="11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1175"/>
              </a:spcBef>
            </a:pPr>
            <a:r>
              <a:rPr sz="1100" dirty="0">
                <a:latin typeface="Microsoft Sans Serif"/>
                <a:cs typeface="Microsoft Sans Serif"/>
              </a:rPr>
              <a:t>Si</a:t>
            </a:r>
            <a:r>
              <a:rPr sz="1100" spc="15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l’on</a:t>
            </a:r>
            <a:r>
              <a:rPr sz="1100" spc="5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ne</a:t>
            </a:r>
            <a:r>
              <a:rPr sz="1100" spc="5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respecte</a:t>
            </a:r>
            <a:r>
              <a:rPr sz="1100" spc="-45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pas</a:t>
            </a:r>
            <a:r>
              <a:rPr sz="1100" spc="-25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ces</a:t>
            </a:r>
            <a:r>
              <a:rPr sz="1100" spc="-5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règles,</a:t>
            </a:r>
            <a:r>
              <a:rPr sz="1100" spc="-2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Python</a:t>
            </a:r>
            <a:r>
              <a:rPr sz="1100" spc="-4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affiche</a:t>
            </a:r>
            <a:r>
              <a:rPr sz="1100" spc="-4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une</a:t>
            </a:r>
            <a:r>
              <a:rPr sz="1100" spc="30" dirty="0">
                <a:latin typeface="Microsoft Sans Serif"/>
                <a:cs typeface="Microsoft Sans Serif"/>
              </a:rPr>
              <a:t> </a:t>
            </a:r>
            <a:r>
              <a:rPr sz="1100" b="1" dirty="0">
                <a:latin typeface="Arial"/>
                <a:cs typeface="Arial"/>
              </a:rPr>
              <a:t>erreur</a:t>
            </a:r>
            <a:r>
              <a:rPr sz="1100" b="1" spc="-60" dirty="0">
                <a:latin typeface="Arial"/>
                <a:cs typeface="Arial"/>
              </a:rPr>
              <a:t> </a:t>
            </a:r>
            <a:r>
              <a:rPr sz="1100" b="1" spc="-25" dirty="0">
                <a:latin typeface="Arial"/>
                <a:cs typeface="Arial"/>
              </a:rPr>
              <a:t>de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50"/>
              </a:spcBef>
            </a:pPr>
            <a:r>
              <a:rPr sz="1100" b="1" dirty="0">
                <a:latin typeface="Arial"/>
                <a:cs typeface="Arial"/>
              </a:rPr>
              <a:t>syntaxe</a:t>
            </a:r>
            <a:r>
              <a:rPr sz="1100" b="1" spc="-35" dirty="0">
                <a:latin typeface="Arial"/>
                <a:cs typeface="Arial"/>
              </a:rPr>
              <a:t> </a:t>
            </a:r>
            <a:r>
              <a:rPr sz="1100" spc="-10" dirty="0">
                <a:latin typeface="Microsoft Sans Serif"/>
                <a:cs typeface="Microsoft Sans Serif"/>
              </a:rPr>
              <a:t>(SyntaxError).</a:t>
            </a:r>
            <a:endParaRPr sz="1100">
              <a:latin typeface="Microsoft Sans Serif"/>
              <a:cs typeface="Microsoft Sans Serif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0" y="3346704"/>
            <a:ext cx="3524250" cy="114046"/>
            <a:chOff x="0" y="3346704"/>
            <a:chExt cx="3072765" cy="109855"/>
          </a:xfrm>
        </p:grpSpPr>
        <p:sp>
          <p:nvSpPr>
            <p:cNvPr id="18" name="object 18"/>
            <p:cNvSpPr/>
            <p:nvPr/>
          </p:nvSpPr>
          <p:spPr>
            <a:xfrm>
              <a:off x="0" y="3346704"/>
              <a:ext cx="1536065" cy="109855"/>
            </a:xfrm>
            <a:custGeom>
              <a:avLst/>
              <a:gdLst/>
              <a:ahLst/>
              <a:cxnLst/>
              <a:rect l="l" t="t" r="r" b="b"/>
              <a:pathLst>
                <a:path w="1536065" h="109854">
                  <a:moveTo>
                    <a:pt x="1536065" y="0"/>
                  </a:moveTo>
                  <a:lnTo>
                    <a:pt x="0" y="0"/>
                  </a:lnTo>
                  <a:lnTo>
                    <a:pt x="0" y="109524"/>
                  </a:lnTo>
                  <a:lnTo>
                    <a:pt x="1536065" y="109524"/>
                  </a:lnTo>
                  <a:lnTo>
                    <a:pt x="1536065" y="0"/>
                  </a:lnTo>
                  <a:close/>
                </a:path>
              </a:pathLst>
            </a:custGeom>
            <a:solidFill>
              <a:srgbClr val="A2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1536191" y="3346704"/>
              <a:ext cx="1536065" cy="109855"/>
            </a:xfrm>
            <a:custGeom>
              <a:avLst/>
              <a:gdLst/>
              <a:ahLst/>
              <a:cxnLst/>
              <a:rect l="l" t="t" r="r" b="b"/>
              <a:pathLst>
                <a:path w="1536064" h="109854">
                  <a:moveTo>
                    <a:pt x="1536065" y="0"/>
                  </a:moveTo>
                  <a:lnTo>
                    <a:pt x="0" y="0"/>
                  </a:lnTo>
                  <a:lnTo>
                    <a:pt x="0" y="109524"/>
                  </a:lnTo>
                  <a:lnTo>
                    <a:pt x="1536065" y="109524"/>
                  </a:lnTo>
                  <a:lnTo>
                    <a:pt x="1536065" y="0"/>
                  </a:lnTo>
                  <a:close/>
                </a:path>
              </a:pathLst>
            </a:custGeom>
            <a:solidFill>
              <a:srgbClr val="EBEB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/>
          <p:nvPr/>
        </p:nvSpPr>
        <p:spPr>
          <a:xfrm>
            <a:off x="3980688" y="2950463"/>
            <a:ext cx="628015" cy="265430"/>
          </a:xfrm>
          <a:custGeom>
            <a:avLst/>
            <a:gdLst/>
            <a:ahLst/>
            <a:cxnLst/>
            <a:rect l="l" t="t" r="r" b="b"/>
            <a:pathLst>
              <a:path w="628014" h="265430">
                <a:moveTo>
                  <a:pt x="627888" y="0"/>
                </a:moveTo>
                <a:lnTo>
                  <a:pt x="0" y="0"/>
                </a:lnTo>
                <a:lnTo>
                  <a:pt x="0" y="265175"/>
                </a:lnTo>
                <a:lnTo>
                  <a:pt x="627888" y="265175"/>
                </a:lnTo>
                <a:lnTo>
                  <a:pt x="62788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-63"/>
            <a:ext cx="4608830" cy="490855"/>
            <a:chOff x="0" y="-63"/>
            <a:chExt cx="4608830" cy="490855"/>
          </a:xfrm>
        </p:grpSpPr>
        <p:sp>
          <p:nvSpPr>
            <p:cNvPr id="3" name="object 3"/>
            <p:cNvSpPr/>
            <p:nvPr/>
          </p:nvSpPr>
          <p:spPr>
            <a:xfrm>
              <a:off x="2304288" y="-63"/>
              <a:ext cx="2304415" cy="140335"/>
            </a:xfrm>
            <a:custGeom>
              <a:avLst/>
              <a:gdLst/>
              <a:ahLst/>
              <a:cxnLst/>
              <a:rect l="l" t="t" r="r" b="b"/>
              <a:pathLst>
                <a:path w="2304415" h="140335">
                  <a:moveTo>
                    <a:pt x="2303907" y="0"/>
                  </a:moveTo>
                  <a:lnTo>
                    <a:pt x="0" y="0"/>
                  </a:lnTo>
                  <a:lnTo>
                    <a:pt x="0" y="139890"/>
                  </a:lnTo>
                  <a:lnTo>
                    <a:pt x="2303907" y="139890"/>
                  </a:lnTo>
                  <a:lnTo>
                    <a:pt x="2303907" y="0"/>
                  </a:lnTo>
                  <a:close/>
                </a:path>
              </a:pathLst>
            </a:custGeom>
            <a:solidFill>
              <a:srgbClr val="D7D7D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140220"/>
              <a:ext cx="4608830" cy="350520"/>
            </a:xfrm>
            <a:custGeom>
              <a:avLst/>
              <a:gdLst/>
              <a:ahLst/>
              <a:cxnLst/>
              <a:rect l="l" t="t" r="r" b="b"/>
              <a:pathLst>
                <a:path w="4608830" h="350520">
                  <a:moveTo>
                    <a:pt x="4608322" y="0"/>
                  </a:moveTo>
                  <a:lnTo>
                    <a:pt x="0" y="0"/>
                  </a:lnTo>
                  <a:lnTo>
                    <a:pt x="0" y="350126"/>
                  </a:lnTo>
                  <a:lnTo>
                    <a:pt x="4608322" y="350126"/>
                  </a:lnTo>
                  <a:lnTo>
                    <a:pt x="4608322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/>
              <a:t>Bases</a:t>
            </a:r>
            <a:r>
              <a:rPr spc="-25" dirty="0"/>
              <a:t> </a:t>
            </a:r>
            <a:r>
              <a:rPr dirty="0"/>
              <a:t>de</a:t>
            </a:r>
            <a:r>
              <a:rPr spc="-35" dirty="0"/>
              <a:t> </a:t>
            </a:r>
            <a:r>
              <a:rPr dirty="0"/>
              <a:t>la</a:t>
            </a:r>
            <a:r>
              <a:rPr spc="-15" dirty="0"/>
              <a:t> </a:t>
            </a:r>
            <a:r>
              <a:rPr dirty="0"/>
              <a:t>syntaxe</a:t>
            </a:r>
            <a:r>
              <a:rPr spc="-20" dirty="0"/>
              <a:t> </a:t>
            </a:r>
            <a:r>
              <a:rPr dirty="0"/>
              <a:t>(Syntax </a:t>
            </a:r>
            <a:r>
              <a:rPr spc="-10" dirty="0"/>
              <a:t>Basics)</a:t>
            </a:r>
          </a:p>
        </p:txBody>
      </p:sp>
      <p:grpSp>
        <p:nvGrpSpPr>
          <p:cNvPr id="6" name="object 6"/>
          <p:cNvGrpSpPr/>
          <p:nvPr/>
        </p:nvGrpSpPr>
        <p:grpSpPr>
          <a:xfrm>
            <a:off x="0" y="588263"/>
            <a:ext cx="4572000" cy="2872487"/>
            <a:chOff x="0" y="588263"/>
            <a:chExt cx="4572000" cy="2872487"/>
          </a:xfrm>
        </p:grpSpPr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7160" y="2066543"/>
              <a:ext cx="103632" cy="106680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8392" y="588263"/>
              <a:ext cx="4483608" cy="1584960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88392" y="789431"/>
              <a:ext cx="4431665" cy="1332230"/>
            </a:xfrm>
            <a:custGeom>
              <a:avLst/>
              <a:gdLst/>
              <a:ahLst/>
              <a:cxnLst/>
              <a:rect l="l" t="t" r="r" b="b"/>
              <a:pathLst>
                <a:path w="4431665" h="1332230">
                  <a:moveTo>
                    <a:pt x="4431411" y="0"/>
                  </a:moveTo>
                  <a:lnTo>
                    <a:pt x="0" y="0"/>
                  </a:lnTo>
                  <a:lnTo>
                    <a:pt x="0" y="1277620"/>
                  </a:lnTo>
                  <a:lnTo>
                    <a:pt x="4006" y="1298702"/>
                  </a:lnTo>
                  <a:lnTo>
                    <a:pt x="14918" y="1315847"/>
                  </a:lnTo>
                  <a:lnTo>
                    <a:pt x="31066" y="1327531"/>
                  </a:lnTo>
                  <a:lnTo>
                    <a:pt x="50787" y="1331722"/>
                  </a:lnTo>
                  <a:lnTo>
                    <a:pt x="4380611" y="1331722"/>
                  </a:lnTo>
                  <a:lnTo>
                    <a:pt x="4400296" y="1327531"/>
                  </a:lnTo>
                  <a:lnTo>
                    <a:pt x="4416552" y="1315847"/>
                  </a:lnTo>
                  <a:lnTo>
                    <a:pt x="4427474" y="1298702"/>
                  </a:lnTo>
                  <a:lnTo>
                    <a:pt x="4431411" y="1277620"/>
                  </a:lnTo>
                  <a:lnTo>
                    <a:pt x="443141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521708" y="629411"/>
              <a:ext cx="0" cy="1459865"/>
            </a:xfrm>
            <a:custGeom>
              <a:avLst/>
              <a:gdLst/>
              <a:ahLst/>
              <a:cxnLst/>
              <a:rect l="l" t="t" r="r" b="b"/>
              <a:pathLst>
                <a:path h="1459864">
                  <a:moveTo>
                    <a:pt x="0" y="1459865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4521708" y="617219"/>
              <a:ext cx="0" cy="12700"/>
            </a:xfrm>
            <a:custGeom>
              <a:avLst/>
              <a:gdLst/>
              <a:ahLst/>
              <a:cxnLst/>
              <a:rect l="l" t="t" r="r" b="b"/>
              <a:pathLst>
                <a:path h="12700">
                  <a:moveTo>
                    <a:pt x="0" y="12192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AEAEA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521708" y="601979"/>
              <a:ext cx="0" cy="15240"/>
            </a:xfrm>
            <a:custGeom>
              <a:avLst/>
              <a:gdLst/>
              <a:ahLst/>
              <a:cxnLst/>
              <a:rect l="l" t="t" r="r" b="b"/>
              <a:pathLst>
                <a:path h="15240">
                  <a:moveTo>
                    <a:pt x="0" y="15239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CECEC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4521708" y="589787"/>
              <a:ext cx="0" cy="12700"/>
            </a:xfrm>
            <a:custGeom>
              <a:avLst/>
              <a:gdLst/>
              <a:ahLst/>
              <a:cxnLst/>
              <a:rect l="l" t="t" r="r" b="b"/>
              <a:pathLst>
                <a:path h="12700">
                  <a:moveTo>
                    <a:pt x="0" y="12192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EEEEE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37160" y="3145535"/>
              <a:ext cx="103632" cy="204215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392" y="2142743"/>
              <a:ext cx="4483608" cy="1207008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88392" y="2493263"/>
              <a:ext cx="4431665" cy="753110"/>
            </a:xfrm>
            <a:custGeom>
              <a:avLst/>
              <a:gdLst/>
              <a:ahLst/>
              <a:cxnLst/>
              <a:rect l="l" t="t" r="r" b="b"/>
              <a:pathLst>
                <a:path w="4431665" h="753110">
                  <a:moveTo>
                    <a:pt x="4431411" y="0"/>
                  </a:moveTo>
                  <a:lnTo>
                    <a:pt x="0" y="0"/>
                  </a:lnTo>
                  <a:lnTo>
                    <a:pt x="0" y="650074"/>
                  </a:lnTo>
                  <a:lnTo>
                    <a:pt x="4006" y="689914"/>
                  </a:lnTo>
                  <a:lnTo>
                    <a:pt x="14918" y="722541"/>
                  </a:lnTo>
                  <a:lnTo>
                    <a:pt x="31066" y="744588"/>
                  </a:lnTo>
                  <a:lnTo>
                    <a:pt x="50787" y="752678"/>
                  </a:lnTo>
                  <a:lnTo>
                    <a:pt x="4380611" y="752678"/>
                  </a:lnTo>
                  <a:lnTo>
                    <a:pt x="4400296" y="744588"/>
                  </a:lnTo>
                  <a:lnTo>
                    <a:pt x="4416552" y="722541"/>
                  </a:lnTo>
                  <a:lnTo>
                    <a:pt x="4427474" y="689914"/>
                  </a:lnTo>
                  <a:lnTo>
                    <a:pt x="4431411" y="650074"/>
                  </a:lnTo>
                  <a:lnTo>
                    <a:pt x="443141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4521708" y="2220467"/>
              <a:ext cx="0" cy="963294"/>
            </a:xfrm>
            <a:custGeom>
              <a:avLst/>
              <a:gdLst/>
              <a:ahLst/>
              <a:cxnLst/>
              <a:rect l="l" t="t" r="r" b="b"/>
              <a:pathLst>
                <a:path h="963294">
                  <a:moveTo>
                    <a:pt x="0" y="962914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4521708" y="2193035"/>
              <a:ext cx="0" cy="27940"/>
            </a:xfrm>
            <a:custGeom>
              <a:avLst/>
              <a:gdLst/>
              <a:ahLst/>
              <a:cxnLst/>
              <a:rect l="l" t="t" r="r" b="b"/>
              <a:pathLst>
                <a:path h="27939">
                  <a:moveTo>
                    <a:pt x="0" y="27431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AEAEA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4521708" y="2168651"/>
              <a:ext cx="0" cy="24765"/>
            </a:xfrm>
            <a:custGeom>
              <a:avLst/>
              <a:gdLst/>
              <a:ahLst/>
              <a:cxnLst/>
              <a:rect l="l" t="t" r="r" b="b"/>
              <a:pathLst>
                <a:path h="24764">
                  <a:moveTo>
                    <a:pt x="0" y="24383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CECEC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4521708" y="2144267"/>
              <a:ext cx="0" cy="24765"/>
            </a:xfrm>
            <a:custGeom>
              <a:avLst/>
              <a:gdLst/>
              <a:ahLst/>
              <a:cxnLst/>
              <a:rect l="l" t="t" r="r" b="b"/>
              <a:pathLst>
                <a:path h="24764">
                  <a:moveTo>
                    <a:pt x="0" y="24384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EEEEE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0" y="3346704"/>
              <a:ext cx="2381250" cy="114046"/>
            </a:xfrm>
            <a:custGeom>
              <a:avLst/>
              <a:gdLst/>
              <a:ahLst/>
              <a:cxnLst/>
              <a:rect l="l" t="t" r="r" b="b"/>
              <a:pathLst>
                <a:path w="1536065" h="109854">
                  <a:moveTo>
                    <a:pt x="1536065" y="0"/>
                  </a:moveTo>
                  <a:lnTo>
                    <a:pt x="0" y="0"/>
                  </a:lnTo>
                  <a:lnTo>
                    <a:pt x="0" y="109524"/>
                  </a:lnTo>
                  <a:lnTo>
                    <a:pt x="1536065" y="109524"/>
                  </a:lnTo>
                  <a:lnTo>
                    <a:pt x="1536065" y="0"/>
                  </a:lnTo>
                  <a:close/>
                </a:path>
              </a:pathLst>
            </a:custGeom>
            <a:solidFill>
              <a:srgbClr val="A2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2381250" y="3346704"/>
              <a:ext cx="1295400" cy="114046"/>
            </a:xfrm>
            <a:custGeom>
              <a:avLst/>
              <a:gdLst/>
              <a:ahLst/>
              <a:cxnLst/>
              <a:rect l="l" t="t" r="r" b="b"/>
              <a:pathLst>
                <a:path w="1536064" h="109854">
                  <a:moveTo>
                    <a:pt x="1536065" y="0"/>
                  </a:moveTo>
                  <a:lnTo>
                    <a:pt x="0" y="0"/>
                  </a:lnTo>
                  <a:lnTo>
                    <a:pt x="0" y="109524"/>
                  </a:lnTo>
                  <a:lnTo>
                    <a:pt x="1536065" y="109524"/>
                  </a:lnTo>
                  <a:lnTo>
                    <a:pt x="1536065" y="0"/>
                  </a:lnTo>
                  <a:close/>
                </a:path>
              </a:pathLst>
            </a:custGeom>
            <a:solidFill>
              <a:srgbClr val="EBEB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3" name="object 23"/>
          <p:cNvSpPr txBox="1"/>
          <p:nvPr/>
        </p:nvSpPr>
        <p:spPr>
          <a:xfrm>
            <a:off x="109524" y="448030"/>
            <a:ext cx="4430395" cy="2793365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 indent="-11430">
              <a:lnSpc>
                <a:spcPct val="150100"/>
              </a:lnSpc>
              <a:spcBef>
                <a:spcPts val="85"/>
              </a:spcBef>
              <a:buAutoNum type="arabicPeriod"/>
              <a:tabLst>
                <a:tab pos="130175" algn="l"/>
              </a:tabLst>
            </a:pPr>
            <a:r>
              <a:rPr sz="1100" b="1" u="sng" spc="-25" dirty="0">
                <a:solidFill>
                  <a:srgbClr val="938953"/>
                </a:solidFill>
                <a:uFill>
                  <a:solidFill>
                    <a:srgbClr val="938953"/>
                  </a:solidFill>
                </a:uFill>
                <a:latin typeface="Arial"/>
                <a:cs typeface="Arial"/>
              </a:rPr>
              <a:t>	 </a:t>
            </a:r>
            <a:r>
              <a:rPr sz="1100" b="1" u="sng" dirty="0">
                <a:solidFill>
                  <a:srgbClr val="938953"/>
                </a:solidFill>
                <a:uFill>
                  <a:solidFill>
                    <a:srgbClr val="938953"/>
                  </a:solidFill>
                </a:uFill>
                <a:latin typeface="Arial"/>
                <a:cs typeface="Arial"/>
              </a:rPr>
              <a:t>Instructions</a:t>
            </a:r>
            <a:r>
              <a:rPr sz="1100" b="1" dirty="0">
                <a:solidFill>
                  <a:srgbClr val="938953"/>
                </a:solidFill>
                <a:latin typeface="Arial"/>
                <a:cs typeface="Arial"/>
              </a:rPr>
              <a:t>:</a:t>
            </a:r>
            <a:r>
              <a:rPr sz="1100" b="1" spc="15" dirty="0">
                <a:solidFill>
                  <a:srgbClr val="938953"/>
                </a:solidFill>
                <a:latin typeface="Arial"/>
                <a:cs typeface="Arial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Chaque</a:t>
            </a:r>
            <a:r>
              <a:rPr sz="1100" spc="-3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ligne</a:t>
            </a:r>
            <a:r>
              <a:rPr sz="1100" spc="-25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correspond</a:t>
            </a:r>
            <a:r>
              <a:rPr sz="1100" spc="-5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à</a:t>
            </a:r>
            <a:r>
              <a:rPr sz="1100" spc="-1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un</a:t>
            </a:r>
            <a:r>
              <a:rPr sz="1100" spc="-1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ordre</a:t>
            </a:r>
            <a:r>
              <a:rPr sz="1100" spc="-25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donné</a:t>
            </a:r>
            <a:r>
              <a:rPr sz="1100" spc="-55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à</a:t>
            </a:r>
            <a:r>
              <a:rPr sz="1100" spc="-5" dirty="0">
                <a:latin typeface="Microsoft Sans Serif"/>
                <a:cs typeface="Microsoft Sans Serif"/>
              </a:rPr>
              <a:t> </a:t>
            </a:r>
            <a:r>
              <a:rPr sz="1100" spc="-10" dirty="0">
                <a:latin typeface="Microsoft Sans Serif"/>
                <a:cs typeface="Microsoft Sans Serif"/>
              </a:rPr>
              <a:t>Python. </a:t>
            </a:r>
            <a:r>
              <a:rPr sz="1100" dirty="0">
                <a:latin typeface="Microsoft Sans Serif"/>
                <a:cs typeface="Microsoft Sans Serif"/>
              </a:rPr>
              <a:t>Contrairement</a:t>
            </a:r>
            <a:r>
              <a:rPr sz="1100" spc="-6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à</a:t>
            </a:r>
            <a:r>
              <a:rPr sz="1100" spc="-5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d’autres</a:t>
            </a:r>
            <a:r>
              <a:rPr sz="1100" spc="-6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langages</a:t>
            </a:r>
            <a:r>
              <a:rPr sz="1100" spc="-6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(comme</a:t>
            </a:r>
            <a:r>
              <a:rPr sz="1100" spc="-5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C</a:t>
            </a:r>
            <a:r>
              <a:rPr sz="1100" spc="5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ou</a:t>
            </a:r>
            <a:r>
              <a:rPr sz="1100" spc="-3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Java),</a:t>
            </a:r>
            <a:r>
              <a:rPr sz="1100" spc="25" dirty="0">
                <a:latin typeface="Microsoft Sans Serif"/>
                <a:cs typeface="Microsoft Sans Serif"/>
              </a:rPr>
              <a:t> </a:t>
            </a:r>
            <a:r>
              <a:rPr sz="1100" b="1" dirty="0">
                <a:latin typeface="Arial"/>
                <a:cs typeface="Arial"/>
              </a:rPr>
              <a:t>pas</a:t>
            </a:r>
            <a:r>
              <a:rPr sz="1100" b="1" spc="-15" dirty="0">
                <a:latin typeface="Arial"/>
                <a:cs typeface="Arial"/>
              </a:rPr>
              <a:t> </a:t>
            </a:r>
            <a:r>
              <a:rPr sz="1100" b="1" dirty="0">
                <a:latin typeface="Arial"/>
                <a:cs typeface="Arial"/>
              </a:rPr>
              <a:t>besoin</a:t>
            </a:r>
            <a:r>
              <a:rPr sz="1100" b="1" spc="-10" dirty="0">
                <a:latin typeface="Arial"/>
                <a:cs typeface="Arial"/>
              </a:rPr>
              <a:t> </a:t>
            </a:r>
            <a:r>
              <a:rPr sz="1100" b="1" spc="-25" dirty="0">
                <a:latin typeface="Arial"/>
                <a:cs typeface="Arial"/>
              </a:rPr>
              <a:t>de </a:t>
            </a:r>
            <a:r>
              <a:rPr sz="1100" b="1" spc="-10" dirty="0">
                <a:latin typeface="Arial"/>
                <a:cs typeface="Arial"/>
              </a:rPr>
              <a:t>point-</a:t>
            </a:r>
            <a:r>
              <a:rPr sz="1100" b="1" dirty="0">
                <a:latin typeface="Arial"/>
                <a:cs typeface="Arial"/>
              </a:rPr>
              <a:t>virgule</a:t>
            </a:r>
            <a:r>
              <a:rPr sz="1100" b="1" spc="40" dirty="0">
                <a:latin typeface="Arial"/>
                <a:cs typeface="Arial"/>
              </a:rPr>
              <a:t> </a:t>
            </a:r>
            <a:r>
              <a:rPr sz="1100" b="1" dirty="0">
                <a:latin typeface="Arial"/>
                <a:cs typeface="Arial"/>
              </a:rPr>
              <a:t>;</a:t>
            </a:r>
            <a:r>
              <a:rPr sz="1100" b="1" spc="-35" dirty="0">
                <a:latin typeface="Arial"/>
                <a:cs typeface="Arial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à</a:t>
            </a:r>
            <a:r>
              <a:rPr sz="1100" spc="-1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la</a:t>
            </a:r>
            <a:r>
              <a:rPr sz="1100" spc="10" dirty="0">
                <a:latin typeface="Microsoft Sans Serif"/>
                <a:cs typeface="Microsoft Sans Serif"/>
              </a:rPr>
              <a:t> </a:t>
            </a:r>
            <a:r>
              <a:rPr sz="1100" spc="-20" dirty="0">
                <a:latin typeface="Microsoft Sans Serif"/>
                <a:cs typeface="Microsoft Sans Serif"/>
              </a:rPr>
              <a:t>fin.</a:t>
            </a:r>
            <a:endParaRPr sz="11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650"/>
              </a:spcBef>
            </a:pPr>
            <a:r>
              <a:rPr sz="1100" b="1" dirty="0">
                <a:solidFill>
                  <a:srgbClr val="001F5F"/>
                </a:solidFill>
                <a:latin typeface="Arial"/>
                <a:cs typeface="Arial"/>
              </a:rPr>
              <a:t>Exemple</a:t>
            </a:r>
            <a:r>
              <a:rPr sz="1100" b="1" spc="-50" dirty="0">
                <a:solidFill>
                  <a:srgbClr val="001F5F"/>
                </a:solidFill>
                <a:latin typeface="Arial"/>
                <a:cs typeface="Arial"/>
              </a:rPr>
              <a:t> :</a:t>
            </a:r>
            <a:endParaRPr sz="1100">
              <a:latin typeface="Arial"/>
              <a:cs typeface="Arial"/>
            </a:endParaRPr>
          </a:p>
          <a:p>
            <a:pPr marL="12700" marR="3972560">
              <a:lnSpc>
                <a:spcPct val="149200"/>
              </a:lnSpc>
              <a:spcBef>
                <a:spcPts val="30"/>
              </a:spcBef>
            </a:pPr>
            <a:r>
              <a:rPr sz="1100" dirty="0">
                <a:latin typeface="Microsoft Sans Serif"/>
                <a:cs typeface="Microsoft Sans Serif"/>
              </a:rPr>
              <a:t>x</a:t>
            </a:r>
            <a:r>
              <a:rPr sz="1100" spc="-5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= </a:t>
            </a:r>
            <a:r>
              <a:rPr sz="1100" spc="-50" dirty="0">
                <a:latin typeface="Microsoft Sans Serif"/>
                <a:cs typeface="Microsoft Sans Serif"/>
              </a:rPr>
              <a:t>5 </a:t>
            </a:r>
            <a:r>
              <a:rPr sz="1100" spc="-10" dirty="0">
                <a:latin typeface="Microsoft Sans Serif"/>
                <a:cs typeface="Microsoft Sans Serif"/>
              </a:rPr>
              <a:t>print(x)</a:t>
            </a: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</a:pP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150"/>
              </a:spcBef>
            </a:pPr>
            <a:endParaRPr sz="1100">
              <a:latin typeface="Microsoft Sans Serif"/>
              <a:cs typeface="Microsoft Sans Serif"/>
            </a:endParaRPr>
          </a:p>
          <a:p>
            <a:pPr marL="130175" indent="-128270">
              <a:lnSpc>
                <a:spcPts val="1175"/>
              </a:lnSpc>
              <a:buAutoNum type="arabicPeriod" startAt="2"/>
              <a:tabLst>
                <a:tab pos="130175" algn="l"/>
              </a:tabLst>
            </a:pPr>
            <a:r>
              <a:rPr sz="1100" b="1" u="sng" spc="-10" dirty="0">
                <a:solidFill>
                  <a:srgbClr val="938953"/>
                </a:solidFill>
                <a:uFill>
                  <a:solidFill>
                    <a:srgbClr val="938953"/>
                  </a:solidFill>
                </a:uFill>
                <a:latin typeface="Arial"/>
                <a:cs typeface="Arial"/>
              </a:rPr>
              <a:t> </a:t>
            </a:r>
            <a:r>
              <a:rPr sz="1100" b="1" u="sng" dirty="0">
                <a:solidFill>
                  <a:srgbClr val="938953"/>
                </a:solidFill>
                <a:uFill>
                  <a:solidFill>
                    <a:srgbClr val="938953"/>
                  </a:solidFill>
                </a:uFill>
                <a:latin typeface="Arial"/>
                <a:cs typeface="Arial"/>
              </a:rPr>
              <a:t>Guillemets</a:t>
            </a:r>
            <a:r>
              <a:rPr sz="1100" b="1" dirty="0">
                <a:solidFill>
                  <a:srgbClr val="938953"/>
                </a:solidFill>
                <a:latin typeface="Arial"/>
                <a:cs typeface="Arial"/>
              </a:rPr>
              <a:t>:</a:t>
            </a:r>
            <a:r>
              <a:rPr sz="1100" b="1" spc="5" dirty="0">
                <a:solidFill>
                  <a:srgbClr val="938953"/>
                </a:solidFill>
                <a:latin typeface="Arial"/>
                <a:cs typeface="Arial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Pour</a:t>
            </a:r>
            <a:r>
              <a:rPr sz="1100" spc="-5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écrire</a:t>
            </a:r>
            <a:r>
              <a:rPr sz="1100" spc="15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du</a:t>
            </a:r>
            <a:r>
              <a:rPr sz="1100" spc="-1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texte</a:t>
            </a:r>
            <a:r>
              <a:rPr sz="1100" spc="-15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(chaîne</a:t>
            </a:r>
            <a:r>
              <a:rPr sz="1100" spc="-1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de</a:t>
            </a:r>
            <a:r>
              <a:rPr sz="1100" spc="1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caractères),</a:t>
            </a:r>
            <a:r>
              <a:rPr sz="1100" spc="-6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on</a:t>
            </a:r>
            <a:r>
              <a:rPr sz="1100" spc="10" dirty="0">
                <a:latin typeface="Microsoft Sans Serif"/>
                <a:cs typeface="Microsoft Sans Serif"/>
              </a:rPr>
              <a:t> </a:t>
            </a:r>
            <a:r>
              <a:rPr sz="1100" spc="-20" dirty="0">
                <a:latin typeface="Microsoft Sans Serif"/>
                <a:cs typeface="Microsoft Sans Serif"/>
              </a:rPr>
              <a:t>doit</a:t>
            </a:r>
            <a:endParaRPr sz="1100">
              <a:latin typeface="Microsoft Sans Serif"/>
              <a:cs typeface="Microsoft Sans Serif"/>
            </a:endParaRPr>
          </a:p>
          <a:p>
            <a:pPr marL="12700">
              <a:lnSpc>
                <a:spcPts val="1140"/>
              </a:lnSpc>
            </a:pPr>
            <a:r>
              <a:rPr sz="1100" smtClean="0">
                <a:latin typeface="Microsoft Sans Serif"/>
                <a:cs typeface="Microsoft Sans Serif"/>
              </a:rPr>
              <a:t>utiliser</a:t>
            </a:r>
            <a:r>
              <a:rPr sz="1100" spc="-25" smtClean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des</a:t>
            </a:r>
            <a:r>
              <a:rPr sz="1100" spc="-15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guillemets</a:t>
            </a:r>
            <a:r>
              <a:rPr sz="1100" spc="-35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simples</a:t>
            </a:r>
            <a:r>
              <a:rPr sz="1100" spc="-15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'</a:t>
            </a:r>
            <a:r>
              <a:rPr sz="1100" spc="1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'</a:t>
            </a:r>
            <a:r>
              <a:rPr sz="1100" spc="-5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ou</a:t>
            </a:r>
            <a:r>
              <a:rPr sz="1100" spc="-1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doubles</a:t>
            </a:r>
            <a:r>
              <a:rPr sz="1100" spc="-6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" </a:t>
            </a:r>
            <a:r>
              <a:rPr sz="1100" spc="-25" dirty="0">
                <a:latin typeface="Microsoft Sans Serif"/>
                <a:cs typeface="Microsoft Sans Serif"/>
              </a:rPr>
              <a:t>".</a:t>
            </a:r>
            <a:endParaRPr sz="1100">
              <a:latin typeface="Microsoft Sans Serif"/>
              <a:cs typeface="Microsoft Sans Serif"/>
            </a:endParaRPr>
          </a:p>
          <a:p>
            <a:pPr marL="12700" marR="3467100">
              <a:lnSpc>
                <a:spcPts val="1989"/>
              </a:lnSpc>
              <a:spcBef>
                <a:spcPts val="85"/>
              </a:spcBef>
            </a:pPr>
            <a:r>
              <a:rPr sz="1100" spc="-10" dirty="0">
                <a:latin typeface="Microsoft Sans Serif"/>
                <a:cs typeface="Microsoft Sans Serif"/>
              </a:rPr>
              <a:t>print('Bonjour') print("Bonsoir")</a:t>
            </a:r>
            <a:endParaRPr sz="11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-63"/>
            <a:ext cx="4608830" cy="490855"/>
            <a:chOff x="0" y="-63"/>
            <a:chExt cx="4608830" cy="490855"/>
          </a:xfrm>
        </p:grpSpPr>
        <p:sp>
          <p:nvSpPr>
            <p:cNvPr id="3" name="object 3"/>
            <p:cNvSpPr/>
            <p:nvPr/>
          </p:nvSpPr>
          <p:spPr>
            <a:xfrm>
              <a:off x="2304288" y="-63"/>
              <a:ext cx="2304415" cy="140335"/>
            </a:xfrm>
            <a:custGeom>
              <a:avLst/>
              <a:gdLst/>
              <a:ahLst/>
              <a:cxnLst/>
              <a:rect l="l" t="t" r="r" b="b"/>
              <a:pathLst>
                <a:path w="2304415" h="140335">
                  <a:moveTo>
                    <a:pt x="2303907" y="0"/>
                  </a:moveTo>
                  <a:lnTo>
                    <a:pt x="0" y="0"/>
                  </a:lnTo>
                  <a:lnTo>
                    <a:pt x="0" y="139890"/>
                  </a:lnTo>
                  <a:lnTo>
                    <a:pt x="2303907" y="139890"/>
                  </a:lnTo>
                  <a:lnTo>
                    <a:pt x="2303907" y="0"/>
                  </a:lnTo>
                  <a:close/>
                </a:path>
              </a:pathLst>
            </a:custGeom>
            <a:solidFill>
              <a:srgbClr val="D7D7D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140220"/>
              <a:ext cx="4608830" cy="350520"/>
            </a:xfrm>
            <a:custGeom>
              <a:avLst/>
              <a:gdLst/>
              <a:ahLst/>
              <a:cxnLst/>
              <a:rect l="l" t="t" r="r" b="b"/>
              <a:pathLst>
                <a:path w="4608830" h="350520">
                  <a:moveTo>
                    <a:pt x="4608322" y="0"/>
                  </a:moveTo>
                  <a:lnTo>
                    <a:pt x="0" y="0"/>
                  </a:lnTo>
                  <a:lnTo>
                    <a:pt x="0" y="350126"/>
                  </a:lnTo>
                  <a:lnTo>
                    <a:pt x="4608322" y="350126"/>
                  </a:lnTo>
                  <a:lnTo>
                    <a:pt x="4608322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94894" y="203961"/>
            <a:ext cx="2819400" cy="2381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/>
              <a:t>Bases</a:t>
            </a:r>
            <a:r>
              <a:rPr spc="-25" dirty="0"/>
              <a:t> </a:t>
            </a:r>
            <a:r>
              <a:rPr dirty="0"/>
              <a:t>de</a:t>
            </a:r>
            <a:r>
              <a:rPr spc="-35" dirty="0"/>
              <a:t> </a:t>
            </a:r>
            <a:r>
              <a:rPr dirty="0"/>
              <a:t>la</a:t>
            </a:r>
            <a:r>
              <a:rPr spc="-15" dirty="0"/>
              <a:t> </a:t>
            </a:r>
            <a:r>
              <a:rPr dirty="0"/>
              <a:t>syntaxe</a:t>
            </a:r>
            <a:r>
              <a:rPr spc="-20" dirty="0"/>
              <a:t> </a:t>
            </a:r>
            <a:r>
              <a:rPr dirty="0"/>
              <a:t>(Syntax </a:t>
            </a:r>
            <a:r>
              <a:rPr spc="-10" dirty="0"/>
              <a:t>Basics)</a:t>
            </a:r>
          </a:p>
        </p:txBody>
      </p:sp>
      <p:grpSp>
        <p:nvGrpSpPr>
          <p:cNvPr id="6" name="object 6"/>
          <p:cNvGrpSpPr/>
          <p:nvPr/>
        </p:nvGrpSpPr>
        <p:grpSpPr>
          <a:xfrm>
            <a:off x="88392" y="588200"/>
            <a:ext cx="4483735" cy="2742375"/>
            <a:chOff x="88392" y="588200"/>
            <a:chExt cx="4483735" cy="2820035"/>
          </a:xfrm>
        </p:grpSpPr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7159" y="1420367"/>
              <a:ext cx="103632" cy="60960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8392" y="588263"/>
              <a:ext cx="4483608" cy="893063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88392" y="701039"/>
              <a:ext cx="4431665" cy="749935"/>
            </a:xfrm>
            <a:custGeom>
              <a:avLst/>
              <a:gdLst/>
              <a:ahLst/>
              <a:cxnLst/>
              <a:rect l="l" t="t" r="r" b="b"/>
              <a:pathLst>
                <a:path w="4431665" h="749935">
                  <a:moveTo>
                    <a:pt x="4431411" y="0"/>
                  </a:moveTo>
                  <a:lnTo>
                    <a:pt x="0" y="0"/>
                  </a:lnTo>
                  <a:lnTo>
                    <a:pt x="0" y="719201"/>
                  </a:lnTo>
                  <a:lnTo>
                    <a:pt x="4006" y="731012"/>
                  </a:lnTo>
                  <a:lnTo>
                    <a:pt x="14918" y="740790"/>
                  </a:lnTo>
                  <a:lnTo>
                    <a:pt x="31066" y="747267"/>
                  </a:lnTo>
                  <a:lnTo>
                    <a:pt x="50787" y="749681"/>
                  </a:lnTo>
                  <a:lnTo>
                    <a:pt x="4380611" y="749681"/>
                  </a:lnTo>
                  <a:lnTo>
                    <a:pt x="4400296" y="747267"/>
                  </a:lnTo>
                  <a:lnTo>
                    <a:pt x="4416552" y="740790"/>
                  </a:lnTo>
                  <a:lnTo>
                    <a:pt x="4427474" y="731012"/>
                  </a:lnTo>
                  <a:lnTo>
                    <a:pt x="4431411" y="719201"/>
                  </a:lnTo>
                  <a:lnTo>
                    <a:pt x="443141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521707" y="611123"/>
              <a:ext cx="0" cy="820419"/>
            </a:xfrm>
            <a:custGeom>
              <a:avLst/>
              <a:gdLst/>
              <a:ahLst/>
              <a:cxnLst/>
              <a:rect l="l" t="t" r="r" b="b"/>
              <a:pathLst>
                <a:path h="820419">
                  <a:moveTo>
                    <a:pt x="0" y="819912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4521707" y="605027"/>
              <a:ext cx="0" cy="6350"/>
            </a:xfrm>
            <a:custGeom>
              <a:avLst/>
              <a:gdLst/>
              <a:ahLst/>
              <a:cxnLst/>
              <a:rect l="l" t="t" r="r" b="b"/>
              <a:pathLst>
                <a:path h="6350">
                  <a:moveTo>
                    <a:pt x="0" y="6095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AEAEA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521707" y="595883"/>
              <a:ext cx="0" cy="9525"/>
            </a:xfrm>
            <a:custGeom>
              <a:avLst/>
              <a:gdLst/>
              <a:ahLst/>
              <a:cxnLst/>
              <a:rect l="l" t="t" r="r" b="b"/>
              <a:pathLst>
                <a:path h="9525">
                  <a:moveTo>
                    <a:pt x="0" y="9143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CECEC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4521707" y="589787"/>
              <a:ext cx="0" cy="6350"/>
            </a:xfrm>
            <a:custGeom>
              <a:avLst/>
              <a:gdLst/>
              <a:ahLst/>
              <a:cxnLst/>
              <a:rect l="l" t="t" r="r" b="b"/>
              <a:pathLst>
                <a:path h="6350">
                  <a:moveTo>
                    <a:pt x="0" y="6096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EEEEE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37159" y="3081527"/>
              <a:ext cx="103632" cy="326136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392" y="1496567"/>
              <a:ext cx="4483608" cy="1911095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88392" y="2051303"/>
              <a:ext cx="4431665" cy="1191895"/>
            </a:xfrm>
            <a:custGeom>
              <a:avLst/>
              <a:gdLst/>
              <a:ahLst/>
              <a:cxnLst/>
              <a:rect l="l" t="t" r="r" b="b"/>
              <a:pathLst>
                <a:path w="4431665" h="1191895">
                  <a:moveTo>
                    <a:pt x="4431411" y="0"/>
                  </a:moveTo>
                  <a:lnTo>
                    <a:pt x="0" y="0"/>
                  </a:lnTo>
                  <a:lnTo>
                    <a:pt x="0" y="1029068"/>
                  </a:lnTo>
                  <a:lnTo>
                    <a:pt x="4006" y="1092136"/>
                  </a:lnTo>
                  <a:lnTo>
                    <a:pt x="14918" y="1143787"/>
                  </a:lnTo>
                  <a:lnTo>
                    <a:pt x="31066" y="1178674"/>
                  </a:lnTo>
                  <a:lnTo>
                    <a:pt x="50787" y="1191501"/>
                  </a:lnTo>
                  <a:lnTo>
                    <a:pt x="4380611" y="1191501"/>
                  </a:lnTo>
                  <a:lnTo>
                    <a:pt x="4400296" y="1178674"/>
                  </a:lnTo>
                  <a:lnTo>
                    <a:pt x="4416552" y="1143787"/>
                  </a:lnTo>
                  <a:lnTo>
                    <a:pt x="4427474" y="1092136"/>
                  </a:lnTo>
                  <a:lnTo>
                    <a:pt x="4431411" y="1029068"/>
                  </a:lnTo>
                  <a:lnTo>
                    <a:pt x="443141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4521707" y="1620011"/>
              <a:ext cx="0" cy="1524000"/>
            </a:xfrm>
            <a:custGeom>
              <a:avLst/>
              <a:gdLst/>
              <a:ahLst/>
              <a:cxnLst/>
              <a:rect l="l" t="t" r="r" b="b"/>
              <a:pathLst>
                <a:path h="1524000">
                  <a:moveTo>
                    <a:pt x="0" y="1523606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4521707" y="1580387"/>
              <a:ext cx="0" cy="40005"/>
            </a:xfrm>
            <a:custGeom>
              <a:avLst/>
              <a:gdLst/>
              <a:ahLst/>
              <a:cxnLst/>
              <a:rect l="l" t="t" r="r" b="b"/>
              <a:pathLst>
                <a:path h="40005">
                  <a:moveTo>
                    <a:pt x="0" y="39624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AEAEA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4521707" y="1537715"/>
              <a:ext cx="0" cy="43180"/>
            </a:xfrm>
            <a:custGeom>
              <a:avLst/>
              <a:gdLst/>
              <a:ahLst/>
              <a:cxnLst/>
              <a:rect l="l" t="t" r="r" b="b"/>
              <a:pathLst>
                <a:path h="43180">
                  <a:moveTo>
                    <a:pt x="0" y="42671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CECEC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4521707" y="1498091"/>
              <a:ext cx="0" cy="40005"/>
            </a:xfrm>
            <a:custGeom>
              <a:avLst/>
              <a:gdLst/>
              <a:ahLst/>
              <a:cxnLst/>
              <a:rect l="l" t="t" r="r" b="b"/>
              <a:pathLst>
                <a:path h="40005">
                  <a:moveTo>
                    <a:pt x="0" y="39624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EEEEE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 txBox="1"/>
          <p:nvPr/>
        </p:nvSpPr>
        <p:spPr>
          <a:xfrm>
            <a:off x="109524" y="372693"/>
            <a:ext cx="4003675" cy="1532255"/>
          </a:xfrm>
          <a:prstGeom prst="rect">
            <a:avLst/>
          </a:prstGeom>
        </p:spPr>
        <p:txBody>
          <a:bodyPr vert="horz" wrap="square" lIns="0" tIns="93980" rIns="0" bIns="0" rtlCol="0">
            <a:spAutoFit/>
          </a:bodyPr>
          <a:lstStyle/>
          <a:p>
            <a:pPr marL="130175" indent="-128905">
              <a:lnSpc>
                <a:spcPct val="100000"/>
              </a:lnSpc>
              <a:spcBef>
                <a:spcPts val="740"/>
              </a:spcBef>
              <a:buAutoNum type="arabicPeriod" startAt="3"/>
              <a:tabLst>
                <a:tab pos="130175" algn="l"/>
              </a:tabLst>
            </a:pPr>
            <a:r>
              <a:rPr sz="1100" b="1" u="sng" spc="-30" dirty="0">
                <a:solidFill>
                  <a:srgbClr val="938953"/>
                </a:solidFill>
                <a:uFill>
                  <a:solidFill>
                    <a:srgbClr val="938953"/>
                  </a:solidFill>
                </a:uFill>
                <a:latin typeface="Arial"/>
                <a:cs typeface="Arial"/>
              </a:rPr>
              <a:t> </a:t>
            </a:r>
            <a:r>
              <a:rPr sz="1100" b="1" u="sng" dirty="0">
                <a:solidFill>
                  <a:srgbClr val="938953"/>
                </a:solidFill>
                <a:uFill>
                  <a:solidFill>
                    <a:srgbClr val="938953"/>
                  </a:solidFill>
                </a:uFill>
                <a:latin typeface="Arial"/>
                <a:cs typeface="Arial"/>
              </a:rPr>
              <a:t>Sensibilité</a:t>
            </a:r>
            <a:r>
              <a:rPr sz="1100" b="1" u="sng" spc="20" dirty="0">
                <a:solidFill>
                  <a:srgbClr val="938953"/>
                </a:solidFill>
                <a:uFill>
                  <a:solidFill>
                    <a:srgbClr val="938953"/>
                  </a:solidFill>
                </a:uFill>
                <a:latin typeface="Arial"/>
                <a:cs typeface="Arial"/>
              </a:rPr>
              <a:t> </a:t>
            </a:r>
            <a:r>
              <a:rPr sz="1100" b="1" u="sng" dirty="0">
                <a:solidFill>
                  <a:srgbClr val="938953"/>
                </a:solidFill>
                <a:uFill>
                  <a:solidFill>
                    <a:srgbClr val="938953"/>
                  </a:solidFill>
                </a:uFill>
                <a:latin typeface="Arial"/>
                <a:cs typeface="Arial"/>
              </a:rPr>
              <a:t>à</a:t>
            </a:r>
            <a:r>
              <a:rPr sz="1100" b="1" u="sng" spc="-25" dirty="0">
                <a:solidFill>
                  <a:srgbClr val="938953"/>
                </a:solidFill>
                <a:uFill>
                  <a:solidFill>
                    <a:srgbClr val="938953"/>
                  </a:solidFill>
                </a:uFill>
                <a:latin typeface="Arial"/>
                <a:cs typeface="Arial"/>
              </a:rPr>
              <a:t> </a:t>
            </a:r>
            <a:r>
              <a:rPr sz="1100" b="1" u="sng" dirty="0">
                <a:solidFill>
                  <a:srgbClr val="938953"/>
                </a:solidFill>
                <a:uFill>
                  <a:solidFill>
                    <a:srgbClr val="938953"/>
                  </a:solidFill>
                </a:uFill>
                <a:latin typeface="Arial"/>
                <a:cs typeface="Arial"/>
              </a:rPr>
              <a:t>la</a:t>
            </a:r>
            <a:r>
              <a:rPr sz="1100" b="1" u="sng" spc="-25" dirty="0">
                <a:solidFill>
                  <a:srgbClr val="938953"/>
                </a:solidFill>
                <a:uFill>
                  <a:solidFill>
                    <a:srgbClr val="938953"/>
                  </a:solidFill>
                </a:uFill>
                <a:latin typeface="Arial"/>
                <a:cs typeface="Arial"/>
              </a:rPr>
              <a:t> </a:t>
            </a:r>
            <a:r>
              <a:rPr sz="1100" b="1" u="sng" dirty="0">
                <a:solidFill>
                  <a:srgbClr val="938953"/>
                </a:solidFill>
                <a:uFill>
                  <a:solidFill>
                    <a:srgbClr val="938953"/>
                  </a:solidFill>
                </a:uFill>
                <a:latin typeface="Arial"/>
                <a:cs typeface="Arial"/>
              </a:rPr>
              <a:t>casse</a:t>
            </a:r>
            <a:r>
              <a:rPr sz="1100" b="1" dirty="0">
                <a:solidFill>
                  <a:srgbClr val="938953"/>
                </a:solidFill>
                <a:latin typeface="Arial"/>
                <a:cs typeface="Arial"/>
              </a:rPr>
              <a:t>:</a:t>
            </a:r>
            <a:r>
              <a:rPr sz="1100" b="1" spc="-45" dirty="0">
                <a:solidFill>
                  <a:srgbClr val="938953"/>
                </a:solidFill>
                <a:latin typeface="Arial"/>
                <a:cs typeface="Arial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Python</a:t>
            </a:r>
            <a:r>
              <a:rPr sz="1100" spc="-3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distingue</a:t>
            </a:r>
            <a:r>
              <a:rPr sz="1100" spc="-55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les</a:t>
            </a:r>
            <a:r>
              <a:rPr sz="1100" spc="-2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majuscules</a:t>
            </a:r>
            <a:r>
              <a:rPr sz="1100" spc="-20" dirty="0">
                <a:latin typeface="Microsoft Sans Serif"/>
                <a:cs typeface="Microsoft Sans Serif"/>
              </a:rPr>
              <a:t> </a:t>
            </a:r>
            <a:r>
              <a:rPr sz="1100" spc="-25" dirty="0">
                <a:latin typeface="Microsoft Sans Serif"/>
                <a:cs typeface="Microsoft Sans Serif"/>
              </a:rPr>
              <a:t>et</a:t>
            </a:r>
            <a:endParaRPr sz="11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650"/>
              </a:spcBef>
            </a:pPr>
            <a:r>
              <a:rPr sz="1100" dirty="0">
                <a:latin typeface="Microsoft Sans Serif"/>
                <a:cs typeface="Microsoft Sans Serif"/>
              </a:rPr>
              <a:t>minuscules</a:t>
            </a:r>
            <a:r>
              <a:rPr sz="1100" spc="-55" dirty="0">
                <a:latin typeface="Microsoft Sans Serif"/>
                <a:cs typeface="Microsoft Sans Serif"/>
              </a:rPr>
              <a:t> </a:t>
            </a:r>
            <a:r>
              <a:rPr sz="1100" spc="-50" dirty="0">
                <a:latin typeface="Microsoft Sans Serif"/>
                <a:cs typeface="Microsoft Sans Serif"/>
              </a:rPr>
              <a:t>:</a:t>
            </a:r>
            <a:endParaRPr sz="11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1100" dirty="0">
                <a:latin typeface="Microsoft Sans Serif"/>
                <a:cs typeface="Microsoft Sans Serif"/>
              </a:rPr>
              <a:t>print("Bonjour")</a:t>
            </a:r>
            <a:r>
              <a:rPr sz="1100" spc="110" dirty="0">
                <a:latin typeface="Microsoft Sans Serif"/>
                <a:cs typeface="Microsoft Sans Serif"/>
              </a:rPr>
              <a:t>  </a:t>
            </a:r>
            <a:r>
              <a:rPr sz="1100" dirty="0">
                <a:latin typeface="Microsoft Sans Serif"/>
                <a:cs typeface="Microsoft Sans Serif"/>
              </a:rPr>
              <a:t>#</a:t>
            </a:r>
            <a:r>
              <a:rPr sz="1100" spc="15" dirty="0">
                <a:latin typeface="Microsoft Sans Serif"/>
                <a:cs typeface="Microsoft Sans Serif"/>
              </a:rPr>
              <a:t> </a:t>
            </a:r>
            <a:r>
              <a:rPr sz="1100" b="1" spc="-10" dirty="0">
                <a:solidFill>
                  <a:srgbClr val="00AF50"/>
                </a:solidFill>
                <a:latin typeface="Arial"/>
                <a:cs typeface="Arial"/>
              </a:rPr>
              <a:t>Correct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50"/>
              </a:spcBef>
            </a:pPr>
            <a:r>
              <a:rPr sz="1100" dirty="0">
                <a:solidFill>
                  <a:srgbClr val="FF0000"/>
                </a:solidFill>
                <a:latin typeface="Microsoft Sans Serif"/>
                <a:cs typeface="Microsoft Sans Serif"/>
              </a:rPr>
              <a:t>P</a:t>
            </a:r>
            <a:r>
              <a:rPr sz="1100" dirty="0">
                <a:latin typeface="Microsoft Sans Serif"/>
                <a:cs typeface="Microsoft Sans Serif"/>
              </a:rPr>
              <a:t>rint("Bonjour")</a:t>
            </a:r>
            <a:r>
              <a:rPr sz="1100" spc="120" dirty="0">
                <a:latin typeface="Microsoft Sans Serif"/>
                <a:cs typeface="Microsoft Sans Serif"/>
              </a:rPr>
              <a:t>  </a:t>
            </a:r>
            <a:r>
              <a:rPr sz="1100" dirty="0">
                <a:latin typeface="Microsoft Sans Serif"/>
                <a:cs typeface="Microsoft Sans Serif"/>
              </a:rPr>
              <a:t>#</a:t>
            </a:r>
            <a:r>
              <a:rPr sz="1100" spc="15" dirty="0">
                <a:latin typeface="Microsoft Sans Serif"/>
                <a:cs typeface="Microsoft Sans Serif"/>
              </a:rPr>
              <a:t> </a:t>
            </a:r>
            <a:r>
              <a:rPr sz="1100" b="1" dirty="0">
                <a:solidFill>
                  <a:srgbClr val="FF0000"/>
                </a:solidFill>
                <a:latin typeface="Arial"/>
                <a:cs typeface="Arial"/>
              </a:rPr>
              <a:t>Erreur</a:t>
            </a:r>
            <a:r>
              <a:rPr sz="1100" b="1" spc="-4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(P</a:t>
            </a:r>
            <a:r>
              <a:rPr sz="1100" spc="-5" dirty="0">
                <a:latin typeface="Microsoft Sans Serif"/>
                <a:cs typeface="Microsoft Sans Serif"/>
              </a:rPr>
              <a:t> </a:t>
            </a:r>
            <a:r>
              <a:rPr sz="1100" spc="-10" dirty="0">
                <a:latin typeface="Microsoft Sans Serif"/>
                <a:cs typeface="Microsoft Sans Serif"/>
              </a:rPr>
              <a:t>majuscule)</a:t>
            </a:r>
            <a:endParaRPr sz="1100">
              <a:latin typeface="Microsoft Sans Serif"/>
              <a:cs typeface="Microsoft Sans Serif"/>
            </a:endParaRPr>
          </a:p>
          <a:p>
            <a:pPr marL="130175" indent="-128905">
              <a:lnSpc>
                <a:spcPct val="100000"/>
              </a:lnSpc>
              <a:spcBef>
                <a:spcPts val="675"/>
              </a:spcBef>
              <a:buAutoNum type="arabicPeriod" startAt="4"/>
              <a:tabLst>
                <a:tab pos="130175" algn="l"/>
              </a:tabLst>
            </a:pPr>
            <a:r>
              <a:rPr sz="1100" b="1" u="sng" spc="-30" dirty="0">
                <a:solidFill>
                  <a:srgbClr val="938953"/>
                </a:solidFill>
                <a:uFill>
                  <a:solidFill>
                    <a:srgbClr val="938953"/>
                  </a:solidFill>
                </a:uFill>
                <a:latin typeface="Arial"/>
                <a:cs typeface="Arial"/>
              </a:rPr>
              <a:t> </a:t>
            </a:r>
            <a:r>
              <a:rPr sz="1100" b="1" u="sng" dirty="0">
                <a:solidFill>
                  <a:srgbClr val="938953"/>
                </a:solidFill>
                <a:uFill>
                  <a:solidFill>
                    <a:srgbClr val="938953"/>
                  </a:solidFill>
                </a:uFill>
                <a:latin typeface="Arial"/>
                <a:cs typeface="Arial"/>
              </a:rPr>
              <a:t>Indentation</a:t>
            </a:r>
            <a:r>
              <a:rPr sz="1100" b="1" u="sng" spc="-10" dirty="0">
                <a:solidFill>
                  <a:srgbClr val="938953"/>
                </a:solidFill>
                <a:uFill>
                  <a:solidFill>
                    <a:srgbClr val="938953"/>
                  </a:solidFill>
                </a:uFill>
                <a:latin typeface="Arial"/>
                <a:cs typeface="Arial"/>
              </a:rPr>
              <a:t> </a:t>
            </a:r>
            <a:r>
              <a:rPr sz="1100" b="1" u="sng" dirty="0">
                <a:solidFill>
                  <a:srgbClr val="938953"/>
                </a:solidFill>
                <a:uFill>
                  <a:solidFill>
                    <a:srgbClr val="938953"/>
                  </a:solidFill>
                </a:uFill>
                <a:latin typeface="Arial"/>
                <a:cs typeface="Arial"/>
              </a:rPr>
              <a:t>(espaces</a:t>
            </a:r>
            <a:r>
              <a:rPr sz="1100" b="1" u="sng" spc="-45" dirty="0">
                <a:solidFill>
                  <a:srgbClr val="938953"/>
                </a:solidFill>
                <a:uFill>
                  <a:solidFill>
                    <a:srgbClr val="938953"/>
                  </a:solidFill>
                </a:uFill>
                <a:latin typeface="Arial"/>
                <a:cs typeface="Arial"/>
              </a:rPr>
              <a:t> </a:t>
            </a:r>
            <a:r>
              <a:rPr sz="1100" b="1" u="sng" dirty="0">
                <a:solidFill>
                  <a:srgbClr val="938953"/>
                </a:solidFill>
                <a:uFill>
                  <a:solidFill>
                    <a:srgbClr val="938953"/>
                  </a:solidFill>
                </a:uFill>
                <a:latin typeface="Arial"/>
                <a:cs typeface="Arial"/>
              </a:rPr>
              <a:t>au</a:t>
            </a:r>
            <a:r>
              <a:rPr sz="1100" b="1" u="sng" spc="-30" dirty="0">
                <a:solidFill>
                  <a:srgbClr val="938953"/>
                </a:solidFill>
                <a:uFill>
                  <a:solidFill>
                    <a:srgbClr val="938953"/>
                  </a:solidFill>
                </a:uFill>
                <a:latin typeface="Arial"/>
                <a:cs typeface="Arial"/>
              </a:rPr>
              <a:t> </a:t>
            </a:r>
            <a:r>
              <a:rPr sz="1100" b="1" u="sng" dirty="0">
                <a:solidFill>
                  <a:srgbClr val="938953"/>
                </a:solidFill>
                <a:uFill>
                  <a:solidFill>
                    <a:srgbClr val="938953"/>
                  </a:solidFill>
                </a:uFill>
                <a:latin typeface="Arial"/>
                <a:cs typeface="Arial"/>
              </a:rPr>
              <a:t>début</a:t>
            </a:r>
            <a:r>
              <a:rPr sz="1100" b="1" u="sng" spc="-40" dirty="0">
                <a:solidFill>
                  <a:srgbClr val="938953"/>
                </a:solidFill>
                <a:uFill>
                  <a:solidFill>
                    <a:srgbClr val="938953"/>
                  </a:solidFill>
                </a:uFill>
                <a:latin typeface="Arial"/>
                <a:cs typeface="Arial"/>
              </a:rPr>
              <a:t> </a:t>
            </a:r>
            <a:r>
              <a:rPr sz="1100" b="1" u="sng" dirty="0">
                <a:solidFill>
                  <a:srgbClr val="938953"/>
                </a:solidFill>
                <a:uFill>
                  <a:solidFill>
                    <a:srgbClr val="938953"/>
                  </a:solidFill>
                </a:uFill>
                <a:latin typeface="Arial"/>
                <a:cs typeface="Arial"/>
              </a:rPr>
              <a:t>de ligne)</a:t>
            </a:r>
            <a:r>
              <a:rPr sz="1100" b="1" dirty="0">
                <a:solidFill>
                  <a:srgbClr val="938953"/>
                </a:solidFill>
                <a:latin typeface="Arial"/>
                <a:cs typeface="Arial"/>
              </a:rPr>
              <a:t>:</a:t>
            </a:r>
            <a:r>
              <a:rPr sz="1100" b="1" spc="-15" dirty="0">
                <a:solidFill>
                  <a:srgbClr val="938953"/>
                </a:solidFill>
                <a:latin typeface="Arial"/>
                <a:cs typeface="Arial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L’indentation</a:t>
            </a:r>
            <a:r>
              <a:rPr sz="1100" spc="-70" dirty="0">
                <a:latin typeface="Microsoft Sans Serif"/>
                <a:cs typeface="Microsoft Sans Serif"/>
              </a:rPr>
              <a:t> </a:t>
            </a:r>
            <a:r>
              <a:rPr sz="1100" spc="-25" dirty="0">
                <a:latin typeface="Microsoft Sans Serif"/>
                <a:cs typeface="Microsoft Sans Serif"/>
              </a:rPr>
              <a:t>est</a:t>
            </a:r>
            <a:endParaRPr sz="11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650"/>
              </a:spcBef>
            </a:pPr>
            <a:r>
              <a:rPr sz="1100" b="1" dirty="0">
                <a:latin typeface="Arial"/>
                <a:cs typeface="Arial"/>
              </a:rPr>
              <a:t>obligatoire</a:t>
            </a:r>
            <a:r>
              <a:rPr sz="1100" b="1" spc="15" dirty="0">
                <a:latin typeface="Arial"/>
                <a:cs typeface="Arial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en Python,</a:t>
            </a:r>
            <a:r>
              <a:rPr sz="1100" spc="-5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surtout</a:t>
            </a:r>
            <a:r>
              <a:rPr sz="1100" spc="-5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dans</a:t>
            </a:r>
            <a:r>
              <a:rPr sz="1100" spc="-3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les</a:t>
            </a:r>
            <a:r>
              <a:rPr sz="1100" spc="-1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blocs</a:t>
            </a:r>
            <a:r>
              <a:rPr sz="1100" spc="-1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(loops,</a:t>
            </a:r>
            <a:r>
              <a:rPr sz="1100" spc="-25" dirty="0">
                <a:latin typeface="Microsoft Sans Serif"/>
                <a:cs typeface="Microsoft Sans Serif"/>
              </a:rPr>
              <a:t> </a:t>
            </a:r>
            <a:r>
              <a:rPr sz="1100" spc="-10" dirty="0">
                <a:latin typeface="Microsoft Sans Serif"/>
                <a:cs typeface="Microsoft Sans Serif"/>
              </a:rPr>
              <a:t>conditions,</a:t>
            </a:r>
            <a:endParaRPr sz="1100">
              <a:latin typeface="Microsoft Sans Serif"/>
              <a:cs typeface="Microsoft Sans Serif"/>
            </a:endParaRPr>
          </a:p>
        </p:txBody>
      </p:sp>
      <p:grpSp>
        <p:nvGrpSpPr>
          <p:cNvPr id="22" name="object 22"/>
          <p:cNvGrpSpPr/>
          <p:nvPr/>
        </p:nvGrpSpPr>
        <p:grpSpPr>
          <a:xfrm>
            <a:off x="0" y="3350895"/>
            <a:ext cx="3600450" cy="109855"/>
            <a:chOff x="0" y="3346704"/>
            <a:chExt cx="3072765" cy="109855"/>
          </a:xfrm>
        </p:grpSpPr>
        <p:sp>
          <p:nvSpPr>
            <p:cNvPr id="23" name="object 23"/>
            <p:cNvSpPr/>
            <p:nvPr/>
          </p:nvSpPr>
          <p:spPr>
            <a:xfrm>
              <a:off x="0" y="3346704"/>
              <a:ext cx="1536065" cy="109855"/>
            </a:xfrm>
            <a:custGeom>
              <a:avLst/>
              <a:gdLst/>
              <a:ahLst/>
              <a:cxnLst/>
              <a:rect l="l" t="t" r="r" b="b"/>
              <a:pathLst>
                <a:path w="1536065" h="109854">
                  <a:moveTo>
                    <a:pt x="1536065" y="0"/>
                  </a:moveTo>
                  <a:lnTo>
                    <a:pt x="0" y="0"/>
                  </a:lnTo>
                  <a:lnTo>
                    <a:pt x="0" y="109524"/>
                  </a:lnTo>
                  <a:lnTo>
                    <a:pt x="1536065" y="109524"/>
                  </a:lnTo>
                  <a:lnTo>
                    <a:pt x="1536065" y="0"/>
                  </a:lnTo>
                  <a:close/>
                </a:path>
              </a:pathLst>
            </a:custGeom>
            <a:solidFill>
              <a:srgbClr val="A2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1536191" y="3346704"/>
              <a:ext cx="1536065" cy="109855"/>
            </a:xfrm>
            <a:custGeom>
              <a:avLst/>
              <a:gdLst/>
              <a:ahLst/>
              <a:cxnLst/>
              <a:rect l="l" t="t" r="r" b="b"/>
              <a:pathLst>
                <a:path w="1536064" h="109854">
                  <a:moveTo>
                    <a:pt x="1536065" y="0"/>
                  </a:moveTo>
                  <a:lnTo>
                    <a:pt x="0" y="0"/>
                  </a:lnTo>
                  <a:lnTo>
                    <a:pt x="0" y="109524"/>
                  </a:lnTo>
                  <a:lnTo>
                    <a:pt x="1536065" y="109524"/>
                  </a:lnTo>
                  <a:lnTo>
                    <a:pt x="1536065" y="0"/>
                  </a:lnTo>
                  <a:close/>
                </a:path>
              </a:pathLst>
            </a:custGeom>
            <a:solidFill>
              <a:srgbClr val="EBEB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5" name="object 25"/>
          <p:cNvSpPr txBox="1"/>
          <p:nvPr/>
        </p:nvSpPr>
        <p:spPr>
          <a:xfrm>
            <a:off x="109524" y="1963623"/>
            <a:ext cx="2619375" cy="11932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ts val="1165"/>
              </a:lnSpc>
              <a:spcBef>
                <a:spcPts val="105"/>
              </a:spcBef>
            </a:pPr>
            <a:r>
              <a:rPr sz="1100" dirty="0">
                <a:latin typeface="Microsoft Sans Serif"/>
                <a:cs typeface="Microsoft Sans Serif"/>
              </a:rPr>
              <a:t>fonctions).</a:t>
            </a:r>
            <a:r>
              <a:rPr sz="1100" spc="-75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*</a:t>
            </a:r>
            <a:r>
              <a:rPr sz="1100" spc="2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On</a:t>
            </a:r>
            <a:r>
              <a:rPr sz="1100" spc="-15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met</a:t>
            </a:r>
            <a:r>
              <a:rPr sz="1100" spc="20" dirty="0">
                <a:latin typeface="Microsoft Sans Serif"/>
                <a:cs typeface="Microsoft Sans Serif"/>
              </a:rPr>
              <a:t> </a:t>
            </a:r>
            <a:r>
              <a:rPr sz="1100" b="1" dirty="0">
                <a:latin typeface="Arial"/>
                <a:cs typeface="Arial"/>
              </a:rPr>
              <a:t>4</a:t>
            </a:r>
            <a:r>
              <a:rPr sz="1100" b="1" spc="-10" dirty="0">
                <a:latin typeface="Arial"/>
                <a:cs typeface="Arial"/>
              </a:rPr>
              <a:t> </a:t>
            </a:r>
            <a:r>
              <a:rPr sz="1100" b="1" dirty="0">
                <a:latin typeface="Arial"/>
                <a:cs typeface="Arial"/>
              </a:rPr>
              <a:t>espaces</a:t>
            </a:r>
            <a:r>
              <a:rPr sz="1100" b="1" spc="-45" dirty="0">
                <a:latin typeface="Arial"/>
                <a:cs typeface="Arial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après</a:t>
            </a:r>
            <a:r>
              <a:rPr sz="1100" spc="-3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un</a:t>
            </a:r>
            <a:r>
              <a:rPr sz="1100" spc="5" dirty="0">
                <a:latin typeface="Microsoft Sans Serif"/>
                <a:cs typeface="Microsoft Sans Serif"/>
              </a:rPr>
              <a:t> </a:t>
            </a:r>
            <a:r>
              <a:rPr sz="1100" spc="-50" dirty="0">
                <a:latin typeface="Microsoft Sans Serif"/>
                <a:cs typeface="Microsoft Sans Serif"/>
              </a:rPr>
              <a:t>:</a:t>
            </a:r>
            <a:endParaRPr sz="1100">
              <a:latin typeface="Microsoft Sans Serif"/>
              <a:cs typeface="Microsoft Sans Serif"/>
            </a:endParaRPr>
          </a:p>
          <a:p>
            <a:pPr marL="12700">
              <a:lnSpc>
                <a:spcPts val="1140"/>
              </a:lnSpc>
            </a:pPr>
            <a:r>
              <a:rPr sz="1100" b="1" smtClean="0">
                <a:solidFill>
                  <a:srgbClr val="00AF50"/>
                </a:solidFill>
                <a:latin typeface="Arial"/>
                <a:cs typeface="Arial"/>
              </a:rPr>
              <a:t>Exemple</a:t>
            </a:r>
            <a:r>
              <a:rPr sz="1100" b="1" spc="-25" smtClean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1100" b="1" dirty="0">
                <a:solidFill>
                  <a:srgbClr val="00AF50"/>
                </a:solidFill>
                <a:latin typeface="Arial"/>
                <a:cs typeface="Arial"/>
              </a:rPr>
              <a:t>correct</a:t>
            </a:r>
            <a:r>
              <a:rPr sz="1100" b="1" spc="-55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1100" b="1" spc="-50" dirty="0">
                <a:solidFill>
                  <a:srgbClr val="00AF50"/>
                </a:solidFill>
                <a:latin typeface="Arial"/>
                <a:cs typeface="Arial"/>
              </a:rPr>
              <a:t>: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65"/>
              </a:spcBef>
            </a:pPr>
            <a:r>
              <a:rPr sz="1100" dirty="0">
                <a:latin typeface="Microsoft Sans Serif"/>
                <a:cs typeface="Microsoft Sans Serif"/>
              </a:rPr>
              <a:t>if</a:t>
            </a:r>
            <a:r>
              <a:rPr sz="1100" spc="-10" dirty="0">
                <a:latin typeface="Microsoft Sans Serif"/>
                <a:cs typeface="Microsoft Sans Serif"/>
              </a:rPr>
              <a:t> True:</a:t>
            </a:r>
            <a:endParaRPr sz="1100">
              <a:latin typeface="Microsoft Sans Serif"/>
              <a:cs typeface="Microsoft Sans Serif"/>
            </a:endParaRPr>
          </a:p>
          <a:p>
            <a:pPr marL="164465">
              <a:lnSpc>
                <a:spcPct val="100000"/>
              </a:lnSpc>
            </a:pPr>
            <a:r>
              <a:rPr sz="1100" dirty="0">
                <a:latin typeface="Microsoft Sans Serif"/>
                <a:cs typeface="Microsoft Sans Serif"/>
              </a:rPr>
              <a:t>print("Ceci</a:t>
            </a:r>
            <a:r>
              <a:rPr sz="1100" spc="-25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est</a:t>
            </a:r>
            <a:r>
              <a:rPr sz="1100" spc="-35" dirty="0">
                <a:latin typeface="Microsoft Sans Serif"/>
                <a:cs typeface="Microsoft Sans Serif"/>
              </a:rPr>
              <a:t> </a:t>
            </a:r>
            <a:r>
              <a:rPr sz="1100" spc="-10" dirty="0">
                <a:latin typeface="Microsoft Sans Serif"/>
                <a:cs typeface="Microsoft Sans Serif"/>
              </a:rPr>
              <a:t>correct")</a:t>
            </a:r>
            <a:endParaRPr sz="11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100" b="1" dirty="0">
                <a:solidFill>
                  <a:srgbClr val="FF0000"/>
                </a:solidFill>
                <a:latin typeface="Arial"/>
                <a:cs typeface="Arial"/>
              </a:rPr>
              <a:t>Exemple</a:t>
            </a:r>
            <a:r>
              <a:rPr sz="1100" b="1" spc="1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100" b="1" dirty="0">
                <a:solidFill>
                  <a:srgbClr val="FF0000"/>
                </a:solidFill>
                <a:latin typeface="Arial"/>
                <a:cs typeface="Arial"/>
              </a:rPr>
              <a:t>incorrect</a:t>
            </a:r>
            <a:r>
              <a:rPr sz="1100" b="1" spc="-1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(pas</a:t>
            </a:r>
            <a:r>
              <a:rPr sz="1100" spc="25" dirty="0">
                <a:latin typeface="Microsoft Sans Serif"/>
                <a:cs typeface="Microsoft Sans Serif"/>
              </a:rPr>
              <a:t> </a:t>
            </a:r>
            <a:r>
              <a:rPr sz="1100" spc="-10" dirty="0">
                <a:latin typeface="Microsoft Sans Serif"/>
                <a:cs typeface="Microsoft Sans Serif"/>
              </a:rPr>
              <a:t>d’indentation)</a:t>
            </a:r>
            <a:r>
              <a:rPr sz="1100" spc="-45" dirty="0">
                <a:latin typeface="Microsoft Sans Serif"/>
                <a:cs typeface="Microsoft Sans Serif"/>
              </a:rPr>
              <a:t> </a:t>
            </a:r>
            <a:r>
              <a:rPr sz="1100" spc="-50" dirty="0">
                <a:latin typeface="Microsoft Sans Serif"/>
                <a:cs typeface="Microsoft Sans Serif"/>
              </a:rPr>
              <a:t>:</a:t>
            </a:r>
            <a:endParaRPr sz="11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sz="1100" dirty="0">
                <a:latin typeface="Microsoft Sans Serif"/>
                <a:cs typeface="Microsoft Sans Serif"/>
              </a:rPr>
              <a:t>if</a:t>
            </a:r>
            <a:r>
              <a:rPr sz="1100" spc="-10" dirty="0">
                <a:latin typeface="Microsoft Sans Serif"/>
                <a:cs typeface="Microsoft Sans Serif"/>
              </a:rPr>
              <a:t> True:</a:t>
            </a:r>
            <a:endParaRPr sz="11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sz="1100" dirty="0">
                <a:latin typeface="Microsoft Sans Serif"/>
                <a:cs typeface="Microsoft Sans Serif"/>
              </a:rPr>
              <a:t>print("Ceci</a:t>
            </a:r>
            <a:r>
              <a:rPr sz="1100" spc="-2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est</a:t>
            </a:r>
            <a:r>
              <a:rPr sz="1100" spc="-35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correct</a:t>
            </a:r>
            <a:r>
              <a:rPr sz="1100" spc="-5" dirty="0">
                <a:latin typeface="Microsoft Sans Serif"/>
                <a:cs typeface="Microsoft Sans Serif"/>
              </a:rPr>
              <a:t> </a:t>
            </a:r>
            <a:r>
              <a:rPr sz="1100" spc="-25" dirty="0">
                <a:latin typeface="Microsoft Sans Serif"/>
                <a:cs typeface="Microsoft Sans Serif"/>
              </a:rPr>
              <a:t>")</a:t>
            </a:r>
            <a:endParaRPr sz="11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-63"/>
            <a:ext cx="4608830" cy="490855"/>
            <a:chOff x="0" y="-63"/>
            <a:chExt cx="4608830" cy="490855"/>
          </a:xfrm>
        </p:grpSpPr>
        <p:sp>
          <p:nvSpPr>
            <p:cNvPr id="3" name="object 3"/>
            <p:cNvSpPr/>
            <p:nvPr/>
          </p:nvSpPr>
          <p:spPr>
            <a:xfrm>
              <a:off x="2304288" y="-63"/>
              <a:ext cx="2304415" cy="140335"/>
            </a:xfrm>
            <a:custGeom>
              <a:avLst/>
              <a:gdLst/>
              <a:ahLst/>
              <a:cxnLst/>
              <a:rect l="l" t="t" r="r" b="b"/>
              <a:pathLst>
                <a:path w="2304415" h="140335">
                  <a:moveTo>
                    <a:pt x="2303907" y="0"/>
                  </a:moveTo>
                  <a:lnTo>
                    <a:pt x="0" y="0"/>
                  </a:lnTo>
                  <a:lnTo>
                    <a:pt x="0" y="139890"/>
                  </a:lnTo>
                  <a:lnTo>
                    <a:pt x="2303907" y="139890"/>
                  </a:lnTo>
                  <a:lnTo>
                    <a:pt x="2303907" y="0"/>
                  </a:lnTo>
                  <a:close/>
                </a:path>
              </a:pathLst>
            </a:custGeom>
            <a:solidFill>
              <a:srgbClr val="D7D7D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140220"/>
              <a:ext cx="4608830" cy="350520"/>
            </a:xfrm>
            <a:custGeom>
              <a:avLst/>
              <a:gdLst/>
              <a:ahLst/>
              <a:cxnLst/>
              <a:rect l="l" t="t" r="r" b="b"/>
              <a:pathLst>
                <a:path w="4608830" h="350520">
                  <a:moveTo>
                    <a:pt x="4608322" y="0"/>
                  </a:moveTo>
                  <a:lnTo>
                    <a:pt x="0" y="0"/>
                  </a:lnTo>
                  <a:lnTo>
                    <a:pt x="0" y="350126"/>
                  </a:lnTo>
                  <a:lnTo>
                    <a:pt x="4608322" y="350126"/>
                  </a:lnTo>
                  <a:lnTo>
                    <a:pt x="4608322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/>
              <a:t>Bases</a:t>
            </a:r>
            <a:r>
              <a:rPr spc="-25" dirty="0"/>
              <a:t> </a:t>
            </a:r>
            <a:r>
              <a:rPr dirty="0"/>
              <a:t>de</a:t>
            </a:r>
            <a:r>
              <a:rPr spc="-35" dirty="0"/>
              <a:t> </a:t>
            </a:r>
            <a:r>
              <a:rPr dirty="0"/>
              <a:t>la</a:t>
            </a:r>
            <a:r>
              <a:rPr spc="-15" dirty="0"/>
              <a:t> </a:t>
            </a:r>
            <a:r>
              <a:rPr dirty="0"/>
              <a:t>syntaxe</a:t>
            </a:r>
            <a:r>
              <a:rPr spc="-20" dirty="0"/>
              <a:t> </a:t>
            </a:r>
            <a:r>
              <a:rPr dirty="0"/>
              <a:t>(Syntax </a:t>
            </a:r>
            <a:r>
              <a:rPr spc="-10" dirty="0"/>
              <a:t>Basics)</a:t>
            </a:r>
          </a:p>
        </p:txBody>
      </p:sp>
      <p:grpSp>
        <p:nvGrpSpPr>
          <p:cNvPr id="6" name="object 6"/>
          <p:cNvGrpSpPr/>
          <p:nvPr/>
        </p:nvGrpSpPr>
        <p:grpSpPr>
          <a:xfrm>
            <a:off x="0" y="588264"/>
            <a:ext cx="4610100" cy="2666112"/>
            <a:chOff x="0" y="588263"/>
            <a:chExt cx="4610100" cy="2872487"/>
          </a:xfrm>
        </p:grpSpPr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7160" y="3157727"/>
              <a:ext cx="103632" cy="188976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8392" y="588263"/>
              <a:ext cx="4483608" cy="2758440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88392" y="938783"/>
              <a:ext cx="4431665" cy="2313305"/>
            </a:xfrm>
            <a:custGeom>
              <a:avLst/>
              <a:gdLst/>
              <a:ahLst/>
              <a:cxnLst/>
              <a:rect l="l" t="t" r="r" b="b"/>
              <a:pathLst>
                <a:path w="4431665" h="2313304">
                  <a:moveTo>
                    <a:pt x="4431411" y="0"/>
                  </a:moveTo>
                  <a:lnTo>
                    <a:pt x="0" y="0"/>
                  </a:lnTo>
                  <a:lnTo>
                    <a:pt x="0" y="2219134"/>
                  </a:lnTo>
                  <a:lnTo>
                    <a:pt x="4006" y="2255608"/>
                  </a:lnTo>
                  <a:lnTo>
                    <a:pt x="14918" y="2285479"/>
                  </a:lnTo>
                  <a:lnTo>
                    <a:pt x="31066" y="2305659"/>
                  </a:lnTo>
                  <a:lnTo>
                    <a:pt x="50787" y="2313076"/>
                  </a:lnTo>
                  <a:lnTo>
                    <a:pt x="4380611" y="2313076"/>
                  </a:lnTo>
                  <a:lnTo>
                    <a:pt x="4400296" y="2305659"/>
                  </a:lnTo>
                  <a:lnTo>
                    <a:pt x="4416552" y="2285479"/>
                  </a:lnTo>
                  <a:lnTo>
                    <a:pt x="4427474" y="2255608"/>
                  </a:lnTo>
                  <a:lnTo>
                    <a:pt x="4431411" y="2219134"/>
                  </a:lnTo>
                  <a:lnTo>
                    <a:pt x="443141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521708" y="659891"/>
              <a:ext cx="0" cy="2536190"/>
            </a:xfrm>
            <a:custGeom>
              <a:avLst/>
              <a:gdLst/>
              <a:ahLst/>
              <a:cxnLst/>
              <a:rect l="l" t="t" r="r" b="b"/>
              <a:pathLst>
                <a:path h="2536190">
                  <a:moveTo>
                    <a:pt x="0" y="2535796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4521708" y="635507"/>
              <a:ext cx="0" cy="24765"/>
            </a:xfrm>
            <a:custGeom>
              <a:avLst/>
              <a:gdLst/>
              <a:ahLst/>
              <a:cxnLst/>
              <a:rect l="l" t="t" r="r" b="b"/>
              <a:pathLst>
                <a:path h="24765">
                  <a:moveTo>
                    <a:pt x="0" y="24384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AEAEA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521708" y="611123"/>
              <a:ext cx="0" cy="24765"/>
            </a:xfrm>
            <a:custGeom>
              <a:avLst/>
              <a:gdLst/>
              <a:ahLst/>
              <a:cxnLst/>
              <a:rect l="l" t="t" r="r" b="b"/>
              <a:pathLst>
                <a:path h="24765">
                  <a:moveTo>
                    <a:pt x="0" y="24383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CECEC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4521708" y="589787"/>
              <a:ext cx="0" cy="21590"/>
            </a:xfrm>
            <a:custGeom>
              <a:avLst/>
              <a:gdLst/>
              <a:ahLst/>
              <a:cxnLst/>
              <a:rect l="l" t="t" r="r" b="b"/>
              <a:pathLst>
                <a:path h="21590">
                  <a:moveTo>
                    <a:pt x="0" y="21336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EEEEE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0" y="3350895"/>
              <a:ext cx="2164715" cy="109855"/>
            </a:xfrm>
            <a:custGeom>
              <a:avLst/>
              <a:gdLst/>
              <a:ahLst/>
              <a:cxnLst/>
              <a:rect l="l" t="t" r="r" b="b"/>
              <a:pathLst>
                <a:path w="1536065" h="109854">
                  <a:moveTo>
                    <a:pt x="1536065" y="0"/>
                  </a:moveTo>
                  <a:lnTo>
                    <a:pt x="0" y="0"/>
                  </a:lnTo>
                  <a:lnTo>
                    <a:pt x="0" y="109524"/>
                  </a:lnTo>
                  <a:lnTo>
                    <a:pt x="1536065" y="109524"/>
                  </a:lnTo>
                  <a:lnTo>
                    <a:pt x="1536065" y="0"/>
                  </a:lnTo>
                  <a:close/>
                </a:path>
              </a:pathLst>
            </a:custGeom>
            <a:solidFill>
              <a:srgbClr val="A2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2152650" y="3350895"/>
              <a:ext cx="2457450" cy="109855"/>
            </a:xfrm>
            <a:custGeom>
              <a:avLst/>
              <a:gdLst/>
              <a:ahLst/>
              <a:cxnLst/>
              <a:rect l="l" t="t" r="r" b="b"/>
              <a:pathLst>
                <a:path w="1536064" h="109854">
                  <a:moveTo>
                    <a:pt x="1536065" y="0"/>
                  </a:moveTo>
                  <a:lnTo>
                    <a:pt x="0" y="0"/>
                  </a:lnTo>
                  <a:lnTo>
                    <a:pt x="0" y="109524"/>
                  </a:lnTo>
                  <a:lnTo>
                    <a:pt x="1536065" y="109524"/>
                  </a:lnTo>
                  <a:lnTo>
                    <a:pt x="1536065" y="0"/>
                  </a:lnTo>
                  <a:close/>
                </a:path>
              </a:pathLst>
            </a:custGeom>
            <a:solidFill>
              <a:srgbClr val="EBEB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171450" y="511175"/>
            <a:ext cx="4082415" cy="26236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99"/>
              </a:lnSpc>
              <a:spcBef>
                <a:spcPts val="100"/>
              </a:spcBef>
            </a:pPr>
            <a:r>
              <a:rPr sz="1100" b="1" u="sng" dirty="0">
                <a:solidFill>
                  <a:srgbClr val="938953"/>
                </a:solidFill>
                <a:uFill>
                  <a:solidFill>
                    <a:srgbClr val="938953"/>
                  </a:solidFill>
                </a:uFill>
                <a:latin typeface="Arial"/>
                <a:cs typeface="Arial"/>
              </a:rPr>
              <a:t>5.</a:t>
            </a:r>
            <a:r>
              <a:rPr sz="1100" b="1" u="sng" spc="-30" dirty="0">
                <a:solidFill>
                  <a:srgbClr val="938953"/>
                </a:solidFill>
                <a:uFill>
                  <a:solidFill>
                    <a:srgbClr val="938953"/>
                  </a:solidFill>
                </a:uFill>
                <a:latin typeface="Arial"/>
                <a:cs typeface="Arial"/>
              </a:rPr>
              <a:t> </a:t>
            </a:r>
            <a:r>
              <a:rPr sz="1100" b="1" u="sng" dirty="0">
                <a:solidFill>
                  <a:srgbClr val="938953"/>
                </a:solidFill>
                <a:uFill>
                  <a:solidFill>
                    <a:srgbClr val="938953"/>
                  </a:solidFill>
                </a:uFill>
                <a:latin typeface="Arial"/>
                <a:cs typeface="Arial"/>
              </a:rPr>
              <a:t>Espaces</a:t>
            </a:r>
            <a:r>
              <a:rPr sz="1100" b="1" u="sng" spc="-75" dirty="0">
                <a:solidFill>
                  <a:srgbClr val="938953"/>
                </a:solidFill>
                <a:uFill>
                  <a:solidFill>
                    <a:srgbClr val="938953"/>
                  </a:solidFill>
                </a:uFill>
                <a:latin typeface="Arial"/>
                <a:cs typeface="Arial"/>
              </a:rPr>
              <a:t> </a:t>
            </a:r>
            <a:r>
              <a:rPr sz="1100" b="1" u="sng" dirty="0">
                <a:solidFill>
                  <a:srgbClr val="938953"/>
                </a:solidFill>
                <a:uFill>
                  <a:solidFill>
                    <a:srgbClr val="938953"/>
                  </a:solidFill>
                </a:uFill>
                <a:latin typeface="Arial"/>
                <a:cs typeface="Arial"/>
              </a:rPr>
              <a:t>dans</a:t>
            </a:r>
            <a:r>
              <a:rPr sz="1100" b="1" u="sng" spc="-30" dirty="0">
                <a:solidFill>
                  <a:srgbClr val="938953"/>
                </a:solidFill>
                <a:uFill>
                  <a:solidFill>
                    <a:srgbClr val="938953"/>
                  </a:solidFill>
                </a:uFill>
                <a:latin typeface="Arial"/>
                <a:cs typeface="Arial"/>
              </a:rPr>
              <a:t> </a:t>
            </a:r>
            <a:r>
              <a:rPr sz="1100" b="1" u="sng" dirty="0">
                <a:solidFill>
                  <a:srgbClr val="938953"/>
                </a:solidFill>
                <a:uFill>
                  <a:solidFill>
                    <a:srgbClr val="938953"/>
                  </a:solidFill>
                </a:uFill>
                <a:latin typeface="Arial"/>
                <a:cs typeface="Arial"/>
              </a:rPr>
              <a:t>les</a:t>
            </a:r>
            <a:r>
              <a:rPr sz="1100" b="1" u="sng" spc="-25" dirty="0">
                <a:solidFill>
                  <a:srgbClr val="938953"/>
                </a:solidFill>
                <a:uFill>
                  <a:solidFill>
                    <a:srgbClr val="938953"/>
                  </a:solidFill>
                </a:uFill>
                <a:latin typeface="Arial"/>
                <a:cs typeface="Arial"/>
              </a:rPr>
              <a:t> </a:t>
            </a:r>
            <a:r>
              <a:rPr sz="1100" b="1" u="sng" dirty="0">
                <a:solidFill>
                  <a:srgbClr val="938953"/>
                </a:solidFill>
                <a:uFill>
                  <a:solidFill>
                    <a:srgbClr val="938953"/>
                  </a:solidFill>
                </a:uFill>
                <a:latin typeface="Arial"/>
                <a:cs typeface="Arial"/>
              </a:rPr>
              <a:t>noms</a:t>
            </a:r>
            <a:r>
              <a:rPr sz="1100" b="1" u="sng" spc="-5" dirty="0">
                <a:solidFill>
                  <a:srgbClr val="938953"/>
                </a:solidFill>
                <a:uFill>
                  <a:solidFill>
                    <a:srgbClr val="938953"/>
                  </a:solidFill>
                </a:uFill>
                <a:latin typeface="Arial"/>
                <a:cs typeface="Arial"/>
              </a:rPr>
              <a:t> </a:t>
            </a:r>
            <a:r>
              <a:rPr sz="1100" b="1" u="sng" dirty="0">
                <a:solidFill>
                  <a:srgbClr val="938953"/>
                </a:solidFill>
                <a:uFill>
                  <a:solidFill>
                    <a:srgbClr val="938953"/>
                  </a:solidFill>
                </a:uFill>
                <a:latin typeface="Arial"/>
                <a:cs typeface="Arial"/>
              </a:rPr>
              <a:t>de</a:t>
            </a:r>
            <a:r>
              <a:rPr sz="1100" b="1" u="sng" spc="-30" dirty="0">
                <a:solidFill>
                  <a:srgbClr val="938953"/>
                </a:solidFill>
                <a:uFill>
                  <a:solidFill>
                    <a:srgbClr val="938953"/>
                  </a:solidFill>
                </a:uFill>
                <a:latin typeface="Arial"/>
                <a:cs typeface="Arial"/>
              </a:rPr>
              <a:t> </a:t>
            </a:r>
            <a:r>
              <a:rPr sz="1100" b="1" u="sng" dirty="0">
                <a:solidFill>
                  <a:srgbClr val="938953"/>
                </a:solidFill>
                <a:uFill>
                  <a:solidFill>
                    <a:srgbClr val="938953"/>
                  </a:solidFill>
                </a:uFill>
                <a:latin typeface="Arial"/>
                <a:cs typeface="Arial"/>
              </a:rPr>
              <a:t>variables</a:t>
            </a:r>
            <a:r>
              <a:rPr sz="1100" b="1" u="sng" spc="-25" dirty="0">
                <a:solidFill>
                  <a:srgbClr val="938953"/>
                </a:solidFill>
                <a:uFill>
                  <a:solidFill>
                    <a:srgbClr val="938953"/>
                  </a:solidFill>
                </a:uFill>
                <a:latin typeface="Arial"/>
                <a:cs typeface="Arial"/>
              </a:rPr>
              <a:t> </a:t>
            </a:r>
            <a:r>
              <a:rPr sz="1100" b="1" u="sng" dirty="0">
                <a:solidFill>
                  <a:srgbClr val="938953"/>
                </a:solidFill>
                <a:uFill>
                  <a:solidFill>
                    <a:srgbClr val="938953"/>
                  </a:solidFill>
                </a:uFill>
                <a:latin typeface="Arial"/>
                <a:cs typeface="Arial"/>
              </a:rPr>
              <a:t>ou</a:t>
            </a:r>
            <a:r>
              <a:rPr sz="1100" b="1" u="sng" spc="-15" dirty="0">
                <a:solidFill>
                  <a:srgbClr val="938953"/>
                </a:solidFill>
                <a:uFill>
                  <a:solidFill>
                    <a:srgbClr val="938953"/>
                  </a:solidFill>
                </a:uFill>
                <a:latin typeface="Arial"/>
                <a:cs typeface="Arial"/>
              </a:rPr>
              <a:t> </a:t>
            </a:r>
            <a:r>
              <a:rPr sz="1100" b="1" u="sng" dirty="0">
                <a:solidFill>
                  <a:srgbClr val="938953"/>
                </a:solidFill>
                <a:uFill>
                  <a:solidFill>
                    <a:srgbClr val="938953"/>
                  </a:solidFill>
                </a:uFill>
                <a:latin typeface="Arial"/>
                <a:cs typeface="Arial"/>
              </a:rPr>
              <a:t>de</a:t>
            </a:r>
            <a:r>
              <a:rPr sz="1100" b="1" u="sng" spc="-30" dirty="0">
                <a:solidFill>
                  <a:srgbClr val="938953"/>
                </a:solidFill>
                <a:uFill>
                  <a:solidFill>
                    <a:srgbClr val="938953"/>
                  </a:solidFill>
                </a:uFill>
                <a:latin typeface="Arial"/>
                <a:cs typeface="Arial"/>
              </a:rPr>
              <a:t> </a:t>
            </a:r>
            <a:r>
              <a:rPr sz="1100" b="1" u="sng" dirty="0">
                <a:solidFill>
                  <a:srgbClr val="938953"/>
                </a:solidFill>
                <a:uFill>
                  <a:solidFill>
                    <a:srgbClr val="938953"/>
                  </a:solidFill>
                </a:uFill>
                <a:latin typeface="Arial"/>
                <a:cs typeface="Arial"/>
              </a:rPr>
              <a:t>fonctions</a:t>
            </a:r>
            <a:r>
              <a:rPr sz="1100" b="1" dirty="0">
                <a:solidFill>
                  <a:srgbClr val="938953"/>
                </a:solidFill>
                <a:latin typeface="Arial"/>
                <a:cs typeface="Arial"/>
              </a:rPr>
              <a:t>:</a:t>
            </a:r>
            <a:r>
              <a:rPr sz="1100" b="1" spc="5" dirty="0">
                <a:solidFill>
                  <a:srgbClr val="938953"/>
                </a:solidFill>
                <a:latin typeface="Arial"/>
                <a:cs typeface="Arial"/>
              </a:rPr>
              <a:t> </a:t>
            </a:r>
            <a:r>
              <a:rPr sz="1100" b="1" dirty="0">
                <a:latin typeface="Arial"/>
                <a:cs typeface="Arial"/>
              </a:rPr>
              <a:t>Il</a:t>
            </a:r>
            <a:r>
              <a:rPr sz="1100" b="1" spc="-5" dirty="0">
                <a:latin typeface="Arial"/>
                <a:cs typeface="Arial"/>
              </a:rPr>
              <a:t> </a:t>
            </a:r>
            <a:r>
              <a:rPr sz="1100" b="1" spc="-25" dirty="0">
                <a:latin typeface="Arial"/>
                <a:cs typeface="Arial"/>
              </a:rPr>
              <a:t>est </a:t>
            </a:r>
            <a:r>
              <a:rPr sz="1100" b="1" dirty="0">
                <a:latin typeface="Arial"/>
                <a:cs typeface="Arial"/>
              </a:rPr>
              <a:t>interdit</a:t>
            </a:r>
            <a:r>
              <a:rPr sz="1100" b="1" spc="-35" dirty="0">
                <a:latin typeface="Arial"/>
                <a:cs typeface="Arial"/>
              </a:rPr>
              <a:t> </a:t>
            </a:r>
            <a:r>
              <a:rPr sz="1100" b="1" dirty="0">
                <a:latin typeface="Arial"/>
                <a:cs typeface="Arial"/>
              </a:rPr>
              <a:t>d’utiliser</a:t>
            </a:r>
            <a:r>
              <a:rPr sz="1100" b="1" spc="15" dirty="0">
                <a:latin typeface="Arial"/>
                <a:cs typeface="Arial"/>
              </a:rPr>
              <a:t> </a:t>
            </a:r>
            <a:r>
              <a:rPr sz="1100" b="1" dirty="0">
                <a:latin typeface="Arial"/>
                <a:cs typeface="Arial"/>
              </a:rPr>
              <a:t>un</a:t>
            </a:r>
            <a:r>
              <a:rPr sz="1100" b="1" spc="-10" dirty="0">
                <a:latin typeface="Arial"/>
                <a:cs typeface="Arial"/>
              </a:rPr>
              <a:t> </a:t>
            </a:r>
            <a:r>
              <a:rPr sz="1100" b="1" dirty="0">
                <a:latin typeface="Arial"/>
                <a:cs typeface="Arial"/>
              </a:rPr>
              <a:t>espace</a:t>
            </a:r>
            <a:r>
              <a:rPr sz="1100" b="1" spc="-50" dirty="0">
                <a:latin typeface="Arial"/>
                <a:cs typeface="Arial"/>
              </a:rPr>
              <a:t> </a:t>
            </a:r>
            <a:r>
              <a:rPr sz="1100" b="1" dirty="0">
                <a:latin typeface="Arial"/>
                <a:cs typeface="Arial"/>
              </a:rPr>
              <a:t>dans</a:t>
            </a:r>
            <a:r>
              <a:rPr sz="1100" b="1" spc="-25" dirty="0">
                <a:latin typeface="Arial"/>
                <a:cs typeface="Arial"/>
              </a:rPr>
              <a:t> </a:t>
            </a:r>
            <a:r>
              <a:rPr sz="1100" b="1" dirty="0">
                <a:latin typeface="Arial"/>
                <a:cs typeface="Arial"/>
              </a:rPr>
              <a:t>un</a:t>
            </a:r>
            <a:r>
              <a:rPr sz="1100" b="1" spc="-40" dirty="0">
                <a:latin typeface="Arial"/>
                <a:cs typeface="Arial"/>
              </a:rPr>
              <a:t> </a:t>
            </a:r>
            <a:r>
              <a:rPr sz="1100" b="1" dirty="0">
                <a:latin typeface="Arial"/>
                <a:cs typeface="Arial"/>
              </a:rPr>
              <a:t>nom</a:t>
            </a:r>
            <a:r>
              <a:rPr sz="1100" b="1">
                <a:latin typeface="Arial"/>
                <a:cs typeface="Arial"/>
              </a:rPr>
              <a:t>.</a:t>
            </a:r>
            <a:r>
              <a:rPr sz="1100" b="1" spc="445">
                <a:latin typeface="Arial"/>
                <a:cs typeface="Arial"/>
              </a:rPr>
              <a:t> </a:t>
            </a:r>
            <a:r>
              <a:rPr sz="1100" smtClean="0">
                <a:latin typeface="Microsoft Sans Serif"/>
                <a:cs typeface="Microsoft Sans Serif"/>
              </a:rPr>
              <a:t>Python</a:t>
            </a:r>
            <a:r>
              <a:rPr sz="1100" spc="-50" smtClean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considère</a:t>
            </a:r>
            <a:r>
              <a:rPr sz="1100" spc="-25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l’espace</a:t>
            </a:r>
            <a:r>
              <a:rPr sz="1100" spc="-2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comme</a:t>
            </a:r>
            <a:r>
              <a:rPr sz="1100" spc="-25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une</a:t>
            </a:r>
            <a:r>
              <a:rPr sz="1100" spc="-2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séparation</a:t>
            </a:r>
            <a:r>
              <a:rPr sz="1100" spc="-5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entre</a:t>
            </a:r>
            <a:r>
              <a:rPr sz="1100" spc="-20" dirty="0">
                <a:latin typeface="Microsoft Sans Serif"/>
                <a:cs typeface="Microsoft Sans Serif"/>
              </a:rPr>
              <a:t> deux </a:t>
            </a:r>
            <a:r>
              <a:rPr sz="1100" spc="-10" dirty="0">
                <a:latin typeface="Microsoft Sans Serif"/>
                <a:cs typeface="Microsoft Sans Serif"/>
              </a:rPr>
              <a:t>instructions.</a:t>
            </a:r>
            <a:endParaRPr sz="11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100" b="1" dirty="0">
                <a:solidFill>
                  <a:srgbClr val="FF0000"/>
                </a:solidFill>
                <a:latin typeface="Arial"/>
                <a:cs typeface="Arial"/>
              </a:rPr>
              <a:t>Exemple</a:t>
            </a:r>
            <a:r>
              <a:rPr sz="1100" b="1" spc="-3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100" b="1" dirty="0">
                <a:solidFill>
                  <a:srgbClr val="FF0000"/>
                </a:solidFill>
                <a:latin typeface="Arial"/>
                <a:cs typeface="Arial"/>
              </a:rPr>
              <a:t>incorrect</a:t>
            </a:r>
            <a:r>
              <a:rPr sz="1100" b="1" spc="-6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100" b="1" spc="-50" dirty="0">
                <a:solidFill>
                  <a:srgbClr val="FF0000"/>
                </a:solidFill>
                <a:latin typeface="Arial"/>
                <a:cs typeface="Arial"/>
              </a:rPr>
              <a:t>: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100" dirty="0">
                <a:latin typeface="Microsoft Sans Serif"/>
                <a:cs typeface="Microsoft Sans Serif"/>
              </a:rPr>
              <a:t>mon</a:t>
            </a:r>
            <a:r>
              <a:rPr sz="1100" spc="1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nom</a:t>
            </a:r>
            <a:r>
              <a:rPr sz="1100" spc="-35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=</a:t>
            </a:r>
            <a:r>
              <a:rPr sz="1100" spc="5" dirty="0">
                <a:latin typeface="Microsoft Sans Serif"/>
                <a:cs typeface="Microsoft Sans Serif"/>
              </a:rPr>
              <a:t> </a:t>
            </a:r>
            <a:r>
              <a:rPr sz="1100" spc="-20" dirty="0">
                <a:latin typeface="Microsoft Sans Serif"/>
                <a:cs typeface="Microsoft Sans Serif"/>
              </a:rPr>
              <a:t>"Ali"</a:t>
            </a:r>
            <a:endParaRPr sz="11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sz="1100" dirty="0">
                <a:latin typeface="Microsoft Sans Serif"/>
                <a:cs typeface="Microsoft Sans Serif"/>
              </a:rPr>
              <a:t>print</a:t>
            </a:r>
            <a:r>
              <a:rPr sz="1100" spc="-1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(mon</a:t>
            </a:r>
            <a:r>
              <a:rPr sz="1100" spc="-30" dirty="0">
                <a:latin typeface="Microsoft Sans Serif"/>
                <a:cs typeface="Microsoft Sans Serif"/>
              </a:rPr>
              <a:t> </a:t>
            </a:r>
            <a:r>
              <a:rPr sz="1100" spc="-20" dirty="0">
                <a:latin typeface="Microsoft Sans Serif"/>
                <a:cs typeface="Microsoft Sans Serif"/>
              </a:rPr>
              <a:t>nom)</a:t>
            </a:r>
            <a:endParaRPr sz="11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100" dirty="0">
                <a:solidFill>
                  <a:srgbClr val="FF0000"/>
                </a:solidFill>
                <a:latin typeface="Microsoft Sans Serif"/>
                <a:cs typeface="Microsoft Sans Serif"/>
              </a:rPr>
              <a:t>Erreur</a:t>
            </a:r>
            <a:r>
              <a:rPr sz="1100" spc="-20" dirty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:</a:t>
            </a:r>
            <a:r>
              <a:rPr sz="1100" spc="-5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SyntaxError:</a:t>
            </a:r>
            <a:r>
              <a:rPr sz="1100" spc="-75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invalid</a:t>
            </a:r>
            <a:r>
              <a:rPr sz="1100" spc="5" dirty="0">
                <a:latin typeface="Microsoft Sans Serif"/>
                <a:cs typeface="Microsoft Sans Serif"/>
              </a:rPr>
              <a:t> </a:t>
            </a:r>
            <a:r>
              <a:rPr sz="1100" spc="-10" dirty="0">
                <a:latin typeface="Microsoft Sans Serif"/>
                <a:cs typeface="Microsoft Sans Serif"/>
              </a:rPr>
              <a:t>syntax</a:t>
            </a: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75"/>
              </a:spcBef>
            </a:pPr>
            <a:endParaRPr sz="11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sz="1100" b="1" dirty="0">
                <a:solidFill>
                  <a:srgbClr val="00AF50"/>
                </a:solidFill>
                <a:latin typeface="Arial"/>
                <a:cs typeface="Arial"/>
              </a:rPr>
              <a:t>Solutions</a:t>
            </a:r>
            <a:r>
              <a:rPr sz="1100" b="1" spc="-35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1100" b="1" dirty="0">
                <a:solidFill>
                  <a:srgbClr val="00AF50"/>
                </a:solidFill>
                <a:latin typeface="Arial"/>
                <a:cs typeface="Arial"/>
              </a:rPr>
              <a:t>correctes</a:t>
            </a:r>
            <a:r>
              <a:rPr sz="1100" b="1" spc="-75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1100" b="1" spc="-50" dirty="0">
                <a:solidFill>
                  <a:srgbClr val="00AF50"/>
                </a:solidFill>
                <a:latin typeface="Arial"/>
                <a:cs typeface="Arial"/>
              </a:rPr>
              <a:t>:</a:t>
            </a:r>
            <a:endParaRPr sz="1100">
              <a:latin typeface="Arial"/>
              <a:cs typeface="Arial"/>
            </a:endParaRPr>
          </a:p>
          <a:p>
            <a:pPr marL="12700" marR="1945639">
              <a:lnSpc>
                <a:spcPct val="100000"/>
              </a:lnSpc>
            </a:pPr>
            <a:r>
              <a:rPr sz="1100" dirty="0">
                <a:latin typeface="Microsoft Sans Serif"/>
                <a:cs typeface="Microsoft Sans Serif"/>
              </a:rPr>
              <a:t>#</a:t>
            </a:r>
            <a:r>
              <a:rPr sz="1100" spc="1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Avec</a:t>
            </a:r>
            <a:r>
              <a:rPr sz="1100" spc="1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underscore</a:t>
            </a:r>
            <a:r>
              <a:rPr sz="1100" spc="-70" dirty="0">
                <a:latin typeface="Microsoft Sans Serif"/>
                <a:cs typeface="Microsoft Sans Serif"/>
              </a:rPr>
              <a:t> </a:t>
            </a:r>
            <a:r>
              <a:rPr sz="1100" spc="-10" dirty="0">
                <a:latin typeface="Microsoft Sans Serif"/>
                <a:cs typeface="Microsoft Sans Serif"/>
              </a:rPr>
              <a:t>(recommandé) </a:t>
            </a:r>
            <a:r>
              <a:rPr sz="1100" dirty="0">
                <a:latin typeface="Microsoft Sans Serif"/>
                <a:cs typeface="Microsoft Sans Serif"/>
              </a:rPr>
              <a:t>mon_nom</a:t>
            </a:r>
            <a:r>
              <a:rPr sz="1100" spc="-5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=</a:t>
            </a:r>
            <a:r>
              <a:rPr sz="1100" spc="10" dirty="0">
                <a:latin typeface="Microsoft Sans Serif"/>
                <a:cs typeface="Microsoft Sans Serif"/>
              </a:rPr>
              <a:t> </a:t>
            </a:r>
            <a:r>
              <a:rPr sz="1100" spc="-10" dirty="0">
                <a:latin typeface="Microsoft Sans Serif"/>
                <a:cs typeface="Microsoft Sans Serif"/>
              </a:rPr>
              <a:t>"Ali"</a:t>
            </a:r>
            <a:endParaRPr sz="11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100" dirty="0">
                <a:latin typeface="Microsoft Sans Serif"/>
                <a:cs typeface="Microsoft Sans Serif"/>
              </a:rPr>
              <a:t>#</a:t>
            </a:r>
            <a:r>
              <a:rPr sz="1100" spc="-1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En</a:t>
            </a:r>
            <a:r>
              <a:rPr sz="1100" spc="-5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collant</a:t>
            </a:r>
            <a:r>
              <a:rPr sz="1100" spc="-3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les</a:t>
            </a:r>
            <a:r>
              <a:rPr sz="1100" spc="-15" dirty="0">
                <a:latin typeface="Microsoft Sans Serif"/>
                <a:cs typeface="Microsoft Sans Serif"/>
              </a:rPr>
              <a:t> </a:t>
            </a:r>
            <a:r>
              <a:rPr sz="1100" spc="-20" dirty="0">
                <a:latin typeface="Microsoft Sans Serif"/>
                <a:cs typeface="Microsoft Sans Serif"/>
              </a:rPr>
              <a:t>mots</a:t>
            </a:r>
            <a:endParaRPr sz="1100">
              <a:latin typeface="Microsoft Sans Serif"/>
              <a:cs typeface="Microsoft Sans Serif"/>
            </a:endParaRPr>
          </a:p>
          <a:p>
            <a:pPr marL="12700" marR="3002280">
              <a:lnSpc>
                <a:spcPct val="100000"/>
              </a:lnSpc>
            </a:pPr>
            <a:r>
              <a:rPr sz="1100" dirty="0">
                <a:latin typeface="Microsoft Sans Serif"/>
                <a:cs typeface="Microsoft Sans Serif"/>
              </a:rPr>
              <a:t>monnom</a:t>
            </a:r>
            <a:r>
              <a:rPr sz="1100" spc="-25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=</a:t>
            </a:r>
            <a:r>
              <a:rPr sz="1100" spc="5" dirty="0">
                <a:latin typeface="Microsoft Sans Serif"/>
                <a:cs typeface="Microsoft Sans Serif"/>
              </a:rPr>
              <a:t> </a:t>
            </a:r>
            <a:r>
              <a:rPr sz="1100" spc="-20" dirty="0">
                <a:latin typeface="Microsoft Sans Serif"/>
                <a:cs typeface="Microsoft Sans Serif"/>
              </a:rPr>
              <a:t>"Ali"</a:t>
            </a:r>
            <a:r>
              <a:rPr sz="1100" spc="50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# En </a:t>
            </a:r>
            <a:r>
              <a:rPr sz="1100" spc="-10" dirty="0">
                <a:latin typeface="Microsoft Sans Serif"/>
                <a:cs typeface="Microsoft Sans Serif"/>
              </a:rPr>
              <a:t>CamelCase </a:t>
            </a:r>
            <a:r>
              <a:rPr sz="1100" dirty="0">
                <a:latin typeface="Microsoft Sans Serif"/>
                <a:cs typeface="Microsoft Sans Serif"/>
              </a:rPr>
              <a:t>MonNom</a:t>
            </a:r>
            <a:r>
              <a:rPr sz="1100" spc="-25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=</a:t>
            </a:r>
            <a:r>
              <a:rPr sz="1100" spc="5" dirty="0">
                <a:latin typeface="Microsoft Sans Serif"/>
                <a:cs typeface="Microsoft Sans Serif"/>
              </a:rPr>
              <a:t> </a:t>
            </a:r>
            <a:r>
              <a:rPr sz="1100" spc="-10" dirty="0">
                <a:latin typeface="Microsoft Sans Serif"/>
                <a:cs typeface="Microsoft Sans Serif"/>
              </a:rPr>
              <a:t>"Ali"</a:t>
            </a:r>
            <a:endParaRPr sz="11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-63"/>
            <a:ext cx="4608830" cy="490855"/>
            <a:chOff x="0" y="-63"/>
            <a:chExt cx="4608830" cy="490855"/>
          </a:xfrm>
        </p:grpSpPr>
        <p:sp>
          <p:nvSpPr>
            <p:cNvPr id="3" name="object 3"/>
            <p:cNvSpPr/>
            <p:nvPr/>
          </p:nvSpPr>
          <p:spPr>
            <a:xfrm>
              <a:off x="2304288" y="-63"/>
              <a:ext cx="2304415" cy="140335"/>
            </a:xfrm>
            <a:custGeom>
              <a:avLst/>
              <a:gdLst/>
              <a:ahLst/>
              <a:cxnLst/>
              <a:rect l="l" t="t" r="r" b="b"/>
              <a:pathLst>
                <a:path w="2304415" h="140335">
                  <a:moveTo>
                    <a:pt x="2303907" y="0"/>
                  </a:moveTo>
                  <a:lnTo>
                    <a:pt x="0" y="0"/>
                  </a:lnTo>
                  <a:lnTo>
                    <a:pt x="0" y="139890"/>
                  </a:lnTo>
                  <a:lnTo>
                    <a:pt x="2303907" y="139890"/>
                  </a:lnTo>
                  <a:lnTo>
                    <a:pt x="2303907" y="0"/>
                  </a:lnTo>
                  <a:close/>
                </a:path>
              </a:pathLst>
            </a:custGeom>
            <a:solidFill>
              <a:srgbClr val="D7D7D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140220"/>
              <a:ext cx="4608830" cy="350520"/>
            </a:xfrm>
            <a:custGeom>
              <a:avLst/>
              <a:gdLst/>
              <a:ahLst/>
              <a:cxnLst/>
              <a:rect l="l" t="t" r="r" b="b"/>
              <a:pathLst>
                <a:path w="4608830" h="350520">
                  <a:moveTo>
                    <a:pt x="4608322" y="0"/>
                  </a:moveTo>
                  <a:lnTo>
                    <a:pt x="0" y="0"/>
                  </a:lnTo>
                  <a:lnTo>
                    <a:pt x="0" y="350126"/>
                  </a:lnTo>
                  <a:lnTo>
                    <a:pt x="4608322" y="350126"/>
                  </a:lnTo>
                  <a:lnTo>
                    <a:pt x="4608322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/>
              <a:t>Bases</a:t>
            </a:r>
            <a:r>
              <a:rPr spc="-25" dirty="0"/>
              <a:t> </a:t>
            </a:r>
            <a:r>
              <a:rPr dirty="0"/>
              <a:t>de</a:t>
            </a:r>
            <a:r>
              <a:rPr spc="-35" dirty="0"/>
              <a:t> </a:t>
            </a:r>
            <a:r>
              <a:rPr dirty="0"/>
              <a:t>la</a:t>
            </a:r>
            <a:r>
              <a:rPr spc="-15" dirty="0"/>
              <a:t> </a:t>
            </a:r>
            <a:r>
              <a:rPr dirty="0"/>
              <a:t>syntaxe</a:t>
            </a:r>
            <a:r>
              <a:rPr spc="-20" dirty="0"/>
              <a:t> </a:t>
            </a:r>
            <a:r>
              <a:rPr dirty="0"/>
              <a:t>(Syntax </a:t>
            </a:r>
            <a:r>
              <a:rPr spc="-10" dirty="0"/>
              <a:t>Basics)</a:t>
            </a:r>
          </a:p>
        </p:txBody>
      </p:sp>
      <p:grpSp>
        <p:nvGrpSpPr>
          <p:cNvPr id="6" name="object 6"/>
          <p:cNvGrpSpPr/>
          <p:nvPr/>
        </p:nvGrpSpPr>
        <p:grpSpPr>
          <a:xfrm>
            <a:off x="88392" y="588200"/>
            <a:ext cx="4483735" cy="2759075"/>
            <a:chOff x="88392" y="588200"/>
            <a:chExt cx="4483735" cy="2759075"/>
          </a:xfrm>
        </p:grpSpPr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7159" y="3157727"/>
              <a:ext cx="103632" cy="188976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8392" y="588263"/>
              <a:ext cx="4483608" cy="2758440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88392" y="938783"/>
              <a:ext cx="4431665" cy="2313305"/>
            </a:xfrm>
            <a:custGeom>
              <a:avLst/>
              <a:gdLst/>
              <a:ahLst/>
              <a:cxnLst/>
              <a:rect l="l" t="t" r="r" b="b"/>
              <a:pathLst>
                <a:path w="4431665" h="2313304">
                  <a:moveTo>
                    <a:pt x="4431411" y="0"/>
                  </a:moveTo>
                  <a:lnTo>
                    <a:pt x="0" y="0"/>
                  </a:lnTo>
                  <a:lnTo>
                    <a:pt x="0" y="2219134"/>
                  </a:lnTo>
                  <a:lnTo>
                    <a:pt x="4006" y="2255608"/>
                  </a:lnTo>
                  <a:lnTo>
                    <a:pt x="14918" y="2285479"/>
                  </a:lnTo>
                  <a:lnTo>
                    <a:pt x="31066" y="2305659"/>
                  </a:lnTo>
                  <a:lnTo>
                    <a:pt x="50787" y="2313076"/>
                  </a:lnTo>
                  <a:lnTo>
                    <a:pt x="4380611" y="2313076"/>
                  </a:lnTo>
                  <a:lnTo>
                    <a:pt x="4400296" y="2305659"/>
                  </a:lnTo>
                  <a:lnTo>
                    <a:pt x="4416552" y="2285479"/>
                  </a:lnTo>
                  <a:lnTo>
                    <a:pt x="4427474" y="2255608"/>
                  </a:lnTo>
                  <a:lnTo>
                    <a:pt x="4431411" y="2219134"/>
                  </a:lnTo>
                  <a:lnTo>
                    <a:pt x="443141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521707" y="659891"/>
              <a:ext cx="0" cy="2536190"/>
            </a:xfrm>
            <a:custGeom>
              <a:avLst/>
              <a:gdLst/>
              <a:ahLst/>
              <a:cxnLst/>
              <a:rect l="l" t="t" r="r" b="b"/>
              <a:pathLst>
                <a:path h="2536190">
                  <a:moveTo>
                    <a:pt x="0" y="2535796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4521707" y="635507"/>
              <a:ext cx="0" cy="24765"/>
            </a:xfrm>
            <a:custGeom>
              <a:avLst/>
              <a:gdLst/>
              <a:ahLst/>
              <a:cxnLst/>
              <a:rect l="l" t="t" r="r" b="b"/>
              <a:pathLst>
                <a:path h="24765">
                  <a:moveTo>
                    <a:pt x="0" y="24384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AEAEA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521707" y="611123"/>
              <a:ext cx="0" cy="24765"/>
            </a:xfrm>
            <a:custGeom>
              <a:avLst/>
              <a:gdLst/>
              <a:ahLst/>
              <a:cxnLst/>
              <a:rect l="l" t="t" r="r" b="b"/>
              <a:pathLst>
                <a:path h="24765">
                  <a:moveTo>
                    <a:pt x="0" y="24383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CECEC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4521707" y="589787"/>
              <a:ext cx="0" cy="21590"/>
            </a:xfrm>
            <a:custGeom>
              <a:avLst/>
              <a:gdLst/>
              <a:ahLst/>
              <a:cxnLst/>
              <a:rect l="l" t="t" r="r" b="b"/>
              <a:pathLst>
                <a:path h="21590">
                  <a:moveTo>
                    <a:pt x="0" y="21336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EEEEE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109524" y="432763"/>
            <a:ext cx="4284345" cy="1312545"/>
          </a:xfrm>
          <a:prstGeom prst="rect">
            <a:avLst/>
          </a:prstGeom>
        </p:spPr>
        <p:txBody>
          <a:bodyPr vert="horz" wrap="square" lIns="0" tIns="939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40"/>
              </a:spcBef>
            </a:pPr>
            <a:r>
              <a:rPr sz="1100" b="1" u="sng" dirty="0">
                <a:solidFill>
                  <a:srgbClr val="938953"/>
                </a:solidFill>
                <a:uFill>
                  <a:solidFill>
                    <a:srgbClr val="938953"/>
                  </a:solidFill>
                </a:uFill>
                <a:latin typeface="Arial"/>
                <a:cs typeface="Arial"/>
              </a:rPr>
              <a:t>6.</a:t>
            </a:r>
            <a:r>
              <a:rPr sz="1100" b="1" u="sng" spc="-15" dirty="0">
                <a:solidFill>
                  <a:srgbClr val="938953"/>
                </a:solidFill>
                <a:uFill>
                  <a:solidFill>
                    <a:srgbClr val="938953"/>
                  </a:solidFill>
                </a:uFill>
                <a:latin typeface="Arial"/>
                <a:cs typeface="Arial"/>
              </a:rPr>
              <a:t> </a:t>
            </a:r>
            <a:r>
              <a:rPr sz="1100" b="1" u="sng" dirty="0">
                <a:solidFill>
                  <a:srgbClr val="938953"/>
                </a:solidFill>
                <a:uFill>
                  <a:solidFill>
                    <a:srgbClr val="938953"/>
                  </a:solidFill>
                </a:uFill>
                <a:latin typeface="Arial"/>
                <a:cs typeface="Arial"/>
              </a:rPr>
              <a:t>Affichage</a:t>
            </a:r>
            <a:r>
              <a:rPr sz="1100" b="1" u="sng" spc="40" dirty="0">
                <a:solidFill>
                  <a:srgbClr val="938953"/>
                </a:solidFill>
                <a:uFill>
                  <a:solidFill>
                    <a:srgbClr val="938953"/>
                  </a:solidFill>
                </a:uFill>
                <a:latin typeface="Arial"/>
                <a:cs typeface="Arial"/>
              </a:rPr>
              <a:t> </a:t>
            </a:r>
            <a:r>
              <a:rPr sz="1100" b="1" u="sng" dirty="0">
                <a:solidFill>
                  <a:srgbClr val="938953"/>
                </a:solidFill>
                <a:uFill>
                  <a:solidFill>
                    <a:srgbClr val="938953"/>
                  </a:solidFill>
                </a:uFill>
                <a:latin typeface="Arial"/>
                <a:cs typeface="Arial"/>
              </a:rPr>
              <a:t>de</a:t>
            </a:r>
            <a:r>
              <a:rPr sz="1100" b="1" u="sng" spc="-15" dirty="0">
                <a:solidFill>
                  <a:srgbClr val="938953"/>
                </a:solidFill>
                <a:uFill>
                  <a:solidFill>
                    <a:srgbClr val="938953"/>
                  </a:solidFill>
                </a:uFill>
                <a:latin typeface="Arial"/>
                <a:cs typeface="Arial"/>
              </a:rPr>
              <a:t> </a:t>
            </a:r>
            <a:r>
              <a:rPr sz="1100" b="1" u="sng" dirty="0">
                <a:solidFill>
                  <a:srgbClr val="938953"/>
                </a:solidFill>
                <a:uFill>
                  <a:solidFill>
                    <a:srgbClr val="938953"/>
                  </a:solidFill>
                </a:uFill>
                <a:latin typeface="Arial"/>
                <a:cs typeface="Arial"/>
              </a:rPr>
              <a:t>textes</a:t>
            </a:r>
            <a:r>
              <a:rPr sz="1100" b="1" u="sng" spc="-30" dirty="0">
                <a:solidFill>
                  <a:srgbClr val="938953"/>
                </a:solidFill>
                <a:uFill>
                  <a:solidFill>
                    <a:srgbClr val="938953"/>
                  </a:solidFill>
                </a:uFill>
                <a:latin typeface="Arial"/>
                <a:cs typeface="Arial"/>
              </a:rPr>
              <a:t> </a:t>
            </a:r>
            <a:r>
              <a:rPr sz="1100" b="1" u="sng" dirty="0">
                <a:solidFill>
                  <a:srgbClr val="938953"/>
                </a:solidFill>
                <a:uFill>
                  <a:solidFill>
                    <a:srgbClr val="938953"/>
                  </a:solidFill>
                </a:uFill>
                <a:latin typeface="Arial"/>
                <a:cs typeface="Arial"/>
              </a:rPr>
              <a:t>et</a:t>
            </a:r>
            <a:r>
              <a:rPr sz="1100" b="1" u="sng" spc="-30" dirty="0">
                <a:solidFill>
                  <a:srgbClr val="938953"/>
                </a:solidFill>
                <a:uFill>
                  <a:solidFill>
                    <a:srgbClr val="938953"/>
                  </a:solidFill>
                </a:uFill>
                <a:latin typeface="Arial"/>
                <a:cs typeface="Arial"/>
              </a:rPr>
              <a:t> </a:t>
            </a:r>
            <a:r>
              <a:rPr sz="1100" b="1" u="sng" spc="-10" dirty="0">
                <a:solidFill>
                  <a:srgbClr val="938953"/>
                </a:solidFill>
                <a:uFill>
                  <a:solidFill>
                    <a:srgbClr val="938953"/>
                  </a:solidFill>
                </a:uFill>
                <a:latin typeface="Arial"/>
                <a:cs typeface="Arial"/>
              </a:rPr>
              <a:t>concaténation</a:t>
            </a:r>
            <a:r>
              <a:rPr sz="1100" b="1" u="sng" spc="-45" dirty="0">
                <a:solidFill>
                  <a:srgbClr val="938953"/>
                </a:solidFill>
                <a:uFill>
                  <a:solidFill>
                    <a:srgbClr val="938953"/>
                  </a:solidFill>
                </a:uFill>
                <a:latin typeface="Arial"/>
                <a:cs typeface="Arial"/>
              </a:rPr>
              <a:t> </a:t>
            </a:r>
            <a:r>
              <a:rPr sz="1100" b="1" u="sng" dirty="0">
                <a:solidFill>
                  <a:srgbClr val="938953"/>
                </a:solidFill>
                <a:uFill>
                  <a:solidFill>
                    <a:srgbClr val="938953"/>
                  </a:solidFill>
                </a:uFill>
                <a:latin typeface="Arial"/>
                <a:cs typeface="Arial"/>
              </a:rPr>
              <a:t>de</a:t>
            </a:r>
            <a:r>
              <a:rPr sz="1100" b="1" u="sng" spc="10" dirty="0">
                <a:solidFill>
                  <a:srgbClr val="938953"/>
                </a:solidFill>
                <a:uFill>
                  <a:solidFill>
                    <a:srgbClr val="938953"/>
                  </a:solidFill>
                </a:uFill>
                <a:latin typeface="Arial"/>
                <a:cs typeface="Arial"/>
              </a:rPr>
              <a:t> </a:t>
            </a:r>
            <a:r>
              <a:rPr sz="1100" b="1" u="sng" spc="-20" dirty="0">
                <a:solidFill>
                  <a:srgbClr val="938953"/>
                </a:solidFill>
                <a:uFill>
                  <a:solidFill>
                    <a:srgbClr val="938953"/>
                  </a:solidFill>
                </a:uFill>
                <a:latin typeface="Arial"/>
                <a:cs typeface="Arial"/>
              </a:rPr>
              <a:t>mots</a:t>
            </a:r>
            <a:r>
              <a:rPr sz="1100" b="1" spc="-20" dirty="0">
                <a:solidFill>
                  <a:srgbClr val="938953"/>
                </a:solidFill>
                <a:latin typeface="Arial"/>
                <a:cs typeface="Arial"/>
              </a:rPr>
              <a:t>: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50"/>
              </a:spcBef>
            </a:pPr>
            <a:r>
              <a:rPr sz="1100" dirty="0">
                <a:latin typeface="Microsoft Sans Serif"/>
                <a:cs typeface="Microsoft Sans Serif"/>
              </a:rPr>
              <a:t>En</a:t>
            </a:r>
            <a:r>
              <a:rPr sz="1100" spc="5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Python,</a:t>
            </a:r>
            <a:r>
              <a:rPr sz="1100" spc="-7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on</a:t>
            </a:r>
            <a:r>
              <a:rPr sz="1100" spc="1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peut</a:t>
            </a:r>
            <a:r>
              <a:rPr sz="1100" spc="-2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afficher</a:t>
            </a:r>
            <a:r>
              <a:rPr sz="1100" spc="-6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plusieurs</a:t>
            </a:r>
            <a:r>
              <a:rPr sz="1100" spc="-2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mots</a:t>
            </a:r>
            <a:r>
              <a:rPr sz="1100" spc="-5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séparés</a:t>
            </a:r>
            <a:r>
              <a:rPr sz="1100" spc="-45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par</a:t>
            </a:r>
            <a:r>
              <a:rPr sz="1100" spc="-1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des </a:t>
            </a:r>
            <a:r>
              <a:rPr sz="1100" spc="-10" dirty="0">
                <a:latin typeface="Microsoft Sans Serif"/>
                <a:cs typeface="Microsoft Sans Serif"/>
              </a:rPr>
              <a:t>espaces.</a:t>
            </a:r>
            <a:endParaRPr sz="11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1100" b="1" dirty="0">
                <a:solidFill>
                  <a:srgbClr val="00AFEF"/>
                </a:solidFill>
                <a:latin typeface="Arial"/>
                <a:cs typeface="Arial"/>
              </a:rPr>
              <a:t>a)</a:t>
            </a:r>
            <a:r>
              <a:rPr sz="1100" b="1" spc="-45" dirty="0">
                <a:solidFill>
                  <a:srgbClr val="00AFEF"/>
                </a:solidFill>
                <a:latin typeface="Arial"/>
                <a:cs typeface="Arial"/>
              </a:rPr>
              <a:t> </a:t>
            </a:r>
            <a:r>
              <a:rPr sz="1100" b="1" dirty="0">
                <a:solidFill>
                  <a:srgbClr val="00AFEF"/>
                </a:solidFill>
                <a:latin typeface="Arial"/>
                <a:cs typeface="Arial"/>
              </a:rPr>
              <a:t>Avec</a:t>
            </a:r>
            <a:r>
              <a:rPr sz="1100" b="1" spc="45" dirty="0">
                <a:solidFill>
                  <a:srgbClr val="00AFEF"/>
                </a:solidFill>
                <a:latin typeface="Arial"/>
                <a:cs typeface="Arial"/>
              </a:rPr>
              <a:t> </a:t>
            </a:r>
            <a:r>
              <a:rPr sz="1100" b="1" dirty="0">
                <a:solidFill>
                  <a:srgbClr val="00AFEF"/>
                </a:solidFill>
                <a:latin typeface="Arial"/>
                <a:cs typeface="Arial"/>
              </a:rPr>
              <a:t>une</a:t>
            </a:r>
            <a:r>
              <a:rPr sz="1100" b="1" spc="-25" dirty="0">
                <a:solidFill>
                  <a:srgbClr val="00AFEF"/>
                </a:solidFill>
                <a:latin typeface="Arial"/>
                <a:cs typeface="Arial"/>
              </a:rPr>
              <a:t> </a:t>
            </a:r>
            <a:r>
              <a:rPr sz="1100" b="1" dirty="0">
                <a:solidFill>
                  <a:srgbClr val="00AFEF"/>
                </a:solidFill>
                <a:latin typeface="Arial"/>
                <a:cs typeface="Arial"/>
              </a:rPr>
              <a:t>virgule</a:t>
            </a:r>
            <a:r>
              <a:rPr sz="1100" b="1" spc="-5" dirty="0">
                <a:solidFill>
                  <a:srgbClr val="00AFEF"/>
                </a:solidFill>
                <a:latin typeface="Arial"/>
                <a:cs typeface="Arial"/>
              </a:rPr>
              <a:t> </a:t>
            </a:r>
            <a:r>
              <a:rPr sz="1100" b="1" dirty="0">
                <a:solidFill>
                  <a:srgbClr val="00AFEF"/>
                </a:solidFill>
                <a:latin typeface="Arial"/>
                <a:cs typeface="Arial"/>
              </a:rPr>
              <a:t>(ajoute</a:t>
            </a:r>
            <a:r>
              <a:rPr sz="1100" b="1" spc="-25" dirty="0">
                <a:solidFill>
                  <a:srgbClr val="00AFEF"/>
                </a:solidFill>
                <a:latin typeface="Arial"/>
                <a:cs typeface="Arial"/>
              </a:rPr>
              <a:t> </a:t>
            </a:r>
            <a:r>
              <a:rPr sz="1100" b="1" spc="-10" dirty="0">
                <a:solidFill>
                  <a:srgbClr val="00AFEF"/>
                </a:solidFill>
                <a:latin typeface="Arial"/>
                <a:cs typeface="Arial"/>
              </a:rPr>
              <a:t>automatiquement</a:t>
            </a:r>
            <a:r>
              <a:rPr sz="1100" b="1" spc="-15" dirty="0">
                <a:solidFill>
                  <a:srgbClr val="00AFEF"/>
                </a:solidFill>
                <a:latin typeface="Arial"/>
                <a:cs typeface="Arial"/>
              </a:rPr>
              <a:t> </a:t>
            </a:r>
            <a:r>
              <a:rPr sz="1100" b="1" dirty="0">
                <a:solidFill>
                  <a:srgbClr val="00AFEF"/>
                </a:solidFill>
                <a:latin typeface="Arial"/>
                <a:cs typeface="Arial"/>
              </a:rPr>
              <a:t>un</a:t>
            </a:r>
            <a:r>
              <a:rPr sz="1100" b="1" spc="-15" dirty="0">
                <a:solidFill>
                  <a:srgbClr val="00AFEF"/>
                </a:solidFill>
                <a:latin typeface="Arial"/>
                <a:cs typeface="Arial"/>
              </a:rPr>
              <a:t> </a:t>
            </a:r>
            <a:r>
              <a:rPr sz="1100" b="1" spc="-10" dirty="0">
                <a:solidFill>
                  <a:srgbClr val="00AFEF"/>
                </a:solidFill>
                <a:latin typeface="Arial"/>
                <a:cs typeface="Arial"/>
              </a:rPr>
              <a:t>espace)</a:t>
            </a:r>
            <a:endParaRPr sz="1100">
              <a:latin typeface="Arial"/>
              <a:cs typeface="Arial"/>
            </a:endParaRPr>
          </a:p>
          <a:p>
            <a:pPr marL="12700" marR="3072765">
              <a:lnSpc>
                <a:spcPct val="100000"/>
              </a:lnSpc>
              <a:spcBef>
                <a:spcPts val="240"/>
              </a:spcBef>
            </a:pPr>
            <a:r>
              <a:rPr sz="1100" dirty="0">
                <a:latin typeface="Microsoft Sans Serif"/>
                <a:cs typeface="Microsoft Sans Serif"/>
              </a:rPr>
              <a:t>nom</a:t>
            </a:r>
            <a:r>
              <a:rPr sz="1100" spc="-1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=</a:t>
            </a:r>
            <a:r>
              <a:rPr sz="1100" spc="5" dirty="0">
                <a:latin typeface="Microsoft Sans Serif"/>
                <a:cs typeface="Microsoft Sans Serif"/>
              </a:rPr>
              <a:t> </a:t>
            </a:r>
            <a:r>
              <a:rPr sz="1100" spc="-10" dirty="0">
                <a:latin typeface="Microsoft Sans Serif"/>
                <a:cs typeface="Microsoft Sans Serif"/>
              </a:rPr>
              <a:t>"Ali"</a:t>
            </a:r>
            <a:r>
              <a:rPr sz="1100" spc="50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prenom</a:t>
            </a:r>
            <a:r>
              <a:rPr sz="1100" spc="-25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=</a:t>
            </a:r>
            <a:r>
              <a:rPr sz="1100" spc="10" dirty="0">
                <a:latin typeface="Microsoft Sans Serif"/>
                <a:cs typeface="Microsoft Sans Serif"/>
              </a:rPr>
              <a:t> </a:t>
            </a:r>
            <a:r>
              <a:rPr sz="1100" spc="-10" dirty="0">
                <a:latin typeface="Microsoft Sans Serif"/>
                <a:cs typeface="Microsoft Sans Serif"/>
              </a:rPr>
              <a:t>"Ahmed" </a:t>
            </a:r>
            <a:r>
              <a:rPr sz="1100" dirty="0">
                <a:latin typeface="Microsoft Sans Serif"/>
                <a:cs typeface="Microsoft Sans Serif"/>
              </a:rPr>
              <a:t>print(nom,</a:t>
            </a:r>
            <a:r>
              <a:rPr sz="1100" spc="-50" dirty="0">
                <a:latin typeface="Microsoft Sans Serif"/>
                <a:cs typeface="Microsoft Sans Serif"/>
              </a:rPr>
              <a:t> </a:t>
            </a:r>
            <a:r>
              <a:rPr sz="1100" spc="-10" dirty="0">
                <a:latin typeface="Microsoft Sans Serif"/>
                <a:cs typeface="Microsoft Sans Serif"/>
              </a:rPr>
              <a:t>prenom)</a:t>
            </a:r>
            <a:endParaRPr sz="1100">
              <a:latin typeface="Microsoft Sans Serif"/>
              <a:cs typeface="Microsoft Sans Serif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9524" y="1886838"/>
            <a:ext cx="4354195" cy="13684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2245" indent="-169545">
              <a:lnSpc>
                <a:spcPct val="100000"/>
              </a:lnSpc>
              <a:spcBef>
                <a:spcPts val="100"/>
              </a:spcBef>
              <a:buAutoNum type="alphaLcParenR" startAt="2"/>
              <a:tabLst>
                <a:tab pos="182245" algn="l"/>
              </a:tabLst>
            </a:pPr>
            <a:r>
              <a:rPr sz="1100" b="1" dirty="0">
                <a:solidFill>
                  <a:srgbClr val="00AFEF"/>
                </a:solidFill>
                <a:latin typeface="Arial"/>
                <a:cs typeface="Arial"/>
              </a:rPr>
              <a:t>Avec</a:t>
            </a:r>
            <a:r>
              <a:rPr sz="1100" b="1" spc="35" dirty="0">
                <a:solidFill>
                  <a:srgbClr val="00AFEF"/>
                </a:solidFill>
                <a:latin typeface="Arial"/>
                <a:cs typeface="Arial"/>
              </a:rPr>
              <a:t> </a:t>
            </a:r>
            <a:r>
              <a:rPr sz="1100" b="1" dirty="0">
                <a:solidFill>
                  <a:srgbClr val="00AFEF"/>
                </a:solidFill>
                <a:latin typeface="Arial"/>
                <a:cs typeface="Arial"/>
              </a:rPr>
              <a:t>la</a:t>
            </a:r>
            <a:r>
              <a:rPr sz="1100" b="1" spc="10" dirty="0">
                <a:solidFill>
                  <a:srgbClr val="00AFEF"/>
                </a:solidFill>
                <a:latin typeface="Arial"/>
                <a:cs typeface="Arial"/>
              </a:rPr>
              <a:t> </a:t>
            </a:r>
            <a:r>
              <a:rPr sz="1100" b="1" spc="-10" dirty="0">
                <a:solidFill>
                  <a:srgbClr val="00AFEF"/>
                </a:solidFill>
                <a:latin typeface="Arial"/>
                <a:cs typeface="Arial"/>
              </a:rPr>
              <a:t>concaténation</a:t>
            </a:r>
            <a:r>
              <a:rPr sz="1100" b="1" spc="-45" dirty="0">
                <a:solidFill>
                  <a:srgbClr val="00AFEF"/>
                </a:solidFill>
                <a:latin typeface="Arial"/>
                <a:cs typeface="Arial"/>
              </a:rPr>
              <a:t> </a:t>
            </a:r>
            <a:r>
              <a:rPr sz="1100" b="1" dirty="0">
                <a:solidFill>
                  <a:srgbClr val="00AFEF"/>
                </a:solidFill>
                <a:latin typeface="Arial"/>
                <a:cs typeface="Arial"/>
              </a:rPr>
              <a:t>(+)</a:t>
            </a:r>
            <a:r>
              <a:rPr sz="1100" b="1" spc="-25" dirty="0">
                <a:solidFill>
                  <a:srgbClr val="00AFEF"/>
                </a:solidFill>
                <a:latin typeface="Arial"/>
                <a:cs typeface="Arial"/>
              </a:rPr>
              <a:t> </a:t>
            </a:r>
            <a:r>
              <a:rPr sz="1100" b="1" dirty="0">
                <a:solidFill>
                  <a:srgbClr val="00AFEF"/>
                </a:solidFill>
                <a:latin typeface="Arial"/>
                <a:cs typeface="Arial"/>
              </a:rPr>
              <a:t>et</a:t>
            </a:r>
            <a:r>
              <a:rPr sz="1100" b="1" spc="-30" dirty="0">
                <a:solidFill>
                  <a:srgbClr val="00AFEF"/>
                </a:solidFill>
                <a:latin typeface="Arial"/>
                <a:cs typeface="Arial"/>
              </a:rPr>
              <a:t> </a:t>
            </a:r>
            <a:r>
              <a:rPr sz="1100" b="1" dirty="0">
                <a:solidFill>
                  <a:srgbClr val="00AFEF"/>
                </a:solidFill>
                <a:latin typeface="Arial"/>
                <a:cs typeface="Arial"/>
              </a:rPr>
              <a:t>"</a:t>
            </a:r>
            <a:r>
              <a:rPr sz="1100" b="1" spc="10" dirty="0">
                <a:solidFill>
                  <a:srgbClr val="00AFEF"/>
                </a:solidFill>
                <a:latin typeface="Arial"/>
                <a:cs typeface="Arial"/>
              </a:rPr>
              <a:t> </a:t>
            </a:r>
            <a:r>
              <a:rPr sz="1100" b="1" spc="-50" dirty="0">
                <a:solidFill>
                  <a:srgbClr val="00AFEF"/>
                </a:solidFill>
                <a:latin typeface="Arial"/>
                <a:cs typeface="Arial"/>
              </a:rPr>
              <a:t>"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100" dirty="0">
                <a:latin typeface="Microsoft Sans Serif"/>
                <a:cs typeface="Microsoft Sans Serif"/>
              </a:rPr>
              <a:t>print(nom</a:t>
            </a:r>
            <a:r>
              <a:rPr sz="1100" spc="-4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+ "</a:t>
            </a:r>
            <a:r>
              <a:rPr sz="1100" spc="150" dirty="0">
                <a:latin typeface="Microsoft Sans Serif"/>
                <a:cs typeface="Microsoft Sans Serif"/>
              </a:rPr>
              <a:t>  </a:t>
            </a:r>
            <a:r>
              <a:rPr sz="1100" dirty="0">
                <a:latin typeface="Microsoft Sans Serif"/>
                <a:cs typeface="Microsoft Sans Serif"/>
              </a:rPr>
              <a:t>"</a:t>
            </a:r>
            <a:r>
              <a:rPr sz="1100" spc="15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+ </a:t>
            </a:r>
            <a:r>
              <a:rPr sz="1100" spc="-10" dirty="0">
                <a:latin typeface="Microsoft Sans Serif"/>
                <a:cs typeface="Microsoft Sans Serif"/>
              </a:rPr>
              <a:t>prenom)</a:t>
            </a: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80"/>
              </a:spcBef>
            </a:pPr>
            <a:endParaRPr sz="1100">
              <a:latin typeface="Microsoft Sans Serif"/>
              <a:cs typeface="Microsoft Sans Serif"/>
            </a:endParaRPr>
          </a:p>
          <a:p>
            <a:pPr marL="172085" indent="-159385">
              <a:lnSpc>
                <a:spcPct val="100000"/>
              </a:lnSpc>
              <a:buAutoNum type="alphaLcParenR" startAt="3"/>
              <a:tabLst>
                <a:tab pos="172085" algn="l"/>
              </a:tabLst>
            </a:pPr>
            <a:r>
              <a:rPr sz="1100" b="1" dirty="0">
                <a:solidFill>
                  <a:srgbClr val="00AFEF"/>
                </a:solidFill>
                <a:latin typeface="Arial"/>
                <a:cs typeface="Arial"/>
              </a:rPr>
              <a:t>Avec</a:t>
            </a:r>
            <a:r>
              <a:rPr sz="1100" b="1" spc="20" dirty="0">
                <a:solidFill>
                  <a:srgbClr val="00AFEF"/>
                </a:solidFill>
                <a:latin typeface="Arial"/>
                <a:cs typeface="Arial"/>
              </a:rPr>
              <a:t> </a:t>
            </a:r>
            <a:r>
              <a:rPr sz="1100" b="1" dirty="0">
                <a:solidFill>
                  <a:srgbClr val="00AFEF"/>
                </a:solidFill>
                <a:latin typeface="Arial"/>
                <a:cs typeface="Arial"/>
              </a:rPr>
              <a:t>un</a:t>
            </a:r>
            <a:r>
              <a:rPr sz="1100" b="1" spc="-45" dirty="0">
                <a:solidFill>
                  <a:srgbClr val="00AFEF"/>
                </a:solidFill>
                <a:latin typeface="Arial"/>
                <a:cs typeface="Arial"/>
              </a:rPr>
              <a:t> </a:t>
            </a:r>
            <a:r>
              <a:rPr sz="1100" b="1" i="1" spc="-10" dirty="0">
                <a:solidFill>
                  <a:srgbClr val="00AFEF"/>
                </a:solidFill>
                <a:latin typeface="Arial"/>
                <a:cs typeface="Arial"/>
              </a:rPr>
              <a:t>f-</a:t>
            </a:r>
            <a:r>
              <a:rPr sz="1100" b="1" i="1" dirty="0">
                <a:solidFill>
                  <a:srgbClr val="00AFEF"/>
                </a:solidFill>
                <a:latin typeface="Arial"/>
                <a:cs typeface="Arial"/>
              </a:rPr>
              <a:t>string</a:t>
            </a:r>
            <a:r>
              <a:rPr sz="1100" b="1" i="1" spc="-25" dirty="0">
                <a:solidFill>
                  <a:srgbClr val="00AFEF"/>
                </a:solidFill>
                <a:latin typeface="Arial"/>
                <a:cs typeface="Arial"/>
              </a:rPr>
              <a:t> </a:t>
            </a:r>
            <a:r>
              <a:rPr sz="1100" b="1" dirty="0">
                <a:solidFill>
                  <a:srgbClr val="00AFEF"/>
                </a:solidFill>
                <a:latin typeface="Arial"/>
                <a:cs typeface="Arial"/>
              </a:rPr>
              <a:t>(formatted</a:t>
            </a:r>
            <a:r>
              <a:rPr sz="1100" b="1" spc="-25" dirty="0">
                <a:solidFill>
                  <a:srgbClr val="00AFEF"/>
                </a:solidFill>
                <a:latin typeface="Arial"/>
                <a:cs typeface="Arial"/>
              </a:rPr>
              <a:t> </a:t>
            </a:r>
            <a:r>
              <a:rPr sz="1100" b="1" dirty="0">
                <a:solidFill>
                  <a:srgbClr val="00AFEF"/>
                </a:solidFill>
                <a:latin typeface="Arial"/>
                <a:cs typeface="Arial"/>
              </a:rPr>
              <a:t>string)</a:t>
            </a:r>
            <a:r>
              <a:rPr sz="1100" b="1" spc="-35" dirty="0">
                <a:solidFill>
                  <a:srgbClr val="00AFEF"/>
                </a:solidFill>
                <a:latin typeface="Arial"/>
                <a:cs typeface="Arial"/>
              </a:rPr>
              <a:t> </a:t>
            </a:r>
            <a:r>
              <a:rPr sz="1100" b="1" dirty="0">
                <a:solidFill>
                  <a:srgbClr val="00AFEF"/>
                </a:solidFill>
                <a:latin typeface="Arial"/>
                <a:cs typeface="Arial"/>
              </a:rPr>
              <a:t>(méthode</a:t>
            </a:r>
            <a:r>
              <a:rPr sz="1100" b="1" spc="-20" dirty="0">
                <a:solidFill>
                  <a:srgbClr val="00AFEF"/>
                </a:solidFill>
                <a:latin typeface="Arial"/>
                <a:cs typeface="Arial"/>
              </a:rPr>
              <a:t> </a:t>
            </a:r>
            <a:r>
              <a:rPr sz="1100" b="1" dirty="0">
                <a:solidFill>
                  <a:srgbClr val="00AFEF"/>
                </a:solidFill>
                <a:latin typeface="Arial"/>
                <a:cs typeface="Arial"/>
              </a:rPr>
              <a:t>moderne</a:t>
            </a:r>
            <a:r>
              <a:rPr sz="1100" b="1" spc="-45" dirty="0">
                <a:solidFill>
                  <a:srgbClr val="00AFEF"/>
                </a:solidFill>
                <a:latin typeface="Arial"/>
                <a:cs typeface="Arial"/>
              </a:rPr>
              <a:t> </a:t>
            </a:r>
            <a:r>
              <a:rPr sz="1100" b="1" dirty="0">
                <a:solidFill>
                  <a:srgbClr val="00AFEF"/>
                </a:solidFill>
                <a:latin typeface="Arial"/>
                <a:cs typeface="Arial"/>
              </a:rPr>
              <a:t>et</a:t>
            </a:r>
            <a:r>
              <a:rPr sz="1100" b="1" spc="-60" dirty="0">
                <a:solidFill>
                  <a:srgbClr val="00AFEF"/>
                </a:solidFill>
                <a:latin typeface="Arial"/>
                <a:cs typeface="Arial"/>
              </a:rPr>
              <a:t> </a:t>
            </a:r>
            <a:r>
              <a:rPr sz="1100" b="1" spc="-10" dirty="0">
                <a:solidFill>
                  <a:srgbClr val="00AFEF"/>
                </a:solidFill>
                <a:latin typeface="Arial"/>
                <a:cs typeface="Arial"/>
              </a:rPr>
              <a:t>claire)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100" dirty="0">
                <a:latin typeface="Microsoft Sans Serif"/>
                <a:cs typeface="Microsoft Sans Serif"/>
              </a:rPr>
              <a:t>print(f"{nom}</a:t>
            </a:r>
            <a:r>
              <a:rPr sz="1100" spc="254" dirty="0">
                <a:latin typeface="Microsoft Sans Serif"/>
                <a:cs typeface="Microsoft Sans Serif"/>
              </a:rPr>
              <a:t> </a:t>
            </a:r>
            <a:r>
              <a:rPr sz="1100" spc="-10" dirty="0">
                <a:latin typeface="Microsoft Sans Serif"/>
                <a:cs typeface="Microsoft Sans Serif"/>
              </a:rPr>
              <a:t>{prenom}")</a:t>
            </a: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80"/>
              </a:spcBef>
            </a:pPr>
            <a:endParaRPr sz="1100">
              <a:latin typeface="Microsoft Sans Serif"/>
              <a:cs typeface="Microsoft Sans Serif"/>
            </a:endParaRPr>
          </a:p>
          <a:p>
            <a:pPr marL="222250" lvl="1" indent="-209550">
              <a:lnSpc>
                <a:spcPct val="100000"/>
              </a:lnSpc>
              <a:buClr>
                <a:srgbClr val="000000"/>
              </a:buClr>
              <a:buFont typeface="Wingdings"/>
              <a:buChar char=""/>
              <a:tabLst>
                <a:tab pos="222250" algn="l"/>
              </a:tabLst>
            </a:pPr>
            <a:r>
              <a:rPr sz="1100" dirty="0">
                <a:solidFill>
                  <a:srgbClr val="00AF50"/>
                </a:solidFill>
                <a:latin typeface="Microsoft Sans Serif"/>
                <a:cs typeface="Microsoft Sans Serif"/>
              </a:rPr>
              <a:t>Résultat</a:t>
            </a:r>
            <a:r>
              <a:rPr sz="1100" spc="-65" dirty="0">
                <a:solidFill>
                  <a:srgbClr val="00AF50"/>
                </a:solidFill>
                <a:latin typeface="Microsoft Sans Serif"/>
                <a:cs typeface="Microsoft Sans Serif"/>
              </a:rPr>
              <a:t> </a:t>
            </a:r>
            <a:r>
              <a:rPr sz="1100" spc="-50" dirty="0">
                <a:solidFill>
                  <a:srgbClr val="00AF50"/>
                </a:solidFill>
                <a:latin typeface="Microsoft Sans Serif"/>
                <a:cs typeface="Microsoft Sans Serif"/>
              </a:rPr>
              <a:t>:</a:t>
            </a:r>
            <a:endParaRPr sz="11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sz="1100" dirty="0">
                <a:latin typeface="Microsoft Sans Serif"/>
                <a:cs typeface="Microsoft Sans Serif"/>
              </a:rPr>
              <a:t>Ali</a:t>
            </a:r>
            <a:r>
              <a:rPr sz="1100" spc="-20" dirty="0">
                <a:latin typeface="Microsoft Sans Serif"/>
                <a:cs typeface="Microsoft Sans Serif"/>
              </a:rPr>
              <a:t> </a:t>
            </a:r>
            <a:r>
              <a:rPr sz="1100" spc="-10" dirty="0">
                <a:latin typeface="Microsoft Sans Serif"/>
                <a:cs typeface="Microsoft Sans Serif"/>
              </a:rPr>
              <a:t>Ahmed</a:t>
            </a:r>
            <a:endParaRPr sz="1100">
              <a:latin typeface="Microsoft Sans Serif"/>
              <a:cs typeface="Microsoft Sans Serif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0" y="3350895"/>
            <a:ext cx="3600450" cy="109855"/>
            <a:chOff x="0" y="3346704"/>
            <a:chExt cx="3072765" cy="109855"/>
          </a:xfrm>
        </p:grpSpPr>
        <p:sp>
          <p:nvSpPr>
            <p:cNvPr id="17" name="object 17"/>
            <p:cNvSpPr/>
            <p:nvPr/>
          </p:nvSpPr>
          <p:spPr>
            <a:xfrm>
              <a:off x="0" y="3346704"/>
              <a:ext cx="1536065" cy="109855"/>
            </a:xfrm>
            <a:custGeom>
              <a:avLst/>
              <a:gdLst/>
              <a:ahLst/>
              <a:cxnLst/>
              <a:rect l="l" t="t" r="r" b="b"/>
              <a:pathLst>
                <a:path w="1536065" h="109854">
                  <a:moveTo>
                    <a:pt x="1536065" y="0"/>
                  </a:moveTo>
                  <a:lnTo>
                    <a:pt x="0" y="0"/>
                  </a:lnTo>
                  <a:lnTo>
                    <a:pt x="0" y="109524"/>
                  </a:lnTo>
                  <a:lnTo>
                    <a:pt x="1536065" y="109524"/>
                  </a:lnTo>
                  <a:lnTo>
                    <a:pt x="1536065" y="0"/>
                  </a:lnTo>
                  <a:close/>
                </a:path>
              </a:pathLst>
            </a:custGeom>
            <a:solidFill>
              <a:srgbClr val="A2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536191" y="3346704"/>
              <a:ext cx="1536065" cy="109855"/>
            </a:xfrm>
            <a:custGeom>
              <a:avLst/>
              <a:gdLst/>
              <a:ahLst/>
              <a:cxnLst/>
              <a:rect l="l" t="t" r="r" b="b"/>
              <a:pathLst>
                <a:path w="1536064" h="109854">
                  <a:moveTo>
                    <a:pt x="1536065" y="0"/>
                  </a:moveTo>
                  <a:lnTo>
                    <a:pt x="0" y="0"/>
                  </a:lnTo>
                  <a:lnTo>
                    <a:pt x="0" y="109524"/>
                  </a:lnTo>
                  <a:lnTo>
                    <a:pt x="1536065" y="109524"/>
                  </a:lnTo>
                  <a:lnTo>
                    <a:pt x="1536065" y="0"/>
                  </a:lnTo>
                  <a:close/>
                </a:path>
              </a:pathLst>
            </a:custGeom>
            <a:solidFill>
              <a:srgbClr val="EBEB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</TotalTime>
  <Words>649</Words>
  <Application>Microsoft Office PowerPoint</Application>
  <PresentationFormat>Personnalisé</PresentationFormat>
  <Paragraphs>97</Paragraphs>
  <Slides>12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Office Theme</vt:lpstr>
      <vt:lpstr>Chapitre n° 2: Les Bases de la syntaxe (Partie 01)</vt:lpstr>
      <vt:lpstr>Plan du cours</vt:lpstr>
      <vt:lpstr>Introduction</vt:lpstr>
      <vt:lpstr>Premier programme: "Hello, World!"</vt:lpstr>
      <vt:lpstr>Diapositive 5</vt:lpstr>
      <vt:lpstr>Bases de la syntaxe (Syntax Basics)</vt:lpstr>
      <vt:lpstr>Bases de la syntaxe (Syntax Basics)</vt:lpstr>
      <vt:lpstr>Bases de la syntaxe (Syntax Basics)</vt:lpstr>
      <vt:lpstr>Bases de la syntaxe (Syntax Basics)</vt:lpstr>
      <vt:lpstr>Bases de la syntaxe (Syntax Basics)</vt:lpstr>
      <vt:lpstr>Bases de la syntaxe (Syntax Basics)</vt:lpstr>
      <vt:lpstr>Conclusion (Résumé du cours)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 n° 2: Écrire et exécuter un premier programme Python</dc:title>
  <cp:lastModifiedBy>PC</cp:lastModifiedBy>
  <cp:revision>20</cp:revision>
  <dcterms:created xsi:type="dcterms:W3CDTF">2026-02-17T19:28:50Z</dcterms:created>
  <dcterms:modified xsi:type="dcterms:W3CDTF">2026-03-04T05:02:53Z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2025-11-19T00:00:00Z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2026-02-17T00:00:00Z</vt:filetime>
  </property>
  <property fmtid="{D5CDD505-2E9C-101B-9397-08002B2CF9AE}" pid="5" name="Producer">
    <vt:lpwstr>www.ilovepdf.com</vt:lpwstr>
  </property>
</Properties>
</file>