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79" r:id="rId4"/>
    <p:sldId id="280" r:id="rId5"/>
    <p:sldId id="281" r:id="rId6"/>
    <p:sldId id="282" r:id="rId7"/>
    <p:sldId id="283" r:id="rId8"/>
    <p:sldId id="284" r:id="rId9"/>
    <p:sldId id="285" r:id="rId10"/>
    <p:sldId id="286" r:id="rId11"/>
    <p:sldId id="288" r:id="rId12"/>
    <p:sldId id="290" r:id="rId13"/>
    <p:sldId id="291" r:id="rId14"/>
    <p:sldId id="292" r:id="rId15"/>
    <p:sldId id="293" r:id="rId16"/>
    <p:sldId id="294" r:id="rId17"/>
    <p:sldId id="295" r:id="rId18"/>
    <p:sldId id="296" r:id="rId19"/>
    <p:sldId id="297" r:id="rId20"/>
    <p:sldId id="298" r:id="rId21"/>
    <p:sldId id="299" r:id="rId22"/>
    <p:sldId id="300" r:id="rId23"/>
    <p:sldId id="257" r:id="rId24"/>
    <p:sldId id="258" r:id="rId25"/>
    <p:sldId id="259" r:id="rId26"/>
    <p:sldId id="260" r:id="rId27"/>
    <p:sldId id="262" r:id="rId28"/>
    <p:sldId id="263"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8E2"/>
    <a:srgbClr val="0099FF"/>
    <a:srgbClr val="99FF33"/>
    <a:srgbClr val="A40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smtClean="0"/>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200F60A-B42B-4C14-A42A-7C097500976D}" type="datetimeFigureOut">
              <a:rPr lang="fr-FR" smtClean="0"/>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433B8-474F-488C-ADD4-668782A13C89}" type="slidenum">
              <a:rPr lang="fr-FR" smtClean="0"/>
              <a:t>‹N°›</a:t>
            </a:fld>
            <a:endParaRPr lang="fr-F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200F60A-B42B-4C14-A42A-7C097500976D}" type="datetimeFigureOut">
              <a:rPr lang="fr-FR" smtClean="0"/>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200F60A-B42B-4C14-A42A-7C097500976D}" type="datetimeFigureOut">
              <a:rPr lang="fr-FR" smtClean="0"/>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200F60A-B42B-4C14-A42A-7C097500976D}" type="datetimeFigureOut">
              <a:rPr lang="fr-FR" smtClean="0"/>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smtClean="0"/>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200F60A-B42B-4C14-A42A-7C097500976D}" type="datetimeFigureOut">
              <a:rPr lang="fr-FR" smtClean="0"/>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433B8-474F-488C-ADD4-668782A13C89}" type="slidenum">
              <a:rPr lang="fr-FR" smtClean="0"/>
              <a:t>‹N°›</a:t>
            </a:fld>
            <a:endParaRPr lang="fr-F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F200F60A-B42B-4C14-A42A-7C097500976D}" type="datetimeFigureOut">
              <a:rPr lang="fr-FR" smtClean="0"/>
              <a:t>04/11/2025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F200F60A-B42B-4C14-A42A-7C097500976D}" type="datetimeFigureOut">
              <a:rPr lang="fr-FR" smtClean="0"/>
              <a:t>04/11/2025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2433B8-474F-488C-ADD4-668782A13C89}" type="slidenum">
              <a:rPr lang="fr-FR" smtClean="0"/>
              <a:t>‹N°›</a:t>
            </a:fld>
            <a:endParaRPr lang="fr-F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200F60A-B42B-4C14-A42A-7C097500976D}" type="datetimeFigureOut">
              <a:rPr lang="fr-FR" smtClean="0"/>
              <a:t>04/11/2025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0F60A-B42B-4C14-A42A-7C097500976D}" type="datetimeFigureOut">
              <a:rPr lang="fr-FR" smtClean="0"/>
              <a:t>04/11/2025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smtClean="0"/>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200F60A-B42B-4C14-A42A-7C097500976D}" type="datetimeFigureOut">
              <a:rPr lang="fr-FR" smtClean="0"/>
              <a:t>04/11/2025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2433B8-474F-488C-ADD4-668782A13C89}" type="slidenum">
              <a:rPr lang="fr-FR" smtClean="0"/>
              <a:t>‹N°›</a:t>
            </a:fld>
            <a:endParaRPr lang="fr-F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smtClean="0"/>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200F60A-B42B-4C14-A42A-7C097500976D}" type="datetimeFigureOut">
              <a:rPr lang="fr-FR" smtClean="0"/>
              <a:t>04/11/2025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2433B8-474F-488C-ADD4-668782A13C8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200F60A-B42B-4C14-A42A-7C097500976D}" type="datetimeFigureOut">
              <a:rPr lang="fr-FR" smtClean="0"/>
              <a:t>04/11/2025</a:t>
            </a:fld>
            <a:endParaRPr lang="fr-F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r-F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D2433B8-474F-488C-ADD4-668782A13C89}" type="slidenum">
              <a:rPr lang="fr-FR" smtClean="0"/>
              <a:t>‹N°›</a:t>
            </a:fld>
            <a:endParaRPr lang="fr-F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just">
              <a:lnSpc>
                <a:spcPct val="150000"/>
              </a:lnSpc>
              <a:spcAft>
                <a:spcPts val="1000"/>
              </a:spcAft>
            </a:pPr>
            <a:r>
              <a:rPr lang="fr-FR" b="1" dirty="0" smtClean="0">
                <a:effectLst/>
                <a:latin typeface="Times New Roman"/>
                <a:ea typeface="Times New Roman"/>
                <a:cs typeface="Arial"/>
              </a:rPr>
              <a:t>Chapitre N 3 les éléments mobiles</a:t>
            </a:r>
            <a:r>
              <a:rPr lang="fr-FR" sz="4000" dirty="0">
                <a:ea typeface="Calibri"/>
                <a:cs typeface="Arial"/>
              </a:rPr>
              <a:t/>
            </a:r>
            <a:br>
              <a:rPr lang="fr-FR" sz="4000" dirty="0">
                <a:ea typeface="Calibri"/>
                <a:cs typeface="Arial"/>
              </a:rPr>
            </a:br>
            <a:endParaRPr lang="fr-FR" dirty="0"/>
          </a:p>
        </p:txBody>
      </p:sp>
    </p:spTree>
    <p:extLst>
      <p:ext uri="{BB962C8B-B14F-4D97-AF65-F5344CB8AC3E}">
        <p14:creationId xmlns:p14="http://schemas.microsoft.com/office/powerpoint/2010/main" val="40438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8424936" cy="2964914"/>
          </a:xfrm>
          <a:prstGeom prst="rect">
            <a:avLst/>
          </a:prstGeom>
        </p:spPr>
        <p:txBody>
          <a:bodyPr wrap="square">
            <a:spAutoFit/>
          </a:bodyPr>
          <a:lstStyle/>
          <a:p>
            <a:pPr lvl="0" algn="just">
              <a:lnSpc>
                <a:spcPct val="200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La cartographie de liaison (ou carte génétique)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La carte de liaison est l’ordonnancement de marqueurs (le plus souvent, de courts fragments d’ADN génomiques) définissant chacun un locus (localisation) unique. Ces cartes indiquent les positions relatives des marqueurs les uns par rapport aux autres. Deux marqueurs sont d’autant plus difficilement séparables qu’ils sont éloignés l’un de l’autre.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725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992888" cy="6273512"/>
          </a:xfrm>
          <a:prstGeom prst="rect">
            <a:avLst/>
          </a:prstGeom>
        </p:spPr>
        <p:txBody>
          <a:bodyPr wrap="square">
            <a:spAutoFit/>
          </a:bodyPr>
          <a:lstStyle/>
          <a:p>
            <a:pPr lvl="0" algn="just">
              <a:lnSpc>
                <a:spcPct val="150000"/>
              </a:lnSpc>
              <a:spcAft>
                <a:spcPts val="1000"/>
              </a:spcAft>
            </a:pPr>
            <a:r>
              <a:rPr lang="fr-FR" sz="2400" b="1" dirty="0" smtClean="0">
                <a:solidFill>
                  <a:schemeClr val="accent1">
                    <a:lumMod val="60000"/>
                    <a:lumOff val="40000"/>
                  </a:schemeClr>
                </a:solidFill>
                <a:ea typeface="Times New Roman"/>
                <a:cs typeface="Arial"/>
              </a:rPr>
              <a:t>5. Organisation </a:t>
            </a:r>
            <a:r>
              <a:rPr lang="fr-FR" sz="2400" b="1" dirty="0">
                <a:solidFill>
                  <a:schemeClr val="accent1">
                    <a:lumMod val="60000"/>
                    <a:lumOff val="40000"/>
                  </a:schemeClr>
                </a:solidFill>
                <a:ea typeface="Times New Roman"/>
                <a:cs typeface="Arial"/>
              </a:rPr>
              <a:t>des séquences nucléiques d’un génome</a:t>
            </a:r>
            <a:endParaRPr lang="fr-FR" sz="2400" dirty="0">
              <a:solidFill>
                <a:schemeClr val="accent1">
                  <a:lumMod val="60000"/>
                  <a:lumOff val="40000"/>
                </a:schemeClr>
              </a:solidFill>
              <a:ea typeface="Calibri"/>
              <a:cs typeface="Arial"/>
            </a:endParaRPr>
          </a:p>
          <a:p>
            <a:pPr indent="228600" algn="just">
              <a:lnSpc>
                <a:spcPct val="150000"/>
              </a:lnSpc>
              <a:spcAft>
                <a:spcPts val="1000"/>
              </a:spcAft>
            </a:pPr>
            <a:r>
              <a:rPr lang="fr-FR" sz="2400" dirty="0">
                <a:ea typeface="Times New Roman"/>
                <a:cs typeface="Arial"/>
              </a:rPr>
              <a:t>Des analyses physico-chimiques de l’ADN </a:t>
            </a:r>
            <a:r>
              <a:rPr lang="fr-FR" sz="2400" dirty="0" smtClean="0">
                <a:ea typeface="Times New Roman"/>
                <a:cs typeface="Arial"/>
              </a:rPr>
              <a:t>et </a:t>
            </a:r>
            <a:r>
              <a:rPr lang="fr-FR" sz="2400" dirty="0">
                <a:ea typeface="Times New Roman"/>
                <a:cs typeface="Arial"/>
              </a:rPr>
              <a:t>des étude bio-informatique des génomes complément séquences montrent l’existence de </a:t>
            </a:r>
            <a:r>
              <a:rPr lang="fr-FR" sz="2400" b="1" dirty="0">
                <a:solidFill>
                  <a:srgbClr val="00B050"/>
                </a:solidFill>
                <a:ea typeface="Times New Roman"/>
                <a:cs typeface="Arial"/>
              </a:rPr>
              <a:t>deux principaux type de </a:t>
            </a:r>
            <a:r>
              <a:rPr lang="fr-FR" sz="2400" b="1" dirty="0" smtClean="0">
                <a:solidFill>
                  <a:srgbClr val="00B050"/>
                </a:solidFill>
                <a:ea typeface="Times New Roman"/>
                <a:cs typeface="Arial"/>
              </a:rPr>
              <a:t>séquences</a:t>
            </a:r>
            <a:r>
              <a:rPr lang="fr-FR" sz="2400" dirty="0" smtClean="0">
                <a:ea typeface="Times New Roman"/>
                <a:cs typeface="Arial"/>
              </a:rPr>
              <a:t>: </a:t>
            </a:r>
          </a:p>
          <a:p>
            <a:pPr marL="342900" indent="-342900" algn="just">
              <a:lnSpc>
                <a:spcPct val="150000"/>
              </a:lnSpc>
              <a:spcAft>
                <a:spcPts val="1000"/>
              </a:spcAft>
              <a:buClr>
                <a:srgbClr val="C00000"/>
              </a:buClr>
              <a:buFont typeface="Times New Roman" pitchFamily="18" charset="0"/>
              <a:buChar char="♥"/>
            </a:pPr>
            <a:r>
              <a:rPr lang="fr-FR" sz="2400" dirty="0" smtClean="0">
                <a:ea typeface="Times New Roman"/>
                <a:cs typeface="Arial"/>
              </a:rPr>
              <a:t>des </a:t>
            </a:r>
            <a:r>
              <a:rPr lang="fr-FR" sz="2400" dirty="0">
                <a:ea typeface="Times New Roman"/>
                <a:cs typeface="Arial"/>
              </a:rPr>
              <a:t>séquences uniques correspondant à la plupart des </a:t>
            </a:r>
            <a:r>
              <a:rPr lang="fr-FR" sz="2400" dirty="0" smtClean="0">
                <a:ea typeface="Times New Roman"/>
                <a:cs typeface="Arial"/>
              </a:rPr>
              <a:t>gènes</a:t>
            </a:r>
          </a:p>
          <a:p>
            <a:pPr marL="342900" indent="-342900" algn="just">
              <a:lnSpc>
                <a:spcPct val="150000"/>
              </a:lnSpc>
              <a:spcAft>
                <a:spcPts val="1000"/>
              </a:spcAft>
              <a:buClr>
                <a:srgbClr val="C00000"/>
              </a:buClr>
              <a:buFont typeface="Times New Roman" pitchFamily="18" charset="0"/>
              <a:buChar char="♥"/>
            </a:pPr>
            <a:r>
              <a:rPr lang="fr-FR" sz="2400" dirty="0" smtClean="0">
                <a:ea typeface="Times New Roman"/>
                <a:cs typeface="Arial"/>
              </a:rPr>
              <a:t>des </a:t>
            </a:r>
            <a:r>
              <a:rPr lang="fr-FR" sz="2400" dirty="0">
                <a:ea typeface="Times New Roman"/>
                <a:cs typeface="Arial"/>
              </a:rPr>
              <a:t>séquences répétées</a:t>
            </a:r>
            <a:r>
              <a:rPr lang="fr-FR" sz="2400" dirty="0" smtClean="0">
                <a:ea typeface="Times New Roman"/>
                <a:cs typeface="Arial"/>
              </a:rPr>
              <a:t>.</a:t>
            </a:r>
          </a:p>
          <a:p>
            <a:pPr indent="228600" algn="just">
              <a:lnSpc>
                <a:spcPct val="150000"/>
              </a:lnSpc>
              <a:spcAft>
                <a:spcPts val="1000"/>
              </a:spcAft>
            </a:pPr>
            <a:r>
              <a:rPr lang="fr-FR" sz="2400" dirty="0" smtClean="0">
                <a:ea typeface="Times New Roman"/>
                <a:cs typeface="Arial"/>
              </a:rPr>
              <a:t> </a:t>
            </a:r>
            <a:r>
              <a:rPr lang="fr-FR" sz="2400" u="sng" dirty="0">
                <a:ea typeface="Times New Roman"/>
                <a:cs typeface="Arial"/>
              </a:rPr>
              <a:t>La taille </a:t>
            </a:r>
            <a:r>
              <a:rPr lang="fr-FR" sz="2400" dirty="0">
                <a:ea typeface="Times New Roman"/>
                <a:cs typeface="Arial"/>
              </a:rPr>
              <a:t>de la fraction correspondant aux </a:t>
            </a:r>
            <a:r>
              <a:rPr lang="fr-FR" sz="2400" u="sng" dirty="0">
                <a:ea typeface="Times New Roman"/>
                <a:cs typeface="Arial"/>
              </a:rPr>
              <a:t>séquences répétées </a:t>
            </a:r>
            <a:r>
              <a:rPr lang="fr-FR" sz="2400" b="1" dirty="0">
                <a:solidFill>
                  <a:srgbClr val="00B050"/>
                </a:solidFill>
                <a:ea typeface="Times New Roman"/>
                <a:cs typeface="Arial"/>
              </a:rPr>
              <a:t>varie énormément selon les espèces</a:t>
            </a:r>
            <a:r>
              <a:rPr lang="fr-FR" sz="2400" dirty="0">
                <a:ea typeface="Times New Roman"/>
                <a:cs typeface="Arial"/>
              </a:rPr>
              <a:t>. Cette </a:t>
            </a:r>
            <a:r>
              <a:rPr lang="fr-FR" sz="2400" u="sng" dirty="0">
                <a:ea typeface="Times New Roman"/>
                <a:cs typeface="Arial"/>
              </a:rPr>
              <a:t>variation</a:t>
            </a:r>
            <a:r>
              <a:rPr lang="fr-FR" sz="2400" dirty="0">
                <a:ea typeface="Times New Roman"/>
                <a:cs typeface="Arial"/>
              </a:rPr>
              <a:t> </a:t>
            </a:r>
            <a:r>
              <a:rPr lang="fr-FR" sz="2400" u="sng" dirty="0">
                <a:ea typeface="Times New Roman"/>
                <a:cs typeface="Arial"/>
              </a:rPr>
              <a:t>explique</a:t>
            </a:r>
            <a:r>
              <a:rPr lang="fr-FR" sz="2400" dirty="0">
                <a:ea typeface="Times New Roman"/>
                <a:cs typeface="Arial"/>
              </a:rPr>
              <a:t> </a:t>
            </a:r>
            <a:r>
              <a:rPr lang="fr-FR" sz="2400" dirty="0">
                <a:solidFill>
                  <a:srgbClr val="EC04CB"/>
                </a:solidFill>
                <a:ea typeface="Times New Roman"/>
                <a:cs typeface="Arial"/>
              </a:rPr>
              <a:t>la grande diversité des tailles des génomes nucléaires végétaux</a:t>
            </a:r>
            <a:r>
              <a:rPr lang="fr-FR" sz="2400" dirty="0">
                <a:ea typeface="Times New Roman"/>
                <a:cs typeface="Arial"/>
              </a:rPr>
              <a:t>.</a:t>
            </a:r>
            <a:endParaRPr lang="fr-FR" sz="2000" dirty="0">
              <a:latin typeface="Calibri"/>
              <a:ea typeface="Calibri"/>
              <a:cs typeface="Arial"/>
            </a:endParaRPr>
          </a:p>
          <a:p>
            <a:pPr indent="228600" algn="just">
              <a:lnSpc>
                <a:spcPct val="150000"/>
              </a:lnSpc>
              <a:spcAft>
                <a:spcPts val="1000"/>
              </a:spcAft>
            </a:pPr>
            <a:endParaRPr lang="fr-FR" sz="2400" dirty="0">
              <a:effectLst/>
              <a:ea typeface="Calibri"/>
              <a:cs typeface="Arial"/>
            </a:endParaRPr>
          </a:p>
        </p:txBody>
      </p:sp>
    </p:spTree>
    <p:extLst>
      <p:ext uri="{BB962C8B-B14F-4D97-AF65-F5344CB8AC3E}">
        <p14:creationId xmlns:p14="http://schemas.microsoft.com/office/powerpoint/2010/main" val="54107443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136904" cy="2564805"/>
          </a:xfrm>
          <a:prstGeom prst="rect">
            <a:avLst/>
          </a:prstGeom>
        </p:spPr>
        <p:txBody>
          <a:bodyPr wrap="square">
            <a:spAutoFit/>
          </a:bodyPr>
          <a:lstStyle/>
          <a:p>
            <a:pPr indent="228600" algn="just">
              <a:lnSpc>
                <a:spcPct val="150000"/>
              </a:lnSpc>
              <a:spcAft>
                <a:spcPts val="1000"/>
              </a:spcAft>
            </a:pPr>
            <a:r>
              <a:rPr lang="fr-FR" sz="2400" dirty="0">
                <a:ea typeface="Times New Roman"/>
                <a:cs typeface="Arial"/>
              </a:rPr>
              <a:t>Selon </a:t>
            </a:r>
            <a:r>
              <a:rPr lang="fr-FR" sz="2400" u="sng" dirty="0">
                <a:ea typeface="Times New Roman"/>
                <a:cs typeface="Arial"/>
              </a:rPr>
              <a:t>leur répartition dans le génome</a:t>
            </a:r>
            <a:r>
              <a:rPr lang="fr-FR" sz="2400" dirty="0">
                <a:ea typeface="Times New Roman"/>
                <a:cs typeface="Arial"/>
              </a:rPr>
              <a:t>, on distingue </a:t>
            </a:r>
            <a:r>
              <a:rPr lang="fr-FR" sz="2400" u="sng" dirty="0">
                <a:ea typeface="Times New Roman"/>
                <a:cs typeface="Arial"/>
              </a:rPr>
              <a:t>2 classes </a:t>
            </a:r>
            <a:r>
              <a:rPr lang="fr-FR" sz="2400" dirty="0">
                <a:ea typeface="Times New Roman"/>
                <a:cs typeface="Arial"/>
              </a:rPr>
              <a:t>de séquences </a:t>
            </a:r>
            <a:r>
              <a:rPr lang="fr-FR" sz="2400" dirty="0" smtClean="0">
                <a:ea typeface="Times New Roman"/>
                <a:cs typeface="Arial"/>
              </a:rPr>
              <a:t>répétées:</a:t>
            </a:r>
          </a:p>
          <a:p>
            <a:pPr marL="342900" indent="-342900" algn="just">
              <a:lnSpc>
                <a:spcPct val="150000"/>
              </a:lnSpc>
              <a:spcAft>
                <a:spcPts val="1000"/>
              </a:spcAft>
              <a:buBlip>
                <a:blip r:embed="rId2"/>
              </a:buBlip>
            </a:pPr>
            <a:r>
              <a:rPr lang="fr-FR" sz="2400" dirty="0" smtClean="0">
                <a:ea typeface="Times New Roman"/>
                <a:cs typeface="Arial"/>
              </a:rPr>
              <a:t>les </a:t>
            </a:r>
            <a:r>
              <a:rPr lang="fr-FR" sz="2400" dirty="0">
                <a:ea typeface="Times New Roman"/>
                <a:cs typeface="Arial"/>
              </a:rPr>
              <a:t>séquences groupées en </a:t>
            </a:r>
            <a:r>
              <a:rPr lang="fr-FR" sz="2400" dirty="0" smtClean="0">
                <a:ea typeface="Times New Roman"/>
                <a:cs typeface="Arial"/>
              </a:rPr>
              <a:t>tandem.</a:t>
            </a:r>
          </a:p>
          <a:p>
            <a:pPr marL="342900" indent="-342900" algn="just">
              <a:lnSpc>
                <a:spcPct val="150000"/>
              </a:lnSpc>
              <a:spcAft>
                <a:spcPts val="1000"/>
              </a:spcAft>
              <a:buBlip>
                <a:blip r:embed="rId2"/>
              </a:buBlip>
            </a:pPr>
            <a:r>
              <a:rPr lang="fr-FR" sz="2400" dirty="0" smtClean="0">
                <a:ea typeface="Times New Roman"/>
                <a:cs typeface="Arial"/>
              </a:rPr>
              <a:t>les </a:t>
            </a:r>
            <a:r>
              <a:rPr lang="fr-FR" sz="2400" dirty="0">
                <a:ea typeface="Times New Roman"/>
                <a:cs typeface="Arial"/>
              </a:rPr>
              <a:t>séquences répétées dispersés dans le génome. </a:t>
            </a:r>
            <a:endParaRPr lang="fr-FR" sz="2000" dirty="0">
              <a:effectLst/>
              <a:latin typeface="Calibri"/>
              <a:ea typeface="Calibri"/>
              <a:cs typeface="Arial"/>
            </a:endParaRPr>
          </a:p>
        </p:txBody>
      </p:sp>
      <p:graphicFrame>
        <p:nvGraphicFramePr>
          <p:cNvPr id="3" name="Tableau 2"/>
          <p:cNvGraphicFramePr>
            <a:graphicFrameLocks noGrp="1"/>
          </p:cNvGraphicFramePr>
          <p:nvPr>
            <p:extLst/>
          </p:nvPr>
        </p:nvGraphicFramePr>
        <p:xfrm>
          <a:off x="611560" y="2910607"/>
          <a:ext cx="5363210" cy="3657600"/>
        </p:xfrm>
        <a:graphic>
          <a:graphicData uri="http://schemas.openxmlformats.org/drawingml/2006/table">
            <a:tbl>
              <a:tblPr firstRow="1" firstCol="1" bandRow="1">
                <a:tableStyleId>{69C7853C-536D-4A76-A0AE-DD22124D55A5}</a:tableStyleId>
              </a:tblPr>
              <a:tblGrid>
                <a:gridCol w="2681605"/>
                <a:gridCol w="2681605"/>
              </a:tblGrid>
              <a:tr h="0">
                <a:tc>
                  <a:txBody>
                    <a:bodyPr/>
                    <a:lstStyle/>
                    <a:p>
                      <a:pPr algn="just">
                        <a:lnSpc>
                          <a:spcPct val="150000"/>
                        </a:lnSpc>
                        <a:spcAft>
                          <a:spcPts val="0"/>
                        </a:spcAft>
                      </a:pPr>
                      <a:r>
                        <a:rPr lang="fr-FR" sz="2000" dirty="0">
                          <a:effectLst/>
                        </a:rPr>
                        <a:t>Séquences groupées en tandem</a:t>
                      </a:r>
                      <a:endParaRPr lang="fr-FR" sz="2000" dirty="0">
                        <a:solidFill>
                          <a:srgbClr val="365F91"/>
                        </a:solidFill>
                        <a:effectLst/>
                        <a:latin typeface="Calibri"/>
                        <a:ea typeface="Calibri"/>
                        <a:cs typeface="Arial"/>
                      </a:endParaRPr>
                    </a:p>
                  </a:txBody>
                  <a:tcPr marL="68580" marR="68580" marT="0" marB="0"/>
                </a:tc>
                <a:tc>
                  <a:txBody>
                    <a:bodyPr/>
                    <a:lstStyle/>
                    <a:p>
                      <a:pPr algn="just">
                        <a:lnSpc>
                          <a:spcPct val="150000"/>
                        </a:lnSpc>
                        <a:spcAft>
                          <a:spcPts val="0"/>
                        </a:spcAft>
                      </a:pPr>
                      <a:r>
                        <a:rPr lang="fr-FR" sz="2000" dirty="0">
                          <a:effectLst/>
                        </a:rPr>
                        <a:t>Séquences dispersées</a:t>
                      </a:r>
                      <a:endParaRPr lang="fr-FR" sz="2000" dirty="0">
                        <a:solidFill>
                          <a:srgbClr val="365F91"/>
                        </a:solidFill>
                        <a:effectLst/>
                        <a:latin typeface="Calibri"/>
                        <a:ea typeface="Calibri"/>
                        <a:cs typeface="Arial"/>
                      </a:endParaRPr>
                    </a:p>
                  </a:txBody>
                  <a:tcPr marL="68580" marR="68580" marT="0" marB="0"/>
                </a:tc>
              </a:tr>
              <a:tr h="0">
                <a:tc>
                  <a:txBody>
                    <a:bodyPr/>
                    <a:lstStyle/>
                    <a:p>
                      <a:pPr algn="just">
                        <a:lnSpc>
                          <a:spcPct val="150000"/>
                        </a:lnSpc>
                        <a:spcAft>
                          <a:spcPts val="0"/>
                        </a:spcAft>
                      </a:pPr>
                      <a:r>
                        <a:rPr lang="fr-FR" sz="2000" dirty="0">
                          <a:effectLst/>
                        </a:rPr>
                        <a:t>Gènes ARNr, gènes </a:t>
                      </a:r>
                      <a:r>
                        <a:rPr lang="fr-FR" sz="2000" dirty="0" err="1">
                          <a:effectLst/>
                        </a:rPr>
                        <a:t>ARNt</a:t>
                      </a:r>
                      <a:r>
                        <a:rPr lang="fr-FR" sz="2000" dirty="0">
                          <a:effectLst/>
                        </a:rPr>
                        <a:t> </a:t>
                      </a:r>
                    </a:p>
                    <a:p>
                      <a:pPr algn="just">
                        <a:lnSpc>
                          <a:spcPct val="150000"/>
                        </a:lnSpc>
                        <a:spcAft>
                          <a:spcPts val="0"/>
                        </a:spcAft>
                      </a:pPr>
                      <a:r>
                        <a:rPr lang="fr-FR" sz="2000" dirty="0">
                          <a:effectLst/>
                        </a:rPr>
                        <a:t>ADN satellite</a:t>
                      </a:r>
                    </a:p>
                    <a:p>
                      <a:pPr algn="just">
                        <a:lnSpc>
                          <a:spcPct val="150000"/>
                        </a:lnSpc>
                        <a:spcAft>
                          <a:spcPts val="0"/>
                        </a:spcAft>
                      </a:pPr>
                      <a:r>
                        <a:rPr lang="fr-FR" sz="2000" dirty="0">
                          <a:effectLst/>
                        </a:rPr>
                        <a:t>Répétition </a:t>
                      </a:r>
                      <a:r>
                        <a:rPr lang="fr-FR" sz="2000" dirty="0" err="1">
                          <a:effectLst/>
                        </a:rPr>
                        <a:t>télomérique</a:t>
                      </a:r>
                      <a:endParaRPr lang="fr-FR" sz="2000" dirty="0">
                        <a:effectLst/>
                      </a:endParaRPr>
                    </a:p>
                    <a:p>
                      <a:pPr algn="just">
                        <a:lnSpc>
                          <a:spcPct val="150000"/>
                        </a:lnSpc>
                        <a:spcAft>
                          <a:spcPts val="0"/>
                        </a:spcAft>
                      </a:pPr>
                      <a:r>
                        <a:rPr lang="fr-FR" sz="2000" dirty="0">
                          <a:effectLst/>
                        </a:rPr>
                        <a:t>Répétition </a:t>
                      </a:r>
                      <a:r>
                        <a:rPr lang="fr-FR" sz="2000" dirty="0" err="1">
                          <a:effectLst/>
                        </a:rPr>
                        <a:t>centromérique</a:t>
                      </a:r>
                      <a:endParaRPr lang="fr-FR" sz="2000" dirty="0">
                        <a:solidFill>
                          <a:srgbClr val="365F91"/>
                        </a:solidFill>
                        <a:effectLst/>
                        <a:latin typeface="Calibri"/>
                        <a:ea typeface="Calibri"/>
                        <a:cs typeface="Arial"/>
                      </a:endParaRPr>
                    </a:p>
                  </a:txBody>
                  <a:tcPr marL="68580" marR="68580" marT="0" marB="0"/>
                </a:tc>
                <a:tc>
                  <a:txBody>
                    <a:bodyPr/>
                    <a:lstStyle/>
                    <a:p>
                      <a:pPr algn="just">
                        <a:lnSpc>
                          <a:spcPct val="150000"/>
                        </a:lnSpc>
                        <a:spcAft>
                          <a:spcPts val="0"/>
                        </a:spcAft>
                      </a:pPr>
                      <a:r>
                        <a:rPr lang="fr-FR" sz="2000" dirty="0">
                          <a:effectLst/>
                        </a:rPr>
                        <a:t>Transposons </a:t>
                      </a:r>
                    </a:p>
                    <a:p>
                      <a:pPr algn="just">
                        <a:lnSpc>
                          <a:spcPct val="150000"/>
                        </a:lnSpc>
                        <a:spcAft>
                          <a:spcPts val="0"/>
                        </a:spcAft>
                      </a:pPr>
                      <a:r>
                        <a:rPr lang="fr-FR" sz="2000" dirty="0" err="1">
                          <a:effectLst/>
                        </a:rPr>
                        <a:t>Rétrotransposons</a:t>
                      </a:r>
                      <a:endParaRPr lang="fr-FR" sz="2000" dirty="0">
                        <a:effectLst/>
                      </a:endParaRPr>
                    </a:p>
                    <a:p>
                      <a:pPr algn="just">
                        <a:lnSpc>
                          <a:spcPct val="150000"/>
                        </a:lnSpc>
                        <a:spcAft>
                          <a:spcPts val="0"/>
                        </a:spcAft>
                      </a:pPr>
                      <a:r>
                        <a:rPr lang="fr-FR" sz="2000" dirty="0" err="1">
                          <a:effectLst/>
                        </a:rPr>
                        <a:t>Minisatillites</a:t>
                      </a:r>
                      <a:endParaRPr lang="fr-FR" sz="2000" dirty="0">
                        <a:effectLst/>
                      </a:endParaRPr>
                    </a:p>
                    <a:p>
                      <a:pPr algn="just">
                        <a:lnSpc>
                          <a:spcPct val="150000"/>
                        </a:lnSpc>
                        <a:spcAft>
                          <a:spcPts val="0"/>
                        </a:spcAft>
                      </a:pPr>
                      <a:r>
                        <a:rPr lang="fr-FR" sz="2000" dirty="0">
                          <a:effectLst/>
                        </a:rPr>
                        <a:t>microsatellites</a:t>
                      </a:r>
                      <a:endParaRPr lang="fr-FR" sz="2000" dirty="0">
                        <a:solidFill>
                          <a:srgbClr val="365F91"/>
                        </a:solidFill>
                        <a:effectLst/>
                        <a:latin typeface="Calibri"/>
                        <a:ea typeface="Calibri"/>
                        <a:cs typeface="Arial"/>
                      </a:endParaRPr>
                    </a:p>
                  </a:txBody>
                  <a:tcPr marL="68580" marR="68580" marT="0" marB="0"/>
                </a:tc>
              </a:tr>
            </a:tbl>
          </a:graphicData>
        </a:graphic>
      </p:graphicFrame>
      <p:sp>
        <p:nvSpPr>
          <p:cNvPr id="4" name="Rectangle 3"/>
          <p:cNvSpPr/>
          <p:nvPr/>
        </p:nvSpPr>
        <p:spPr>
          <a:xfrm>
            <a:off x="6012160" y="2929273"/>
            <a:ext cx="2699792" cy="34045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spcAft>
                <a:spcPts val="1000"/>
              </a:spcAft>
            </a:pPr>
            <a:r>
              <a:rPr lang="fr-FR" sz="2400" b="1" dirty="0">
                <a:ea typeface="Times New Roman"/>
                <a:cs typeface="Arial"/>
              </a:rPr>
              <a:t>Tableau 2.2</a:t>
            </a:r>
            <a:r>
              <a:rPr lang="fr-FR" sz="2400" dirty="0">
                <a:ea typeface="Times New Roman"/>
                <a:cs typeface="Arial"/>
              </a:rPr>
              <a:t> différent type de séquences répétées rencontrées dans le génome des plantes</a:t>
            </a:r>
            <a:r>
              <a:rPr lang="fr-FR" sz="2400" dirty="0" smtClean="0">
                <a:ea typeface="Times New Roman"/>
                <a:cs typeface="Arial"/>
              </a:rPr>
              <a:t>.</a:t>
            </a:r>
          </a:p>
          <a:p>
            <a:pPr algn="just">
              <a:lnSpc>
                <a:spcPct val="150000"/>
              </a:lnSpc>
              <a:spcAft>
                <a:spcPts val="1000"/>
              </a:spcAft>
            </a:pPr>
            <a:endParaRPr lang="fr-FR" sz="2000" dirty="0" smtClean="0">
              <a:effectLst/>
              <a:latin typeface="Calibri"/>
              <a:ea typeface="Calibri"/>
              <a:cs typeface="Arial"/>
            </a:endParaRPr>
          </a:p>
        </p:txBody>
      </p:sp>
    </p:spTree>
    <p:extLst>
      <p:ext uri="{BB962C8B-B14F-4D97-AF65-F5344CB8AC3E}">
        <p14:creationId xmlns:p14="http://schemas.microsoft.com/office/powerpoint/2010/main" val="409392027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560840" cy="5334794"/>
          </a:xfrm>
          <a:prstGeom prst="rect">
            <a:avLst/>
          </a:prstGeom>
        </p:spPr>
        <p:txBody>
          <a:bodyPr wrap="square">
            <a:spAutoFit/>
          </a:bodyPr>
          <a:lstStyle/>
          <a:p>
            <a:pPr lvl="1" algn="just">
              <a:lnSpc>
                <a:spcPct val="150000"/>
              </a:lnSpc>
            </a:pPr>
            <a:r>
              <a:rPr lang="fr-FR" sz="2400" b="1" dirty="0" smtClean="0">
                <a:solidFill>
                  <a:schemeClr val="accent1">
                    <a:lumMod val="60000"/>
                    <a:lumOff val="40000"/>
                  </a:schemeClr>
                </a:solidFill>
                <a:ea typeface="Times New Roman"/>
                <a:cs typeface="Arial"/>
              </a:rPr>
              <a:t>5.1. Séquences </a:t>
            </a:r>
            <a:r>
              <a:rPr lang="fr-FR" sz="2400" b="1" dirty="0">
                <a:solidFill>
                  <a:schemeClr val="accent1">
                    <a:lumMod val="60000"/>
                    <a:lumOff val="40000"/>
                  </a:schemeClr>
                </a:solidFill>
                <a:ea typeface="Times New Roman"/>
                <a:cs typeface="Arial"/>
              </a:rPr>
              <a:t>répètes en tandem</a:t>
            </a:r>
            <a:endParaRPr lang="fr-FR" sz="2400" dirty="0">
              <a:solidFill>
                <a:schemeClr val="accent1">
                  <a:lumMod val="60000"/>
                  <a:lumOff val="40000"/>
                </a:schemeClr>
              </a:solidFill>
              <a:ea typeface="Calibri"/>
              <a:cs typeface="Arial"/>
            </a:endParaRPr>
          </a:p>
          <a:p>
            <a:pPr lvl="2" algn="just">
              <a:lnSpc>
                <a:spcPct val="150000"/>
              </a:lnSpc>
              <a:spcAft>
                <a:spcPts val="1000"/>
              </a:spcAft>
            </a:pPr>
            <a:r>
              <a:rPr lang="fr-FR" sz="2400" b="1" dirty="0" smtClean="0">
                <a:solidFill>
                  <a:srgbClr val="0070C0"/>
                </a:solidFill>
                <a:ea typeface="Times New Roman"/>
                <a:cs typeface="Arial"/>
              </a:rPr>
              <a:t>5.1.1. Gènes </a:t>
            </a:r>
            <a:r>
              <a:rPr lang="fr-FR" sz="2400" b="1" dirty="0">
                <a:solidFill>
                  <a:srgbClr val="0070C0"/>
                </a:solidFill>
                <a:ea typeface="Times New Roman"/>
                <a:cs typeface="Arial"/>
              </a:rPr>
              <a:t>codons ARNr et </a:t>
            </a:r>
            <a:r>
              <a:rPr lang="fr-FR" sz="2400" b="1" dirty="0" err="1">
                <a:solidFill>
                  <a:srgbClr val="0070C0"/>
                </a:solidFill>
                <a:ea typeface="Times New Roman"/>
                <a:cs typeface="Arial"/>
              </a:rPr>
              <a:t>ARNt</a:t>
            </a:r>
            <a:endParaRPr lang="fr-FR" sz="2400" dirty="0">
              <a:solidFill>
                <a:srgbClr val="0070C0"/>
              </a:solidFill>
              <a:ea typeface="Calibri"/>
              <a:cs typeface="Arial"/>
            </a:endParaRPr>
          </a:p>
          <a:p>
            <a:pPr indent="228600" algn="just">
              <a:lnSpc>
                <a:spcPct val="150000"/>
              </a:lnSpc>
              <a:spcAft>
                <a:spcPts val="1000"/>
              </a:spcAft>
            </a:pPr>
            <a:r>
              <a:rPr lang="fr-FR" sz="2400" dirty="0">
                <a:ea typeface="Times New Roman"/>
                <a:cs typeface="Arial"/>
              </a:rPr>
              <a:t>Les gènes nucléaires codant </a:t>
            </a:r>
            <a:r>
              <a:rPr lang="fr-FR" sz="2400" dirty="0" err="1">
                <a:ea typeface="Times New Roman"/>
                <a:cs typeface="Arial"/>
              </a:rPr>
              <a:t>ARNt</a:t>
            </a:r>
            <a:r>
              <a:rPr lang="fr-FR" sz="2400" dirty="0">
                <a:ea typeface="Times New Roman"/>
                <a:cs typeface="Arial"/>
              </a:rPr>
              <a:t> </a:t>
            </a:r>
            <a:r>
              <a:rPr lang="fr-FR" sz="2400" dirty="0">
                <a:solidFill>
                  <a:srgbClr val="EC04CB"/>
                </a:solidFill>
                <a:ea typeface="Times New Roman"/>
                <a:cs typeface="Arial"/>
              </a:rPr>
              <a:t>sont présent en copies multiples (plusieurs centaines)</a:t>
            </a:r>
            <a:r>
              <a:rPr lang="fr-FR" sz="2400" dirty="0">
                <a:ea typeface="Times New Roman"/>
                <a:cs typeface="Arial"/>
              </a:rPr>
              <a:t> en </a:t>
            </a:r>
            <a:r>
              <a:rPr lang="fr-FR" sz="2400" u="sng" dirty="0">
                <a:ea typeface="Times New Roman"/>
                <a:cs typeface="Arial"/>
              </a:rPr>
              <a:t>tandem</a:t>
            </a:r>
            <a:r>
              <a:rPr lang="fr-FR" sz="2400" dirty="0">
                <a:ea typeface="Times New Roman"/>
                <a:cs typeface="Arial"/>
              </a:rPr>
              <a:t> dans le </a:t>
            </a:r>
            <a:r>
              <a:rPr lang="fr-FR" sz="2400" dirty="0" smtClean="0">
                <a:ea typeface="Times New Roman"/>
                <a:cs typeface="Arial"/>
              </a:rPr>
              <a:t>génome, </a:t>
            </a:r>
            <a:r>
              <a:rPr lang="fr-FR" sz="2400" u="sng" dirty="0">
                <a:ea typeface="Times New Roman"/>
                <a:cs typeface="Arial"/>
              </a:rPr>
              <a:t>cette organisation </a:t>
            </a:r>
            <a:r>
              <a:rPr lang="fr-FR" sz="2400" dirty="0">
                <a:ea typeface="Times New Roman"/>
                <a:cs typeface="Arial"/>
              </a:rPr>
              <a:t>est </a:t>
            </a:r>
            <a:r>
              <a:rPr lang="fr-FR" sz="2400" dirty="0">
                <a:solidFill>
                  <a:srgbClr val="00B050"/>
                </a:solidFill>
                <a:ea typeface="Times New Roman"/>
                <a:cs typeface="Arial"/>
              </a:rPr>
              <a:t>commune</a:t>
            </a:r>
            <a:r>
              <a:rPr lang="fr-FR" sz="2400" dirty="0">
                <a:ea typeface="Times New Roman"/>
                <a:cs typeface="Arial"/>
              </a:rPr>
              <a:t> aux </a:t>
            </a:r>
            <a:r>
              <a:rPr lang="fr-FR" sz="2400" u="sng" dirty="0">
                <a:ea typeface="Times New Roman"/>
                <a:cs typeface="Arial"/>
              </a:rPr>
              <a:t>différents organismes eucaryotes. </a:t>
            </a:r>
          </a:p>
          <a:p>
            <a:pPr indent="228600" algn="just">
              <a:lnSpc>
                <a:spcPct val="150000"/>
              </a:lnSpc>
              <a:spcAft>
                <a:spcPts val="1000"/>
              </a:spcAft>
            </a:pPr>
            <a:r>
              <a:rPr lang="fr-FR" sz="2400" dirty="0" smtClean="0">
                <a:ea typeface="Times New Roman"/>
                <a:cs typeface="Arial"/>
              </a:rPr>
              <a:t>Chaque unité transcription elle code dans l’ordre l’ARNr 18s la sous unité ribosomale 40s puis les </a:t>
            </a:r>
            <a:r>
              <a:rPr lang="fr-FR" sz="2400" dirty="0" err="1" smtClean="0">
                <a:ea typeface="Times New Roman"/>
                <a:cs typeface="Arial"/>
              </a:rPr>
              <a:t>ARNt</a:t>
            </a:r>
            <a:r>
              <a:rPr lang="fr-FR" sz="2400" dirty="0" smtClean="0">
                <a:ea typeface="Times New Roman"/>
                <a:cs typeface="Arial"/>
              </a:rPr>
              <a:t> 25s et 5.8s constitutif de la sous unité ribosomique 60s.</a:t>
            </a:r>
            <a:endParaRPr lang="fr-FR" sz="2400" dirty="0">
              <a:effectLst/>
              <a:ea typeface="Calibri"/>
              <a:cs typeface="Arial"/>
            </a:endParaRPr>
          </a:p>
        </p:txBody>
      </p:sp>
    </p:spTree>
    <p:extLst>
      <p:ext uri="{BB962C8B-B14F-4D97-AF65-F5344CB8AC3E}">
        <p14:creationId xmlns:p14="http://schemas.microsoft.com/office/powerpoint/2010/main" val="33759441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4815" y="692696"/>
            <a:ext cx="9036496" cy="3096344"/>
          </a:xfrm>
          <a:prstGeom prst="rect">
            <a:avLst/>
          </a:prstGeom>
          <a:noFill/>
          <a:ln>
            <a:solidFill>
              <a:srgbClr val="4F81BD"/>
            </a:solidFill>
          </a:ln>
        </p:spPr>
      </p:pic>
      <p:sp>
        <p:nvSpPr>
          <p:cNvPr id="3" name="Rectangle 2"/>
          <p:cNvSpPr/>
          <p:nvPr/>
        </p:nvSpPr>
        <p:spPr>
          <a:xfrm>
            <a:off x="395536" y="4077072"/>
            <a:ext cx="8424936" cy="114114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1000"/>
              </a:spcAft>
            </a:pPr>
            <a:r>
              <a:rPr lang="fr-FR" sz="2400" b="1" dirty="0" smtClean="0">
                <a:ea typeface="Times New Roman"/>
                <a:cs typeface="Arial"/>
              </a:rPr>
              <a:t>Figure.4</a:t>
            </a:r>
            <a:r>
              <a:rPr lang="fr-FR" sz="2400" dirty="0" smtClean="0">
                <a:ea typeface="Times New Roman"/>
                <a:cs typeface="Arial"/>
              </a:rPr>
              <a:t> </a:t>
            </a:r>
            <a:r>
              <a:rPr lang="fr-FR" sz="2400" dirty="0">
                <a:ea typeface="Times New Roman"/>
                <a:cs typeface="Arial"/>
              </a:rPr>
              <a:t>gène </a:t>
            </a:r>
            <a:r>
              <a:rPr lang="fr-FR" sz="2400" dirty="0" smtClean="0">
                <a:ea typeface="Times New Roman"/>
                <a:cs typeface="Arial"/>
              </a:rPr>
              <a:t>ribosomique. </a:t>
            </a:r>
            <a:r>
              <a:rPr lang="fr-FR" sz="2400" dirty="0">
                <a:ea typeface="Times New Roman"/>
                <a:cs typeface="Arial"/>
              </a:rPr>
              <a:t>IGS (</a:t>
            </a:r>
            <a:r>
              <a:rPr lang="fr-FR" sz="2400" dirty="0" err="1">
                <a:ea typeface="Times New Roman"/>
                <a:cs typeface="Arial"/>
              </a:rPr>
              <a:t>intergenic</a:t>
            </a:r>
            <a:r>
              <a:rPr lang="fr-FR" sz="2400" dirty="0">
                <a:ea typeface="Times New Roman"/>
                <a:cs typeface="Arial"/>
              </a:rPr>
              <a:t> séquence</a:t>
            </a:r>
            <a:r>
              <a:rPr lang="fr-FR" sz="2400" dirty="0" smtClean="0">
                <a:ea typeface="Times New Roman"/>
                <a:cs typeface="Arial"/>
              </a:rPr>
              <a:t>), </a:t>
            </a:r>
            <a:r>
              <a:rPr lang="fr-FR" sz="2400" dirty="0">
                <a:ea typeface="Times New Roman"/>
                <a:cs typeface="Arial"/>
              </a:rPr>
              <a:t>ITS (</a:t>
            </a:r>
            <a:r>
              <a:rPr lang="fr-FR" sz="2400" dirty="0" err="1">
                <a:ea typeface="Times New Roman"/>
                <a:cs typeface="Arial"/>
              </a:rPr>
              <a:t>intergenic</a:t>
            </a:r>
            <a:r>
              <a:rPr lang="fr-FR" sz="2400" dirty="0">
                <a:ea typeface="Times New Roman"/>
                <a:cs typeface="Arial"/>
              </a:rPr>
              <a:t> </a:t>
            </a:r>
            <a:r>
              <a:rPr lang="fr-FR" sz="2400" dirty="0" err="1">
                <a:ea typeface="Times New Roman"/>
                <a:cs typeface="Arial"/>
              </a:rPr>
              <a:t>transcribed</a:t>
            </a:r>
            <a:r>
              <a:rPr lang="fr-FR" sz="2400" dirty="0">
                <a:ea typeface="Times New Roman"/>
                <a:cs typeface="Arial"/>
              </a:rPr>
              <a:t> séquence).</a:t>
            </a:r>
            <a:endParaRPr lang="fr-FR" sz="2000" dirty="0">
              <a:effectLst/>
              <a:latin typeface="Calibri"/>
              <a:ea typeface="Calibri"/>
              <a:cs typeface="Arial"/>
            </a:endParaRPr>
          </a:p>
        </p:txBody>
      </p:sp>
    </p:spTree>
    <p:extLst>
      <p:ext uri="{BB962C8B-B14F-4D97-AF65-F5344CB8AC3E}">
        <p14:creationId xmlns:p14="http://schemas.microsoft.com/office/powerpoint/2010/main" val="120009544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560840" cy="4098558"/>
          </a:xfrm>
          <a:prstGeom prst="rect">
            <a:avLst/>
          </a:prstGeom>
        </p:spPr>
        <p:txBody>
          <a:bodyPr wrap="square">
            <a:spAutoFit/>
          </a:bodyPr>
          <a:lstStyle/>
          <a:p>
            <a:pPr indent="228600" algn="just">
              <a:lnSpc>
                <a:spcPct val="150000"/>
              </a:lnSpc>
              <a:spcAft>
                <a:spcPts val="1000"/>
              </a:spcAft>
            </a:pPr>
            <a:r>
              <a:rPr lang="fr-FR" sz="2400" u="sng" dirty="0">
                <a:ea typeface="Times New Roman"/>
                <a:cs typeface="Arial"/>
              </a:rPr>
              <a:t>Ces séquences répétées</a:t>
            </a:r>
            <a:r>
              <a:rPr lang="fr-FR" sz="2400" dirty="0">
                <a:ea typeface="Times New Roman"/>
                <a:cs typeface="Arial"/>
              </a:rPr>
              <a:t> peuvent être </a:t>
            </a:r>
            <a:r>
              <a:rPr lang="fr-FR" sz="2400" dirty="0">
                <a:solidFill>
                  <a:srgbClr val="00B050"/>
                </a:solidFill>
                <a:ea typeface="Times New Roman"/>
                <a:cs typeface="Arial"/>
              </a:rPr>
              <a:t>présentes sur plusieurs </a:t>
            </a:r>
            <a:r>
              <a:rPr lang="fr-FR" sz="2400" dirty="0" smtClean="0">
                <a:solidFill>
                  <a:srgbClr val="00B050"/>
                </a:solidFill>
                <a:ea typeface="Times New Roman"/>
                <a:cs typeface="Arial"/>
              </a:rPr>
              <a:t>chromosomes</a:t>
            </a:r>
            <a:r>
              <a:rPr lang="fr-FR" sz="2400" dirty="0" smtClean="0">
                <a:ea typeface="Times New Roman"/>
                <a:cs typeface="Arial"/>
              </a:rPr>
              <a:t>, </a:t>
            </a:r>
            <a:r>
              <a:rPr lang="fr-FR" sz="2400" dirty="0">
                <a:solidFill>
                  <a:srgbClr val="0070C0"/>
                </a:solidFill>
                <a:ea typeface="Times New Roman"/>
                <a:cs typeface="Arial"/>
              </a:rPr>
              <a:t>le regroupement de ces séquences dans une même région du chromosome a conduit à l’appellation </a:t>
            </a:r>
            <a:r>
              <a:rPr lang="fr-FR" sz="2400" dirty="0">
                <a:solidFill>
                  <a:schemeClr val="accent6">
                    <a:lumMod val="60000"/>
                    <a:lumOff val="40000"/>
                  </a:schemeClr>
                </a:solidFill>
                <a:ea typeface="Times New Roman"/>
                <a:cs typeface="Arial"/>
              </a:rPr>
              <a:t>région de l’organisation nucléaire (NOR </a:t>
            </a:r>
            <a:r>
              <a:rPr lang="fr-FR" sz="2400" dirty="0" err="1">
                <a:solidFill>
                  <a:schemeClr val="accent6">
                    <a:lumMod val="60000"/>
                    <a:lumOff val="40000"/>
                  </a:schemeClr>
                </a:solidFill>
                <a:ea typeface="Times New Roman"/>
                <a:cs typeface="Arial"/>
              </a:rPr>
              <a:t>nucléolar</a:t>
            </a:r>
            <a:r>
              <a:rPr lang="fr-FR" sz="2400" dirty="0">
                <a:solidFill>
                  <a:schemeClr val="accent6">
                    <a:lumMod val="60000"/>
                    <a:lumOff val="40000"/>
                  </a:schemeClr>
                </a:solidFill>
                <a:ea typeface="Times New Roman"/>
                <a:cs typeface="Arial"/>
              </a:rPr>
              <a:t> organisation région</a:t>
            </a:r>
            <a:r>
              <a:rPr lang="fr-FR" sz="2400" dirty="0" smtClean="0">
                <a:solidFill>
                  <a:schemeClr val="accent6">
                    <a:lumMod val="60000"/>
                    <a:lumOff val="40000"/>
                  </a:schemeClr>
                </a:solidFill>
                <a:ea typeface="Times New Roman"/>
                <a:cs typeface="Arial"/>
              </a:rPr>
              <a:t>).</a:t>
            </a:r>
          </a:p>
          <a:p>
            <a:pPr indent="228600" algn="just">
              <a:lnSpc>
                <a:spcPct val="150000"/>
              </a:lnSpc>
              <a:spcAft>
                <a:spcPts val="1000"/>
              </a:spcAft>
            </a:pPr>
            <a:r>
              <a:rPr lang="fr-FR" sz="2400" dirty="0" smtClean="0">
                <a:ea typeface="Times New Roman"/>
                <a:cs typeface="Arial"/>
              </a:rPr>
              <a:t>Les </a:t>
            </a:r>
            <a:r>
              <a:rPr lang="fr-FR" sz="2400" dirty="0">
                <a:ea typeface="Times New Roman"/>
                <a:cs typeface="Arial"/>
              </a:rPr>
              <a:t>gènes codant </a:t>
            </a:r>
            <a:r>
              <a:rPr lang="fr-FR" sz="2400" u="sng" dirty="0">
                <a:ea typeface="Times New Roman"/>
                <a:cs typeface="Arial"/>
              </a:rPr>
              <a:t>les </a:t>
            </a:r>
            <a:r>
              <a:rPr lang="fr-FR" sz="2400" u="sng" dirty="0" err="1">
                <a:ea typeface="Times New Roman"/>
                <a:cs typeface="Arial"/>
              </a:rPr>
              <a:t>ARNt</a:t>
            </a:r>
            <a:r>
              <a:rPr lang="fr-FR" sz="2400" u="sng" dirty="0">
                <a:ea typeface="Times New Roman"/>
                <a:cs typeface="Arial"/>
              </a:rPr>
              <a:t> </a:t>
            </a:r>
            <a:r>
              <a:rPr lang="fr-FR" sz="2400" dirty="0">
                <a:ea typeface="Times New Roman"/>
                <a:cs typeface="Arial"/>
              </a:rPr>
              <a:t>sont </a:t>
            </a:r>
            <a:r>
              <a:rPr lang="fr-FR" sz="2400" dirty="0">
                <a:solidFill>
                  <a:srgbClr val="EC04CB"/>
                </a:solidFill>
                <a:ea typeface="Times New Roman"/>
                <a:cs typeface="Arial"/>
              </a:rPr>
              <a:t>distribués sur les chromosomes</a:t>
            </a:r>
            <a:r>
              <a:rPr lang="fr-FR" sz="2400" dirty="0">
                <a:ea typeface="Times New Roman"/>
                <a:cs typeface="Arial"/>
              </a:rPr>
              <a:t> soit de façon</a:t>
            </a:r>
            <a:r>
              <a:rPr lang="fr-FR" sz="2400" u="sng" dirty="0">
                <a:ea typeface="Times New Roman"/>
                <a:cs typeface="Arial"/>
              </a:rPr>
              <a:t> isolée </a:t>
            </a:r>
            <a:r>
              <a:rPr lang="fr-FR" sz="2400" dirty="0">
                <a:ea typeface="Times New Roman"/>
                <a:cs typeface="Arial"/>
              </a:rPr>
              <a:t>soit en </a:t>
            </a:r>
            <a:r>
              <a:rPr lang="fr-FR" sz="2400" u="sng" dirty="0">
                <a:ea typeface="Times New Roman"/>
                <a:cs typeface="Arial"/>
              </a:rPr>
              <a:t>unités répétées </a:t>
            </a:r>
            <a:endParaRPr lang="fr-FR" sz="2400" u="sng" dirty="0">
              <a:effectLst/>
              <a:ea typeface="Calibri"/>
              <a:cs typeface="Arial"/>
            </a:endParaRPr>
          </a:p>
        </p:txBody>
      </p:sp>
    </p:spTree>
    <p:extLst>
      <p:ext uri="{BB962C8B-B14F-4D97-AF65-F5344CB8AC3E}">
        <p14:creationId xmlns:p14="http://schemas.microsoft.com/office/powerpoint/2010/main" val="279327907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88640"/>
            <a:ext cx="8208912" cy="6017032"/>
          </a:xfrm>
          <a:prstGeom prst="rect">
            <a:avLst/>
          </a:prstGeom>
        </p:spPr>
        <p:txBody>
          <a:bodyPr wrap="square">
            <a:spAutoFit/>
          </a:bodyPr>
          <a:lstStyle/>
          <a:p>
            <a:pPr lvl="2" algn="ctr">
              <a:lnSpc>
                <a:spcPct val="150000"/>
              </a:lnSpc>
              <a:spcAft>
                <a:spcPts val="1000"/>
              </a:spcAft>
            </a:pPr>
            <a:r>
              <a:rPr lang="fr-FR" sz="2400" b="1" dirty="0" smtClean="0">
                <a:solidFill>
                  <a:srgbClr val="0070C0"/>
                </a:solidFill>
                <a:ea typeface="Times New Roman"/>
                <a:cs typeface="Arial"/>
              </a:rPr>
              <a:t>5.1.2. ADN </a:t>
            </a:r>
            <a:r>
              <a:rPr lang="fr-FR" sz="2400" b="1" dirty="0">
                <a:solidFill>
                  <a:srgbClr val="0070C0"/>
                </a:solidFill>
                <a:ea typeface="Times New Roman"/>
                <a:cs typeface="Arial"/>
              </a:rPr>
              <a:t>satellite, séquences </a:t>
            </a:r>
            <a:r>
              <a:rPr lang="fr-FR" sz="2400" b="1" dirty="0" err="1">
                <a:solidFill>
                  <a:srgbClr val="0070C0"/>
                </a:solidFill>
                <a:ea typeface="Times New Roman"/>
                <a:cs typeface="Arial"/>
              </a:rPr>
              <a:t>centromériques</a:t>
            </a:r>
            <a:r>
              <a:rPr lang="fr-FR" sz="2400" b="1" dirty="0">
                <a:solidFill>
                  <a:srgbClr val="0070C0"/>
                </a:solidFill>
                <a:ea typeface="Times New Roman"/>
                <a:cs typeface="Arial"/>
              </a:rPr>
              <a:t> et </a:t>
            </a:r>
            <a:r>
              <a:rPr lang="fr-FR" sz="2400" b="1" dirty="0" err="1">
                <a:solidFill>
                  <a:srgbClr val="0070C0"/>
                </a:solidFill>
                <a:ea typeface="Times New Roman"/>
                <a:cs typeface="Arial"/>
              </a:rPr>
              <a:t>télomérique</a:t>
            </a:r>
            <a:endParaRPr lang="fr-FR" sz="2400" dirty="0">
              <a:solidFill>
                <a:srgbClr val="0070C0"/>
              </a:solidFill>
              <a:ea typeface="Calibri"/>
              <a:cs typeface="Arial"/>
            </a:endParaRPr>
          </a:p>
          <a:p>
            <a:pPr indent="228600" algn="just">
              <a:lnSpc>
                <a:spcPct val="150000"/>
              </a:lnSpc>
              <a:spcAft>
                <a:spcPts val="1000"/>
              </a:spcAft>
            </a:pPr>
            <a:r>
              <a:rPr lang="fr-FR" sz="2400" b="1" u="sng" dirty="0" smtClean="0">
                <a:solidFill>
                  <a:srgbClr val="FF6600"/>
                </a:solidFill>
                <a:ea typeface="Times New Roman"/>
                <a:cs typeface="Arial"/>
              </a:rPr>
              <a:t>L’ADN  </a:t>
            </a:r>
            <a:r>
              <a:rPr lang="fr-FR" sz="2400" b="1" u="sng" dirty="0" err="1">
                <a:solidFill>
                  <a:srgbClr val="FF6600"/>
                </a:solidFill>
                <a:ea typeface="Times New Roman"/>
                <a:cs typeface="Arial"/>
              </a:rPr>
              <a:t>satéllite</a:t>
            </a:r>
            <a:r>
              <a:rPr lang="fr-FR" sz="2400" dirty="0">
                <a:solidFill>
                  <a:srgbClr val="FF6600"/>
                </a:solidFill>
                <a:ea typeface="Times New Roman"/>
                <a:cs typeface="Arial"/>
              </a:rPr>
              <a:t> </a:t>
            </a:r>
            <a:r>
              <a:rPr lang="fr-FR" sz="2400" dirty="0">
                <a:ea typeface="Times New Roman"/>
                <a:cs typeface="Arial"/>
              </a:rPr>
              <a:t>et un </a:t>
            </a:r>
            <a:r>
              <a:rPr lang="fr-FR" sz="2400" u="sng" dirty="0">
                <a:ea typeface="Times New Roman"/>
                <a:cs typeface="Arial"/>
              </a:rPr>
              <a:t>ADN</a:t>
            </a:r>
            <a:r>
              <a:rPr lang="fr-FR" sz="2400" dirty="0">
                <a:ea typeface="Times New Roman"/>
                <a:cs typeface="Arial"/>
              </a:rPr>
              <a:t>  hautement </a:t>
            </a:r>
            <a:r>
              <a:rPr lang="fr-FR" sz="2400" u="sng" dirty="0">
                <a:ea typeface="Times New Roman"/>
                <a:cs typeface="Arial"/>
              </a:rPr>
              <a:t>répété</a:t>
            </a:r>
            <a:r>
              <a:rPr lang="fr-FR" sz="2400" dirty="0">
                <a:ea typeface="Times New Roman"/>
                <a:cs typeface="Arial"/>
              </a:rPr>
              <a:t>, </a:t>
            </a:r>
            <a:r>
              <a:rPr lang="fr-FR" sz="2400" u="sng" dirty="0">
                <a:ea typeface="Times New Roman"/>
                <a:cs typeface="Arial"/>
              </a:rPr>
              <a:t>plusieurs</a:t>
            </a:r>
            <a:r>
              <a:rPr lang="fr-FR" sz="2400" dirty="0">
                <a:ea typeface="Times New Roman"/>
                <a:cs typeface="Arial"/>
              </a:rPr>
              <a:t> </a:t>
            </a:r>
            <a:r>
              <a:rPr lang="fr-FR" sz="2400" u="sng" dirty="0">
                <a:ea typeface="Times New Roman"/>
                <a:cs typeface="Arial"/>
              </a:rPr>
              <a:t>centaines de milliers de fois</a:t>
            </a:r>
            <a:r>
              <a:rPr lang="fr-FR" sz="2400" dirty="0">
                <a:ea typeface="Times New Roman"/>
                <a:cs typeface="Arial"/>
              </a:rPr>
              <a:t>, constitue de séquencés </a:t>
            </a:r>
            <a:r>
              <a:rPr lang="fr-FR" sz="2400" dirty="0" smtClean="0">
                <a:ea typeface="Times New Roman"/>
                <a:cs typeface="Arial"/>
              </a:rPr>
              <a:t>de </a:t>
            </a:r>
            <a:r>
              <a:rPr lang="fr-FR" sz="2400" u="sng" dirty="0">
                <a:solidFill>
                  <a:srgbClr val="00B0F0"/>
                </a:solidFill>
                <a:ea typeface="Times New Roman"/>
                <a:cs typeface="Arial"/>
              </a:rPr>
              <a:t>100</a:t>
            </a:r>
            <a:r>
              <a:rPr lang="fr-FR" sz="2400" u="sng" dirty="0">
                <a:ea typeface="Times New Roman"/>
                <a:cs typeface="Arial"/>
              </a:rPr>
              <a:t> à </a:t>
            </a:r>
            <a:r>
              <a:rPr lang="fr-FR" sz="2400" u="sng" dirty="0">
                <a:solidFill>
                  <a:srgbClr val="00B0F0"/>
                </a:solidFill>
                <a:ea typeface="Times New Roman"/>
                <a:cs typeface="Arial"/>
              </a:rPr>
              <a:t>300</a:t>
            </a:r>
            <a:r>
              <a:rPr lang="fr-FR" sz="2400" u="sng" dirty="0">
                <a:ea typeface="Times New Roman"/>
                <a:cs typeface="Arial"/>
              </a:rPr>
              <a:t> </a:t>
            </a:r>
            <a:r>
              <a:rPr lang="fr-FR" sz="2400" u="sng" dirty="0" err="1">
                <a:ea typeface="Times New Roman"/>
                <a:cs typeface="Arial"/>
              </a:rPr>
              <a:t>pb</a:t>
            </a:r>
            <a:r>
              <a:rPr lang="fr-FR" sz="2400" u="sng" dirty="0">
                <a:ea typeface="Times New Roman"/>
                <a:cs typeface="Arial"/>
              </a:rPr>
              <a:t> groupées en bloc</a:t>
            </a:r>
            <a:r>
              <a:rPr lang="fr-FR" sz="2400" dirty="0">
                <a:ea typeface="Times New Roman"/>
                <a:cs typeface="Arial"/>
              </a:rPr>
              <a:t>. </a:t>
            </a:r>
            <a:endParaRPr lang="fr-FR" sz="2400" dirty="0" smtClean="0">
              <a:ea typeface="Times New Roman"/>
              <a:cs typeface="Arial"/>
            </a:endParaRPr>
          </a:p>
          <a:p>
            <a:pPr indent="228600" algn="just">
              <a:lnSpc>
                <a:spcPct val="150000"/>
              </a:lnSpc>
              <a:spcAft>
                <a:spcPts val="1000"/>
              </a:spcAft>
            </a:pPr>
            <a:r>
              <a:rPr lang="fr-FR" sz="2400" dirty="0" smtClean="0">
                <a:ea typeface="Times New Roman"/>
                <a:cs typeface="Arial"/>
              </a:rPr>
              <a:t>L’ADN </a:t>
            </a:r>
            <a:r>
              <a:rPr lang="fr-FR" sz="2400" dirty="0">
                <a:ea typeface="Times New Roman"/>
                <a:cs typeface="Arial"/>
              </a:rPr>
              <a:t>satellite est </a:t>
            </a:r>
            <a:r>
              <a:rPr lang="fr-FR" sz="2400" u="sng" dirty="0">
                <a:ea typeface="Times New Roman"/>
                <a:cs typeface="Arial"/>
              </a:rPr>
              <a:t>localité</a:t>
            </a:r>
            <a:r>
              <a:rPr lang="fr-FR" sz="2400" dirty="0">
                <a:ea typeface="Times New Roman"/>
                <a:cs typeface="Arial"/>
              </a:rPr>
              <a:t> dans les </a:t>
            </a:r>
            <a:r>
              <a:rPr lang="fr-FR" sz="2400" dirty="0">
                <a:solidFill>
                  <a:srgbClr val="EC04CB"/>
                </a:solidFill>
                <a:ea typeface="Times New Roman"/>
                <a:cs typeface="Arial"/>
              </a:rPr>
              <a:t>régions hétéro chromatiques</a:t>
            </a:r>
            <a:r>
              <a:rPr lang="fr-FR" sz="2400" dirty="0">
                <a:ea typeface="Times New Roman"/>
                <a:cs typeface="Arial"/>
              </a:rPr>
              <a:t>, c’est  à dire des régions </a:t>
            </a:r>
            <a:r>
              <a:rPr lang="fr-FR" sz="2400" dirty="0" err="1">
                <a:solidFill>
                  <a:srgbClr val="00B050"/>
                </a:solidFill>
                <a:ea typeface="Times New Roman"/>
                <a:cs typeface="Arial"/>
              </a:rPr>
              <a:t>centromériques</a:t>
            </a:r>
            <a:r>
              <a:rPr lang="fr-FR" sz="2400" dirty="0">
                <a:solidFill>
                  <a:srgbClr val="00B050"/>
                </a:solidFill>
                <a:ea typeface="Times New Roman"/>
                <a:cs typeface="Arial"/>
              </a:rPr>
              <a:t>, </a:t>
            </a:r>
            <a:r>
              <a:rPr lang="fr-FR" sz="2400" dirty="0" err="1">
                <a:solidFill>
                  <a:srgbClr val="00B050"/>
                </a:solidFill>
                <a:ea typeface="Times New Roman"/>
                <a:cs typeface="Arial"/>
              </a:rPr>
              <a:t>péricentromérique</a:t>
            </a:r>
            <a:r>
              <a:rPr lang="fr-FR" sz="2400" dirty="0">
                <a:solidFill>
                  <a:srgbClr val="00B050"/>
                </a:solidFill>
                <a:ea typeface="Times New Roman"/>
                <a:cs typeface="Arial"/>
              </a:rPr>
              <a:t>, </a:t>
            </a:r>
            <a:r>
              <a:rPr lang="fr-FR" sz="2400" dirty="0" err="1">
                <a:solidFill>
                  <a:srgbClr val="00B050"/>
                </a:solidFill>
                <a:ea typeface="Times New Roman"/>
                <a:cs typeface="Arial"/>
              </a:rPr>
              <a:t>télomérique</a:t>
            </a:r>
            <a:r>
              <a:rPr lang="fr-FR" sz="2400" dirty="0">
                <a:solidFill>
                  <a:srgbClr val="00B050"/>
                </a:solidFill>
                <a:ea typeface="Times New Roman"/>
                <a:cs typeface="Arial"/>
              </a:rPr>
              <a:t> ou </a:t>
            </a:r>
            <a:r>
              <a:rPr lang="fr-FR" sz="2400" dirty="0" err="1">
                <a:solidFill>
                  <a:srgbClr val="00B050"/>
                </a:solidFill>
                <a:ea typeface="Times New Roman"/>
                <a:cs typeface="Arial"/>
              </a:rPr>
              <a:t>subtélomérique</a:t>
            </a:r>
            <a:r>
              <a:rPr lang="fr-FR" sz="2400" dirty="0" smtClean="0">
                <a:solidFill>
                  <a:srgbClr val="00B050"/>
                </a:solidFill>
                <a:ea typeface="Times New Roman"/>
                <a:cs typeface="Arial"/>
              </a:rPr>
              <a:t>.</a:t>
            </a:r>
          </a:p>
          <a:p>
            <a:pPr indent="228600" algn="just">
              <a:lnSpc>
                <a:spcPct val="150000"/>
              </a:lnSpc>
              <a:spcAft>
                <a:spcPts val="1000"/>
              </a:spcAft>
            </a:pPr>
            <a:r>
              <a:rPr lang="fr-FR" sz="2400" dirty="0" smtClean="0">
                <a:ea typeface="Times New Roman"/>
                <a:cs typeface="Arial"/>
              </a:rPr>
              <a:t> </a:t>
            </a:r>
            <a:r>
              <a:rPr lang="fr-FR" sz="2400" u="sng" dirty="0">
                <a:ea typeface="Times New Roman"/>
                <a:cs typeface="Arial"/>
              </a:rPr>
              <a:t>Ces séquences</a:t>
            </a:r>
            <a:r>
              <a:rPr lang="fr-FR" sz="2400" dirty="0">
                <a:ea typeface="Times New Roman"/>
                <a:cs typeface="Arial"/>
              </a:rPr>
              <a:t> bien que généralement </a:t>
            </a:r>
            <a:r>
              <a:rPr lang="fr-FR" sz="2400" dirty="0">
                <a:solidFill>
                  <a:srgbClr val="EC04CB"/>
                </a:solidFill>
                <a:ea typeface="Times New Roman"/>
                <a:cs typeface="Arial"/>
              </a:rPr>
              <a:t>non codantes</a:t>
            </a:r>
            <a:r>
              <a:rPr lang="fr-FR" sz="2400" dirty="0">
                <a:ea typeface="Times New Roman"/>
                <a:cs typeface="Arial"/>
              </a:rPr>
              <a:t>, ont un </a:t>
            </a:r>
            <a:r>
              <a:rPr lang="fr-FR" sz="2400" u="sng" dirty="0">
                <a:ea typeface="Times New Roman"/>
                <a:cs typeface="Arial"/>
              </a:rPr>
              <a:t>rôle structurel et fonctionnel major</a:t>
            </a:r>
            <a:r>
              <a:rPr lang="fr-FR" sz="2400" dirty="0">
                <a:ea typeface="Times New Roman"/>
                <a:cs typeface="Arial"/>
              </a:rPr>
              <a:t>.</a:t>
            </a:r>
            <a:endParaRPr lang="fr-FR" sz="2400" dirty="0">
              <a:effectLst/>
              <a:ea typeface="Calibri"/>
              <a:cs typeface="Arial"/>
            </a:endParaRPr>
          </a:p>
        </p:txBody>
      </p:sp>
    </p:spTree>
    <p:extLst>
      <p:ext uri="{BB962C8B-B14F-4D97-AF65-F5344CB8AC3E}">
        <p14:creationId xmlns:p14="http://schemas.microsoft.com/office/powerpoint/2010/main" val="151957075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278" y="1196752"/>
            <a:ext cx="8064896" cy="3247043"/>
          </a:xfrm>
          <a:prstGeom prst="rect">
            <a:avLst/>
          </a:prstGeom>
        </p:spPr>
        <p:txBody>
          <a:bodyPr wrap="square">
            <a:spAutoFit/>
          </a:bodyPr>
          <a:lstStyle/>
          <a:p>
            <a:pPr indent="228600" algn="just">
              <a:lnSpc>
                <a:spcPct val="150000"/>
              </a:lnSpc>
              <a:spcAft>
                <a:spcPts val="1000"/>
              </a:spcAft>
            </a:pPr>
            <a:r>
              <a:rPr lang="fr-FR" sz="2400" b="1" u="sng" dirty="0">
                <a:solidFill>
                  <a:srgbClr val="FF6600"/>
                </a:solidFill>
                <a:ea typeface="Times New Roman"/>
                <a:cs typeface="Arial"/>
              </a:rPr>
              <a:t>Les </a:t>
            </a:r>
            <a:r>
              <a:rPr lang="fr-FR" sz="2400" b="1" u="sng" dirty="0" err="1">
                <a:solidFill>
                  <a:srgbClr val="FF6600"/>
                </a:solidFill>
                <a:ea typeface="Times New Roman"/>
                <a:cs typeface="Arial"/>
              </a:rPr>
              <a:t>centroméres</a:t>
            </a:r>
            <a:r>
              <a:rPr lang="fr-FR" sz="2400" dirty="0">
                <a:solidFill>
                  <a:srgbClr val="FF6600"/>
                </a:solidFill>
                <a:ea typeface="Times New Roman"/>
                <a:cs typeface="Arial"/>
              </a:rPr>
              <a:t> </a:t>
            </a:r>
            <a:r>
              <a:rPr lang="fr-FR" sz="2400" dirty="0" smtClean="0">
                <a:ea typeface="Times New Roman"/>
                <a:cs typeface="Arial"/>
              </a:rPr>
              <a:t>sont:</a:t>
            </a:r>
          </a:p>
          <a:p>
            <a:pPr marL="342900" indent="-342900" algn="just">
              <a:lnSpc>
                <a:spcPct val="150000"/>
              </a:lnSpc>
              <a:spcAft>
                <a:spcPts val="1000"/>
              </a:spcAft>
              <a:buBlip>
                <a:blip r:embed="rId2"/>
              </a:buBlip>
            </a:pPr>
            <a:r>
              <a:rPr lang="fr-FR" sz="2400" dirty="0" smtClean="0">
                <a:ea typeface="Times New Roman"/>
                <a:cs typeface="Arial"/>
              </a:rPr>
              <a:t> </a:t>
            </a:r>
            <a:r>
              <a:rPr lang="fr-FR" sz="2400" dirty="0">
                <a:ea typeface="Times New Roman"/>
                <a:cs typeface="Arial"/>
              </a:rPr>
              <a:t>des </a:t>
            </a:r>
            <a:r>
              <a:rPr lang="fr-FR" sz="2400" u="sng" dirty="0">
                <a:ea typeface="Times New Roman"/>
                <a:cs typeface="Arial"/>
              </a:rPr>
              <a:t>structures indispensables</a:t>
            </a:r>
            <a:r>
              <a:rPr lang="fr-FR" sz="2400" dirty="0">
                <a:ea typeface="Times New Roman"/>
                <a:cs typeface="Arial"/>
              </a:rPr>
              <a:t> à la </a:t>
            </a:r>
            <a:r>
              <a:rPr lang="fr-FR" sz="2400" dirty="0">
                <a:solidFill>
                  <a:srgbClr val="EC04CB"/>
                </a:solidFill>
                <a:ea typeface="Times New Roman"/>
                <a:cs typeface="Arial"/>
              </a:rPr>
              <a:t>ségrégation correcte des chromosomes lors des divisions</a:t>
            </a:r>
            <a:r>
              <a:rPr lang="fr-FR" sz="2400" dirty="0" smtClean="0">
                <a:ea typeface="Times New Roman"/>
                <a:cs typeface="Arial"/>
              </a:rPr>
              <a:t>.</a:t>
            </a:r>
          </a:p>
          <a:p>
            <a:pPr marL="342900" indent="-342900" algn="just">
              <a:lnSpc>
                <a:spcPct val="150000"/>
              </a:lnSpc>
              <a:spcAft>
                <a:spcPts val="1000"/>
              </a:spcAft>
              <a:buBlip>
                <a:blip r:embed="rId2"/>
              </a:buBlip>
            </a:pPr>
            <a:r>
              <a:rPr lang="fr-FR" sz="2400" dirty="0" smtClean="0">
                <a:ea typeface="Times New Roman"/>
                <a:cs typeface="Arial"/>
              </a:rPr>
              <a:t> </a:t>
            </a:r>
            <a:r>
              <a:rPr lang="fr-FR" sz="2400" u="sng" dirty="0">
                <a:ea typeface="Times New Roman"/>
                <a:cs typeface="Arial"/>
              </a:rPr>
              <a:t>Des protéines permettant </a:t>
            </a:r>
            <a:r>
              <a:rPr lang="fr-FR" sz="2400" dirty="0">
                <a:ea typeface="Times New Roman"/>
                <a:cs typeface="Arial"/>
              </a:rPr>
              <a:t>la </a:t>
            </a:r>
            <a:r>
              <a:rPr lang="fr-FR" sz="2400" dirty="0">
                <a:solidFill>
                  <a:srgbClr val="00B0F0"/>
                </a:solidFill>
                <a:ea typeface="Times New Roman"/>
                <a:cs typeface="Arial"/>
              </a:rPr>
              <a:t>cohésion des chromatides </a:t>
            </a:r>
            <a:r>
              <a:rPr lang="fr-FR" sz="2400" dirty="0" smtClean="0">
                <a:solidFill>
                  <a:srgbClr val="00B0F0"/>
                </a:solidFill>
                <a:ea typeface="Times New Roman"/>
                <a:cs typeface="Arial"/>
              </a:rPr>
              <a:t>filles</a:t>
            </a:r>
          </a:p>
          <a:p>
            <a:pPr marL="342900" indent="-342900" algn="just">
              <a:lnSpc>
                <a:spcPct val="150000"/>
              </a:lnSpc>
              <a:spcAft>
                <a:spcPts val="1000"/>
              </a:spcAft>
              <a:buBlip>
                <a:blip r:embed="rId2"/>
              </a:buBlip>
            </a:pPr>
            <a:r>
              <a:rPr lang="fr-FR" sz="2400" dirty="0" smtClean="0">
                <a:ea typeface="Times New Roman"/>
                <a:cs typeface="Arial"/>
              </a:rPr>
              <a:t> interagissant </a:t>
            </a:r>
            <a:r>
              <a:rPr lang="fr-FR" sz="2400" dirty="0">
                <a:ea typeface="Times New Roman"/>
                <a:cs typeface="Arial"/>
              </a:rPr>
              <a:t>avec le </a:t>
            </a:r>
            <a:r>
              <a:rPr lang="fr-FR" sz="2400" u="sng" dirty="0">
                <a:ea typeface="Times New Roman"/>
                <a:cs typeface="Arial"/>
              </a:rPr>
              <a:t>fuseau mitotique</a:t>
            </a:r>
            <a:r>
              <a:rPr lang="fr-FR" sz="2400" dirty="0">
                <a:ea typeface="Times New Roman"/>
                <a:cs typeface="Arial"/>
              </a:rPr>
              <a:t> s’y </a:t>
            </a:r>
            <a:r>
              <a:rPr lang="fr-FR" sz="2400" dirty="0" smtClean="0">
                <a:ea typeface="Times New Roman"/>
                <a:cs typeface="Arial"/>
              </a:rPr>
              <a:t>fixent.</a:t>
            </a:r>
            <a:r>
              <a:rPr lang="fr-FR" dirty="0" smtClean="0">
                <a:ea typeface="Times New Roman"/>
                <a:cs typeface="Arial"/>
              </a:rPr>
              <a:t>.</a:t>
            </a:r>
          </a:p>
        </p:txBody>
      </p:sp>
    </p:spTree>
    <p:extLst>
      <p:ext uri="{BB962C8B-B14F-4D97-AF65-F5344CB8AC3E}">
        <p14:creationId xmlns:p14="http://schemas.microsoft.com/office/powerpoint/2010/main" val="234688602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11" y="2780928"/>
            <a:ext cx="8223770" cy="3416320"/>
          </a:xfrm>
          <a:prstGeom prst="rect">
            <a:avLst/>
          </a:prstGeom>
        </p:spPr>
        <p:txBody>
          <a:bodyPr wrap="square">
            <a:spAutoFit/>
          </a:bodyPr>
          <a:lstStyle/>
          <a:p>
            <a:pPr marL="342900" indent="-342900" algn="just">
              <a:lnSpc>
                <a:spcPct val="150000"/>
              </a:lnSpc>
              <a:buBlip>
                <a:blip r:embed="rId2"/>
              </a:buBlip>
            </a:pPr>
            <a:r>
              <a:rPr lang="fr-FR" sz="2400" dirty="0" smtClean="0">
                <a:solidFill>
                  <a:schemeClr val="accent1">
                    <a:lumMod val="60000"/>
                    <a:lumOff val="40000"/>
                  </a:schemeClr>
                </a:solidFill>
                <a:ea typeface="Times New Roman"/>
                <a:cs typeface="Arial"/>
              </a:rPr>
              <a:t>un </a:t>
            </a:r>
            <a:r>
              <a:rPr lang="fr-FR" sz="2400" dirty="0">
                <a:solidFill>
                  <a:schemeClr val="accent1">
                    <a:lumMod val="60000"/>
                    <a:lumOff val="40000"/>
                  </a:schemeClr>
                </a:solidFill>
                <a:ea typeface="Times New Roman"/>
                <a:cs typeface="Arial"/>
              </a:rPr>
              <a:t>cœur </a:t>
            </a:r>
            <a:r>
              <a:rPr lang="fr-FR" sz="2400" dirty="0">
                <a:solidFill>
                  <a:prstClr val="black"/>
                </a:solidFill>
                <a:ea typeface="Times New Roman"/>
                <a:cs typeface="Arial"/>
              </a:rPr>
              <a:t>formé par la </a:t>
            </a:r>
            <a:r>
              <a:rPr lang="fr-FR" sz="2400" u="sng" dirty="0">
                <a:solidFill>
                  <a:prstClr val="black"/>
                </a:solidFill>
                <a:ea typeface="Times New Roman"/>
                <a:cs typeface="Arial"/>
              </a:rPr>
              <a:t>répétition en tandem</a:t>
            </a:r>
            <a:r>
              <a:rPr lang="fr-FR" sz="2400" dirty="0">
                <a:solidFill>
                  <a:prstClr val="black"/>
                </a:solidFill>
                <a:ea typeface="Times New Roman"/>
                <a:cs typeface="Arial"/>
              </a:rPr>
              <a:t> de </a:t>
            </a:r>
            <a:r>
              <a:rPr lang="fr-FR" sz="2400" u="sng" dirty="0">
                <a:solidFill>
                  <a:prstClr val="black"/>
                </a:solidFill>
                <a:ea typeface="Times New Roman"/>
                <a:cs typeface="Arial"/>
              </a:rPr>
              <a:t>séquences</a:t>
            </a:r>
            <a:r>
              <a:rPr lang="fr-FR" sz="2400" dirty="0">
                <a:solidFill>
                  <a:prstClr val="black"/>
                </a:solidFill>
                <a:ea typeface="Times New Roman"/>
                <a:cs typeface="Arial"/>
              </a:rPr>
              <a:t> </a:t>
            </a:r>
            <a:r>
              <a:rPr lang="fr-FR" sz="2400" u="sng" dirty="0">
                <a:solidFill>
                  <a:prstClr val="black"/>
                </a:solidFill>
                <a:ea typeface="Times New Roman"/>
                <a:cs typeface="Arial"/>
              </a:rPr>
              <a:t>satellites</a:t>
            </a:r>
            <a:r>
              <a:rPr lang="fr-FR" sz="2400" dirty="0">
                <a:solidFill>
                  <a:prstClr val="black"/>
                </a:solidFill>
                <a:ea typeface="Times New Roman"/>
                <a:cs typeface="Arial"/>
              </a:rPr>
              <a:t> </a:t>
            </a:r>
          </a:p>
          <a:p>
            <a:pPr marL="342900" indent="-342900" algn="just">
              <a:lnSpc>
                <a:spcPct val="150000"/>
              </a:lnSpc>
              <a:buBlip>
                <a:blip r:embed="rId2"/>
              </a:buBlip>
            </a:pPr>
            <a:r>
              <a:rPr lang="fr-FR" sz="2400" dirty="0" smtClean="0">
                <a:solidFill>
                  <a:schemeClr val="accent1">
                    <a:lumMod val="60000"/>
                    <a:lumOff val="40000"/>
                  </a:schemeClr>
                </a:solidFill>
                <a:ea typeface="Times New Roman"/>
                <a:cs typeface="Arial"/>
              </a:rPr>
              <a:t>deux </a:t>
            </a:r>
            <a:r>
              <a:rPr lang="fr-FR" sz="2400" dirty="0">
                <a:solidFill>
                  <a:schemeClr val="accent1">
                    <a:lumMod val="60000"/>
                    <a:lumOff val="40000"/>
                  </a:schemeClr>
                </a:solidFill>
                <a:ea typeface="Times New Roman"/>
                <a:cs typeface="Arial"/>
              </a:rPr>
              <a:t>régions </a:t>
            </a:r>
            <a:r>
              <a:rPr lang="fr-FR" sz="2400" dirty="0" err="1">
                <a:solidFill>
                  <a:schemeClr val="accent1">
                    <a:lumMod val="60000"/>
                    <a:lumOff val="40000"/>
                  </a:schemeClr>
                </a:solidFill>
                <a:ea typeface="Times New Roman"/>
                <a:cs typeface="Arial"/>
              </a:rPr>
              <a:t>péricentriomériques</a:t>
            </a:r>
            <a:r>
              <a:rPr lang="fr-FR" sz="2400" dirty="0">
                <a:solidFill>
                  <a:schemeClr val="accent1">
                    <a:lumMod val="60000"/>
                    <a:lumOff val="40000"/>
                  </a:schemeClr>
                </a:solidFill>
                <a:ea typeface="Times New Roman"/>
                <a:cs typeface="Arial"/>
              </a:rPr>
              <a:t> </a:t>
            </a:r>
            <a:r>
              <a:rPr lang="fr-FR" sz="2400" u="sng" dirty="0">
                <a:solidFill>
                  <a:prstClr val="black"/>
                </a:solidFill>
                <a:ea typeface="Times New Roman"/>
                <a:cs typeface="Arial"/>
              </a:rPr>
              <a:t>flanquant</a:t>
            </a:r>
            <a:r>
              <a:rPr lang="fr-FR" sz="2400" dirty="0">
                <a:solidFill>
                  <a:prstClr val="black"/>
                </a:solidFill>
                <a:ea typeface="Times New Roman"/>
                <a:cs typeface="Arial"/>
              </a:rPr>
              <a:t> le </a:t>
            </a:r>
            <a:r>
              <a:rPr lang="fr-FR" sz="2400" u="sng" dirty="0" smtClean="0">
                <a:solidFill>
                  <a:prstClr val="black"/>
                </a:solidFill>
                <a:ea typeface="Times New Roman"/>
                <a:cs typeface="Arial"/>
              </a:rPr>
              <a:t>cœur</a:t>
            </a:r>
            <a:r>
              <a:rPr lang="fr-FR" sz="2400" dirty="0" smtClean="0">
                <a:solidFill>
                  <a:prstClr val="black"/>
                </a:solidFill>
                <a:ea typeface="Times New Roman"/>
                <a:cs typeface="Arial"/>
              </a:rPr>
              <a:t>, sont </a:t>
            </a:r>
            <a:r>
              <a:rPr lang="fr-FR" sz="2400" u="sng" dirty="0">
                <a:solidFill>
                  <a:prstClr val="black"/>
                </a:solidFill>
                <a:ea typeface="Times New Roman"/>
                <a:cs typeface="Arial"/>
              </a:rPr>
              <a:t>composées</a:t>
            </a:r>
            <a:r>
              <a:rPr lang="fr-FR" sz="2400" dirty="0">
                <a:solidFill>
                  <a:prstClr val="black"/>
                </a:solidFill>
                <a:ea typeface="Times New Roman"/>
                <a:cs typeface="Arial"/>
              </a:rPr>
              <a:t> de </a:t>
            </a:r>
            <a:r>
              <a:rPr lang="fr-FR" sz="2400" u="sng" dirty="0">
                <a:solidFill>
                  <a:prstClr val="black"/>
                </a:solidFill>
                <a:ea typeface="Times New Roman"/>
                <a:cs typeface="Arial"/>
              </a:rPr>
              <a:t>séquence répétées</a:t>
            </a:r>
            <a:r>
              <a:rPr lang="fr-FR" sz="2400" dirty="0">
                <a:solidFill>
                  <a:prstClr val="black"/>
                </a:solidFill>
                <a:ea typeface="Times New Roman"/>
                <a:cs typeface="Arial"/>
              </a:rPr>
              <a:t> diverses (élément mobiles microsatellites….etc.). </a:t>
            </a:r>
          </a:p>
          <a:p>
            <a:pPr marL="342900" indent="-342900" algn="just">
              <a:lnSpc>
                <a:spcPct val="150000"/>
              </a:lnSpc>
              <a:buBlip>
                <a:blip r:embed="rId2"/>
              </a:buBlip>
            </a:pPr>
            <a:r>
              <a:rPr lang="fr-FR" sz="2400" dirty="0" smtClean="0">
                <a:solidFill>
                  <a:schemeClr val="accent1">
                    <a:lumMod val="60000"/>
                    <a:lumOff val="40000"/>
                  </a:schemeClr>
                </a:solidFill>
                <a:ea typeface="Times New Roman"/>
                <a:cs typeface="Arial"/>
              </a:rPr>
              <a:t>de </a:t>
            </a:r>
            <a:r>
              <a:rPr lang="fr-FR" sz="2400" dirty="0">
                <a:solidFill>
                  <a:schemeClr val="accent1">
                    <a:lumMod val="60000"/>
                    <a:lumOff val="40000"/>
                  </a:schemeClr>
                </a:solidFill>
                <a:ea typeface="Times New Roman"/>
                <a:cs typeface="Arial"/>
              </a:rPr>
              <a:t>quelque gène</a:t>
            </a:r>
            <a:r>
              <a:rPr lang="fr-FR" sz="2400" dirty="0">
                <a:solidFill>
                  <a:prstClr val="black"/>
                </a:solidFill>
                <a:ea typeface="Times New Roman"/>
                <a:cs typeface="Arial"/>
              </a:rPr>
              <a:t>. </a:t>
            </a:r>
            <a:endParaRPr lang="fr-FR" sz="2400" dirty="0" smtClean="0">
              <a:solidFill>
                <a:prstClr val="black"/>
              </a:solidFill>
              <a:ea typeface="Times New Roman"/>
              <a:cs typeface="Arial"/>
            </a:endParaRPr>
          </a:p>
        </p:txBody>
      </p:sp>
      <p:sp>
        <p:nvSpPr>
          <p:cNvPr id="5" name="Rectangle 4"/>
          <p:cNvSpPr/>
          <p:nvPr/>
        </p:nvSpPr>
        <p:spPr>
          <a:xfrm>
            <a:off x="508707" y="472604"/>
            <a:ext cx="8067178" cy="2308324"/>
          </a:xfrm>
          <a:prstGeom prst="rect">
            <a:avLst/>
          </a:prstGeom>
        </p:spPr>
        <p:txBody>
          <a:bodyPr wrap="square">
            <a:spAutoFit/>
          </a:bodyPr>
          <a:lstStyle/>
          <a:p>
            <a:pPr>
              <a:lnSpc>
                <a:spcPct val="150000"/>
              </a:lnSpc>
            </a:pPr>
            <a:r>
              <a:rPr lang="fr-FR" sz="2400" dirty="0" smtClean="0">
                <a:solidFill>
                  <a:prstClr val="black"/>
                </a:solidFill>
                <a:ea typeface="Times New Roman"/>
                <a:cs typeface="Arial"/>
              </a:rPr>
              <a:t>	</a:t>
            </a:r>
            <a:r>
              <a:rPr lang="fr-FR" sz="2400" u="sng" dirty="0" smtClean="0">
                <a:solidFill>
                  <a:prstClr val="black"/>
                </a:solidFill>
                <a:ea typeface="Times New Roman"/>
                <a:cs typeface="Arial"/>
              </a:rPr>
              <a:t>les </a:t>
            </a:r>
            <a:r>
              <a:rPr lang="fr-FR" sz="2400" u="sng" dirty="0" err="1">
                <a:solidFill>
                  <a:prstClr val="black"/>
                </a:solidFill>
                <a:ea typeface="Times New Roman"/>
                <a:cs typeface="Arial"/>
              </a:rPr>
              <a:t>centromeres</a:t>
            </a:r>
            <a:r>
              <a:rPr lang="fr-FR" sz="2400" u="sng" dirty="0">
                <a:solidFill>
                  <a:prstClr val="black"/>
                </a:solidFill>
                <a:ea typeface="Times New Roman"/>
                <a:cs typeface="Arial"/>
              </a:rPr>
              <a:t> </a:t>
            </a:r>
            <a:r>
              <a:rPr lang="fr-FR" sz="2400" dirty="0">
                <a:solidFill>
                  <a:prstClr val="black"/>
                </a:solidFill>
                <a:ea typeface="Times New Roman"/>
                <a:cs typeface="Arial"/>
              </a:rPr>
              <a:t>dont la </a:t>
            </a:r>
            <a:r>
              <a:rPr lang="fr-FR" sz="2400" u="sng" dirty="0">
                <a:solidFill>
                  <a:prstClr val="black"/>
                </a:solidFill>
                <a:ea typeface="Times New Roman"/>
                <a:cs typeface="Arial"/>
              </a:rPr>
              <a:t>tailles</a:t>
            </a:r>
            <a:r>
              <a:rPr lang="fr-FR" sz="2400" dirty="0">
                <a:solidFill>
                  <a:prstClr val="black"/>
                </a:solidFill>
                <a:ea typeface="Times New Roman"/>
                <a:cs typeface="Arial"/>
              </a:rPr>
              <a:t> peut varier de </a:t>
            </a:r>
            <a:r>
              <a:rPr lang="fr-FR" sz="2400" dirty="0">
                <a:solidFill>
                  <a:srgbClr val="00B0F0"/>
                </a:solidFill>
                <a:ea typeface="Times New Roman"/>
                <a:cs typeface="Arial"/>
              </a:rPr>
              <a:t>500kpb à quelques </a:t>
            </a:r>
            <a:r>
              <a:rPr lang="fr-FR" sz="2400" dirty="0" err="1">
                <a:solidFill>
                  <a:srgbClr val="00B0F0"/>
                </a:solidFill>
                <a:ea typeface="Times New Roman"/>
                <a:cs typeface="Arial"/>
              </a:rPr>
              <a:t>Mpb</a:t>
            </a:r>
            <a:r>
              <a:rPr lang="fr-FR" dirty="0">
                <a:solidFill>
                  <a:prstClr val="black"/>
                </a:solidFill>
                <a:ea typeface="Times New Roman"/>
                <a:cs typeface="Arial"/>
              </a:rPr>
              <a:t>. </a:t>
            </a:r>
            <a:endParaRPr lang="fr-FR" dirty="0" smtClean="0">
              <a:solidFill>
                <a:prstClr val="black"/>
              </a:solidFill>
              <a:ea typeface="Times New Roman"/>
              <a:cs typeface="Arial"/>
            </a:endParaRPr>
          </a:p>
          <a:p>
            <a:pPr algn="just">
              <a:lnSpc>
                <a:spcPct val="150000"/>
              </a:lnSpc>
            </a:pPr>
            <a:r>
              <a:rPr lang="fr-FR" sz="2400" dirty="0">
                <a:solidFill>
                  <a:prstClr val="black"/>
                </a:solidFill>
                <a:ea typeface="Times New Roman"/>
                <a:cs typeface="Arial"/>
              </a:rPr>
              <a:t>	</a:t>
            </a:r>
            <a:r>
              <a:rPr lang="fr-FR" sz="2400" dirty="0" smtClean="0">
                <a:solidFill>
                  <a:prstClr val="black"/>
                </a:solidFill>
                <a:ea typeface="Times New Roman"/>
                <a:cs typeface="Arial"/>
              </a:rPr>
              <a:t>il </a:t>
            </a:r>
            <a:r>
              <a:rPr lang="fr-FR" sz="2400" u="sng" dirty="0" smtClean="0">
                <a:solidFill>
                  <a:prstClr val="black"/>
                </a:solidFill>
                <a:ea typeface="Times New Roman"/>
                <a:cs typeface="Arial"/>
              </a:rPr>
              <a:t>comportent</a:t>
            </a:r>
            <a:r>
              <a:rPr lang="fr-FR" sz="2400" dirty="0" smtClean="0">
                <a:solidFill>
                  <a:prstClr val="black"/>
                </a:solidFill>
                <a:ea typeface="Times New Roman"/>
                <a:cs typeface="Arial"/>
              </a:rPr>
              <a:t> </a:t>
            </a:r>
            <a:r>
              <a:rPr lang="fr-FR" sz="2400" dirty="0">
                <a:solidFill>
                  <a:prstClr val="black"/>
                </a:solidFill>
                <a:ea typeface="Times New Roman"/>
                <a:cs typeface="Arial"/>
              </a:rPr>
              <a:t>généralement </a:t>
            </a:r>
            <a:r>
              <a:rPr lang="fr-FR" sz="2400" u="sng" dirty="0">
                <a:solidFill>
                  <a:prstClr val="black"/>
                </a:solidFill>
                <a:ea typeface="Times New Roman"/>
                <a:cs typeface="Arial"/>
              </a:rPr>
              <a:t>trois régions</a:t>
            </a:r>
            <a:r>
              <a:rPr lang="fr-FR" sz="2400" dirty="0">
                <a:solidFill>
                  <a:prstClr val="black"/>
                </a:solidFill>
                <a:ea typeface="Times New Roman"/>
                <a:cs typeface="Arial"/>
              </a:rPr>
              <a:t> ayant des propriétés </a:t>
            </a:r>
            <a:r>
              <a:rPr lang="fr-FR" sz="2400" u="sng" dirty="0">
                <a:solidFill>
                  <a:prstClr val="black"/>
                </a:solidFill>
                <a:ea typeface="Times New Roman"/>
                <a:cs typeface="Arial"/>
              </a:rPr>
              <a:t>structurel</a:t>
            </a:r>
            <a:r>
              <a:rPr lang="fr-FR" sz="2400" dirty="0">
                <a:solidFill>
                  <a:prstClr val="black"/>
                </a:solidFill>
                <a:ea typeface="Times New Roman"/>
                <a:cs typeface="Arial"/>
              </a:rPr>
              <a:t>, </a:t>
            </a:r>
            <a:r>
              <a:rPr lang="fr-FR" sz="2400" u="sng" dirty="0">
                <a:solidFill>
                  <a:prstClr val="black"/>
                </a:solidFill>
                <a:ea typeface="Times New Roman"/>
                <a:cs typeface="Arial"/>
              </a:rPr>
              <a:t>moléculaire</a:t>
            </a:r>
            <a:r>
              <a:rPr lang="fr-FR" sz="2400" dirty="0">
                <a:solidFill>
                  <a:prstClr val="black"/>
                </a:solidFill>
                <a:ea typeface="Times New Roman"/>
                <a:cs typeface="Arial"/>
              </a:rPr>
              <a:t>s et </a:t>
            </a:r>
            <a:r>
              <a:rPr lang="fr-FR" sz="2400" u="sng" dirty="0">
                <a:solidFill>
                  <a:prstClr val="black"/>
                </a:solidFill>
                <a:ea typeface="Times New Roman"/>
                <a:cs typeface="Arial"/>
              </a:rPr>
              <a:t>fonctionnelles</a:t>
            </a:r>
            <a:r>
              <a:rPr lang="fr-FR" sz="2400" dirty="0">
                <a:solidFill>
                  <a:prstClr val="black"/>
                </a:solidFill>
                <a:ea typeface="Times New Roman"/>
                <a:cs typeface="Arial"/>
              </a:rPr>
              <a:t> </a:t>
            </a:r>
            <a:r>
              <a:rPr lang="fr-FR" sz="2400" dirty="0" smtClean="0">
                <a:solidFill>
                  <a:prstClr val="black"/>
                </a:solidFill>
                <a:ea typeface="Times New Roman"/>
                <a:cs typeface="Arial"/>
              </a:rPr>
              <a:t>différentes:</a:t>
            </a:r>
            <a:endParaRPr lang="fr-FR" dirty="0"/>
          </a:p>
        </p:txBody>
      </p:sp>
    </p:spTree>
    <p:extLst>
      <p:ext uri="{BB962C8B-B14F-4D97-AF65-F5344CB8AC3E}">
        <p14:creationId xmlns:p14="http://schemas.microsoft.com/office/powerpoint/2010/main" val="31277346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68760"/>
            <a:ext cx="8568952" cy="4909036"/>
          </a:xfrm>
          <a:prstGeom prst="rect">
            <a:avLst/>
          </a:prstGeom>
        </p:spPr>
        <p:txBody>
          <a:bodyPr wrap="square">
            <a:spAutoFit/>
          </a:bodyPr>
          <a:lstStyle/>
          <a:p>
            <a:pPr indent="228600" algn="just">
              <a:lnSpc>
                <a:spcPct val="150000"/>
              </a:lnSpc>
              <a:spcAft>
                <a:spcPts val="1000"/>
              </a:spcAft>
            </a:pPr>
            <a:r>
              <a:rPr lang="fr-FR" sz="2400" dirty="0" smtClean="0">
                <a:solidFill>
                  <a:schemeClr val="accent6">
                    <a:lumMod val="60000"/>
                    <a:lumOff val="40000"/>
                  </a:schemeClr>
                </a:solidFill>
                <a:ea typeface="Times New Roman"/>
                <a:cs typeface="Arial"/>
              </a:rPr>
              <a:t>il permettent:</a:t>
            </a:r>
          </a:p>
          <a:p>
            <a:pPr marL="342900" indent="-342900" algn="just">
              <a:lnSpc>
                <a:spcPct val="150000"/>
              </a:lnSpc>
              <a:spcAft>
                <a:spcPts val="1000"/>
              </a:spcAft>
              <a:buBlip>
                <a:blip r:embed="rId2"/>
              </a:buBlip>
            </a:pPr>
            <a:r>
              <a:rPr lang="fr-FR" sz="2400" dirty="0" smtClean="0">
                <a:solidFill>
                  <a:srgbClr val="00B0F0"/>
                </a:solidFill>
                <a:ea typeface="Times New Roman"/>
                <a:cs typeface="Arial"/>
              </a:rPr>
              <a:t> </a:t>
            </a:r>
            <a:r>
              <a:rPr lang="fr-FR" sz="2400" u="sng" dirty="0">
                <a:solidFill>
                  <a:srgbClr val="00B0F0"/>
                </a:solidFill>
                <a:ea typeface="Times New Roman"/>
                <a:cs typeface="Arial"/>
              </a:rPr>
              <a:t>d’éviter</a:t>
            </a:r>
            <a:r>
              <a:rPr lang="fr-FR" sz="2400" dirty="0">
                <a:solidFill>
                  <a:srgbClr val="00B0F0"/>
                </a:solidFill>
                <a:ea typeface="Times New Roman"/>
                <a:cs typeface="Arial"/>
              </a:rPr>
              <a:t> </a:t>
            </a:r>
            <a:r>
              <a:rPr lang="fr-FR" sz="2400" dirty="0">
                <a:ea typeface="Times New Roman"/>
                <a:cs typeface="Arial"/>
              </a:rPr>
              <a:t>une </a:t>
            </a:r>
            <a:r>
              <a:rPr lang="fr-FR" sz="2400" u="sng" dirty="0">
                <a:ea typeface="Times New Roman"/>
                <a:cs typeface="Arial"/>
              </a:rPr>
              <a:t>les chromosomes ne soient raccourcis</a:t>
            </a:r>
            <a:r>
              <a:rPr lang="fr-FR" sz="2400" dirty="0">
                <a:ea typeface="Times New Roman"/>
                <a:cs typeface="Arial"/>
              </a:rPr>
              <a:t> à chaque cycle de </a:t>
            </a:r>
            <a:r>
              <a:rPr lang="fr-FR" sz="2400" u="sng" dirty="0">
                <a:ea typeface="Times New Roman"/>
                <a:cs typeface="Arial"/>
              </a:rPr>
              <a:t>réplication de </a:t>
            </a:r>
            <a:r>
              <a:rPr lang="fr-FR" sz="2400" u="sng" dirty="0" smtClean="0">
                <a:ea typeface="Times New Roman"/>
                <a:cs typeface="Arial"/>
              </a:rPr>
              <a:t>l’ADN</a:t>
            </a:r>
          </a:p>
          <a:p>
            <a:pPr marL="342900" indent="-342900" algn="just">
              <a:lnSpc>
                <a:spcPct val="150000"/>
              </a:lnSpc>
              <a:spcAft>
                <a:spcPts val="1000"/>
              </a:spcAft>
              <a:buBlip>
                <a:blip r:embed="rId2"/>
              </a:buBlip>
            </a:pPr>
            <a:r>
              <a:rPr lang="fr-FR" sz="2400" dirty="0" smtClean="0">
                <a:ea typeface="Times New Roman"/>
                <a:cs typeface="Arial"/>
              </a:rPr>
              <a:t>et </a:t>
            </a:r>
            <a:r>
              <a:rPr lang="fr-FR" sz="2400" u="sng" dirty="0">
                <a:solidFill>
                  <a:srgbClr val="00B0F0"/>
                </a:solidFill>
                <a:ea typeface="Times New Roman"/>
                <a:cs typeface="Arial"/>
              </a:rPr>
              <a:t>stabilisent les extrémités</a:t>
            </a:r>
            <a:r>
              <a:rPr lang="fr-FR" sz="2400" dirty="0">
                <a:solidFill>
                  <a:srgbClr val="00B0F0"/>
                </a:solidFill>
                <a:ea typeface="Times New Roman"/>
                <a:cs typeface="Arial"/>
              </a:rPr>
              <a:t> </a:t>
            </a:r>
            <a:r>
              <a:rPr lang="fr-FR" sz="2400" dirty="0">
                <a:ea typeface="Times New Roman"/>
                <a:cs typeface="Arial"/>
              </a:rPr>
              <a:t>en limitant les </a:t>
            </a:r>
            <a:r>
              <a:rPr lang="fr-FR" sz="2400" dirty="0">
                <a:solidFill>
                  <a:srgbClr val="EC04CB"/>
                </a:solidFill>
                <a:ea typeface="Times New Roman"/>
                <a:cs typeface="Arial"/>
              </a:rPr>
              <a:t>phénomènes de recombinaison</a:t>
            </a:r>
            <a:r>
              <a:rPr lang="fr-FR" sz="2400" dirty="0">
                <a:ea typeface="Times New Roman"/>
                <a:cs typeface="Arial"/>
              </a:rPr>
              <a:t> </a:t>
            </a:r>
            <a:endParaRPr lang="fr-FR" sz="2400" dirty="0" smtClean="0">
              <a:ea typeface="Times New Roman"/>
              <a:cs typeface="Arial"/>
            </a:endParaRPr>
          </a:p>
          <a:p>
            <a:pPr algn="just">
              <a:lnSpc>
                <a:spcPct val="150000"/>
              </a:lnSpc>
              <a:spcAft>
                <a:spcPts val="1000"/>
              </a:spcAft>
            </a:pPr>
            <a:r>
              <a:rPr lang="fr-FR" sz="2400" dirty="0">
                <a:ea typeface="Times New Roman"/>
                <a:cs typeface="Arial"/>
              </a:rPr>
              <a:t>	</a:t>
            </a:r>
            <a:r>
              <a:rPr lang="fr-FR" sz="2400" u="sng" dirty="0" smtClean="0">
                <a:ea typeface="Times New Roman"/>
                <a:cs typeface="Arial"/>
              </a:rPr>
              <a:t>les </a:t>
            </a:r>
            <a:r>
              <a:rPr lang="fr-FR" sz="2400" u="sng" dirty="0">
                <a:ea typeface="Times New Roman"/>
                <a:cs typeface="Arial"/>
              </a:rPr>
              <a:t>séquences </a:t>
            </a:r>
            <a:r>
              <a:rPr lang="fr-FR" sz="2400" u="sng" dirty="0" err="1">
                <a:ea typeface="Times New Roman"/>
                <a:cs typeface="Arial"/>
              </a:rPr>
              <a:t>télomiriques</a:t>
            </a:r>
            <a:r>
              <a:rPr lang="fr-FR" sz="2400" dirty="0">
                <a:ea typeface="Times New Roman"/>
                <a:cs typeface="Arial"/>
              </a:rPr>
              <a:t> sont le </a:t>
            </a:r>
            <a:r>
              <a:rPr lang="fr-FR" sz="2400" dirty="0">
                <a:solidFill>
                  <a:srgbClr val="0070C0"/>
                </a:solidFill>
                <a:ea typeface="Times New Roman"/>
                <a:cs typeface="Arial"/>
              </a:rPr>
              <a:t>lieu de fixation </a:t>
            </a:r>
            <a:r>
              <a:rPr lang="fr-FR" sz="2400" dirty="0">
                <a:ea typeface="Times New Roman"/>
                <a:cs typeface="Arial"/>
              </a:rPr>
              <a:t>de </a:t>
            </a:r>
            <a:r>
              <a:rPr lang="fr-FR" sz="2400" dirty="0">
                <a:solidFill>
                  <a:srgbClr val="0070C0"/>
                </a:solidFill>
                <a:ea typeface="Times New Roman"/>
                <a:cs typeface="Arial"/>
              </a:rPr>
              <a:t>complexe protéiques </a:t>
            </a:r>
            <a:r>
              <a:rPr lang="fr-FR" sz="2400" u="sng" dirty="0">
                <a:ea typeface="Times New Roman"/>
                <a:cs typeface="Arial"/>
              </a:rPr>
              <a:t>protégeant les extrémités de la dégradation ou la </a:t>
            </a:r>
            <a:r>
              <a:rPr lang="fr-FR" sz="2400" u="sng" dirty="0" smtClean="0">
                <a:ea typeface="Times New Roman"/>
                <a:cs typeface="Arial"/>
              </a:rPr>
              <a:t>fusion.</a:t>
            </a:r>
          </a:p>
        </p:txBody>
      </p:sp>
      <p:sp>
        <p:nvSpPr>
          <p:cNvPr id="4" name="Rectangle 3"/>
          <p:cNvSpPr/>
          <p:nvPr/>
        </p:nvSpPr>
        <p:spPr>
          <a:xfrm>
            <a:off x="668710" y="332656"/>
            <a:ext cx="8223770" cy="1133965"/>
          </a:xfrm>
          <a:prstGeom prst="rect">
            <a:avLst/>
          </a:prstGeom>
        </p:spPr>
        <p:txBody>
          <a:bodyPr wrap="square">
            <a:spAutoFit/>
          </a:bodyPr>
          <a:lstStyle/>
          <a:p>
            <a:pPr>
              <a:lnSpc>
                <a:spcPct val="150000"/>
              </a:lnSpc>
            </a:pPr>
            <a:r>
              <a:rPr lang="fr-FR" sz="2400" b="1" u="sng" dirty="0">
                <a:solidFill>
                  <a:srgbClr val="FF6600"/>
                </a:solidFill>
                <a:ea typeface="Times New Roman"/>
                <a:cs typeface="Arial"/>
              </a:rPr>
              <a:t>Les </a:t>
            </a:r>
            <a:r>
              <a:rPr lang="fr-FR" sz="2400" b="1" u="sng" dirty="0" err="1">
                <a:solidFill>
                  <a:srgbClr val="FF6600"/>
                </a:solidFill>
                <a:ea typeface="Times New Roman"/>
                <a:cs typeface="Arial"/>
              </a:rPr>
              <a:t>téloméres</a:t>
            </a:r>
            <a:r>
              <a:rPr lang="fr-FR" sz="2400" dirty="0">
                <a:solidFill>
                  <a:srgbClr val="FF6600"/>
                </a:solidFill>
                <a:ea typeface="Times New Roman"/>
                <a:cs typeface="Arial"/>
              </a:rPr>
              <a:t> </a:t>
            </a:r>
            <a:r>
              <a:rPr lang="fr-FR" sz="2400" dirty="0">
                <a:solidFill>
                  <a:prstClr val="black"/>
                </a:solidFill>
                <a:ea typeface="Times New Roman"/>
                <a:cs typeface="Arial"/>
              </a:rPr>
              <a:t>sont des </a:t>
            </a:r>
            <a:r>
              <a:rPr lang="fr-FR" sz="2400" u="sng" dirty="0">
                <a:solidFill>
                  <a:prstClr val="black"/>
                </a:solidFill>
                <a:ea typeface="Times New Roman"/>
                <a:cs typeface="Arial"/>
              </a:rPr>
              <a:t>structure spécialisées</a:t>
            </a:r>
            <a:r>
              <a:rPr lang="fr-FR" sz="2400" dirty="0">
                <a:solidFill>
                  <a:prstClr val="black"/>
                </a:solidFill>
                <a:ea typeface="Times New Roman"/>
                <a:cs typeface="Arial"/>
              </a:rPr>
              <a:t> à </a:t>
            </a:r>
            <a:r>
              <a:rPr lang="fr-FR" sz="2400" dirty="0">
                <a:solidFill>
                  <a:srgbClr val="EC04CB"/>
                </a:solidFill>
                <a:ea typeface="Times New Roman"/>
                <a:cs typeface="Arial"/>
              </a:rPr>
              <a:t>l’extrémité</a:t>
            </a:r>
            <a:r>
              <a:rPr lang="fr-FR" sz="2400" dirty="0">
                <a:solidFill>
                  <a:prstClr val="black"/>
                </a:solidFill>
                <a:ea typeface="Times New Roman"/>
                <a:cs typeface="Arial"/>
              </a:rPr>
              <a:t> des </a:t>
            </a:r>
            <a:r>
              <a:rPr lang="fr-FR" sz="2400" dirty="0">
                <a:solidFill>
                  <a:srgbClr val="EC04CB"/>
                </a:solidFill>
                <a:ea typeface="Times New Roman"/>
                <a:cs typeface="Arial"/>
              </a:rPr>
              <a:t>chromosomes linéaire </a:t>
            </a:r>
            <a:endParaRPr lang="fr-FR" dirty="0">
              <a:solidFill>
                <a:srgbClr val="EC04CB"/>
              </a:solidFill>
            </a:endParaRPr>
          </a:p>
        </p:txBody>
      </p:sp>
    </p:spTree>
    <p:extLst>
      <p:ext uri="{BB962C8B-B14F-4D97-AF65-F5344CB8AC3E}">
        <p14:creationId xmlns:p14="http://schemas.microsoft.com/office/powerpoint/2010/main" val="2492685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385500"/>
            <a:ext cx="3937296" cy="523220"/>
          </a:xfrm>
          <a:prstGeom prst="rect">
            <a:avLst/>
          </a:prstGeom>
        </p:spPr>
        <p:txBody>
          <a:bodyPr wrap="none">
            <a:spAutoFit/>
          </a:bodyPr>
          <a:lstStyle/>
          <a:p>
            <a:r>
              <a:rPr lang="fr-FR" sz="2800" dirty="0"/>
              <a:t>3.2.	type des Marqueurs</a:t>
            </a:r>
          </a:p>
        </p:txBody>
      </p:sp>
      <p:sp>
        <p:nvSpPr>
          <p:cNvPr id="5" name="Rectangle 4"/>
          <p:cNvSpPr/>
          <p:nvPr/>
        </p:nvSpPr>
        <p:spPr>
          <a:xfrm>
            <a:off x="576200" y="764704"/>
            <a:ext cx="8040464" cy="5632311"/>
          </a:xfrm>
          <a:prstGeom prst="rect">
            <a:avLst/>
          </a:prstGeom>
        </p:spPr>
        <p:txBody>
          <a:bodyPr wrap="square">
            <a:spAutoFit/>
          </a:bodyPr>
          <a:lstStyle/>
          <a:p>
            <a:pPr algn="just">
              <a:lnSpc>
                <a:spcPct val="150000"/>
              </a:lnSpc>
            </a:pPr>
            <a:r>
              <a:rPr lang="fr-FR" sz="2400" b="1" dirty="0"/>
              <a:t>3.2.1.	Marqueurs RFLP (restriction fragment </a:t>
            </a:r>
            <a:r>
              <a:rPr lang="fr-FR" sz="2400" b="1" dirty="0" err="1"/>
              <a:t>length</a:t>
            </a:r>
            <a:r>
              <a:rPr lang="fr-FR" sz="2400" b="1" dirty="0"/>
              <a:t> polymorphisme)</a:t>
            </a:r>
          </a:p>
          <a:p>
            <a:pPr marL="342900" indent="-342900" algn="just">
              <a:lnSpc>
                <a:spcPct val="150000"/>
              </a:lnSpc>
              <a:buFont typeface="Arial" panose="020B0604020202020204" pitchFamily="34" charset="0"/>
              <a:buChar char="•"/>
            </a:pPr>
            <a:r>
              <a:rPr lang="fr-FR" sz="2400" dirty="0"/>
              <a:t>Ce sont la variation entre individus ou souches dans le profil d'ADN obtenu après coupure par diverses enzymes de restriction.</a:t>
            </a:r>
          </a:p>
          <a:p>
            <a:pPr marL="342900" indent="-342900" algn="just">
              <a:lnSpc>
                <a:spcPct val="150000"/>
              </a:lnSpc>
              <a:buFont typeface="Arial" panose="020B0604020202020204" pitchFamily="34" charset="0"/>
              <a:buChar char="•"/>
            </a:pPr>
            <a:r>
              <a:rPr lang="fr-FR" sz="2400" dirty="0" smtClean="0"/>
              <a:t>elle </a:t>
            </a:r>
            <a:r>
              <a:rPr lang="fr-FR" sz="2400" dirty="0"/>
              <a:t>sont les premiers marqueurs génétiques moléculaires utilisés pour la cartographie des gènes des plantes. Ils sont souvent spécifiques d’un locus</a:t>
            </a:r>
            <a:r>
              <a:rPr lang="fr-FR" sz="2400" dirty="0" smtClean="0"/>
              <a:t>.</a:t>
            </a:r>
          </a:p>
          <a:p>
            <a:pPr marL="342900" indent="-342900" algn="just">
              <a:lnSpc>
                <a:spcPct val="150000"/>
              </a:lnSpc>
              <a:buFont typeface="Arial" panose="020B0604020202020204" pitchFamily="34" charset="0"/>
              <a:buChar char="•"/>
            </a:pPr>
            <a:r>
              <a:rPr lang="fr-FR" sz="2400" dirty="0" smtClean="0"/>
              <a:t> Elle sont </a:t>
            </a:r>
            <a:r>
              <a:rPr lang="fr-FR" sz="2400" dirty="0"/>
              <a:t>généralement </a:t>
            </a:r>
            <a:r>
              <a:rPr lang="fr-FR" sz="2400" dirty="0" err="1"/>
              <a:t>codominant</a:t>
            </a:r>
            <a:r>
              <a:rPr lang="fr-FR" sz="2400" dirty="0"/>
              <a:t> mais des détections importante peuvent conduire à des marqueurs dominants. </a:t>
            </a:r>
          </a:p>
        </p:txBody>
      </p:sp>
    </p:spTree>
    <p:extLst>
      <p:ext uri="{BB962C8B-B14F-4D97-AF65-F5344CB8AC3E}">
        <p14:creationId xmlns:p14="http://schemas.microsoft.com/office/powerpoint/2010/main" val="328499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24744"/>
            <a:ext cx="7704856" cy="2990562"/>
          </a:xfrm>
          <a:prstGeom prst="rect">
            <a:avLst/>
          </a:prstGeom>
        </p:spPr>
        <p:txBody>
          <a:bodyPr wrap="square">
            <a:spAutoFit/>
          </a:bodyPr>
          <a:lstStyle/>
          <a:p>
            <a:pPr lvl="0" algn="just">
              <a:lnSpc>
                <a:spcPct val="150000"/>
              </a:lnSpc>
              <a:spcAft>
                <a:spcPts val="1000"/>
              </a:spcAft>
            </a:pPr>
            <a:r>
              <a:rPr lang="fr-FR" sz="2400" u="sng" dirty="0">
                <a:solidFill>
                  <a:prstClr val="black"/>
                </a:solidFill>
                <a:ea typeface="Times New Roman"/>
                <a:cs typeface="Arial"/>
              </a:rPr>
              <a:t>les régions </a:t>
            </a:r>
            <a:r>
              <a:rPr lang="fr-FR" sz="2400" u="sng" dirty="0" err="1">
                <a:solidFill>
                  <a:prstClr val="black"/>
                </a:solidFill>
                <a:ea typeface="Times New Roman"/>
                <a:cs typeface="Arial"/>
              </a:rPr>
              <a:t>télomirique</a:t>
            </a:r>
            <a:r>
              <a:rPr lang="fr-FR" sz="2400" dirty="0">
                <a:solidFill>
                  <a:prstClr val="black"/>
                </a:solidFill>
                <a:ea typeface="Times New Roman"/>
                <a:cs typeface="Arial"/>
              </a:rPr>
              <a:t> ont des </a:t>
            </a:r>
            <a:r>
              <a:rPr lang="fr-FR" sz="2400" dirty="0">
                <a:solidFill>
                  <a:srgbClr val="0070C0"/>
                </a:solidFill>
                <a:ea typeface="Times New Roman"/>
                <a:cs typeface="Arial"/>
              </a:rPr>
              <a:t>tailles</a:t>
            </a:r>
            <a:r>
              <a:rPr lang="fr-FR" sz="2400" dirty="0">
                <a:solidFill>
                  <a:prstClr val="black"/>
                </a:solidFill>
                <a:ea typeface="Times New Roman"/>
                <a:cs typeface="Arial"/>
              </a:rPr>
              <a:t> </a:t>
            </a:r>
            <a:r>
              <a:rPr lang="fr-FR" sz="2400" dirty="0">
                <a:solidFill>
                  <a:srgbClr val="0070C0"/>
                </a:solidFill>
                <a:ea typeface="Times New Roman"/>
                <a:cs typeface="Arial"/>
              </a:rPr>
              <a:t>variables</a:t>
            </a:r>
            <a:r>
              <a:rPr lang="fr-FR" sz="2400" dirty="0">
                <a:solidFill>
                  <a:prstClr val="black"/>
                </a:solidFill>
                <a:ea typeface="Times New Roman"/>
                <a:cs typeface="Arial"/>
              </a:rPr>
              <a:t> </a:t>
            </a:r>
            <a:r>
              <a:rPr lang="fr-FR" sz="2400" u="sng" dirty="0">
                <a:solidFill>
                  <a:prstClr val="black"/>
                </a:solidFill>
                <a:ea typeface="Times New Roman"/>
                <a:cs typeface="Arial"/>
              </a:rPr>
              <a:t>selon</a:t>
            </a:r>
            <a:r>
              <a:rPr lang="fr-FR" sz="2400" dirty="0">
                <a:solidFill>
                  <a:prstClr val="black"/>
                </a:solidFill>
                <a:ea typeface="Times New Roman"/>
                <a:cs typeface="Arial"/>
              </a:rPr>
              <a:t> les </a:t>
            </a:r>
            <a:r>
              <a:rPr lang="fr-FR" sz="2400" u="sng" dirty="0">
                <a:solidFill>
                  <a:prstClr val="black"/>
                </a:solidFill>
                <a:ea typeface="Times New Roman"/>
                <a:cs typeface="Arial"/>
              </a:rPr>
              <a:t>organisme</a:t>
            </a:r>
            <a:r>
              <a:rPr lang="fr-FR" sz="2400" dirty="0">
                <a:solidFill>
                  <a:prstClr val="black"/>
                </a:solidFill>
                <a:ea typeface="Times New Roman"/>
                <a:cs typeface="Arial"/>
              </a:rPr>
              <a:t>s. </a:t>
            </a:r>
            <a:endParaRPr lang="fr-FR" sz="2400" dirty="0" smtClean="0">
              <a:solidFill>
                <a:prstClr val="black"/>
              </a:solidFill>
              <a:ea typeface="Times New Roman"/>
              <a:cs typeface="Arial"/>
            </a:endParaRPr>
          </a:p>
          <a:p>
            <a:pPr lvl="0" algn="just">
              <a:lnSpc>
                <a:spcPct val="150000"/>
              </a:lnSpc>
              <a:spcAft>
                <a:spcPts val="1000"/>
              </a:spcAft>
            </a:pPr>
            <a:r>
              <a:rPr lang="fr-FR" sz="2400" dirty="0">
                <a:solidFill>
                  <a:prstClr val="black"/>
                </a:solidFill>
                <a:ea typeface="Times New Roman"/>
                <a:cs typeface="Arial"/>
              </a:rPr>
              <a:t>	</a:t>
            </a:r>
            <a:r>
              <a:rPr lang="fr-FR" sz="2400" dirty="0" smtClean="0">
                <a:solidFill>
                  <a:prstClr val="black"/>
                </a:solidFill>
                <a:ea typeface="Times New Roman"/>
                <a:cs typeface="Arial"/>
              </a:rPr>
              <a:t>Elles </a:t>
            </a:r>
            <a:r>
              <a:rPr lang="fr-FR" sz="2400" dirty="0">
                <a:solidFill>
                  <a:prstClr val="black"/>
                </a:solidFill>
                <a:ea typeface="Times New Roman"/>
                <a:cs typeface="Arial"/>
              </a:rPr>
              <a:t>sont </a:t>
            </a:r>
            <a:r>
              <a:rPr lang="fr-FR" sz="2400" u="sng" dirty="0">
                <a:solidFill>
                  <a:prstClr val="black"/>
                </a:solidFill>
                <a:ea typeface="Times New Roman"/>
                <a:cs typeface="Arial"/>
              </a:rPr>
              <a:t>constituées</a:t>
            </a:r>
            <a:r>
              <a:rPr lang="fr-FR" sz="2400" dirty="0">
                <a:solidFill>
                  <a:prstClr val="black"/>
                </a:solidFill>
                <a:ea typeface="Times New Roman"/>
                <a:cs typeface="Arial"/>
              </a:rPr>
              <a:t> de </a:t>
            </a:r>
            <a:r>
              <a:rPr lang="fr-FR" sz="2400" dirty="0">
                <a:solidFill>
                  <a:srgbClr val="EC04CB"/>
                </a:solidFill>
                <a:ea typeface="Times New Roman"/>
                <a:cs typeface="Arial"/>
              </a:rPr>
              <a:t>courtes séquences répétées </a:t>
            </a:r>
            <a:r>
              <a:rPr lang="fr-FR" sz="2400" u="sng" dirty="0">
                <a:solidFill>
                  <a:prstClr val="black"/>
                </a:solidFill>
                <a:ea typeface="Times New Roman"/>
                <a:cs typeface="Arial"/>
              </a:rPr>
              <a:t>résultant de </a:t>
            </a:r>
            <a:r>
              <a:rPr lang="fr-FR" sz="2400" u="sng" dirty="0" smtClean="0">
                <a:solidFill>
                  <a:srgbClr val="EC04CB"/>
                </a:solidFill>
                <a:ea typeface="Times New Roman"/>
                <a:cs typeface="Arial"/>
              </a:rPr>
              <a:t>l’addition</a:t>
            </a:r>
            <a:r>
              <a:rPr lang="fr-FR" sz="2400" u="sng" dirty="0" smtClean="0">
                <a:solidFill>
                  <a:prstClr val="black"/>
                </a:solidFill>
                <a:ea typeface="Times New Roman"/>
                <a:cs typeface="Arial"/>
              </a:rPr>
              <a:t> </a:t>
            </a:r>
            <a:r>
              <a:rPr lang="fr-FR" sz="2400" u="sng" dirty="0">
                <a:solidFill>
                  <a:prstClr val="black"/>
                </a:solidFill>
                <a:ea typeface="Times New Roman"/>
                <a:cs typeface="Arial"/>
              </a:rPr>
              <a:t>à l’extrémité 3</a:t>
            </a:r>
            <a:r>
              <a:rPr lang="fr-FR" sz="2400" dirty="0">
                <a:solidFill>
                  <a:prstClr val="black"/>
                </a:solidFill>
                <a:ea typeface="Times New Roman"/>
                <a:cs typeface="Arial"/>
              </a:rPr>
              <a:t>’ d’unités élémentaires grâce à </a:t>
            </a:r>
            <a:r>
              <a:rPr lang="fr-FR" sz="2400" dirty="0">
                <a:solidFill>
                  <a:schemeClr val="accent1">
                    <a:lumMod val="60000"/>
                    <a:lumOff val="40000"/>
                  </a:schemeClr>
                </a:solidFill>
                <a:ea typeface="Times New Roman"/>
                <a:cs typeface="Arial"/>
              </a:rPr>
              <a:t>l’action de </a:t>
            </a:r>
            <a:r>
              <a:rPr lang="fr-FR" sz="2400" dirty="0" err="1">
                <a:solidFill>
                  <a:schemeClr val="accent1">
                    <a:lumMod val="60000"/>
                    <a:lumOff val="40000"/>
                  </a:schemeClr>
                </a:solidFill>
                <a:ea typeface="Times New Roman"/>
                <a:cs typeface="Arial"/>
              </a:rPr>
              <a:t>télomérase</a:t>
            </a:r>
            <a:r>
              <a:rPr lang="fr-FR" sz="2400" dirty="0">
                <a:solidFill>
                  <a:prstClr val="black"/>
                </a:solidFill>
                <a:ea typeface="Times New Roman"/>
                <a:cs typeface="Arial"/>
              </a:rPr>
              <a:t>.</a:t>
            </a:r>
            <a:endParaRPr lang="fr-FR" sz="2000" dirty="0">
              <a:solidFill>
                <a:prstClr val="black"/>
              </a:solidFill>
              <a:latin typeface="Calibri"/>
              <a:ea typeface="Calibri"/>
              <a:cs typeface="Arial"/>
            </a:endParaRPr>
          </a:p>
        </p:txBody>
      </p:sp>
    </p:spTree>
    <p:extLst>
      <p:ext uri="{BB962C8B-B14F-4D97-AF65-F5344CB8AC3E}">
        <p14:creationId xmlns:p14="http://schemas.microsoft.com/office/powerpoint/2010/main" val="311807615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8136904" cy="4909036"/>
          </a:xfrm>
          <a:prstGeom prst="rect">
            <a:avLst/>
          </a:prstGeom>
        </p:spPr>
        <p:txBody>
          <a:bodyPr wrap="square">
            <a:spAutoFit/>
          </a:bodyPr>
          <a:lstStyle/>
          <a:p>
            <a:pPr marL="1143000" lvl="2" indent="-228600" algn="just">
              <a:lnSpc>
                <a:spcPct val="150000"/>
              </a:lnSpc>
              <a:spcAft>
                <a:spcPts val="1000"/>
              </a:spcAft>
              <a:buFont typeface="+mj-lt"/>
              <a:buAutoNum type="arabicPeriod"/>
            </a:pPr>
            <a:r>
              <a:rPr lang="fr-FR" sz="2400" b="1" dirty="0">
                <a:solidFill>
                  <a:schemeClr val="accent1">
                    <a:lumMod val="60000"/>
                    <a:lumOff val="40000"/>
                  </a:schemeClr>
                </a:solidFill>
                <a:ea typeface="Times New Roman"/>
                <a:cs typeface="Arial"/>
              </a:rPr>
              <a:t>Les séquences répétées dispersées </a:t>
            </a:r>
            <a:endParaRPr lang="fr-FR" sz="2400" dirty="0">
              <a:solidFill>
                <a:schemeClr val="accent1">
                  <a:lumMod val="60000"/>
                  <a:lumOff val="40000"/>
                </a:schemeClr>
              </a:solidFill>
              <a:ea typeface="Calibri"/>
              <a:cs typeface="Arial"/>
            </a:endParaRPr>
          </a:p>
          <a:p>
            <a:pPr indent="228600" algn="just">
              <a:lnSpc>
                <a:spcPct val="150000"/>
              </a:lnSpc>
              <a:spcAft>
                <a:spcPts val="1000"/>
              </a:spcAft>
            </a:pPr>
            <a:r>
              <a:rPr lang="fr-FR" sz="2400" dirty="0">
                <a:ea typeface="Times New Roman"/>
                <a:cs typeface="Arial"/>
              </a:rPr>
              <a:t>Les séquences répétées dispersées correspondent aux séquences mini et microsatellites.</a:t>
            </a:r>
            <a:endParaRPr lang="fr-FR" sz="2400" dirty="0">
              <a:ea typeface="Calibri"/>
              <a:cs typeface="Arial"/>
            </a:endParaRPr>
          </a:p>
          <a:p>
            <a:pPr indent="228600" algn="just">
              <a:lnSpc>
                <a:spcPct val="150000"/>
              </a:lnSpc>
              <a:spcAft>
                <a:spcPts val="1000"/>
              </a:spcAft>
            </a:pPr>
            <a:r>
              <a:rPr lang="fr-FR" sz="2400" b="1" u="sng" dirty="0" smtClean="0">
                <a:solidFill>
                  <a:srgbClr val="0070C0"/>
                </a:solidFill>
                <a:ea typeface="Times New Roman"/>
                <a:cs typeface="Arial"/>
              </a:rPr>
              <a:t>Les </a:t>
            </a:r>
            <a:r>
              <a:rPr lang="fr-FR" sz="2400" b="1" u="sng" dirty="0" err="1" smtClean="0">
                <a:solidFill>
                  <a:srgbClr val="0070C0"/>
                </a:solidFill>
                <a:ea typeface="Times New Roman"/>
                <a:cs typeface="Arial"/>
              </a:rPr>
              <a:t>sequences</a:t>
            </a:r>
            <a:r>
              <a:rPr lang="fr-FR" sz="2400" b="1" u="sng" dirty="0" smtClean="0">
                <a:solidFill>
                  <a:srgbClr val="0070C0"/>
                </a:solidFill>
                <a:ea typeface="Times New Roman"/>
                <a:cs typeface="Arial"/>
              </a:rPr>
              <a:t> </a:t>
            </a:r>
            <a:r>
              <a:rPr lang="fr-FR" sz="2400" b="1" u="sng" dirty="0" err="1" smtClean="0">
                <a:solidFill>
                  <a:srgbClr val="0070C0"/>
                </a:solidFill>
                <a:ea typeface="Times New Roman"/>
                <a:cs typeface="Arial"/>
              </a:rPr>
              <a:t>minisatellites</a:t>
            </a:r>
            <a:r>
              <a:rPr lang="fr-FR" sz="2400" dirty="0" smtClean="0">
                <a:solidFill>
                  <a:srgbClr val="0070C0"/>
                </a:solidFill>
                <a:ea typeface="Times New Roman"/>
                <a:cs typeface="Arial"/>
              </a:rPr>
              <a:t> </a:t>
            </a:r>
          </a:p>
          <a:p>
            <a:pPr indent="228600" algn="just">
              <a:lnSpc>
                <a:spcPct val="150000"/>
              </a:lnSpc>
              <a:spcAft>
                <a:spcPts val="1000"/>
              </a:spcAft>
            </a:pPr>
            <a:r>
              <a:rPr lang="fr-FR" sz="2400" u="sng" dirty="0" smtClean="0">
                <a:ea typeface="Times New Roman"/>
                <a:cs typeface="Arial"/>
              </a:rPr>
              <a:t>sont </a:t>
            </a:r>
            <a:r>
              <a:rPr lang="fr-FR" sz="2400" u="sng" dirty="0">
                <a:ea typeface="Times New Roman"/>
                <a:cs typeface="Arial"/>
              </a:rPr>
              <a:t>constitués </a:t>
            </a:r>
            <a:r>
              <a:rPr lang="fr-FR" sz="2400" dirty="0">
                <a:ea typeface="Times New Roman"/>
                <a:cs typeface="Arial"/>
              </a:rPr>
              <a:t>par la </a:t>
            </a:r>
            <a:r>
              <a:rPr lang="fr-FR" sz="2400" dirty="0">
                <a:solidFill>
                  <a:srgbClr val="EC04CB"/>
                </a:solidFill>
                <a:ea typeface="Times New Roman"/>
                <a:cs typeface="Arial"/>
              </a:rPr>
              <a:t>répétition</a:t>
            </a:r>
            <a:r>
              <a:rPr lang="fr-FR" sz="2400" dirty="0">
                <a:ea typeface="Times New Roman"/>
                <a:cs typeface="Arial"/>
              </a:rPr>
              <a:t> de </a:t>
            </a:r>
            <a:r>
              <a:rPr lang="fr-FR" sz="2400" dirty="0">
                <a:solidFill>
                  <a:srgbClr val="EC04CB"/>
                </a:solidFill>
                <a:ea typeface="Times New Roman"/>
                <a:cs typeface="Arial"/>
              </a:rPr>
              <a:t>motifs très courts de 7 à 30 </a:t>
            </a:r>
            <a:r>
              <a:rPr lang="fr-FR" sz="2400" dirty="0" err="1">
                <a:solidFill>
                  <a:srgbClr val="EC04CB"/>
                </a:solidFill>
                <a:ea typeface="Times New Roman"/>
                <a:cs typeface="Arial"/>
              </a:rPr>
              <a:t>pb</a:t>
            </a:r>
            <a:r>
              <a:rPr lang="fr-FR" sz="2400" dirty="0">
                <a:ea typeface="Times New Roman"/>
                <a:cs typeface="Arial"/>
              </a:rPr>
              <a:t> et dont le </a:t>
            </a:r>
            <a:r>
              <a:rPr lang="fr-FR" sz="2400" dirty="0">
                <a:solidFill>
                  <a:srgbClr val="FF6600"/>
                </a:solidFill>
                <a:ea typeface="Times New Roman"/>
                <a:cs typeface="Arial"/>
              </a:rPr>
              <a:t>nombre et variable</a:t>
            </a:r>
            <a:r>
              <a:rPr lang="fr-FR" sz="2400" dirty="0">
                <a:ea typeface="Times New Roman"/>
                <a:cs typeface="Arial"/>
              </a:rPr>
              <a:t>. </a:t>
            </a:r>
            <a:r>
              <a:rPr lang="fr-FR" sz="2400" u="sng" dirty="0">
                <a:ea typeface="Times New Roman"/>
                <a:cs typeface="Arial"/>
              </a:rPr>
              <a:t>Cette variabilité </a:t>
            </a:r>
            <a:r>
              <a:rPr lang="fr-FR" sz="2400" dirty="0">
                <a:ea typeface="Times New Roman"/>
                <a:cs typeface="Arial"/>
              </a:rPr>
              <a:t>des répétitions est à </a:t>
            </a:r>
            <a:r>
              <a:rPr lang="fr-FR" sz="2400" dirty="0">
                <a:solidFill>
                  <a:srgbClr val="00B050"/>
                </a:solidFill>
                <a:ea typeface="Times New Roman"/>
                <a:cs typeface="Arial"/>
              </a:rPr>
              <a:t>l’origine d’un polymorphisme génétique </a:t>
            </a:r>
            <a:r>
              <a:rPr lang="fr-FR" sz="2400" dirty="0">
                <a:ea typeface="Times New Roman"/>
                <a:cs typeface="Arial"/>
              </a:rPr>
              <a:t>utilisé</a:t>
            </a:r>
            <a:r>
              <a:rPr lang="fr-FR" sz="2400" u="sng" dirty="0">
                <a:ea typeface="Times New Roman"/>
                <a:cs typeface="Arial"/>
              </a:rPr>
              <a:t> notamment pour le génotype chez les </a:t>
            </a:r>
            <a:r>
              <a:rPr lang="fr-FR" sz="2400" u="sng" dirty="0" smtClean="0">
                <a:ea typeface="Times New Roman"/>
                <a:cs typeface="Arial"/>
              </a:rPr>
              <a:t>plantes</a:t>
            </a:r>
            <a:endParaRPr lang="fr-FR" sz="2400" u="sng" dirty="0">
              <a:ea typeface="Calibri"/>
              <a:cs typeface="Arial"/>
            </a:endParaRPr>
          </a:p>
        </p:txBody>
      </p:sp>
    </p:spTree>
    <p:extLst>
      <p:ext uri="{BB962C8B-B14F-4D97-AF65-F5344CB8AC3E}">
        <p14:creationId xmlns:p14="http://schemas.microsoft.com/office/powerpoint/2010/main" val="35213463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8640"/>
            <a:ext cx="7632848" cy="6017032"/>
          </a:xfrm>
          <a:prstGeom prst="rect">
            <a:avLst/>
          </a:prstGeom>
        </p:spPr>
        <p:txBody>
          <a:bodyPr wrap="square">
            <a:spAutoFit/>
          </a:bodyPr>
          <a:lstStyle/>
          <a:p>
            <a:pPr indent="228600" algn="just">
              <a:lnSpc>
                <a:spcPct val="150000"/>
              </a:lnSpc>
              <a:spcAft>
                <a:spcPts val="1000"/>
              </a:spcAft>
            </a:pPr>
            <a:r>
              <a:rPr lang="fr-FR" sz="2400" b="1" u="sng" dirty="0" smtClean="0">
                <a:solidFill>
                  <a:srgbClr val="0070C0"/>
                </a:solidFill>
                <a:ea typeface="Times New Roman"/>
                <a:cs typeface="Arial"/>
              </a:rPr>
              <a:t>Les séquences microsatellites</a:t>
            </a:r>
            <a:endParaRPr lang="fr-FR" sz="2400" b="1" dirty="0" smtClean="0">
              <a:solidFill>
                <a:srgbClr val="0070C0"/>
              </a:solidFill>
              <a:ea typeface="Times New Roman"/>
              <a:cs typeface="Arial"/>
            </a:endParaRPr>
          </a:p>
          <a:p>
            <a:pPr indent="228600" algn="just">
              <a:lnSpc>
                <a:spcPct val="150000"/>
              </a:lnSpc>
              <a:spcAft>
                <a:spcPts val="1000"/>
              </a:spcAft>
            </a:pPr>
            <a:r>
              <a:rPr lang="fr-FR" sz="2400" u="sng" dirty="0" smtClean="0">
                <a:ea typeface="Times New Roman"/>
                <a:cs typeface="Arial"/>
              </a:rPr>
              <a:t>Sont </a:t>
            </a:r>
            <a:r>
              <a:rPr lang="fr-FR" sz="2400" u="sng" dirty="0">
                <a:ea typeface="Times New Roman"/>
                <a:cs typeface="Arial"/>
              </a:rPr>
              <a:t>des répétitions</a:t>
            </a:r>
            <a:r>
              <a:rPr lang="fr-FR" sz="2400" dirty="0">
                <a:ea typeface="Times New Roman"/>
                <a:cs typeface="Arial"/>
              </a:rPr>
              <a:t> </a:t>
            </a:r>
            <a:r>
              <a:rPr lang="fr-FR" sz="2400" dirty="0">
                <a:solidFill>
                  <a:srgbClr val="EC04CB"/>
                </a:solidFill>
                <a:ea typeface="Times New Roman"/>
                <a:cs typeface="Arial"/>
              </a:rPr>
              <a:t>d’un à six nucléotides</a:t>
            </a:r>
            <a:r>
              <a:rPr lang="fr-FR" sz="2400" dirty="0">
                <a:ea typeface="Times New Roman"/>
                <a:cs typeface="Arial"/>
              </a:rPr>
              <a:t>, la </a:t>
            </a:r>
            <a:r>
              <a:rPr lang="fr-FR" sz="2400" u="sng" dirty="0">
                <a:ea typeface="Times New Roman"/>
                <a:cs typeface="Arial"/>
              </a:rPr>
              <a:t>répétition</a:t>
            </a:r>
            <a:r>
              <a:rPr lang="fr-FR" sz="2400" dirty="0">
                <a:ea typeface="Times New Roman"/>
                <a:cs typeface="Arial"/>
              </a:rPr>
              <a:t> étant </a:t>
            </a:r>
            <a:r>
              <a:rPr lang="fr-FR" sz="2400" u="sng" dirty="0">
                <a:ea typeface="Times New Roman"/>
                <a:cs typeface="Arial"/>
              </a:rPr>
              <a:t>de longueur très variable</a:t>
            </a:r>
            <a:r>
              <a:rPr lang="fr-FR" sz="2400" dirty="0" smtClean="0">
                <a:ea typeface="Times New Roman"/>
                <a:cs typeface="Arial"/>
              </a:rPr>
              <a:t>.</a:t>
            </a:r>
          </a:p>
          <a:p>
            <a:pPr indent="228600" algn="just">
              <a:lnSpc>
                <a:spcPct val="150000"/>
              </a:lnSpc>
              <a:spcAft>
                <a:spcPts val="1000"/>
              </a:spcAft>
            </a:pPr>
            <a:r>
              <a:rPr lang="fr-FR" sz="2400" dirty="0" smtClean="0">
                <a:ea typeface="Times New Roman"/>
                <a:cs typeface="Arial"/>
              </a:rPr>
              <a:t> </a:t>
            </a:r>
            <a:r>
              <a:rPr lang="fr-FR" sz="2400" dirty="0">
                <a:ea typeface="Times New Roman"/>
                <a:cs typeface="Arial"/>
              </a:rPr>
              <a:t>La densité des microsatellites (motif&gt;20pb) est plus forte chez les dicotylédones (1 motif/21 </a:t>
            </a:r>
            <a:r>
              <a:rPr lang="fr-FR" sz="2400" dirty="0" err="1">
                <a:ea typeface="Times New Roman"/>
                <a:cs typeface="Arial"/>
              </a:rPr>
              <a:t>kpb</a:t>
            </a:r>
            <a:r>
              <a:rPr lang="fr-FR" sz="2400" dirty="0">
                <a:ea typeface="Times New Roman"/>
                <a:cs typeface="Arial"/>
              </a:rPr>
              <a:t>) le motif majoritaire chez les plantes est (</a:t>
            </a:r>
            <a:r>
              <a:rPr lang="fr-FR" sz="2400" dirty="0" smtClean="0">
                <a:ea typeface="Times New Roman"/>
                <a:cs typeface="Arial"/>
              </a:rPr>
              <a:t>AT)n </a:t>
            </a:r>
            <a:r>
              <a:rPr lang="fr-FR" sz="2400" dirty="0">
                <a:ea typeface="Times New Roman"/>
                <a:cs typeface="Arial"/>
              </a:rPr>
              <a:t>alors que chez les animaux c’est le motif (AC)n.</a:t>
            </a:r>
            <a:endParaRPr lang="fr-FR" sz="2400" dirty="0">
              <a:ea typeface="Calibri"/>
              <a:cs typeface="Arial"/>
            </a:endParaRPr>
          </a:p>
          <a:p>
            <a:pPr indent="228600" algn="just">
              <a:lnSpc>
                <a:spcPct val="150000"/>
              </a:lnSpc>
              <a:spcAft>
                <a:spcPts val="1000"/>
              </a:spcAft>
            </a:pPr>
            <a:r>
              <a:rPr lang="fr-FR" sz="2400" dirty="0">
                <a:ea typeface="Times New Roman"/>
                <a:cs typeface="Arial"/>
              </a:rPr>
              <a:t>Les </a:t>
            </a:r>
            <a:r>
              <a:rPr lang="fr-FR" sz="2400" u="sng" dirty="0">
                <a:ea typeface="Times New Roman"/>
                <a:cs typeface="Arial"/>
              </a:rPr>
              <a:t>séquences microsatellite </a:t>
            </a:r>
            <a:r>
              <a:rPr lang="fr-FR" sz="2400" dirty="0">
                <a:ea typeface="Times New Roman"/>
                <a:cs typeface="Arial"/>
              </a:rPr>
              <a:t>sont présentes </a:t>
            </a:r>
            <a:r>
              <a:rPr lang="fr-FR" sz="2400" dirty="0">
                <a:solidFill>
                  <a:srgbClr val="EC04CB"/>
                </a:solidFill>
                <a:ea typeface="Times New Roman"/>
                <a:cs typeface="Arial"/>
              </a:rPr>
              <a:t>dans les parties transcrites des gènes</a:t>
            </a:r>
            <a:r>
              <a:rPr lang="fr-FR" sz="2400" dirty="0">
                <a:ea typeface="Times New Roman"/>
                <a:cs typeface="Arial"/>
              </a:rPr>
              <a:t> en particulier dans </a:t>
            </a:r>
            <a:r>
              <a:rPr lang="fr-FR" sz="2400" dirty="0">
                <a:solidFill>
                  <a:srgbClr val="EC04CB"/>
                </a:solidFill>
                <a:ea typeface="Times New Roman"/>
                <a:cs typeface="Arial"/>
              </a:rPr>
              <a:t>les régions 5’ et 3’ non traduits.</a:t>
            </a:r>
            <a:endParaRPr lang="fr-FR" sz="2400" dirty="0">
              <a:solidFill>
                <a:srgbClr val="EC04CB"/>
              </a:solidFill>
              <a:ea typeface="Calibri"/>
              <a:cs typeface="Arial"/>
            </a:endParaRPr>
          </a:p>
        </p:txBody>
      </p:sp>
    </p:spTree>
    <p:extLst>
      <p:ext uri="{BB962C8B-B14F-4D97-AF65-F5344CB8AC3E}">
        <p14:creationId xmlns:p14="http://schemas.microsoft.com/office/powerpoint/2010/main" val="23137724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560840" cy="2990562"/>
          </a:xfrm>
          <a:prstGeom prst="rect">
            <a:avLst/>
          </a:prstGeom>
        </p:spPr>
        <p:txBody>
          <a:bodyPr wrap="square">
            <a:spAutoFit/>
          </a:bodyPr>
          <a:lstStyle/>
          <a:p>
            <a:pPr indent="449580" algn="just">
              <a:lnSpc>
                <a:spcPct val="150000"/>
              </a:lnSpc>
              <a:spcAft>
                <a:spcPts val="1000"/>
              </a:spcAft>
            </a:pPr>
            <a:r>
              <a:rPr lang="fr-FR" sz="2400" b="1" u="sng" dirty="0" smtClean="0">
                <a:solidFill>
                  <a:schemeClr val="accent1">
                    <a:lumMod val="60000"/>
                    <a:lumOff val="40000"/>
                  </a:schemeClr>
                </a:solidFill>
                <a:ea typeface="Times New Roman"/>
                <a:cs typeface="Arial"/>
              </a:rPr>
              <a:t>élément mobiles</a:t>
            </a:r>
            <a:r>
              <a:rPr lang="fr-FR" sz="2400" b="1" dirty="0" smtClean="0">
                <a:solidFill>
                  <a:schemeClr val="accent1">
                    <a:lumMod val="60000"/>
                    <a:lumOff val="40000"/>
                  </a:schemeClr>
                </a:solidFill>
                <a:ea typeface="Times New Roman"/>
                <a:cs typeface="Arial"/>
              </a:rPr>
              <a:t>: </a:t>
            </a:r>
            <a:r>
              <a:rPr lang="fr-FR" sz="2400" dirty="0" smtClean="0">
                <a:effectLst/>
                <a:latin typeface="Times New Roman"/>
                <a:ea typeface="Times New Roman"/>
                <a:cs typeface="Arial"/>
              </a:rPr>
              <a:t>séquence nucléiques caractérisées par leur mobilité dans le génome. </a:t>
            </a:r>
          </a:p>
          <a:p>
            <a:pPr indent="449580" algn="just">
              <a:lnSpc>
                <a:spcPct val="150000"/>
              </a:lnSpc>
              <a:spcAft>
                <a:spcPts val="1000"/>
              </a:spcAft>
            </a:pPr>
            <a:r>
              <a:rPr lang="fr-FR" sz="2400" dirty="0" smtClean="0">
                <a:effectLst/>
                <a:latin typeface="Times New Roman"/>
                <a:ea typeface="Times New Roman"/>
                <a:cs typeface="Arial"/>
              </a:rPr>
              <a:t>généralement considères comme des agents </a:t>
            </a:r>
            <a:r>
              <a:rPr lang="fr-FR" sz="2400" u="sng" dirty="0" smtClean="0">
                <a:effectLst/>
                <a:latin typeface="Times New Roman"/>
                <a:ea typeface="Times New Roman"/>
                <a:cs typeface="Arial"/>
              </a:rPr>
              <a:t>mutagenèse</a:t>
            </a:r>
            <a:r>
              <a:rPr lang="fr-FR" sz="2400" dirty="0" smtClean="0">
                <a:effectLst/>
                <a:latin typeface="Times New Roman"/>
                <a:ea typeface="Times New Roman"/>
                <a:cs typeface="Arial"/>
              </a:rPr>
              <a:t> ou comme des séquences </a:t>
            </a:r>
            <a:r>
              <a:rPr lang="fr-FR" sz="2400" u="sng" dirty="0" smtClean="0">
                <a:effectLst/>
                <a:latin typeface="Times New Roman"/>
                <a:ea typeface="Times New Roman"/>
                <a:cs typeface="Arial"/>
              </a:rPr>
              <a:t>parasites</a:t>
            </a:r>
            <a:r>
              <a:rPr lang="fr-FR" sz="2400" dirty="0" smtClean="0">
                <a:effectLst/>
                <a:latin typeface="Times New Roman"/>
                <a:ea typeface="Times New Roman"/>
                <a:cs typeface="Arial"/>
              </a:rPr>
              <a:t> capables </a:t>
            </a:r>
            <a:r>
              <a:rPr lang="fr-FR" sz="2400" u="sng" dirty="0" smtClean="0">
                <a:effectLst/>
                <a:latin typeface="Times New Roman"/>
                <a:ea typeface="Times New Roman"/>
                <a:cs typeface="Arial"/>
              </a:rPr>
              <a:t>de</a:t>
            </a:r>
            <a:r>
              <a:rPr lang="fr-FR" sz="2400" dirty="0" smtClean="0">
                <a:effectLst/>
                <a:latin typeface="Times New Roman"/>
                <a:ea typeface="Times New Roman"/>
                <a:cs typeface="Arial"/>
              </a:rPr>
              <a:t>  </a:t>
            </a:r>
            <a:r>
              <a:rPr lang="fr-FR" sz="2400" u="sng" dirty="0" smtClean="0">
                <a:solidFill>
                  <a:srgbClr val="F268E2"/>
                </a:solidFill>
                <a:effectLst/>
                <a:latin typeface="Times New Roman"/>
                <a:ea typeface="Times New Roman"/>
                <a:cs typeface="Arial"/>
              </a:rPr>
              <a:t>saturer</a:t>
            </a:r>
            <a:r>
              <a:rPr lang="fr-FR" sz="2400" dirty="0" smtClean="0">
                <a:effectLst/>
                <a:latin typeface="Times New Roman"/>
                <a:ea typeface="Times New Roman"/>
                <a:cs typeface="Arial"/>
              </a:rPr>
              <a:t> les génomes et d’en </a:t>
            </a:r>
            <a:r>
              <a:rPr lang="fr-FR" sz="2400" u="sng" dirty="0" smtClean="0">
                <a:solidFill>
                  <a:srgbClr val="F268E2"/>
                </a:solidFill>
                <a:effectLst/>
                <a:latin typeface="Times New Roman"/>
                <a:ea typeface="Times New Roman"/>
                <a:cs typeface="Arial"/>
              </a:rPr>
              <a:t>perturber</a:t>
            </a:r>
            <a:r>
              <a:rPr lang="fr-FR" sz="2400" dirty="0" smtClean="0">
                <a:effectLst/>
                <a:latin typeface="Times New Roman"/>
                <a:ea typeface="Times New Roman"/>
                <a:cs typeface="Arial"/>
              </a:rPr>
              <a:t> le fonctionnement.</a:t>
            </a:r>
            <a:endParaRPr lang="fr-FR" sz="2000" dirty="0">
              <a:ea typeface="Calibri"/>
              <a:cs typeface="Arial"/>
            </a:endParaRPr>
          </a:p>
        </p:txBody>
      </p:sp>
      <p:sp>
        <p:nvSpPr>
          <p:cNvPr id="4" name="Rectangle 3"/>
          <p:cNvSpPr/>
          <p:nvPr/>
        </p:nvSpPr>
        <p:spPr>
          <a:xfrm>
            <a:off x="755576" y="3789040"/>
            <a:ext cx="7776864" cy="1687963"/>
          </a:xfrm>
          <a:prstGeom prst="rect">
            <a:avLst/>
          </a:prstGeom>
        </p:spPr>
        <p:txBody>
          <a:bodyPr wrap="square">
            <a:spAutoFit/>
          </a:bodyPr>
          <a:lstStyle/>
          <a:p>
            <a:pPr>
              <a:lnSpc>
                <a:spcPct val="150000"/>
              </a:lnSpc>
            </a:pPr>
            <a:r>
              <a:rPr lang="fr-FR" sz="2400" u="sng" dirty="0">
                <a:ea typeface="Times New Roman"/>
              </a:rPr>
              <a:t>La grande majorité des éléments </a:t>
            </a:r>
            <a:r>
              <a:rPr lang="fr-FR" sz="2400" dirty="0">
                <a:ea typeface="Times New Roman"/>
              </a:rPr>
              <a:t>rencontrés dans les génomes </a:t>
            </a:r>
            <a:r>
              <a:rPr lang="fr-FR" sz="2400" dirty="0">
                <a:solidFill>
                  <a:srgbClr val="F268E2"/>
                </a:solidFill>
                <a:ea typeface="Times New Roman"/>
              </a:rPr>
              <a:t>sont </a:t>
            </a:r>
            <a:r>
              <a:rPr lang="fr-FR" sz="2400" dirty="0" smtClean="0">
                <a:solidFill>
                  <a:srgbClr val="F268E2"/>
                </a:solidFill>
                <a:ea typeface="Times New Roman"/>
              </a:rPr>
              <a:t>inactifs</a:t>
            </a:r>
            <a:r>
              <a:rPr lang="fr-FR" sz="2400" dirty="0" smtClean="0">
                <a:ea typeface="Times New Roman"/>
              </a:rPr>
              <a:t>. </a:t>
            </a:r>
            <a:r>
              <a:rPr lang="fr-FR" sz="2400" dirty="0">
                <a:ea typeface="Times New Roman"/>
              </a:rPr>
              <a:t>Quant ou  </a:t>
            </a:r>
            <a:r>
              <a:rPr lang="fr-FR" sz="2400" dirty="0">
                <a:solidFill>
                  <a:srgbClr val="F268E2"/>
                </a:solidFill>
                <a:ea typeface="Times New Roman"/>
              </a:rPr>
              <a:t>élément actifs</a:t>
            </a:r>
            <a:r>
              <a:rPr lang="fr-FR" sz="2400" dirty="0">
                <a:ea typeface="Times New Roman"/>
              </a:rPr>
              <a:t>, leur fréquence de transposition reste généralement </a:t>
            </a:r>
            <a:r>
              <a:rPr lang="fr-FR" sz="2400" dirty="0">
                <a:solidFill>
                  <a:srgbClr val="F268E2"/>
                </a:solidFill>
                <a:ea typeface="Times New Roman"/>
              </a:rPr>
              <a:t>relativement faible</a:t>
            </a:r>
            <a:r>
              <a:rPr lang="fr-FR" sz="2400" dirty="0">
                <a:ea typeface="Times New Roman"/>
              </a:rPr>
              <a:t>.</a:t>
            </a:r>
            <a:endParaRPr lang="fr-FR" sz="2400" dirty="0"/>
          </a:p>
        </p:txBody>
      </p:sp>
    </p:spTree>
    <p:extLst>
      <p:ext uri="{BB962C8B-B14F-4D97-AF65-F5344CB8AC3E}">
        <p14:creationId xmlns:p14="http://schemas.microsoft.com/office/powerpoint/2010/main" val="375563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845" y="476672"/>
            <a:ext cx="7488832" cy="4098558"/>
          </a:xfrm>
          <a:prstGeom prst="rect">
            <a:avLst/>
          </a:prstGeom>
        </p:spPr>
        <p:txBody>
          <a:bodyPr wrap="square">
            <a:spAutoFit/>
          </a:bodyPr>
          <a:lstStyle/>
          <a:p>
            <a:pPr indent="228600" algn="just">
              <a:lnSpc>
                <a:spcPct val="150000"/>
              </a:lnSpc>
              <a:spcAft>
                <a:spcPts val="1000"/>
              </a:spcAft>
            </a:pPr>
            <a:r>
              <a:rPr lang="fr-FR" sz="2400" u="sng" dirty="0">
                <a:ea typeface="Times New Roman"/>
                <a:cs typeface="Arial"/>
              </a:rPr>
              <a:t>Les éléments transposables </a:t>
            </a:r>
            <a:r>
              <a:rPr lang="fr-FR" sz="2400" dirty="0">
                <a:ea typeface="Times New Roman"/>
                <a:cs typeface="Arial"/>
              </a:rPr>
              <a:t>jouent un </a:t>
            </a:r>
            <a:r>
              <a:rPr lang="fr-FR" sz="2400" dirty="0">
                <a:solidFill>
                  <a:schemeClr val="accent1">
                    <a:lumMod val="40000"/>
                    <a:lumOff val="60000"/>
                  </a:schemeClr>
                </a:solidFill>
                <a:ea typeface="Times New Roman"/>
                <a:cs typeface="Arial"/>
              </a:rPr>
              <a:t>rôle</a:t>
            </a:r>
            <a:r>
              <a:rPr lang="fr-FR" sz="2400" dirty="0">
                <a:ea typeface="Times New Roman"/>
                <a:cs typeface="Arial"/>
              </a:rPr>
              <a:t> important dans l</a:t>
            </a:r>
            <a:r>
              <a:rPr lang="fr-FR" sz="2400" dirty="0">
                <a:solidFill>
                  <a:schemeClr val="accent1">
                    <a:lumMod val="40000"/>
                    <a:lumOff val="60000"/>
                  </a:schemeClr>
                </a:solidFill>
                <a:ea typeface="Times New Roman"/>
                <a:cs typeface="Arial"/>
              </a:rPr>
              <a:t>’évolution</a:t>
            </a:r>
            <a:r>
              <a:rPr lang="fr-FR" sz="2400" dirty="0">
                <a:ea typeface="Times New Roman"/>
                <a:cs typeface="Arial"/>
              </a:rPr>
              <a:t> des </a:t>
            </a:r>
            <a:r>
              <a:rPr lang="fr-FR" sz="2400" dirty="0" smtClean="0">
                <a:ea typeface="Times New Roman"/>
                <a:cs typeface="Arial"/>
              </a:rPr>
              <a:t>génomes: </a:t>
            </a:r>
            <a:endParaRPr lang="fr-FR" sz="2400" dirty="0" smtClean="0">
              <a:effectLst/>
              <a:latin typeface="Calibri"/>
              <a:ea typeface="Calibri"/>
              <a:cs typeface="Arial"/>
            </a:endParaRPr>
          </a:p>
          <a:p>
            <a:pPr marL="342900" lvl="0" indent="-342900" algn="just">
              <a:lnSpc>
                <a:spcPct val="150000"/>
              </a:lnSpc>
              <a:spcAft>
                <a:spcPts val="0"/>
              </a:spcAft>
              <a:buFont typeface="Symbol"/>
              <a:buChar char=""/>
            </a:pPr>
            <a:r>
              <a:rPr lang="fr-FR" sz="2400" dirty="0">
                <a:ea typeface="Times New Roman"/>
                <a:cs typeface="Arial"/>
              </a:rPr>
              <a:t>Cassures chromosomiques entrainant des inversions ou des translocations</a:t>
            </a:r>
            <a:endParaRPr lang="fr-FR" sz="2400" dirty="0" smtClean="0">
              <a:effectLst/>
              <a:latin typeface="Calibri"/>
              <a:ea typeface="Calibri"/>
              <a:cs typeface="Arial"/>
            </a:endParaRPr>
          </a:p>
          <a:p>
            <a:pPr marL="342900" lvl="0" indent="-342900" algn="just">
              <a:lnSpc>
                <a:spcPct val="150000"/>
              </a:lnSpc>
              <a:spcAft>
                <a:spcPts val="0"/>
              </a:spcAft>
              <a:buFont typeface="Symbol"/>
              <a:buChar char=""/>
            </a:pPr>
            <a:r>
              <a:rPr lang="fr-FR" sz="2400" dirty="0">
                <a:ea typeface="Times New Roman"/>
                <a:cs typeface="Arial"/>
              </a:rPr>
              <a:t>Réarrangement de région chromosomique </a:t>
            </a:r>
            <a:endParaRPr lang="fr-FR" sz="2400" dirty="0" smtClean="0">
              <a:effectLst/>
              <a:latin typeface="Calibri"/>
              <a:ea typeface="Calibri"/>
              <a:cs typeface="Arial"/>
            </a:endParaRPr>
          </a:p>
          <a:p>
            <a:pPr marL="342900" lvl="0" indent="-342900" algn="just">
              <a:lnSpc>
                <a:spcPct val="150000"/>
              </a:lnSpc>
              <a:spcAft>
                <a:spcPts val="0"/>
              </a:spcAft>
              <a:buFont typeface="Symbol"/>
              <a:buChar char=""/>
            </a:pPr>
            <a:r>
              <a:rPr lang="fr-FR" sz="2400" dirty="0">
                <a:ea typeface="Times New Roman"/>
                <a:cs typeface="Arial"/>
              </a:rPr>
              <a:t>Modification de gènes qui leur sont </a:t>
            </a:r>
            <a:r>
              <a:rPr lang="fr-FR" sz="2400" dirty="0" smtClean="0">
                <a:ea typeface="Times New Roman"/>
                <a:cs typeface="Arial"/>
              </a:rPr>
              <a:t>approchants</a:t>
            </a:r>
            <a:endParaRPr lang="fr-FR" sz="2400" dirty="0" smtClean="0">
              <a:effectLst/>
              <a:latin typeface="Calibri"/>
              <a:ea typeface="Calibri"/>
              <a:cs typeface="Arial"/>
            </a:endParaRPr>
          </a:p>
          <a:p>
            <a:pPr marL="342900" lvl="0" indent="-342900" algn="just">
              <a:lnSpc>
                <a:spcPct val="150000"/>
              </a:lnSpc>
              <a:spcAft>
                <a:spcPts val="1000"/>
              </a:spcAft>
              <a:buFont typeface="Symbol"/>
              <a:buChar char=""/>
            </a:pPr>
            <a:r>
              <a:rPr lang="fr-FR" sz="2400" dirty="0">
                <a:ea typeface="Times New Roman"/>
                <a:cs typeface="Arial"/>
              </a:rPr>
              <a:t>Contribue à la formation des introns.</a:t>
            </a:r>
            <a:endParaRPr lang="fr-FR" sz="2400" dirty="0">
              <a:effectLst/>
              <a:latin typeface="Calibri"/>
              <a:ea typeface="Calibri"/>
              <a:cs typeface="Arial"/>
            </a:endParaRPr>
          </a:p>
        </p:txBody>
      </p:sp>
    </p:spTree>
    <p:extLst>
      <p:ext uri="{BB962C8B-B14F-4D97-AF65-F5344CB8AC3E}">
        <p14:creationId xmlns:p14="http://schemas.microsoft.com/office/powerpoint/2010/main" val="588127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48680"/>
            <a:ext cx="8604448" cy="1882567"/>
          </a:xfrm>
          <a:prstGeom prst="rect">
            <a:avLst/>
          </a:prstGeom>
        </p:spPr>
        <p:txBody>
          <a:bodyPr wrap="square">
            <a:spAutoFit/>
          </a:bodyPr>
          <a:lstStyle/>
          <a:p>
            <a:pPr marL="342900" lvl="0" indent="-342900" algn="just">
              <a:lnSpc>
                <a:spcPct val="150000"/>
              </a:lnSpc>
              <a:spcAft>
                <a:spcPts val="1000"/>
              </a:spcAft>
              <a:buFont typeface="+mj-lt"/>
              <a:buAutoNum type="arabicPeriod"/>
            </a:pPr>
            <a:r>
              <a:rPr lang="fr-FR" sz="2400" b="1" dirty="0">
                <a:solidFill>
                  <a:schemeClr val="accent1">
                    <a:lumMod val="60000"/>
                    <a:lumOff val="40000"/>
                  </a:schemeClr>
                </a:solidFill>
                <a:ea typeface="Times New Roman"/>
                <a:cs typeface="Arial"/>
              </a:rPr>
              <a:t>Deux grandes classes d’éléments mobiles</a:t>
            </a:r>
            <a:endParaRPr lang="fr-FR" sz="2400" dirty="0" smtClean="0">
              <a:solidFill>
                <a:schemeClr val="accent1">
                  <a:lumMod val="60000"/>
                  <a:lumOff val="40000"/>
                </a:schemeClr>
              </a:solidFill>
              <a:effectLst/>
              <a:latin typeface="Calibri"/>
              <a:ea typeface="Calibri"/>
              <a:cs typeface="Arial"/>
            </a:endParaRPr>
          </a:p>
          <a:p>
            <a:pPr indent="228600" algn="just">
              <a:lnSpc>
                <a:spcPct val="150000"/>
              </a:lnSpc>
              <a:spcAft>
                <a:spcPts val="1000"/>
              </a:spcAft>
            </a:pPr>
            <a:r>
              <a:rPr lang="fr-FR" sz="2400" dirty="0">
                <a:ea typeface="Times New Roman"/>
                <a:cs typeface="Arial"/>
              </a:rPr>
              <a:t>Les éléments mobiles sont regroupés en </a:t>
            </a:r>
            <a:r>
              <a:rPr lang="fr-FR" sz="2400" u="sng" dirty="0">
                <a:ea typeface="Times New Roman"/>
                <a:cs typeface="Arial"/>
              </a:rPr>
              <a:t>deux classes </a:t>
            </a:r>
            <a:r>
              <a:rPr lang="fr-FR" sz="2400" dirty="0">
                <a:ea typeface="Times New Roman"/>
                <a:cs typeface="Arial"/>
              </a:rPr>
              <a:t>selon leur mode de </a:t>
            </a:r>
            <a:r>
              <a:rPr lang="fr-FR" sz="2400" u="sng" dirty="0">
                <a:ea typeface="Times New Roman"/>
                <a:cs typeface="Arial"/>
              </a:rPr>
              <a:t>transposition</a:t>
            </a:r>
            <a:r>
              <a:rPr lang="fr-FR" sz="2400" dirty="0">
                <a:ea typeface="Times New Roman"/>
                <a:cs typeface="Arial"/>
              </a:rPr>
              <a:t> dans chaque </a:t>
            </a:r>
            <a:r>
              <a:rPr lang="fr-FR" sz="2400" dirty="0" smtClean="0">
                <a:ea typeface="Times New Roman"/>
                <a:cs typeface="Arial"/>
              </a:rPr>
              <a:t>classe.</a:t>
            </a:r>
            <a:endParaRPr lang="fr-FR" sz="2400" dirty="0">
              <a:effectLst/>
              <a:latin typeface="Calibri"/>
              <a:ea typeface="Calibri"/>
              <a:cs typeface="Arial"/>
            </a:endParaRPr>
          </a:p>
        </p:txBody>
      </p:sp>
      <p:sp>
        <p:nvSpPr>
          <p:cNvPr id="2" name="Rectangle 1"/>
          <p:cNvSpPr/>
          <p:nvPr/>
        </p:nvSpPr>
        <p:spPr>
          <a:xfrm>
            <a:off x="511852" y="2471266"/>
            <a:ext cx="8227799" cy="2862322"/>
          </a:xfrm>
          <a:prstGeom prst="rect">
            <a:avLst/>
          </a:prstGeom>
        </p:spPr>
        <p:txBody>
          <a:bodyPr wrap="square">
            <a:spAutoFit/>
          </a:bodyPr>
          <a:lstStyle/>
          <a:p>
            <a:pPr lvl="0" algn="just">
              <a:lnSpc>
                <a:spcPct val="150000"/>
              </a:lnSpc>
            </a:pPr>
            <a:r>
              <a:rPr lang="fr-FR" sz="2400" dirty="0">
                <a:solidFill>
                  <a:srgbClr val="00B050"/>
                </a:solidFill>
              </a:rPr>
              <a:t>1.1.</a:t>
            </a:r>
            <a:r>
              <a:rPr lang="fr-FR" sz="2400" b="1" dirty="0">
                <a:solidFill>
                  <a:srgbClr val="00B050"/>
                </a:solidFill>
              </a:rPr>
              <a:t>	Les éléments mobiles de classe I ou </a:t>
            </a:r>
            <a:r>
              <a:rPr lang="fr-FR" sz="2400" b="1" dirty="0" err="1">
                <a:solidFill>
                  <a:srgbClr val="00B050"/>
                </a:solidFill>
              </a:rPr>
              <a:t>rétrotransposons</a:t>
            </a:r>
            <a:r>
              <a:rPr lang="fr-FR" sz="2400" b="1" dirty="0">
                <a:solidFill>
                  <a:srgbClr val="00B050"/>
                </a:solidFill>
              </a:rPr>
              <a:t>:</a:t>
            </a:r>
            <a:r>
              <a:rPr lang="fr-FR" sz="2400" b="1" dirty="0">
                <a:solidFill>
                  <a:prstClr val="black"/>
                </a:solidFill>
              </a:rPr>
              <a:t>       	</a:t>
            </a:r>
            <a:r>
              <a:rPr lang="fr-FR" sz="2400" dirty="0" err="1" smtClean="0">
                <a:solidFill>
                  <a:prstClr val="black"/>
                </a:solidFill>
              </a:rPr>
              <a:t>néssitent</a:t>
            </a:r>
            <a:r>
              <a:rPr lang="fr-FR" sz="2400" dirty="0" smtClean="0">
                <a:solidFill>
                  <a:prstClr val="black"/>
                </a:solidFill>
              </a:rPr>
              <a:t> </a:t>
            </a:r>
            <a:r>
              <a:rPr lang="fr-FR" sz="2400" dirty="0">
                <a:solidFill>
                  <a:prstClr val="black"/>
                </a:solidFill>
              </a:rPr>
              <a:t>pour leur transposition l’action successive de:</a:t>
            </a:r>
          </a:p>
          <a:p>
            <a:pPr marL="342900" lvl="0" indent="-342900" algn="just">
              <a:lnSpc>
                <a:spcPct val="150000"/>
              </a:lnSpc>
              <a:buBlip>
                <a:blip r:embed="rId2"/>
              </a:buBlip>
            </a:pPr>
            <a:r>
              <a:rPr lang="fr-FR" sz="2400" dirty="0">
                <a:solidFill>
                  <a:prstClr val="black"/>
                </a:solidFill>
              </a:rPr>
              <a:t> </a:t>
            </a:r>
            <a:r>
              <a:rPr lang="fr-FR" sz="2400" u="sng" dirty="0">
                <a:solidFill>
                  <a:prstClr val="black"/>
                </a:solidFill>
              </a:rPr>
              <a:t>l’ARN polymérase II</a:t>
            </a:r>
            <a:r>
              <a:rPr lang="fr-FR" sz="2400" dirty="0">
                <a:solidFill>
                  <a:prstClr val="black"/>
                </a:solidFill>
              </a:rPr>
              <a:t> de la </a:t>
            </a:r>
            <a:r>
              <a:rPr lang="fr-FR" sz="2400" dirty="0" smtClean="0">
                <a:solidFill>
                  <a:prstClr val="black"/>
                </a:solidFill>
              </a:rPr>
              <a:t>cellule.</a:t>
            </a:r>
          </a:p>
          <a:p>
            <a:pPr marL="342900" lvl="0" indent="-342900" algn="just">
              <a:lnSpc>
                <a:spcPct val="150000"/>
              </a:lnSpc>
              <a:buBlip>
                <a:blip r:embed="rId2"/>
              </a:buBlip>
            </a:pPr>
            <a:r>
              <a:rPr lang="fr-FR" sz="2400" dirty="0" smtClean="0">
                <a:solidFill>
                  <a:prstClr val="black"/>
                </a:solidFill>
              </a:rPr>
              <a:t>D’une </a:t>
            </a:r>
            <a:r>
              <a:rPr lang="fr-FR" sz="2400" u="sng" dirty="0">
                <a:solidFill>
                  <a:prstClr val="black"/>
                </a:solidFill>
              </a:rPr>
              <a:t>transcriptase </a:t>
            </a:r>
            <a:r>
              <a:rPr lang="fr-FR" sz="2400" u="sng" dirty="0" smtClean="0">
                <a:solidFill>
                  <a:prstClr val="black"/>
                </a:solidFill>
              </a:rPr>
              <a:t>réverse</a:t>
            </a:r>
          </a:p>
          <a:p>
            <a:pPr marL="342900" lvl="0" indent="-342900" algn="just">
              <a:lnSpc>
                <a:spcPct val="150000"/>
              </a:lnSpc>
              <a:buBlip>
                <a:blip r:embed="rId2"/>
              </a:buBlip>
            </a:pPr>
            <a:r>
              <a:rPr lang="fr-FR" sz="2400" dirty="0" smtClean="0">
                <a:solidFill>
                  <a:prstClr val="black"/>
                </a:solidFill>
              </a:rPr>
              <a:t>d’une </a:t>
            </a:r>
            <a:r>
              <a:rPr lang="fr-FR" sz="2400" u="sng" dirty="0">
                <a:solidFill>
                  <a:prstClr val="black"/>
                </a:solidFill>
              </a:rPr>
              <a:t>intégrasse</a:t>
            </a:r>
            <a:r>
              <a:rPr lang="fr-FR" sz="2400" dirty="0">
                <a:solidFill>
                  <a:prstClr val="black"/>
                </a:solidFill>
              </a:rPr>
              <a:t> codée par l’élément. </a:t>
            </a:r>
          </a:p>
        </p:txBody>
      </p:sp>
    </p:spTree>
    <p:extLst>
      <p:ext uri="{BB962C8B-B14F-4D97-AF65-F5344CB8AC3E}">
        <p14:creationId xmlns:p14="http://schemas.microsoft.com/office/powerpoint/2010/main" val="2754751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76672"/>
            <a:ext cx="8532440" cy="1687963"/>
          </a:xfrm>
          <a:prstGeom prst="rect">
            <a:avLst/>
          </a:prstGeom>
        </p:spPr>
        <p:txBody>
          <a:bodyPr wrap="square">
            <a:spAutoFit/>
          </a:bodyPr>
          <a:lstStyle/>
          <a:p>
            <a:pPr algn="just">
              <a:lnSpc>
                <a:spcPct val="150000"/>
              </a:lnSpc>
            </a:pPr>
            <a:r>
              <a:rPr lang="fr-FR" sz="2400" dirty="0" smtClean="0"/>
              <a:t>	</a:t>
            </a:r>
            <a:r>
              <a:rPr lang="fr-FR" sz="2400" u="sng" dirty="0" smtClean="0"/>
              <a:t>La transposition </a:t>
            </a:r>
            <a:r>
              <a:rPr lang="fr-FR" sz="2400" dirty="0" smtClean="0"/>
              <a:t>est de fait une </a:t>
            </a:r>
            <a:r>
              <a:rPr lang="fr-FR" sz="2400" dirty="0" err="1" smtClean="0"/>
              <a:t>rétrotransposition</a:t>
            </a:r>
            <a:r>
              <a:rPr lang="fr-FR" sz="2400" dirty="0" smtClean="0"/>
              <a:t> l’ARN mature est </a:t>
            </a:r>
            <a:r>
              <a:rPr lang="fr-FR" sz="2400" dirty="0" err="1" smtClean="0"/>
              <a:t>rétrotranscrit</a:t>
            </a:r>
            <a:r>
              <a:rPr lang="fr-FR" sz="2400" dirty="0" smtClean="0"/>
              <a:t> en </a:t>
            </a:r>
            <a:r>
              <a:rPr lang="fr-FR" sz="2400" dirty="0" err="1" smtClean="0"/>
              <a:t>ADNc</a:t>
            </a:r>
            <a:r>
              <a:rPr lang="fr-FR" sz="2400" dirty="0" smtClean="0"/>
              <a:t> qui est intègre la transcriptase reverse possède les activités d’une ADN polymérase.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92896"/>
            <a:ext cx="7416824" cy="368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00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848872" cy="2308324"/>
          </a:xfrm>
          <a:prstGeom prst="rect">
            <a:avLst/>
          </a:prstGeom>
        </p:spPr>
        <p:txBody>
          <a:bodyPr wrap="square">
            <a:spAutoFit/>
          </a:bodyPr>
          <a:lstStyle/>
          <a:p>
            <a:pPr algn="just">
              <a:lnSpc>
                <a:spcPct val="150000"/>
              </a:lnSpc>
            </a:pPr>
            <a:r>
              <a:rPr lang="fr-FR" sz="2400" b="1" dirty="0" smtClean="0">
                <a:solidFill>
                  <a:srgbClr val="00B050"/>
                </a:solidFill>
              </a:rPr>
              <a:t>1.2.</a:t>
            </a:r>
            <a:r>
              <a:rPr lang="fr-FR" sz="2400" dirty="0" smtClean="0">
                <a:solidFill>
                  <a:srgbClr val="00B050"/>
                </a:solidFill>
              </a:rPr>
              <a:t>	</a:t>
            </a:r>
            <a:r>
              <a:rPr lang="fr-FR" sz="2400" b="1" dirty="0" smtClean="0">
                <a:solidFill>
                  <a:srgbClr val="00B050"/>
                </a:solidFill>
              </a:rPr>
              <a:t>Les éléments mobiles de classe II ou transposons</a:t>
            </a:r>
            <a:r>
              <a:rPr lang="fr-FR" sz="2400" dirty="0" smtClean="0">
                <a:solidFill>
                  <a:srgbClr val="00B050"/>
                </a:solidFill>
              </a:rPr>
              <a:t>:</a:t>
            </a:r>
          </a:p>
          <a:p>
            <a:pPr algn="just">
              <a:lnSpc>
                <a:spcPct val="150000"/>
              </a:lnSpc>
            </a:pPr>
            <a:r>
              <a:rPr lang="fr-FR" sz="2400" dirty="0" smtClean="0"/>
              <a:t> 	se déplacent grâce à l’action d’une enzyme </a:t>
            </a:r>
            <a:r>
              <a:rPr lang="fr-FR" sz="2400" u="sng" dirty="0" smtClean="0"/>
              <a:t>de recombinaison spéciale</a:t>
            </a:r>
            <a:r>
              <a:rPr lang="fr-FR" sz="2400" dirty="0" smtClean="0"/>
              <a:t> la </a:t>
            </a:r>
            <a:r>
              <a:rPr lang="fr-FR" sz="2400" b="1" dirty="0" err="1" smtClean="0">
                <a:solidFill>
                  <a:srgbClr val="F268E2"/>
                </a:solidFill>
              </a:rPr>
              <a:t>transposase</a:t>
            </a:r>
            <a:r>
              <a:rPr lang="fr-FR" sz="2400" dirty="0" smtClean="0"/>
              <a:t> réalise les coupeurs et </a:t>
            </a:r>
            <a:r>
              <a:rPr lang="fr-FR" sz="2400" dirty="0" err="1" smtClean="0"/>
              <a:t>religatures</a:t>
            </a:r>
            <a:r>
              <a:rPr lang="fr-FR" sz="2400" dirty="0" smtClean="0"/>
              <a:t> implique par la transposition.</a:t>
            </a:r>
            <a:endParaRPr lang="fr-FR" sz="2400" dirty="0"/>
          </a:p>
        </p:txBody>
      </p:sp>
      <p:sp>
        <p:nvSpPr>
          <p:cNvPr id="3" name="Rectangle 2"/>
          <p:cNvSpPr/>
          <p:nvPr/>
        </p:nvSpPr>
        <p:spPr>
          <a:xfrm>
            <a:off x="683568" y="2857004"/>
            <a:ext cx="7848872" cy="2308324"/>
          </a:xfrm>
          <a:prstGeom prst="rect">
            <a:avLst/>
          </a:prstGeom>
        </p:spPr>
        <p:txBody>
          <a:bodyPr wrap="square">
            <a:spAutoFit/>
          </a:bodyPr>
          <a:lstStyle/>
          <a:p>
            <a:pPr>
              <a:lnSpc>
                <a:spcPct val="150000"/>
              </a:lnSpc>
            </a:pPr>
            <a:r>
              <a:rPr lang="fr-FR" sz="2400" dirty="0" smtClean="0">
                <a:ea typeface="Times New Roman"/>
              </a:rPr>
              <a:t>	Les </a:t>
            </a:r>
            <a:r>
              <a:rPr lang="fr-FR" sz="2400" dirty="0">
                <a:ea typeface="Times New Roman"/>
              </a:rPr>
              <a:t>transposons sont bordes par des </a:t>
            </a:r>
            <a:r>
              <a:rPr lang="fr-FR" sz="2400" u="sng" dirty="0">
                <a:ea typeface="Times New Roman"/>
              </a:rPr>
              <a:t>séquences répètes inversées ou </a:t>
            </a:r>
            <a:r>
              <a:rPr lang="fr-FR" sz="2400" u="sng" dirty="0">
                <a:solidFill>
                  <a:srgbClr val="F268E2"/>
                </a:solidFill>
                <a:ea typeface="Times New Roman"/>
              </a:rPr>
              <a:t>TIR</a:t>
            </a:r>
            <a:r>
              <a:rPr lang="fr-FR" sz="2400" dirty="0">
                <a:ea typeface="Times New Roman"/>
              </a:rPr>
              <a:t> (terminal </a:t>
            </a:r>
            <a:r>
              <a:rPr lang="fr-FR" sz="2400" dirty="0" err="1">
                <a:ea typeface="Times New Roman"/>
              </a:rPr>
              <a:t>inverted</a:t>
            </a:r>
            <a:r>
              <a:rPr lang="fr-FR" sz="2400" dirty="0">
                <a:ea typeface="Times New Roman"/>
              </a:rPr>
              <a:t> </a:t>
            </a:r>
            <a:r>
              <a:rPr lang="fr-FR" sz="2400" dirty="0" err="1">
                <a:ea typeface="Times New Roman"/>
              </a:rPr>
              <a:t>repeat</a:t>
            </a:r>
            <a:r>
              <a:rPr lang="fr-FR" sz="2400" dirty="0" smtClean="0">
                <a:ea typeface="Times New Roman"/>
              </a:rPr>
              <a:t>). </a:t>
            </a:r>
            <a:r>
              <a:rPr lang="fr-FR" sz="2400" u="sng" dirty="0" smtClean="0">
                <a:ea typeface="Times New Roman"/>
              </a:rPr>
              <a:t>la </a:t>
            </a:r>
            <a:r>
              <a:rPr lang="fr-FR" sz="2400" u="sng" dirty="0">
                <a:ea typeface="Times New Roman"/>
              </a:rPr>
              <a:t>plupart </a:t>
            </a:r>
            <a:r>
              <a:rPr lang="fr-FR" sz="2400" dirty="0">
                <a:ea typeface="Times New Roman"/>
              </a:rPr>
              <a:t>des éléments de </a:t>
            </a:r>
            <a:r>
              <a:rPr lang="fr-FR" sz="2400" dirty="0">
                <a:solidFill>
                  <a:srgbClr val="F268E2"/>
                </a:solidFill>
                <a:ea typeface="Times New Roman"/>
              </a:rPr>
              <a:t>classe II </a:t>
            </a:r>
            <a:r>
              <a:rPr lang="fr-FR" sz="2400" dirty="0">
                <a:ea typeface="Times New Roman"/>
              </a:rPr>
              <a:t>présentes </a:t>
            </a:r>
            <a:r>
              <a:rPr lang="fr-FR" sz="2400" dirty="0">
                <a:solidFill>
                  <a:srgbClr val="F268E2"/>
                </a:solidFill>
                <a:ea typeface="Times New Roman"/>
              </a:rPr>
              <a:t>chez les </a:t>
            </a:r>
            <a:r>
              <a:rPr lang="fr-FR" sz="2400" dirty="0" smtClean="0">
                <a:solidFill>
                  <a:srgbClr val="F268E2"/>
                </a:solidFill>
                <a:ea typeface="Times New Roman"/>
              </a:rPr>
              <a:t>plantes</a:t>
            </a:r>
            <a:r>
              <a:rPr lang="fr-FR" sz="2400" dirty="0" smtClean="0">
                <a:ea typeface="Times New Roman"/>
              </a:rPr>
              <a:t>, </a:t>
            </a:r>
            <a:r>
              <a:rPr lang="fr-FR" sz="2400" dirty="0">
                <a:ea typeface="Times New Roman"/>
              </a:rPr>
              <a:t>transposent par un mécanisme dit « couper –coller ».</a:t>
            </a:r>
            <a:endParaRPr lang="fr-FR" sz="2400" dirty="0"/>
          </a:p>
        </p:txBody>
      </p:sp>
      <p:graphicFrame>
        <p:nvGraphicFramePr>
          <p:cNvPr id="4" name="Objet 3"/>
          <p:cNvGraphicFramePr>
            <a:graphicFrameLocks noChangeAspect="1"/>
          </p:cNvGraphicFramePr>
          <p:nvPr>
            <p:extLst>
              <p:ext uri="{D42A27DB-BD31-4B8C-83A1-F6EECF244321}">
                <p14:modId xmlns:p14="http://schemas.microsoft.com/office/powerpoint/2010/main" val="3805118405"/>
              </p:ext>
            </p:extLst>
          </p:nvPr>
        </p:nvGraphicFramePr>
        <p:xfrm>
          <a:off x="5686053" y="2263055"/>
          <a:ext cx="2846387" cy="608013"/>
        </p:xfrm>
        <a:graphic>
          <a:graphicData uri="http://schemas.openxmlformats.org/presentationml/2006/ole">
            <mc:AlternateContent xmlns:mc="http://schemas.openxmlformats.org/markup-compatibility/2006">
              <mc:Choice xmlns:v="urn:schemas-microsoft-com:vml" Requires="v">
                <p:oleObj spid="_x0000_s1073" name="Objet d’environnement du Gestionnaire de liaisons" showAsIcon="1" r:id="rId3" imgW="2846160" imgH="607680" progId="Package">
                  <p:embed/>
                </p:oleObj>
              </mc:Choice>
              <mc:Fallback>
                <p:oleObj name="Objet d’environnement du Gestionnaire de liaisons" showAsIcon="1" r:id="rId3" imgW="2846160" imgH="607680" progId="Package">
                  <p:embed/>
                  <p:pic>
                    <p:nvPicPr>
                      <p:cNvPr id="0" name=""/>
                      <p:cNvPicPr/>
                      <p:nvPr/>
                    </p:nvPicPr>
                    <p:blipFill>
                      <a:blip r:embed="rId4"/>
                      <a:stretch>
                        <a:fillRect/>
                      </a:stretch>
                    </p:blipFill>
                    <p:spPr>
                      <a:xfrm>
                        <a:off x="5686053" y="2263055"/>
                        <a:ext cx="2846387" cy="608013"/>
                      </a:xfrm>
                      <a:prstGeom prst="rect">
                        <a:avLst/>
                      </a:prstGeom>
                    </p:spPr>
                  </p:pic>
                </p:oleObj>
              </mc:Fallback>
            </mc:AlternateContent>
          </a:graphicData>
        </a:graphic>
      </p:graphicFrame>
    </p:spTree>
    <p:extLst>
      <p:ext uri="{BB962C8B-B14F-4D97-AF65-F5344CB8AC3E}">
        <p14:creationId xmlns:p14="http://schemas.microsoft.com/office/powerpoint/2010/main" val="477588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08912" cy="2862322"/>
          </a:xfrm>
          <a:prstGeom prst="rect">
            <a:avLst/>
          </a:prstGeom>
        </p:spPr>
        <p:txBody>
          <a:bodyPr wrap="square">
            <a:spAutoFit/>
          </a:bodyPr>
          <a:lstStyle/>
          <a:p>
            <a:pPr algn="just">
              <a:lnSpc>
                <a:spcPct val="150000"/>
              </a:lnSpc>
              <a:spcAft>
                <a:spcPts val="1000"/>
              </a:spcAft>
            </a:pPr>
            <a:r>
              <a:rPr lang="fr-FR" sz="2400" dirty="0" smtClean="0">
                <a:ea typeface="Times New Roman"/>
                <a:cs typeface="Arial"/>
              </a:rPr>
              <a:t>	quelle </a:t>
            </a:r>
            <a:r>
              <a:rPr lang="fr-FR" sz="2400" dirty="0">
                <a:ea typeface="Times New Roman"/>
                <a:cs typeface="Arial"/>
              </a:rPr>
              <a:t>que soit la classe de l’éléments mobile, son insertion en un site </a:t>
            </a:r>
            <a:r>
              <a:rPr lang="fr-FR" sz="2400" u="sng" dirty="0">
                <a:ea typeface="Times New Roman"/>
                <a:cs typeface="Arial"/>
              </a:rPr>
              <a:t>provoque la </a:t>
            </a:r>
            <a:r>
              <a:rPr lang="fr-FR" sz="2400" u="sng" dirty="0">
                <a:solidFill>
                  <a:srgbClr val="F268E2"/>
                </a:solidFill>
                <a:ea typeface="Times New Roman"/>
                <a:cs typeface="Arial"/>
              </a:rPr>
              <a:t>duplication</a:t>
            </a:r>
            <a:r>
              <a:rPr lang="fr-FR" sz="2400" u="sng" dirty="0">
                <a:ea typeface="Times New Roman"/>
                <a:cs typeface="Arial"/>
              </a:rPr>
              <a:t> d’une séquence</a:t>
            </a:r>
            <a:r>
              <a:rPr lang="fr-FR" sz="2400" dirty="0">
                <a:ea typeface="Times New Roman"/>
                <a:cs typeface="Arial"/>
              </a:rPr>
              <a:t> au niveau du </a:t>
            </a:r>
            <a:r>
              <a:rPr lang="fr-FR" sz="2400" u="sng" dirty="0">
                <a:solidFill>
                  <a:srgbClr val="F268E2"/>
                </a:solidFill>
                <a:ea typeface="Times New Roman"/>
                <a:cs typeface="Arial"/>
              </a:rPr>
              <a:t>site d’intégration </a:t>
            </a:r>
            <a:r>
              <a:rPr lang="fr-FR" sz="2400" dirty="0">
                <a:ea typeface="Times New Roman"/>
                <a:cs typeface="Arial"/>
              </a:rPr>
              <a:t>ce qui génère une courte séquence répétée directe ou DR (direct </a:t>
            </a:r>
            <a:r>
              <a:rPr lang="fr-FR" sz="2400" dirty="0" err="1">
                <a:ea typeface="Times New Roman"/>
                <a:cs typeface="Arial"/>
              </a:rPr>
              <a:t>repeat</a:t>
            </a:r>
            <a:r>
              <a:rPr lang="fr-FR" sz="2400" dirty="0">
                <a:ea typeface="Times New Roman"/>
                <a:cs typeface="Arial"/>
              </a:rPr>
              <a:t>) de chaque côté de l’élément </a:t>
            </a:r>
            <a:r>
              <a:rPr lang="fr-FR" sz="2400" dirty="0" smtClean="0">
                <a:ea typeface="Times New Roman"/>
                <a:cs typeface="Arial"/>
              </a:rPr>
              <a:t>intègre</a:t>
            </a:r>
            <a:endParaRPr lang="fr-FR" sz="2000" dirty="0">
              <a:effectLst/>
              <a:latin typeface="Calibri"/>
              <a:ea typeface="Calibri"/>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026" y="2852937"/>
            <a:ext cx="7215438" cy="306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214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8064896" cy="5888792"/>
          </a:xfrm>
          <a:prstGeom prst="rect">
            <a:avLst/>
          </a:prstGeom>
        </p:spPr>
        <p:txBody>
          <a:bodyPr wrap="square">
            <a:spAutoFit/>
          </a:bodyPr>
          <a:lstStyle/>
          <a:p>
            <a:pPr indent="228600" algn="just">
              <a:lnSpc>
                <a:spcPct val="150000"/>
              </a:lnSpc>
              <a:spcAft>
                <a:spcPts val="1000"/>
              </a:spcAft>
            </a:pPr>
            <a:r>
              <a:rPr lang="fr-FR" sz="2400" b="1" dirty="0">
                <a:solidFill>
                  <a:schemeClr val="accent1">
                    <a:lumMod val="40000"/>
                    <a:lumOff val="60000"/>
                  </a:schemeClr>
                </a:solidFill>
                <a:ea typeface="Times New Roman"/>
                <a:cs typeface="Arial"/>
              </a:rPr>
              <a:t>Pour les deux classes d’éléments on distingua selon leur </a:t>
            </a:r>
            <a:r>
              <a:rPr lang="fr-FR" sz="2400" b="1" dirty="0" smtClean="0">
                <a:solidFill>
                  <a:schemeClr val="accent1">
                    <a:lumMod val="40000"/>
                    <a:lumOff val="60000"/>
                  </a:schemeClr>
                </a:solidFill>
                <a:ea typeface="Times New Roman"/>
                <a:cs typeface="Arial"/>
              </a:rPr>
              <a:t>mobilité:</a:t>
            </a:r>
            <a:endParaRPr lang="fr-FR" sz="2400" b="1" dirty="0" smtClean="0">
              <a:solidFill>
                <a:schemeClr val="accent1">
                  <a:lumMod val="40000"/>
                  <a:lumOff val="60000"/>
                </a:schemeClr>
              </a:solidFill>
              <a:effectLst/>
              <a:ea typeface="Calibri"/>
              <a:cs typeface="Arial"/>
            </a:endParaRPr>
          </a:p>
          <a:p>
            <a:pPr marL="342900" lvl="0" indent="-342900" algn="just">
              <a:lnSpc>
                <a:spcPct val="150000"/>
              </a:lnSpc>
              <a:spcAft>
                <a:spcPts val="0"/>
              </a:spcAft>
              <a:buFont typeface="Symbol"/>
              <a:buChar char=""/>
            </a:pPr>
            <a:r>
              <a:rPr lang="fr-FR" sz="2400" u="sng" dirty="0">
                <a:solidFill>
                  <a:srgbClr val="0070C0"/>
                </a:solidFill>
                <a:ea typeface="Times New Roman"/>
                <a:cs typeface="Arial"/>
              </a:rPr>
              <a:t>Les éléments autonomes (complet au actifs</a:t>
            </a:r>
            <a:r>
              <a:rPr lang="fr-FR" sz="2400" u="sng" dirty="0">
                <a:ea typeface="Times New Roman"/>
                <a:cs typeface="Arial"/>
              </a:rPr>
              <a:t>)</a:t>
            </a:r>
            <a:r>
              <a:rPr lang="fr-FR" sz="2400" dirty="0">
                <a:ea typeface="Times New Roman"/>
                <a:cs typeface="Arial"/>
              </a:rPr>
              <a:t> capable de transposer par </a:t>
            </a:r>
            <a:r>
              <a:rPr lang="fr-FR" sz="2400" dirty="0" smtClean="0">
                <a:ea typeface="Times New Roman"/>
                <a:cs typeface="Arial"/>
              </a:rPr>
              <a:t>lieu </a:t>
            </a:r>
            <a:r>
              <a:rPr lang="fr-FR" sz="2400" dirty="0">
                <a:ea typeface="Times New Roman"/>
                <a:cs typeface="Arial"/>
              </a:rPr>
              <a:t>mêmes car ils codent les informations à leur propre transposition.</a:t>
            </a:r>
            <a:endParaRPr lang="fr-FR" sz="2400" dirty="0" smtClean="0">
              <a:effectLst/>
              <a:ea typeface="Calibri"/>
              <a:cs typeface="Arial"/>
            </a:endParaRPr>
          </a:p>
          <a:p>
            <a:pPr marL="342900" lvl="0" indent="-342900" algn="just">
              <a:lnSpc>
                <a:spcPct val="150000"/>
              </a:lnSpc>
              <a:spcAft>
                <a:spcPts val="1000"/>
              </a:spcAft>
              <a:buFont typeface="Symbol"/>
              <a:buChar char=""/>
            </a:pPr>
            <a:r>
              <a:rPr lang="fr-FR" sz="2400" u="sng" dirty="0">
                <a:solidFill>
                  <a:srgbClr val="0070C0"/>
                </a:solidFill>
                <a:ea typeface="Times New Roman"/>
                <a:cs typeface="Arial"/>
              </a:rPr>
              <a:t>Les éléments non autonomes (incomplets ou défectifs)</a:t>
            </a:r>
            <a:r>
              <a:rPr lang="fr-FR" sz="2400" dirty="0">
                <a:solidFill>
                  <a:srgbClr val="0070C0"/>
                </a:solidFill>
                <a:ea typeface="Times New Roman"/>
                <a:cs typeface="Arial"/>
              </a:rPr>
              <a:t> </a:t>
            </a:r>
            <a:r>
              <a:rPr lang="fr-FR" sz="2400" dirty="0">
                <a:ea typeface="Times New Roman"/>
                <a:cs typeface="Arial"/>
              </a:rPr>
              <a:t>et mobilisables que ne peuvent transposer sons </a:t>
            </a:r>
            <a:r>
              <a:rPr lang="fr-FR" sz="2400" dirty="0" smtClean="0">
                <a:ea typeface="Times New Roman"/>
                <a:cs typeface="Arial"/>
              </a:rPr>
              <a:t>l’action </a:t>
            </a:r>
            <a:r>
              <a:rPr lang="fr-FR" sz="2400" dirty="0">
                <a:ea typeface="Times New Roman"/>
                <a:cs typeface="Arial"/>
              </a:rPr>
              <a:t>entrant d’un éléments </a:t>
            </a:r>
            <a:r>
              <a:rPr lang="fr-FR" sz="2400" dirty="0" smtClean="0">
                <a:ea typeface="Times New Roman"/>
                <a:cs typeface="Arial"/>
              </a:rPr>
              <a:t>autonome.</a:t>
            </a:r>
          </a:p>
          <a:p>
            <a:pPr marL="342900" lvl="0" indent="-342900" algn="just">
              <a:lnSpc>
                <a:spcPct val="150000"/>
              </a:lnSpc>
              <a:spcAft>
                <a:spcPts val="1000"/>
              </a:spcAft>
              <a:buFont typeface="Symbol"/>
              <a:buChar char=""/>
            </a:pPr>
            <a:r>
              <a:rPr lang="fr-FR" sz="2400" u="sng" dirty="0" smtClean="0">
                <a:solidFill>
                  <a:srgbClr val="0070C0"/>
                </a:solidFill>
                <a:ea typeface="Times New Roman"/>
              </a:rPr>
              <a:t>Les éléments non autonome et non mobilisables</a:t>
            </a:r>
            <a:r>
              <a:rPr lang="fr-FR" sz="2400" dirty="0" smtClean="0">
                <a:ea typeface="Times New Roman"/>
              </a:rPr>
              <a:t> qui ne peuvent transposer.</a:t>
            </a:r>
            <a:endParaRPr lang="fr-FR" sz="2400" dirty="0"/>
          </a:p>
        </p:txBody>
      </p:sp>
    </p:spTree>
    <p:extLst>
      <p:ext uri="{BB962C8B-B14F-4D97-AF65-F5344CB8AC3E}">
        <p14:creationId xmlns:p14="http://schemas.microsoft.com/office/powerpoint/2010/main" val="187126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7902624" cy="4626908"/>
          </a:xfrm>
          <a:prstGeom prst="rect">
            <a:avLst/>
          </a:prstGeom>
        </p:spPr>
        <p:txBody>
          <a:bodyPr wrap="square">
            <a:spAutoFit/>
          </a:bodyPr>
          <a:lstStyle/>
          <a:p>
            <a:pPr lvl="1" algn="just">
              <a:lnSpc>
                <a:spcPct val="150000"/>
              </a:lnSpc>
              <a:spcAft>
                <a:spcPts val="800"/>
              </a:spcAft>
            </a:pPr>
            <a:r>
              <a:rPr lang="fr-FR" sz="2400" b="1" dirty="0">
                <a:latin typeface="Times New Roman" panose="02020603050405020304" pitchFamily="18" charset="0"/>
                <a:ea typeface="Calibri" panose="020F0502020204030204" pitchFamily="34" charset="0"/>
                <a:cs typeface="Arial" panose="020B0604020202020204" pitchFamily="34" charset="0"/>
              </a:rPr>
              <a:t>Marqueurs microsatellites SSR (simple </a:t>
            </a:r>
            <a:r>
              <a:rPr lang="fr-FR" sz="2400" b="1" dirty="0" err="1">
                <a:latin typeface="Times New Roman" panose="02020603050405020304" pitchFamily="18" charset="0"/>
                <a:ea typeface="Calibri" panose="020F0502020204030204" pitchFamily="34" charset="0"/>
                <a:cs typeface="Arial" panose="020B0604020202020204" pitchFamily="34" charset="0"/>
              </a:rPr>
              <a:t>sequence</a:t>
            </a:r>
            <a:r>
              <a:rPr lang="fr-FR" sz="2400" b="1" dirty="0">
                <a:latin typeface="Times New Roman" panose="02020603050405020304" pitchFamily="18" charset="0"/>
                <a:ea typeface="Calibri" panose="020F0502020204030204" pitchFamily="34" charset="0"/>
                <a:cs typeface="Arial" panose="020B0604020202020204" pitchFamily="34" charset="0"/>
              </a:rPr>
              <a:t> </a:t>
            </a:r>
            <a:r>
              <a:rPr lang="fr-FR" sz="2400" b="1" dirty="0" err="1">
                <a:latin typeface="Times New Roman" panose="02020603050405020304" pitchFamily="18" charset="0"/>
                <a:ea typeface="Calibri" panose="020F0502020204030204" pitchFamily="34" charset="0"/>
                <a:cs typeface="Arial" panose="020B0604020202020204" pitchFamily="34" charset="0"/>
              </a:rPr>
              <a:t>repeat</a:t>
            </a:r>
            <a:r>
              <a:rPr lang="fr-FR" sz="2400" b="1" dirty="0">
                <a:latin typeface="Times New Roman" panose="02020603050405020304" pitchFamily="18" charset="0"/>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Sont </a:t>
            </a:r>
            <a:r>
              <a:rPr lang="fr-FR" sz="2400" b="1" dirty="0">
                <a:latin typeface="Times New Roman" panose="02020603050405020304" pitchFamily="18" charset="0"/>
                <a:ea typeface="Calibri" panose="020F0502020204030204" pitchFamily="34" charset="0"/>
                <a:cs typeface="Arial" panose="020B0604020202020204" pitchFamily="34" charset="0"/>
              </a:rPr>
              <a:t>spécifiques d’un locus </a:t>
            </a:r>
            <a:r>
              <a:rPr lang="fr-FR" sz="2400" dirty="0">
                <a:latin typeface="Times New Roman" panose="02020603050405020304" pitchFamily="18" charset="0"/>
                <a:ea typeface="Calibri" panose="020F0502020204030204" pitchFamily="34" charset="0"/>
                <a:cs typeface="Arial" panose="020B0604020202020204" pitchFamily="34" charset="0"/>
              </a:rPr>
              <a:t>et lies à la présence de répétition </a:t>
            </a:r>
            <a:r>
              <a:rPr lang="fr-FR" sz="2400" dirty="0" smtClean="0">
                <a:latin typeface="Times New Roman" panose="02020603050405020304" pitchFamily="18" charset="0"/>
                <a:ea typeface="Calibri" panose="020F0502020204030204" pitchFamily="34" charset="0"/>
                <a:cs typeface="Arial" panose="020B0604020202020204" pitchFamily="34" charset="0"/>
              </a:rPr>
              <a:t>en tandem  </a:t>
            </a:r>
            <a:r>
              <a:rPr lang="fr-FR" sz="2400" b="1" dirty="0">
                <a:latin typeface="Times New Roman" panose="02020603050405020304" pitchFamily="18" charset="0"/>
                <a:ea typeface="Calibri" panose="020F0502020204030204" pitchFamily="34" charset="0"/>
                <a:cs typeface="Arial" panose="020B0604020202020204" pitchFamily="34" charset="0"/>
              </a:rPr>
              <a:t>formées de motifs de 1 à 6 </a:t>
            </a:r>
            <a:r>
              <a:rPr lang="fr-FR" sz="2400" dirty="0">
                <a:latin typeface="Times New Roman" panose="02020603050405020304" pitchFamily="18" charset="0"/>
                <a:ea typeface="Calibri" panose="020F0502020204030204" pitchFamily="34" charset="0"/>
                <a:cs typeface="Arial" panose="020B0604020202020204" pitchFamily="34" charset="0"/>
              </a:rPr>
              <a:t>nucléotides et </a:t>
            </a:r>
            <a:r>
              <a:rPr lang="fr-FR" sz="2400" b="1" dirty="0">
                <a:latin typeface="Times New Roman" panose="02020603050405020304" pitchFamily="18" charset="0"/>
                <a:ea typeface="Calibri" panose="020F0502020204030204" pitchFamily="34" charset="0"/>
                <a:cs typeface="Arial" panose="020B0604020202020204" pitchFamily="34" charset="0"/>
              </a:rPr>
              <a:t>dispersées </a:t>
            </a:r>
            <a:r>
              <a:rPr lang="fr-FR" sz="2400" dirty="0">
                <a:latin typeface="Times New Roman" panose="02020603050405020304" pitchFamily="18" charset="0"/>
                <a:ea typeface="Calibri" panose="020F0502020204030204" pitchFamily="34" charset="0"/>
                <a:cs typeface="Arial" panose="020B0604020202020204" pitchFamily="34" charset="0"/>
              </a:rPr>
              <a:t>dans l’ensemble du génome. Ils sont très nombreux (1SSR en moyenne pour 21 </a:t>
            </a:r>
            <a:r>
              <a:rPr lang="fr-FR" sz="2400" dirty="0" err="1">
                <a:latin typeface="Times New Roman" panose="02020603050405020304" pitchFamily="18" charset="0"/>
                <a:ea typeface="Calibri" panose="020F0502020204030204" pitchFamily="34" charset="0"/>
                <a:cs typeface="Arial" panose="020B0604020202020204" pitchFamily="34" charset="0"/>
              </a:rPr>
              <a:t>kpb</a:t>
            </a:r>
            <a:r>
              <a:rPr lang="fr-FR" sz="2400" dirty="0">
                <a:latin typeface="Times New Roman" panose="02020603050405020304" pitchFamily="18" charset="0"/>
                <a:ea typeface="Calibri" panose="020F0502020204030204" pitchFamily="34" charset="0"/>
                <a:cs typeface="Arial" panose="020B0604020202020204" pitchFamily="34" charset="0"/>
              </a:rPr>
              <a:t> chez les dicotylédones 1 pour 65 </a:t>
            </a:r>
            <a:r>
              <a:rPr lang="fr-FR" sz="2400" dirty="0" err="1">
                <a:latin typeface="Times New Roman" panose="02020603050405020304" pitchFamily="18" charset="0"/>
                <a:ea typeface="Calibri" panose="020F0502020204030204" pitchFamily="34" charset="0"/>
                <a:cs typeface="Arial" panose="020B0604020202020204" pitchFamily="34" charset="0"/>
              </a:rPr>
              <a:t>kpd</a:t>
            </a:r>
            <a:r>
              <a:rPr lang="fr-FR" sz="2400" dirty="0">
                <a:latin typeface="Times New Roman" panose="02020603050405020304" pitchFamily="18" charset="0"/>
                <a:ea typeface="Calibri" panose="020F0502020204030204" pitchFamily="34" charset="0"/>
                <a:cs typeface="Arial" panose="020B0604020202020204" pitchFamily="34" charset="0"/>
              </a:rPr>
              <a:t> chez les monocotylédones) et forment polymorphes en raison d’une variation du nombre de répétitions.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5300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280920" cy="3118803"/>
          </a:xfrm>
          <a:prstGeom prst="rect">
            <a:avLst/>
          </a:prstGeom>
        </p:spPr>
        <p:txBody>
          <a:bodyPr wrap="square">
            <a:spAutoFit/>
          </a:bodyPr>
          <a:lstStyle/>
          <a:p>
            <a:pPr marL="342900" lvl="0" indent="-342900" algn="just">
              <a:lnSpc>
                <a:spcPct val="150000"/>
              </a:lnSpc>
              <a:spcAft>
                <a:spcPts val="1000"/>
              </a:spcAft>
              <a:buFont typeface="+mj-lt"/>
              <a:buAutoNum type="arabicPeriod"/>
            </a:pPr>
            <a:r>
              <a:rPr lang="fr-FR" sz="2400" b="1" dirty="0">
                <a:solidFill>
                  <a:srgbClr val="00B050"/>
                </a:solidFill>
                <a:ea typeface="Times New Roman"/>
                <a:cs typeface="Arial"/>
              </a:rPr>
              <a:t>Les transposons</a:t>
            </a:r>
            <a:endParaRPr lang="fr-FR" sz="2400" dirty="0" smtClean="0">
              <a:solidFill>
                <a:srgbClr val="00B050"/>
              </a:solidFill>
              <a:effectLst/>
              <a:latin typeface="Calibri"/>
              <a:ea typeface="Calibri"/>
              <a:cs typeface="Arial"/>
            </a:endParaRPr>
          </a:p>
          <a:p>
            <a:pPr indent="228600" algn="just">
              <a:lnSpc>
                <a:spcPct val="150000"/>
              </a:lnSpc>
              <a:spcAft>
                <a:spcPts val="1000"/>
              </a:spcAft>
            </a:pPr>
            <a:r>
              <a:rPr lang="fr-FR" sz="2400" dirty="0">
                <a:ea typeface="Times New Roman"/>
                <a:cs typeface="Arial"/>
              </a:rPr>
              <a:t>Eté le premier élément mobile découvert chez des </a:t>
            </a:r>
            <a:r>
              <a:rPr lang="fr-FR" sz="2400" dirty="0" smtClean="0">
                <a:ea typeface="Times New Roman"/>
                <a:cs typeface="Arial"/>
              </a:rPr>
              <a:t>mais </a:t>
            </a:r>
            <a:r>
              <a:rPr lang="fr-FR" sz="2400" dirty="0">
                <a:ea typeface="Times New Roman"/>
                <a:cs typeface="Arial"/>
              </a:rPr>
              <a:t>présents des </a:t>
            </a:r>
            <a:r>
              <a:rPr lang="fr-FR" sz="2400" u="sng" dirty="0">
                <a:ea typeface="Times New Roman"/>
                <a:cs typeface="Arial"/>
              </a:rPr>
              <a:t>instabilités</a:t>
            </a:r>
            <a:r>
              <a:rPr lang="fr-FR" sz="2400" dirty="0">
                <a:ea typeface="Times New Roman"/>
                <a:cs typeface="Arial"/>
              </a:rPr>
              <a:t> au niveau de la </a:t>
            </a:r>
            <a:r>
              <a:rPr lang="fr-FR" sz="2400" u="sng" dirty="0">
                <a:ea typeface="Times New Roman"/>
                <a:cs typeface="Arial"/>
              </a:rPr>
              <a:t>couleur de la </a:t>
            </a:r>
            <a:r>
              <a:rPr lang="fr-FR" sz="2400" u="sng" dirty="0" smtClean="0">
                <a:ea typeface="Times New Roman"/>
                <a:cs typeface="Arial"/>
              </a:rPr>
              <a:t>graine</a:t>
            </a:r>
            <a:r>
              <a:rPr lang="fr-FR" sz="2400" dirty="0" smtClean="0">
                <a:ea typeface="Times New Roman"/>
                <a:cs typeface="Arial"/>
              </a:rPr>
              <a:t>. </a:t>
            </a:r>
          </a:p>
          <a:p>
            <a:pPr indent="228600" algn="just">
              <a:lnSpc>
                <a:spcPct val="150000"/>
              </a:lnSpc>
              <a:spcAft>
                <a:spcPts val="1000"/>
              </a:spcAft>
            </a:pPr>
            <a:r>
              <a:rPr lang="fr-FR" sz="2400" dirty="0" smtClean="0">
                <a:ea typeface="Times New Roman"/>
                <a:cs typeface="Arial"/>
              </a:rPr>
              <a:t>étant </a:t>
            </a:r>
            <a:r>
              <a:rPr lang="fr-FR" sz="2400" dirty="0">
                <a:solidFill>
                  <a:srgbClr val="F268E2"/>
                </a:solidFill>
                <a:ea typeface="Times New Roman"/>
                <a:cs typeface="Arial"/>
              </a:rPr>
              <a:t>Concentres</a:t>
            </a:r>
            <a:r>
              <a:rPr lang="fr-FR" sz="2400" dirty="0">
                <a:ea typeface="Times New Roman"/>
                <a:cs typeface="Arial"/>
              </a:rPr>
              <a:t> au niveau des régions </a:t>
            </a:r>
            <a:r>
              <a:rPr lang="fr-FR" sz="2400" dirty="0" err="1">
                <a:solidFill>
                  <a:srgbClr val="F268E2"/>
                </a:solidFill>
                <a:ea typeface="Times New Roman"/>
                <a:cs typeface="Arial"/>
              </a:rPr>
              <a:t>hétérochromatiques</a:t>
            </a:r>
            <a:r>
              <a:rPr lang="fr-FR" sz="2400" dirty="0">
                <a:ea typeface="Times New Roman"/>
                <a:cs typeface="Arial"/>
              </a:rPr>
              <a:t> sont présents sur l’ensemble des chromosomes</a:t>
            </a:r>
            <a:r>
              <a:rPr lang="fr-FR" sz="2400" dirty="0" smtClean="0">
                <a:ea typeface="Times New Roman"/>
                <a:cs typeface="Arial"/>
              </a:rPr>
              <a:t>.</a:t>
            </a:r>
          </a:p>
        </p:txBody>
      </p:sp>
      <p:sp>
        <p:nvSpPr>
          <p:cNvPr id="3" name="Rectangle 2"/>
          <p:cNvSpPr/>
          <p:nvPr/>
        </p:nvSpPr>
        <p:spPr>
          <a:xfrm>
            <a:off x="418976" y="3180567"/>
            <a:ext cx="8280920" cy="2862322"/>
          </a:xfrm>
          <a:prstGeom prst="rect">
            <a:avLst/>
          </a:prstGeom>
        </p:spPr>
        <p:txBody>
          <a:bodyPr wrap="square">
            <a:spAutoFit/>
          </a:bodyPr>
          <a:lstStyle/>
          <a:p>
            <a:pPr algn="just">
              <a:lnSpc>
                <a:spcPct val="150000"/>
              </a:lnSpc>
            </a:pPr>
            <a:r>
              <a:rPr lang="fr-FR" sz="2400" b="1" dirty="0" smtClean="0">
                <a:solidFill>
                  <a:srgbClr val="7030A0"/>
                </a:solidFill>
              </a:rPr>
              <a:t>2.1.	Les éléments AC et DS</a:t>
            </a:r>
          </a:p>
          <a:p>
            <a:pPr algn="just">
              <a:lnSpc>
                <a:spcPct val="150000"/>
              </a:lnSpc>
            </a:pPr>
            <a:r>
              <a:rPr lang="fr-FR" sz="2400" u="sng" dirty="0" smtClean="0"/>
              <a:t>Le transposon AC </a:t>
            </a:r>
            <a:r>
              <a:rPr lang="fr-FR" sz="2400" dirty="0" smtClean="0"/>
              <a:t>du maïs (4563pd) </a:t>
            </a:r>
            <a:r>
              <a:rPr lang="fr-FR" sz="2400" dirty="0" smtClean="0">
                <a:solidFill>
                  <a:schemeClr val="accent1">
                    <a:lumMod val="40000"/>
                    <a:lumOff val="60000"/>
                  </a:schemeClr>
                </a:solidFill>
              </a:rPr>
              <a:t>porte</a:t>
            </a:r>
            <a:r>
              <a:rPr lang="fr-FR" sz="2400" dirty="0" smtClean="0"/>
              <a:t> le gène de la </a:t>
            </a:r>
            <a:r>
              <a:rPr lang="fr-FR" sz="2400" dirty="0" err="1" smtClean="0">
                <a:solidFill>
                  <a:schemeClr val="accent1">
                    <a:lumMod val="60000"/>
                    <a:lumOff val="40000"/>
                  </a:schemeClr>
                </a:solidFill>
              </a:rPr>
              <a:t>transposase</a:t>
            </a:r>
            <a:r>
              <a:rPr lang="fr-FR" sz="2400" dirty="0" smtClean="0"/>
              <a:t> (5 exon en gris). et aux </a:t>
            </a:r>
            <a:r>
              <a:rPr lang="fr-FR" sz="2400" u="sng" dirty="0" smtClean="0"/>
              <a:t>2 extrémistes </a:t>
            </a:r>
            <a:r>
              <a:rPr lang="fr-FR" sz="2400" dirty="0" smtClean="0"/>
              <a:t>une région </a:t>
            </a:r>
            <a:r>
              <a:rPr lang="fr-FR" sz="2400" dirty="0" smtClean="0">
                <a:solidFill>
                  <a:srgbClr val="F268E2"/>
                </a:solidFill>
              </a:rPr>
              <a:t>d’environ 200pb </a:t>
            </a:r>
            <a:r>
              <a:rPr lang="fr-FR" sz="2400" dirty="0" smtClean="0"/>
              <a:t>nom </a:t>
            </a:r>
            <a:r>
              <a:rPr lang="fr-FR" sz="2400" dirty="0" smtClean="0">
                <a:solidFill>
                  <a:srgbClr val="00B050"/>
                </a:solidFill>
              </a:rPr>
              <a:t>transcrite intervenant</a:t>
            </a:r>
            <a:r>
              <a:rPr lang="fr-FR" sz="2400" dirty="0" smtClean="0"/>
              <a:t>. Ces régions sont reconnues par la </a:t>
            </a:r>
            <a:r>
              <a:rPr lang="fr-FR" sz="2400" u="sng" dirty="0" err="1" smtClean="0"/>
              <a:t>transposase</a:t>
            </a:r>
            <a:r>
              <a:rPr lang="fr-FR" sz="2400" dirty="0" smtClean="0"/>
              <a:t> (protéine de </a:t>
            </a:r>
            <a:r>
              <a:rPr lang="fr-FR" sz="2400" dirty="0">
                <a:ea typeface="Times New Roman"/>
              </a:rPr>
              <a:t>807 acides aminés) </a:t>
            </a:r>
            <a:endParaRPr lang="fr-FR" sz="2400" dirty="0"/>
          </a:p>
        </p:txBody>
      </p:sp>
    </p:spTree>
    <p:extLst>
      <p:ext uri="{BB962C8B-B14F-4D97-AF65-F5344CB8AC3E}">
        <p14:creationId xmlns:p14="http://schemas.microsoft.com/office/powerpoint/2010/main" val="2585578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172400" cy="3970318"/>
          </a:xfrm>
          <a:prstGeom prst="rect">
            <a:avLst/>
          </a:prstGeom>
        </p:spPr>
        <p:txBody>
          <a:bodyPr wrap="square">
            <a:spAutoFit/>
          </a:bodyPr>
          <a:lstStyle/>
          <a:p>
            <a:pPr algn="just">
              <a:lnSpc>
                <a:spcPct val="150000"/>
              </a:lnSpc>
            </a:pPr>
            <a:r>
              <a:rPr lang="fr-FR" sz="2400" dirty="0">
                <a:ea typeface="Times New Roman"/>
              </a:rPr>
              <a:t>qui se lie à un motif hexamèrique répété (AAACGG) </a:t>
            </a:r>
            <a:endParaRPr lang="fr-FR" sz="2400" dirty="0" smtClean="0">
              <a:ea typeface="Times New Roman"/>
            </a:endParaRPr>
          </a:p>
          <a:p>
            <a:pPr marL="342900" indent="-342900" algn="just">
              <a:lnSpc>
                <a:spcPct val="150000"/>
              </a:lnSpc>
              <a:buFont typeface="Arial" pitchFamily="34" charset="0"/>
              <a:buChar char="•"/>
            </a:pPr>
            <a:r>
              <a:rPr lang="fr-FR" sz="2400" dirty="0" smtClean="0">
                <a:ea typeface="Times New Roman"/>
              </a:rPr>
              <a:t>la </a:t>
            </a:r>
            <a:r>
              <a:rPr lang="fr-FR" sz="2400" dirty="0">
                <a:ea typeface="Times New Roman"/>
              </a:rPr>
              <a:t>transposition dépend aussi de la présence de 2 répétitions inversée terminales (TIR) de 11pb. </a:t>
            </a:r>
            <a:endParaRPr lang="fr-FR" sz="2400" dirty="0" smtClean="0">
              <a:ea typeface="Times New Roman"/>
            </a:endParaRPr>
          </a:p>
          <a:p>
            <a:pPr marL="342900" indent="-342900" algn="just">
              <a:lnSpc>
                <a:spcPct val="150000"/>
              </a:lnSpc>
              <a:buFont typeface="Arial" pitchFamily="34" charset="0"/>
              <a:buChar char="•"/>
            </a:pPr>
            <a:r>
              <a:rPr lang="fr-FR" sz="2400" dirty="0" smtClean="0">
                <a:ea typeface="Times New Roman"/>
              </a:rPr>
              <a:t>Les </a:t>
            </a:r>
            <a:r>
              <a:rPr lang="fr-FR" sz="2400" dirty="0">
                <a:ea typeface="Times New Roman"/>
              </a:rPr>
              <a:t>2 répétitions directes (</a:t>
            </a:r>
            <a:r>
              <a:rPr lang="fr-FR" sz="2400" dirty="0" smtClean="0">
                <a:ea typeface="Times New Roman"/>
              </a:rPr>
              <a:t>DR) </a:t>
            </a:r>
            <a:r>
              <a:rPr lang="fr-FR" sz="2400" dirty="0">
                <a:ea typeface="Times New Roman"/>
              </a:rPr>
              <a:t>de 8pb proviennent de la duplication du site d’insertion ou cours de l’intégration</a:t>
            </a:r>
            <a:r>
              <a:rPr lang="fr-FR" sz="2400" dirty="0" smtClean="0">
                <a:ea typeface="Times New Roman"/>
              </a:rPr>
              <a:t>.</a:t>
            </a:r>
          </a:p>
          <a:p>
            <a:pPr marL="342900" indent="-342900" algn="just">
              <a:lnSpc>
                <a:spcPct val="150000"/>
              </a:lnSpc>
              <a:buFont typeface="Arial" pitchFamily="34" charset="0"/>
              <a:buChar char="•"/>
            </a:pPr>
            <a:r>
              <a:rPr lang="fr-FR" sz="2400" dirty="0" smtClean="0">
                <a:ea typeface="Times New Roman"/>
              </a:rPr>
              <a:t> </a:t>
            </a:r>
            <a:r>
              <a:rPr lang="fr-FR" sz="2400" dirty="0">
                <a:ea typeface="Times New Roman"/>
              </a:rPr>
              <a:t>ORF open </a:t>
            </a:r>
            <a:r>
              <a:rPr lang="fr-FR" sz="2400" dirty="0" err="1">
                <a:ea typeface="Times New Roman"/>
              </a:rPr>
              <a:t>reading</a:t>
            </a:r>
            <a:r>
              <a:rPr lang="fr-FR" sz="2400" dirty="0">
                <a:ea typeface="Times New Roman"/>
              </a:rPr>
              <a:t> </a:t>
            </a:r>
            <a:r>
              <a:rPr lang="fr-FR" sz="2400" dirty="0" smtClean="0">
                <a:ea typeface="Times New Roman"/>
              </a:rPr>
              <a:t>frame. </a:t>
            </a:r>
            <a:r>
              <a:rPr lang="fr-FR" sz="2400" dirty="0">
                <a:ea typeface="Times New Roman"/>
              </a:rPr>
              <a:t>Code ouvert de lecture UTR </a:t>
            </a:r>
            <a:r>
              <a:rPr lang="fr-FR" sz="2400" dirty="0" err="1" smtClean="0">
                <a:ea typeface="Times New Roman"/>
              </a:rPr>
              <a:t>untranslated</a:t>
            </a:r>
            <a:r>
              <a:rPr lang="fr-FR" sz="2400" dirty="0" smtClean="0">
                <a:ea typeface="Times New Roman"/>
              </a:rPr>
              <a:t> </a:t>
            </a:r>
            <a:r>
              <a:rPr lang="fr-FR" sz="2400" dirty="0">
                <a:ea typeface="Times New Roman"/>
              </a:rPr>
              <a:t>région, région transcrite, non traduite.</a:t>
            </a:r>
            <a:endParaRPr lang="fr-FR" sz="2400" dirty="0"/>
          </a:p>
        </p:txBody>
      </p:sp>
      <p:sp>
        <p:nvSpPr>
          <p:cNvPr id="3" name="Rectangle 2"/>
          <p:cNvSpPr/>
          <p:nvPr/>
        </p:nvSpPr>
        <p:spPr>
          <a:xfrm>
            <a:off x="467544" y="4289982"/>
            <a:ext cx="8172400" cy="1687963"/>
          </a:xfrm>
          <a:prstGeom prst="rect">
            <a:avLst/>
          </a:prstGeom>
        </p:spPr>
        <p:txBody>
          <a:bodyPr wrap="square">
            <a:spAutoFit/>
          </a:bodyPr>
          <a:lstStyle/>
          <a:p>
            <a:pPr>
              <a:lnSpc>
                <a:spcPct val="150000"/>
              </a:lnSpc>
            </a:pPr>
            <a:r>
              <a:rPr lang="fr-FR" sz="2400" u="sng" dirty="0">
                <a:ea typeface="Times New Roman"/>
              </a:rPr>
              <a:t>Les DC </a:t>
            </a:r>
            <a:r>
              <a:rPr lang="fr-FR" sz="2400" dirty="0">
                <a:ea typeface="Times New Roman"/>
              </a:rPr>
              <a:t>présent tous une délétion plus ou moins importante du gène de </a:t>
            </a:r>
            <a:r>
              <a:rPr lang="fr-FR" sz="2400" dirty="0" err="1">
                <a:ea typeface="Times New Roman"/>
              </a:rPr>
              <a:t>transposase</a:t>
            </a:r>
            <a:r>
              <a:rPr lang="fr-FR" sz="2400" dirty="0" smtClean="0">
                <a:ea typeface="Times New Roman"/>
              </a:rPr>
              <a:t>.. </a:t>
            </a:r>
            <a:r>
              <a:rPr lang="fr-FR" sz="2400" dirty="0">
                <a:ea typeface="Times New Roman"/>
              </a:rPr>
              <a:t>L’utilisation de cet élément comme agent mutagènes.</a:t>
            </a:r>
            <a:endParaRPr lang="fr-FR" sz="2400" dirty="0"/>
          </a:p>
        </p:txBody>
      </p:sp>
    </p:spTree>
    <p:extLst>
      <p:ext uri="{BB962C8B-B14F-4D97-AF65-F5344CB8AC3E}">
        <p14:creationId xmlns:p14="http://schemas.microsoft.com/office/powerpoint/2010/main" val="185817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7445"/>
            <a:ext cx="8715036" cy="406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66752" y="4869160"/>
            <a:ext cx="5552226"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spcAft>
                <a:spcPts val="1000"/>
              </a:spcAft>
            </a:pPr>
            <a:r>
              <a:rPr lang="fr-FR" sz="2400" b="1" dirty="0">
                <a:ea typeface="Times New Roman"/>
                <a:cs typeface="Arial"/>
              </a:rPr>
              <a:t>Figure .3.2 : structure de </a:t>
            </a:r>
            <a:r>
              <a:rPr lang="fr-FR" sz="2400" b="1" dirty="0" smtClean="0">
                <a:ea typeface="Times New Roman"/>
                <a:cs typeface="Arial"/>
              </a:rPr>
              <a:t>transposon AC </a:t>
            </a:r>
            <a:endParaRPr lang="fr-FR" sz="2000" b="1" dirty="0">
              <a:effectLst/>
              <a:latin typeface="Calibri"/>
              <a:ea typeface="Calibri"/>
              <a:cs typeface="Arial"/>
            </a:endParaRPr>
          </a:p>
        </p:txBody>
      </p:sp>
    </p:spTree>
    <p:extLst>
      <p:ext uri="{BB962C8B-B14F-4D97-AF65-F5344CB8AC3E}">
        <p14:creationId xmlns:p14="http://schemas.microsoft.com/office/powerpoint/2010/main" val="264102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23565"/>
            <a:ext cx="8568952" cy="5078313"/>
          </a:xfrm>
          <a:prstGeom prst="rect">
            <a:avLst/>
          </a:prstGeom>
        </p:spPr>
        <p:txBody>
          <a:bodyPr wrap="square">
            <a:spAutoFit/>
          </a:bodyPr>
          <a:lstStyle/>
          <a:p>
            <a:pPr algn="just">
              <a:lnSpc>
                <a:spcPct val="150000"/>
              </a:lnSpc>
            </a:pPr>
            <a:r>
              <a:rPr lang="fr-FR" sz="2400" b="1" dirty="0" smtClean="0">
                <a:solidFill>
                  <a:srgbClr val="00B050"/>
                </a:solidFill>
              </a:rPr>
              <a:t>2.2.	Elément En/I ou </a:t>
            </a:r>
            <a:r>
              <a:rPr lang="fr-FR" sz="2400" b="1" dirty="0" err="1" smtClean="0">
                <a:solidFill>
                  <a:srgbClr val="00B050"/>
                </a:solidFill>
              </a:rPr>
              <a:t>spm</a:t>
            </a:r>
            <a:r>
              <a:rPr lang="fr-FR" sz="2400" b="1" dirty="0" smtClean="0">
                <a:solidFill>
                  <a:srgbClr val="00B050"/>
                </a:solidFill>
              </a:rPr>
              <a:t>/</a:t>
            </a:r>
            <a:r>
              <a:rPr lang="fr-FR" sz="2400" b="1" dirty="0" err="1" smtClean="0">
                <a:solidFill>
                  <a:srgbClr val="00B050"/>
                </a:solidFill>
              </a:rPr>
              <a:t>dspm</a:t>
            </a:r>
            <a:endParaRPr lang="fr-FR" sz="2400" b="1" dirty="0" smtClean="0">
              <a:solidFill>
                <a:srgbClr val="00B050"/>
              </a:solidFill>
            </a:endParaRPr>
          </a:p>
          <a:p>
            <a:pPr algn="just">
              <a:lnSpc>
                <a:spcPct val="150000"/>
              </a:lnSpc>
            </a:pPr>
            <a:r>
              <a:rPr lang="fr-FR" sz="2400" dirty="0" smtClean="0"/>
              <a:t>	Les éléments mobiles En (</a:t>
            </a:r>
            <a:r>
              <a:rPr lang="fr-FR" sz="2400" dirty="0" err="1" smtClean="0"/>
              <a:t>enhancer</a:t>
            </a:r>
            <a:r>
              <a:rPr lang="fr-FR" sz="2400" dirty="0" smtClean="0"/>
              <a:t>) et </a:t>
            </a:r>
            <a:r>
              <a:rPr lang="fr-FR" sz="2400" dirty="0" err="1" smtClean="0"/>
              <a:t>spm</a:t>
            </a:r>
            <a:r>
              <a:rPr lang="fr-FR" sz="2400" dirty="0" smtClean="0"/>
              <a:t> (</a:t>
            </a:r>
            <a:r>
              <a:rPr lang="fr-FR" sz="2400" dirty="0" err="1" smtClean="0"/>
              <a:t>suppressor-mutator</a:t>
            </a:r>
            <a:r>
              <a:rPr lang="fr-FR" sz="2400" dirty="0" smtClean="0"/>
              <a:t>) sont autonomes. Alors que les éléments I (</a:t>
            </a:r>
            <a:r>
              <a:rPr lang="fr-FR" sz="2400" dirty="0" err="1" smtClean="0"/>
              <a:t>inhibitor</a:t>
            </a:r>
            <a:r>
              <a:rPr lang="fr-FR" sz="2400" dirty="0" smtClean="0"/>
              <a:t>) et </a:t>
            </a:r>
            <a:r>
              <a:rPr lang="fr-FR" sz="2400" dirty="0" err="1" smtClean="0"/>
              <a:t>dspm</a:t>
            </a:r>
            <a:r>
              <a:rPr lang="fr-FR" sz="2400" dirty="0" smtClean="0"/>
              <a:t> (défectif </a:t>
            </a:r>
            <a:r>
              <a:rPr lang="fr-FR" sz="2400" dirty="0" err="1" smtClean="0"/>
              <a:t>spm</a:t>
            </a:r>
            <a:r>
              <a:rPr lang="fr-FR" sz="2400" dirty="0" smtClean="0"/>
              <a:t>) sont non autonomes.</a:t>
            </a:r>
          </a:p>
          <a:p>
            <a:pPr algn="just">
              <a:lnSpc>
                <a:spcPct val="150000"/>
              </a:lnSpc>
            </a:pPr>
            <a:r>
              <a:rPr lang="fr-FR" sz="2400" dirty="0"/>
              <a:t>	</a:t>
            </a:r>
            <a:r>
              <a:rPr lang="fr-FR" sz="2400" dirty="0" smtClean="0"/>
              <a:t> Les éléments a une taille de 8.3 </a:t>
            </a:r>
            <a:r>
              <a:rPr lang="fr-FR" sz="2400" dirty="0" err="1" smtClean="0"/>
              <a:t>kpb</a:t>
            </a:r>
            <a:r>
              <a:rPr lang="fr-FR" sz="2400" dirty="0" smtClean="0"/>
              <a:t> et code </a:t>
            </a:r>
            <a:r>
              <a:rPr lang="fr-FR" sz="2400" u="sng" dirty="0" smtClean="0"/>
              <a:t>deux</a:t>
            </a:r>
            <a:r>
              <a:rPr lang="fr-FR" sz="2400" dirty="0" smtClean="0"/>
              <a:t> </a:t>
            </a:r>
            <a:r>
              <a:rPr lang="fr-FR" sz="2400" u="sng" dirty="0" smtClean="0"/>
              <a:t>protéines</a:t>
            </a:r>
            <a:r>
              <a:rPr lang="fr-FR" sz="2400" dirty="0" smtClean="0"/>
              <a:t> nécessaires à la transposition, TNPA (67KDa) et TNPD (131KDa) provenant d’une maturation différente de l’ARN pré-messagers. 	Chez certaines plantes, les éléments En/I sont utilisées pour générer deux mutation par insertion de transposons.</a:t>
            </a:r>
            <a:endParaRPr lang="fr-FR" sz="2400" dirty="0"/>
          </a:p>
        </p:txBody>
      </p:sp>
    </p:spTree>
    <p:extLst>
      <p:ext uri="{BB962C8B-B14F-4D97-AF65-F5344CB8AC3E}">
        <p14:creationId xmlns:p14="http://schemas.microsoft.com/office/powerpoint/2010/main" val="2269481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20688"/>
            <a:ext cx="8143102" cy="5078313"/>
          </a:xfrm>
          <a:prstGeom prst="rect">
            <a:avLst/>
          </a:prstGeom>
        </p:spPr>
        <p:txBody>
          <a:bodyPr wrap="square">
            <a:spAutoFit/>
          </a:bodyPr>
          <a:lstStyle/>
          <a:p>
            <a:pPr algn="ctr">
              <a:lnSpc>
                <a:spcPct val="150000"/>
              </a:lnSpc>
            </a:pPr>
            <a:r>
              <a:rPr lang="fr-FR" sz="2400" dirty="0" smtClean="0">
                <a:solidFill>
                  <a:schemeClr val="accent1">
                    <a:lumMod val="60000"/>
                    <a:lumOff val="40000"/>
                  </a:schemeClr>
                </a:solidFill>
              </a:rPr>
              <a:t>3.	</a:t>
            </a:r>
            <a:r>
              <a:rPr lang="fr-FR" sz="2400" b="1" dirty="0" smtClean="0">
                <a:solidFill>
                  <a:schemeClr val="accent1">
                    <a:lumMod val="60000"/>
                    <a:lumOff val="40000"/>
                  </a:schemeClr>
                </a:solidFill>
              </a:rPr>
              <a:t>Les </a:t>
            </a:r>
            <a:r>
              <a:rPr lang="fr-FR" sz="2400" b="1" dirty="0" err="1" smtClean="0">
                <a:solidFill>
                  <a:schemeClr val="accent1">
                    <a:lumMod val="60000"/>
                    <a:lumOff val="40000"/>
                  </a:schemeClr>
                </a:solidFill>
              </a:rPr>
              <a:t>rétrotransposons</a:t>
            </a:r>
            <a:endParaRPr lang="fr-FR" sz="2400" b="1" dirty="0" smtClean="0">
              <a:solidFill>
                <a:schemeClr val="accent1">
                  <a:lumMod val="60000"/>
                  <a:lumOff val="40000"/>
                </a:schemeClr>
              </a:solidFill>
            </a:endParaRPr>
          </a:p>
          <a:p>
            <a:pPr algn="just">
              <a:lnSpc>
                <a:spcPct val="150000"/>
              </a:lnSpc>
            </a:pPr>
            <a:r>
              <a:rPr lang="fr-FR" sz="2400" b="1" dirty="0" smtClean="0">
                <a:solidFill>
                  <a:srgbClr val="00B050"/>
                </a:solidFill>
              </a:rPr>
              <a:t>3.1.	Les </a:t>
            </a:r>
            <a:r>
              <a:rPr lang="fr-FR" sz="2400" b="1" dirty="0" err="1" smtClean="0">
                <a:solidFill>
                  <a:srgbClr val="00B050"/>
                </a:solidFill>
              </a:rPr>
              <a:t>rétrotransposoms</a:t>
            </a:r>
            <a:r>
              <a:rPr lang="fr-FR" sz="2400" b="1" dirty="0" smtClean="0">
                <a:solidFill>
                  <a:srgbClr val="00B050"/>
                </a:solidFill>
              </a:rPr>
              <a:t> à LTR</a:t>
            </a:r>
          </a:p>
          <a:p>
            <a:pPr algn="just">
              <a:lnSpc>
                <a:spcPct val="150000"/>
              </a:lnSpc>
            </a:pPr>
            <a:r>
              <a:rPr lang="fr-FR" sz="2400" dirty="0" smtClean="0"/>
              <a:t>	Les </a:t>
            </a:r>
            <a:r>
              <a:rPr lang="fr-FR" sz="2400" dirty="0" err="1" smtClean="0"/>
              <a:t>rétrotransposoms</a:t>
            </a:r>
            <a:r>
              <a:rPr lang="fr-FR" sz="2400" dirty="0" smtClean="0"/>
              <a:t> à LTR ou </a:t>
            </a:r>
            <a:r>
              <a:rPr lang="fr-FR" sz="2400" dirty="0" err="1" smtClean="0"/>
              <a:t>rétroélément</a:t>
            </a:r>
            <a:r>
              <a:rPr lang="fr-FR" sz="2400" dirty="0" smtClean="0"/>
              <a:t> de type viral sont proches rétrovirus. </a:t>
            </a:r>
          </a:p>
          <a:p>
            <a:pPr algn="just">
              <a:lnSpc>
                <a:spcPct val="150000"/>
              </a:lnSpc>
            </a:pPr>
            <a:r>
              <a:rPr lang="fr-FR" sz="2400" dirty="0" smtClean="0"/>
              <a:t>	Les </a:t>
            </a:r>
            <a:r>
              <a:rPr lang="fr-FR" sz="2400" dirty="0" err="1" smtClean="0"/>
              <a:t>rétroélément</a:t>
            </a:r>
            <a:r>
              <a:rPr lang="fr-FR" sz="2400" dirty="0" smtClean="0"/>
              <a:t> à LTR sont caractérises par:</a:t>
            </a:r>
          </a:p>
          <a:p>
            <a:pPr marL="342900" indent="-342900" algn="just">
              <a:lnSpc>
                <a:spcPct val="150000"/>
              </a:lnSpc>
              <a:buFont typeface="Arial" pitchFamily="34" charset="0"/>
              <a:buChar char="•"/>
            </a:pPr>
            <a:r>
              <a:rPr lang="fr-FR" sz="2400" dirty="0" smtClean="0"/>
              <a:t> une région </a:t>
            </a:r>
            <a:r>
              <a:rPr lang="fr-FR" sz="2400" dirty="0" err="1" smtClean="0"/>
              <a:t>intercalair</a:t>
            </a:r>
            <a:r>
              <a:rPr lang="fr-FR" sz="2400" dirty="0" smtClean="0"/>
              <a:t> comprenant les gènes gag et </a:t>
            </a:r>
            <a:r>
              <a:rPr lang="fr-FR" sz="2400" dirty="0" err="1" smtClean="0"/>
              <a:t>pol</a:t>
            </a:r>
            <a:r>
              <a:rPr lang="fr-FR" sz="2400" dirty="0" smtClean="0"/>
              <a:t>,</a:t>
            </a:r>
          </a:p>
          <a:p>
            <a:pPr marL="342900" indent="-342900" algn="just">
              <a:lnSpc>
                <a:spcPct val="150000"/>
              </a:lnSpc>
              <a:buFont typeface="Arial" pitchFamily="34" charset="0"/>
              <a:buChar char="•"/>
            </a:pPr>
            <a:r>
              <a:rPr lang="fr-FR" sz="2400" dirty="0" smtClean="0"/>
              <a:t> région comprise entre 2 LTR homologues à celles des rétrovirus </a:t>
            </a:r>
          </a:p>
          <a:p>
            <a:pPr marL="342900" indent="-342900" algn="just">
              <a:lnSpc>
                <a:spcPct val="150000"/>
              </a:lnSpc>
              <a:buFont typeface="Arial" pitchFamily="34" charset="0"/>
              <a:buChar char="•"/>
            </a:pPr>
            <a:r>
              <a:rPr lang="fr-FR" sz="2400" dirty="0" smtClean="0"/>
              <a:t>2 courtes répétitions directes du site d’insertion (5-10pb)</a:t>
            </a:r>
            <a:endParaRPr lang="fr-FR" sz="2400" dirty="0"/>
          </a:p>
        </p:txBody>
      </p:sp>
    </p:spTree>
    <p:extLst>
      <p:ext uri="{BB962C8B-B14F-4D97-AF65-F5344CB8AC3E}">
        <p14:creationId xmlns:p14="http://schemas.microsoft.com/office/powerpoint/2010/main" val="3881189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36712"/>
            <a:ext cx="8064896" cy="2862322"/>
          </a:xfrm>
          <a:prstGeom prst="rect">
            <a:avLst/>
          </a:prstGeom>
        </p:spPr>
        <p:txBody>
          <a:bodyPr wrap="square">
            <a:spAutoFit/>
          </a:bodyPr>
          <a:lstStyle/>
          <a:p>
            <a:pPr lvl="0" algn="just">
              <a:lnSpc>
                <a:spcPct val="150000"/>
              </a:lnSpc>
            </a:pPr>
            <a:r>
              <a:rPr lang="fr-FR" sz="2400" dirty="0" smtClean="0">
                <a:solidFill>
                  <a:prstClr val="black"/>
                </a:solidFill>
              </a:rPr>
              <a:t>	les </a:t>
            </a:r>
            <a:r>
              <a:rPr lang="fr-FR" sz="2400" dirty="0" err="1">
                <a:solidFill>
                  <a:prstClr val="black"/>
                </a:solidFill>
              </a:rPr>
              <a:t>rétrotransposons</a:t>
            </a:r>
            <a:r>
              <a:rPr lang="fr-FR" sz="2400" dirty="0">
                <a:solidFill>
                  <a:prstClr val="black"/>
                </a:solidFill>
              </a:rPr>
              <a:t> végétaux sont regroupé en 2 familles selon la position relative des </a:t>
            </a:r>
            <a:r>
              <a:rPr lang="fr-FR" sz="2400" dirty="0">
                <a:solidFill>
                  <a:schemeClr val="accent1">
                    <a:lumMod val="40000"/>
                    <a:lumOff val="60000"/>
                  </a:schemeClr>
                </a:solidFill>
              </a:rPr>
              <a:t>domaines enzymatique</a:t>
            </a:r>
            <a:r>
              <a:rPr lang="fr-FR" sz="2400" dirty="0">
                <a:solidFill>
                  <a:prstClr val="black"/>
                </a:solidFill>
              </a:rPr>
              <a:t> portés par le gène </a:t>
            </a:r>
            <a:r>
              <a:rPr lang="fr-FR" sz="2400" dirty="0" err="1" smtClean="0">
                <a:solidFill>
                  <a:prstClr val="black"/>
                </a:solidFill>
              </a:rPr>
              <a:t>pol</a:t>
            </a:r>
            <a:r>
              <a:rPr lang="fr-FR" sz="2400" dirty="0" smtClean="0">
                <a:solidFill>
                  <a:prstClr val="black"/>
                </a:solidFill>
              </a:rPr>
              <a:t>:</a:t>
            </a:r>
          </a:p>
          <a:p>
            <a:pPr marL="342900" lvl="0" indent="-342900" algn="just">
              <a:lnSpc>
                <a:spcPct val="150000"/>
              </a:lnSpc>
              <a:buFont typeface="Arial" pitchFamily="34" charset="0"/>
              <a:buChar char="•"/>
            </a:pPr>
            <a:r>
              <a:rPr lang="fr-FR" sz="2400" dirty="0" smtClean="0">
                <a:solidFill>
                  <a:prstClr val="black"/>
                </a:solidFill>
              </a:rPr>
              <a:t> </a:t>
            </a:r>
            <a:r>
              <a:rPr lang="fr-FR" sz="2400" dirty="0">
                <a:solidFill>
                  <a:prstClr val="black"/>
                </a:solidFill>
              </a:rPr>
              <a:t>la famille de type ty3-Gypy.(d’ordre PR/RT/H/Int) </a:t>
            </a:r>
            <a:endParaRPr lang="fr-FR" sz="2400" dirty="0" smtClean="0">
              <a:solidFill>
                <a:prstClr val="black"/>
              </a:solidFill>
            </a:endParaRPr>
          </a:p>
          <a:p>
            <a:pPr marL="342900" lvl="0" indent="-342900" algn="just">
              <a:lnSpc>
                <a:spcPct val="150000"/>
              </a:lnSpc>
              <a:buFont typeface="Arial" pitchFamily="34" charset="0"/>
              <a:buChar char="•"/>
            </a:pPr>
            <a:r>
              <a:rPr lang="fr-FR" sz="2400" dirty="0" smtClean="0">
                <a:solidFill>
                  <a:prstClr val="black"/>
                </a:solidFill>
              </a:rPr>
              <a:t>la </a:t>
            </a:r>
            <a:r>
              <a:rPr lang="fr-FR" sz="2400" dirty="0">
                <a:solidFill>
                  <a:prstClr val="black"/>
                </a:solidFill>
              </a:rPr>
              <a:t>famille de type </a:t>
            </a:r>
            <a:r>
              <a:rPr lang="fr-FR" sz="2400" dirty="0" err="1">
                <a:solidFill>
                  <a:prstClr val="black"/>
                </a:solidFill>
              </a:rPr>
              <a:t>tyl</a:t>
            </a:r>
            <a:r>
              <a:rPr lang="fr-FR" sz="2400" dirty="0">
                <a:solidFill>
                  <a:prstClr val="black"/>
                </a:solidFill>
              </a:rPr>
              <a:t>-copia (d’ordre PR/Int/RT/H).</a:t>
            </a:r>
          </a:p>
        </p:txBody>
      </p:sp>
    </p:spTree>
    <p:extLst>
      <p:ext uri="{BB962C8B-B14F-4D97-AF65-F5344CB8AC3E}">
        <p14:creationId xmlns:p14="http://schemas.microsoft.com/office/powerpoint/2010/main" val="681799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920880" cy="5112568"/>
          </a:xfrm>
          <a:prstGeom prst="rect">
            <a:avLst/>
          </a:prstGeom>
          <a:noFill/>
          <a:ln>
            <a:noFill/>
          </a:ln>
        </p:spPr>
      </p:pic>
      <p:sp>
        <p:nvSpPr>
          <p:cNvPr id="3" name="Rectangle 2"/>
          <p:cNvSpPr/>
          <p:nvPr/>
        </p:nvSpPr>
        <p:spPr>
          <a:xfrm>
            <a:off x="935596" y="5733256"/>
            <a:ext cx="727280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1000"/>
              </a:spcAft>
            </a:pPr>
            <a:r>
              <a:rPr lang="fr-FR" b="1" dirty="0">
                <a:ea typeface="Times New Roman"/>
                <a:cs typeface="Arial"/>
              </a:rPr>
              <a:t>Figure 3.3.</a:t>
            </a:r>
            <a:r>
              <a:rPr lang="fr-FR" dirty="0">
                <a:ea typeface="Times New Roman"/>
                <a:cs typeface="Arial"/>
              </a:rPr>
              <a:t> comparaison des structures d’un </a:t>
            </a:r>
            <a:r>
              <a:rPr lang="fr-FR" dirty="0" err="1">
                <a:ea typeface="Times New Roman"/>
                <a:cs typeface="Arial"/>
              </a:rPr>
              <a:t>rétrotransposon</a:t>
            </a:r>
            <a:r>
              <a:rPr lang="fr-FR" dirty="0">
                <a:ea typeface="Times New Roman"/>
                <a:cs typeface="Arial"/>
              </a:rPr>
              <a:t> et d’un rétrovirus. LTR (long terminal </a:t>
            </a:r>
            <a:r>
              <a:rPr lang="fr-FR" dirty="0" err="1">
                <a:ea typeface="Times New Roman"/>
                <a:cs typeface="Arial"/>
              </a:rPr>
              <a:t>repeat</a:t>
            </a:r>
            <a:r>
              <a:rPr lang="fr-FR" dirty="0">
                <a:ea typeface="Times New Roman"/>
                <a:cs typeface="Arial"/>
              </a:rPr>
              <a:t>).</a:t>
            </a:r>
            <a:endParaRPr lang="fr-FR" sz="1600" dirty="0">
              <a:effectLst/>
              <a:latin typeface="Calibri"/>
              <a:ea typeface="Calibri"/>
              <a:cs typeface="Arial"/>
            </a:endParaRPr>
          </a:p>
        </p:txBody>
      </p:sp>
    </p:spTree>
    <p:extLst>
      <p:ext uri="{BB962C8B-B14F-4D97-AF65-F5344CB8AC3E}">
        <p14:creationId xmlns:p14="http://schemas.microsoft.com/office/powerpoint/2010/main" val="4237751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404664"/>
            <a:ext cx="7920880" cy="3416320"/>
          </a:xfrm>
          <a:prstGeom prst="rect">
            <a:avLst/>
          </a:prstGeom>
        </p:spPr>
        <p:txBody>
          <a:bodyPr wrap="square">
            <a:spAutoFit/>
          </a:bodyPr>
          <a:lstStyle/>
          <a:p>
            <a:pPr algn="just">
              <a:lnSpc>
                <a:spcPct val="150000"/>
              </a:lnSpc>
            </a:pPr>
            <a:r>
              <a:rPr lang="fr-FR" sz="2400" b="1" dirty="0">
                <a:solidFill>
                  <a:srgbClr val="00B050"/>
                </a:solidFill>
              </a:rPr>
              <a:t>3.2.	</a:t>
            </a:r>
            <a:r>
              <a:rPr lang="fr-FR" sz="2400" b="1" dirty="0" err="1">
                <a:solidFill>
                  <a:srgbClr val="00B050"/>
                </a:solidFill>
              </a:rPr>
              <a:t>Rétrotransposons</a:t>
            </a:r>
            <a:r>
              <a:rPr lang="fr-FR" sz="2400" b="1" dirty="0">
                <a:solidFill>
                  <a:srgbClr val="00B050"/>
                </a:solidFill>
              </a:rPr>
              <a:t> sons LTR</a:t>
            </a:r>
          </a:p>
          <a:p>
            <a:pPr algn="just">
              <a:lnSpc>
                <a:spcPct val="150000"/>
              </a:lnSpc>
            </a:pPr>
            <a:r>
              <a:rPr lang="fr-FR" sz="2400" dirty="0" smtClean="0"/>
              <a:t>	Ces </a:t>
            </a:r>
            <a:r>
              <a:rPr lang="fr-FR" sz="2400" dirty="0" err="1"/>
              <a:t>rétroélément</a:t>
            </a:r>
            <a:r>
              <a:rPr lang="fr-FR" sz="2400" dirty="0"/>
              <a:t> sont dépourvus de LTR, ils sont appelés </a:t>
            </a:r>
            <a:r>
              <a:rPr lang="fr-FR" sz="2400" b="1" dirty="0" err="1">
                <a:solidFill>
                  <a:srgbClr val="00B0F0"/>
                </a:solidFill>
              </a:rPr>
              <a:t>rétrotransposons</a:t>
            </a:r>
            <a:r>
              <a:rPr lang="fr-FR" sz="2400" b="1" dirty="0">
                <a:solidFill>
                  <a:srgbClr val="00B0F0"/>
                </a:solidFill>
              </a:rPr>
              <a:t> de type </a:t>
            </a:r>
            <a:r>
              <a:rPr lang="fr-FR" sz="2400" b="1" dirty="0" smtClean="0">
                <a:solidFill>
                  <a:srgbClr val="00B0F0"/>
                </a:solidFill>
              </a:rPr>
              <a:t>non </a:t>
            </a:r>
            <a:r>
              <a:rPr lang="fr-FR" sz="2400" b="1" dirty="0">
                <a:solidFill>
                  <a:srgbClr val="00B0F0"/>
                </a:solidFill>
              </a:rPr>
              <a:t>virale </a:t>
            </a:r>
            <a:r>
              <a:rPr lang="fr-FR" sz="2400" dirty="0"/>
              <a:t>ou </a:t>
            </a:r>
            <a:r>
              <a:rPr lang="fr-FR" sz="2400" dirty="0" smtClean="0"/>
              <a:t>excorie </a:t>
            </a:r>
            <a:r>
              <a:rPr lang="fr-FR" sz="2400" dirty="0" err="1"/>
              <a:t>rétroposon</a:t>
            </a:r>
            <a:r>
              <a:rPr lang="fr-FR" sz="2400" dirty="0"/>
              <a:t>. Il se caractérise par une séquence </a:t>
            </a:r>
            <a:r>
              <a:rPr lang="fr-FR" sz="2400" dirty="0" err="1"/>
              <a:t>polyadénylée</a:t>
            </a:r>
            <a:r>
              <a:rPr lang="fr-FR" sz="2400" dirty="0"/>
              <a:t> en 3’ qui révélé que leur origine dérive de la </a:t>
            </a:r>
            <a:r>
              <a:rPr lang="fr-FR" sz="2400" dirty="0" err="1"/>
              <a:t>rétrotranscription</a:t>
            </a:r>
            <a:r>
              <a:rPr lang="fr-FR" sz="2400" dirty="0"/>
              <a:t> d’un ARN mature </a:t>
            </a:r>
            <a:r>
              <a:rPr lang="fr-FR" sz="2400" dirty="0" err="1"/>
              <a:t>polyadényle</a:t>
            </a:r>
            <a:r>
              <a:rPr lang="fr-FR" sz="2400" dirty="0"/>
              <a:t>. </a:t>
            </a:r>
          </a:p>
        </p:txBody>
      </p:sp>
      <p:sp>
        <p:nvSpPr>
          <p:cNvPr id="4" name="Rectangle 3"/>
          <p:cNvSpPr/>
          <p:nvPr/>
        </p:nvSpPr>
        <p:spPr>
          <a:xfrm>
            <a:off x="611560" y="3820984"/>
            <a:ext cx="7920880" cy="2010807"/>
          </a:xfrm>
          <a:prstGeom prst="rect">
            <a:avLst/>
          </a:prstGeom>
        </p:spPr>
        <p:txBody>
          <a:bodyPr wrap="square">
            <a:spAutoFit/>
          </a:bodyPr>
          <a:lstStyle/>
          <a:p>
            <a:pPr indent="228600" algn="just">
              <a:lnSpc>
                <a:spcPct val="150000"/>
              </a:lnSpc>
              <a:spcAft>
                <a:spcPts val="1000"/>
              </a:spcAft>
            </a:pPr>
            <a:r>
              <a:rPr lang="fr-FR" sz="2400" dirty="0">
                <a:ea typeface="Times New Roman"/>
                <a:cs typeface="Arial"/>
              </a:rPr>
              <a:t>On distingue 2 sous </a:t>
            </a:r>
            <a:r>
              <a:rPr lang="fr-FR" sz="2400" dirty="0" smtClean="0">
                <a:ea typeface="Times New Roman"/>
                <a:cs typeface="Arial"/>
              </a:rPr>
              <a:t>familles:</a:t>
            </a:r>
          </a:p>
          <a:p>
            <a:pPr marL="342900" indent="-342900" algn="just">
              <a:lnSpc>
                <a:spcPct val="150000"/>
              </a:lnSpc>
              <a:spcAft>
                <a:spcPts val="1000"/>
              </a:spcAft>
              <a:buFont typeface="Arial" pitchFamily="34" charset="0"/>
              <a:buChar char="•"/>
            </a:pPr>
            <a:r>
              <a:rPr lang="fr-FR" sz="2400" dirty="0" smtClean="0">
                <a:ea typeface="Times New Roman"/>
                <a:cs typeface="Arial"/>
              </a:rPr>
              <a:t>Les </a:t>
            </a:r>
            <a:r>
              <a:rPr lang="fr-FR" sz="2400" dirty="0">
                <a:ea typeface="Times New Roman"/>
                <a:cs typeface="Arial"/>
              </a:rPr>
              <a:t>éléments LINE (long </a:t>
            </a:r>
            <a:r>
              <a:rPr lang="fr-FR" sz="2400" dirty="0" err="1">
                <a:ea typeface="Times New Roman"/>
                <a:cs typeface="Arial"/>
              </a:rPr>
              <a:t>interspersed</a:t>
            </a:r>
            <a:r>
              <a:rPr lang="fr-FR" sz="2400" dirty="0">
                <a:ea typeface="Times New Roman"/>
                <a:cs typeface="Arial"/>
              </a:rPr>
              <a:t> élément) </a:t>
            </a:r>
          </a:p>
          <a:p>
            <a:pPr marL="342900" indent="-342900" algn="just">
              <a:lnSpc>
                <a:spcPct val="150000"/>
              </a:lnSpc>
              <a:spcAft>
                <a:spcPts val="1000"/>
              </a:spcAft>
              <a:buFont typeface="Arial" pitchFamily="34" charset="0"/>
              <a:buChar char="•"/>
            </a:pPr>
            <a:r>
              <a:rPr lang="fr-FR" sz="2400" dirty="0" smtClean="0">
                <a:ea typeface="Times New Roman"/>
                <a:cs typeface="Arial"/>
              </a:rPr>
              <a:t>les </a:t>
            </a:r>
            <a:r>
              <a:rPr lang="fr-FR" sz="2400" dirty="0">
                <a:ea typeface="Times New Roman"/>
                <a:cs typeface="Arial"/>
              </a:rPr>
              <a:t>éléments SINE (short </a:t>
            </a:r>
            <a:r>
              <a:rPr lang="fr-FR" sz="2400" dirty="0" err="1">
                <a:ea typeface="Times New Roman"/>
                <a:cs typeface="Arial"/>
              </a:rPr>
              <a:t>interspersed</a:t>
            </a:r>
            <a:r>
              <a:rPr lang="fr-FR" sz="2400" dirty="0">
                <a:ea typeface="Times New Roman"/>
                <a:cs typeface="Arial"/>
              </a:rPr>
              <a:t> </a:t>
            </a:r>
            <a:r>
              <a:rPr lang="fr-FR" sz="2400" dirty="0" err="1">
                <a:ea typeface="Times New Roman"/>
                <a:cs typeface="Arial"/>
              </a:rPr>
              <a:t>nepetitur</a:t>
            </a:r>
            <a:r>
              <a:rPr lang="fr-FR" sz="2400" dirty="0">
                <a:ea typeface="Times New Roman"/>
                <a:cs typeface="Arial"/>
              </a:rPr>
              <a:t> élément).</a:t>
            </a:r>
            <a:endParaRPr lang="fr-FR" sz="2000" dirty="0">
              <a:effectLst/>
              <a:latin typeface="Calibri"/>
              <a:ea typeface="Calibri"/>
              <a:cs typeface="Arial"/>
            </a:endParaRPr>
          </a:p>
        </p:txBody>
      </p:sp>
    </p:spTree>
    <p:extLst>
      <p:ext uri="{BB962C8B-B14F-4D97-AF65-F5344CB8AC3E}">
        <p14:creationId xmlns:p14="http://schemas.microsoft.com/office/powerpoint/2010/main" val="443243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7992888" cy="3485378"/>
          </a:xfrm>
          <a:prstGeom prst="rect">
            <a:avLst/>
          </a:prstGeom>
        </p:spPr>
        <p:txBody>
          <a:bodyPr wrap="square">
            <a:spAutoFit/>
          </a:bodyPr>
          <a:lstStyle/>
          <a:p>
            <a:pPr indent="228600" algn="just">
              <a:lnSpc>
                <a:spcPct val="150000"/>
              </a:lnSpc>
              <a:spcAft>
                <a:spcPts val="1000"/>
              </a:spcAft>
            </a:pPr>
            <a:r>
              <a:rPr lang="fr-FR" sz="2400" dirty="0">
                <a:ea typeface="Times New Roman"/>
                <a:cs typeface="Arial"/>
              </a:rPr>
              <a:t>Les </a:t>
            </a:r>
            <a:r>
              <a:rPr lang="fr-FR" sz="2400" u="sng" dirty="0">
                <a:ea typeface="Times New Roman"/>
                <a:cs typeface="Arial"/>
              </a:rPr>
              <a:t>deux</a:t>
            </a:r>
            <a:r>
              <a:rPr lang="fr-FR" sz="2400" dirty="0">
                <a:ea typeface="Times New Roman"/>
                <a:cs typeface="Arial"/>
              </a:rPr>
              <a:t> </a:t>
            </a:r>
            <a:r>
              <a:rPr lang="fr-FR" sz="2400" dirty="0" smtClean="0">
                <a:ea typeface="Times New Roman"/>
                <a:cs typeface="Arial"/>
              </a:rPr>
              <a:t>présente </a:t>
            </a:r>
            <a:r>
              <a:rPr lang="fr-FR" sz="2400" dirty="0">
                <a:ea typeface="Times New Roman"/>
                <a:cs typeface="Arial"/>
              </a:rPr>
              <a:t>En </a:t>
            </a:r>
            <a:r>
              <a:rPr lang="fr-FR" sz="2400" u="sng" dirty="0">
                <a:ea typeface="Times New Roman"/>
                <a:cs typeface="Arial"/>
              </a:rPr>
              <a:t>très grand nombre d’exemplaires</a:t>
            </a:r>
            <a:r>
              <a:rPr lang="fr-FR" sz="2400" dirty="0">
                <a:ea typeface="Times New Roman"/>
                <a:cs typeface="Arial"/>
              </a:rPr>
              <a:t>.  Leur </a:t>
            </a:r>
            <a:r>
              <a:rPr lang="fr-FR" sz="2400" u="sng" dirty="0">
                <a:ea typeface="Times New Roman"/>
                <a:cs typeface="Arial"/>
              </a:rPr>
              <a:t>activité</a:t>
            </a:r>
            <a:r>
              <a:rPr lang="fr-FR" sz="2400" dirty="0">
                <a:ea typeface="Times New Roman"/>
                <a:cs typeface="Arial"/>
              </a:rPr>
              <a:t> actuelle possible fait de ces éléments un </a:t>
            </a:r>
            <a:r>
              <a:rPr lang="fr-FR" sz="2400" dirty="0">
                <a:solidFill>
                  <a:srgbClr val="F268E2"/>
                </a:solidFill>
                <a:ea typeface="Times New Roman"/>
                <a:cs typeface="Arial"/>
              </a:rPr>
              <a:t>facteur important de l’évolution de la taille des génomes eucaryotes</a:t>
            </a:r>
            <a:r>
              <a:rPr lang="fr-FR" sz="2400" dirty="0">
                <a:ea typeface="Times New Roman"/>
                <a:cs typeface="Arial"/>
              </a:rPr>
              <a:t>. </a:t>
            </a:r>
            <a:endParaRPr lang="fr-FR" sz="2400" dirty="0" smtClean="0">
              <a:ea typeface="Times New Roman"/>
              <a:cs typeface="Arial"/>
            </a:endParaRPr>
          </a:p>
          <a:p>
            <a:pPr indent="228600" algn="just">
              <a:lnSpc>
                <a:spcPct val="150000"/>
              </a:lnSpc>
              <a:spcAft>
                <a:spcPts val="1000"/>
              </a:spcAft>
            </a:pPr>
            <a:r>
              <a:rPr lang="fr-FR" sz="2400" u="sng" dirty="0" smtClean="0">
                <a:ea typeface="Times New Roman"/>
                <a:cs typeface="Arial"/>
              </a:rPr>
              <a:t>La </a:t>
            </a:r>
            <a:r>
              <a:rPr lang="fr-FR" sz="2400" u="sng" dirty="0">
                <a:ea typeface="Times New Roman"/>
                <a:cs typeface="Arial"/>
              </a:rPr>
              <a:t>fonction des </a:t>
            </a:r>
            <a:r>
              <a:rPr lang="fr-FR" sz="2400" u="sng" dirty="0" err="1">
                <a:ea typeface="Times New Roman"/>
                <a:cs typeface="Arial"/>
              </a:rPr>
              <a:t>rétroélément</a:t>
            </a:r>
            <a:r>
              <a:rPr lang="fr-FR" sz="2400" u="sng" dirty="0">
                <a:ea typeface="Times New Roman"/>
                <a:cs typeface="Arial"/>
              </a:rPr>
              <a:t> </a:t>
            </a:r>
            <a:r>
              <a:rPr lang="fr-FR" sz="2400" dirty="0">
                <a:ea typeface="Times New Roman"/>
                <a:cs typeface="Arial"/>
              </a:rPr>
              <a:t>semble se limiter à leur </a:t>
            </a:r>
            <a:r>
              <a:rPr lang="fr-FR" sz="2400" dirty="0">
                <a:solidFill>
                  <a:srgbClr val="0099FF"/>
                </a:solidFill>
                <a:ea typeface="Times New Roman"/>
                <a:cs typeface="Arial"/>
              </a:rPr>
              <a:t>multiplication par transposition dans le génome comme un </a:t>
            </a:r>
            <a:r>
              <a:rPr lang="fr-FR" sz="2400" dirty="0" smtClean="0">
                <a:solidFill>
                  <a:srgbClr val="0099FF"/>
                </a:solidFill>
                <a:ea typeface="Times New Roman"/>
                <a:cs typeface="Arial"/>
              </a:rPr>
              <a:t>virus </a:t>
            </a:r>
            <a:r>
              <a:rPr lang="fr-FR" sz="2400" dirty="0">
                <a:solidFill>
                  <a:srgbClr val="0099FF"/>
                </a:solidFill>
                <a:ea typeface="Times New Roman"/>
                <a:cs typeface="Arial"/>
              </a:rPr>
              <a:t>Dans une cellule.</a:t>
            </a:r>
            <a:endParaRPr lang="fr-FR" sz="2000" dirty="0">
              <a:solidFill>
                <a:srgbClr val="0099FF"/>
              </a:solidFill>
              <a:effectLst/>
              <a:latin typeface="Calibri"/>
              <a:ea typeface="Calibri"/>
              <a:cs typeface="Arial"/>
            </a:endParaRPr>
          </a:p>
        </p:txBody>
      </p:sp>
    </p:spTree>
    <p:extLst>
      <p:ext uri="{BB962C8B-B14F-4D97-AF65-F5344CB8AC3E}">
        <p14:creationId xmlns:p14="http://schemas.microsoft.com/office/powerpoint/2010/main" val="1934912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620688"/>
            <a:ext cx="7776864" cy="2990562"/>
          </a:xfrm>
          <a:prstGeom prst="rect">
            <a:avLst/>
          </a:prstGeom>
        </p:spPr>
        <p:txBody>
          <a:bodyPr wrap="square">
            <a:spAutoFit/>
          </a:bodyPr>
          <a:lstStyle/>
          <a:p>
            <a:pPr marL="342900" lvl="0" indent="-342900" algn="just">
              <a:lnSpc>
                <a:spcPct val="150000"/>
              </a:lnSpc>
              <a:spcAft>
                <a:spcPts val="1000"/>
              </a:spcAft>
              <a:buFont typeface="+mj-lt"/>
              <a:buAutoNum type="alphaUcPeriod"/>
            </a:pPr>
            <a:r>
              <a:rPr lang="fr-FR" sz="2400" b="1" dirty="0" err="1">
                <a:ea typeface="Times New Roman"/>
                <a:cs typeface="Arial"/>
              </a:rPr>
              <a:t>Rétroéléments</a:t>
            </a:r>
            <a:r>
              <a:rPr lang="fr-FR" sz="2400" b="1" dirty="0">
                <a:ea typeface="Times New Roman"/>
                <a:cs typeface="Arial"/>
              </a:rPr>
              <a:t> LINE</a:t>
            </a:r>
            <a:endParaRPr lang="fr-FR" sz="2400" dirty="0">
              <a:ea typeface="Calibri"/>
              <a:cs typeface="Arial"/>
            </a:endParaRPr>
          </a:p>
          <a:p>
            <a:pPr indent="228600" algn="just">
              <a:lnSpc>
                <a:spcPct val="150000"/>
              </a:lnSpc>
              <a:spcAft>
                <a:spcPts val="1000"/>
              </a:spcAft>
            </a:pPr>
            <a:r>
              <a:rPr lang="fr-FR" sz="2400" dirty="0">
                <a:ea typeface="Times New Roman"/>
                <a:cs typeface="Arial"/>
              </a:rPr>
              <a:t>Les éléments LINE transcrits en </a:t>
            </a:r>
            <a:r>
              <a:rPr lang="fr-FR" sz="2400" dirty="0" smtClean="0">
                <a:ea typeface="Times New Roman"/>
                <a:cs typeface="Arial"/>
              </a:rPr>
              <a:t>ARNm par </a:t>
            </a:r>
            <a:r>
              <a:rPr lang="fr-FR" sz="2400" dirty="0">
                <a:ea typeface="Times New Roman"/>
                <a:cs typeface="Arial"/>
              </a:rPr>
              <a:t>les </a:t>
            </a:r>
            <a:r>
              <a:rPr lang="fr-FR" sz="2400" dirty="0" smtClean="0">
                <a:ea typeface="Times New Roman"/>
                <a:cs typeface="Arial"/>
              </a:rPr>
              <a:t>polymérases. </a:t>
            </a:r>
            <a:r>
              <a:rPr lang="fr-FR" sz="2400" dirty="0">
                <a:ea typeface="Times New Roman"/>
                <a:cs typeface="Arial"/>
              </a:rPr>
              <a:t>II sont </a:t>
            </a:r>
            <a:r>
              <a:rPr lang="fr-FR" sz="2400" dirty="0" err="1">
                <a:ea typeface="Times New Roman"/>
                <a:cs typeface="Arial"/>
              </a:rPr>
              <a:t>rétrotanscrits</a:t>
            </a:r>
            <a:r>
              <a:rPr lang="fr-FR" sz="2400" dirty="0">
                <a:ea typeface="Times New Roman"/>
                <a:cs typeface="Arial"/>
              </a:rPr>
              <a:t> en </a:t>
            </a:r>
            <a:r>
              <a:rPr lang="fr-FR" sz="2400" dirty="0" err="1">
                <a:ea typeface="Times New Roman"/>
                <a:cs typeface="Arial"/>
              </a:rPr>
              <a:t>ADNc</a:t>
            </a:r>
            <a:r>
              <a:rPr lang="fr-FR" sz="2400" dirty="0">
                <a:ea typeface="Times New Roman"/>
                <a:cs typeface="Arial"/>
              </a:rPr>
              <a:t> par la </a:t>
            </a:r>
            <a:r>
              <a:rPr lang="fr-FR" sz="2400" dirty="0" err="1">
                <a:ea typeface="Times New Roman"/>
                <a:cs typeface="Arial"/>
              </a:rPr>
              <a:t>rétrotanscriptase</a:t>
            </a:r>
            <a:r>
              <a:rPr lang="fr-FR" sz="2400" dirty="0">
                <a:ea typeface="Times New Roman"/>
                <a:cs typeface="Arial"/>
              </a:rPr>
              <a:t> codée par le </a:t>
            </a:r>
            <a:r>
              <a:rPr lang="fr-FR" sz="2400" dirty="0" err="1">
                <a:ea typeface="Times New Roman"/>
                <a:cs typeface="Arial"/>
              </a:rPr>
              <a:t>rétrotransposon</a:t>
            </a:r>
            <a:r>
              <a:rPr lang="fr-FR" sz="2400" dirty="0">
                <a:ea typeface="Times New Roman"/>
                <a:cs typeface="Arial"/>
              </a:rPr>
              <a:t> lui-même et donc produite par la traduction d’ARNm.</a:t>
            </a:r>
            <a:endParaRPr lang="fr-FR" sz="2400" dirty="0">
              <a:effectLst/>
              <a:ea typeface="Calibri"/>
              <a:cs typeface="Arial"/>
            </a:endParaRPr>
          </a:p>
        </p:txBody>
      </p:sp>
    </p:spTree>
    <p:extLst>
      <p:ext uri="{BB962C8B-B14F-4D97-AF65-F5344CB8AC3E}">
        <p14:creationId xmlns:p14="http://schemas.microsoft.com/office/powerpoint/2010/main" val="392497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7848872" cy="3529171"/>
          </a:xfrm>
          <a:prstGeom prst="rect">
            <a:avLst/>
          </a:prstGeom>
        </p:spPr>
        <p:txBody>
          <a:bodyPr wrap="square">
            <a:spAutoFit/>
          </a:bodyPr>
          <a:lstStyle/>
          <a:p>
            <a:pPr marL="1143000" lvl="2" indent="-228600" algn="just">
              <a:lnSpc>
                <a:spcPct val="150000"/>
              </a:lnSpc>
              <a:spcAft>
                <a:spcPts val="800"/>
              </a:spcAft>
              <a:buFont typeface="+mj-lt"/>
              <a:buAutoNum type="arabicPeriod"/>
            </a:pPr>
            <a:r>
              <a:rPr lang="fr-FR" sz="2000" b="1" dirty="0">
                <a:latin typeface="Times New Roman" panose="02020603050405020304" pitchFamily="18" charset="0"/>
                <a:ea typeface="Calibri" panose="020F0502020204030204" pitchFamily="34" charset="0"/>
                <a:cs typeface="Arial" panose="020B0604020202020204" pitchFamily="34" charset="0"/>
              </a:rPr>
              <a:t>SNP (single nucléotide </a:t>
            </a:r>
            <a:r>
              <a:rPr lang="fr-FR" sz="2000" b="1" dirty="0" err="1">
                <a:latin typeface="Times New Roman" panose="02020603050405020304" pitchFamily="18" charset="0"/>
                <a:ea typeface="Calibri" panose="020F0502020204030204" pitchFamily="34" charset="0"/>
                <a:cs typeface="Arial" panose="020B0604020202020204" pitchFamily="34" charset="0"/>
              </a:rPr>
              <a:t>polymorphism</a:t>
            </a:r>
            <a:r>
              <a:rPr lang="fr-FR" sz="2000" b="1" dirty="0">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fr-FR" sz="2000" dirty="0">
                <a:latin typeface="Times New Roman" panose="02020603050405020304" pitchFamily="18" charset="0"/>
                <a:ea typeface="Calibri" panose="020F0502020204030204" pitchFamily="34" charset="0"/>
                <a:cs typeface="Arial" panose="020B0604020202020204" pitchFamily="34" charset="0"/>
              </a:rPr>
              <a:t>Polymorphisme d’un seul nucléotide. Variation stable de la séquence d’ADN génomique portant sur une seule base. Toutes les 100 à 300 bases environ du génome et affectant ou moins 10% de la population.</a:t>
            </a:r>
            <a:endParaRPr lang="fr-FR"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fr-FR" sz="2000" dirty="0">
                <a:latin typeface="Times New Roman" panose="02020603050405020304" pitchFamily="18" charset="0"/>
                <a:ea typeface="Calibri" panose="020F0502020204030204" pitchFamily="34" charset="0"/>
                <a:cs typeface="Arial" panose="020B0604020202020204" pitchFamily="34" charset="0"/>
              </a:rPr>
              <a:t>Les SNP se trouvent dans les régions codantes (</a:t>
            </a:r>
            <a:r>
              <a:rPr lang="fr-FR" sz="2000" dirty="0" err="1">
                <a:latin typeface="Times New Roman" panose="02020603050405020304" pitchFamily="18" charset="0"/>
                <a:ea typeface="Calibri" panose="020F0502020204030204" pitchFamily="34" charset="0"/>
                <a:cs typeface="Arial" panose="020B0604020202020204" pitchFamily="34" charset="0"/>
              </a:rPr>
              <a:t>SNPc</a:t>
            </a:r>
            <a:r>
              <a:rPr lang="fr-FR" sz="2000" dirty="0">
                <a:latin typeface="Times New Roman" panose="02020603050405020304" pitchFamily="18" charset="0"/>
                <a:ea typeface="Calibri" panose="020F0502020204030204" pitchFamily="34" charset="0"/>
                <a:cs typeface="Arial" panose="020B0604020202020204" pitchFamily="34" charset="0"/>
              </a:rPr>
              <a:t>) et dans les régions régulatrices des gènes seront particulièrement intéressants pour réaliser la cartographie.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7137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848872" cy="5632311"/>
          </a:xfrm>
          <a:prstGeom prst="rect">
            <a:avLst/>
          </a:prstGeom>
        </p:spPr>
        <p:txBody>
          <a:bodyPr wrap="square">
            <a:spAutoFit/>
          </a:bodyPr>
          <a:lstStyle/>
          <a:p>
            <a:pPr algn="just">
              <a:lnSpc>
                <a:spcPct val="150000"/>
              </a:lnSpc>
            </a:pPr>
            <a:r>
              <a:rPr lang="fr-FR" sz="2400" b="1" dirty="0">
                <a:ea typeface="Times New Roman"/>
              </a:rPr>
              <a:t>B.	</a:t>
            </a:r>
            <a:r>
              <a:rPr lang="fr-FR" sz="2400" b="1" dirty="0" err="1">
                <a:ea typeface="Times New Roman"/>
              </a:rPr>
              <a:t>Rétroélément</a:t>
            </a:r>
            <a:r>
              <a:rPr lang="fr-FR" sz="2400" b="1" dirty="0">
                <a:ea typeface="Times New Roman"/>
              </a:rPr>
              <a:t> SINE </a:t>
            </a:r>
            <a:endParaRPr lang="fr-FR" sz="2400" b="1" dirty="0" smtClean="0">
              <a:ea typeface="Times New Roman"/>
            </a:endParaRPr>
          </a:p>
          <a:p>
            <a:pPr algn="just">
              <a:lnSpc>
                <a:spcPct val="150000"/>
              </a:lnSpc>
            </a:pPr>
            <a:r>
              <a:rPr lang="fr-FR" sz="2400" dirty="0" smtClean="0">
                <a:ea typeface="Times New Roman"/>
              </a:rPr>
              <a:t>	Les </a:t>
            </a:r>
            <a:r>
              <a:rPr lang="fr-FR" sz="2400" dirty="0" err="1">
                <a:ea typeface="Times New Roman"/>
              </a:rPr>
              <a:t>rétroélément</a:t>
            </a:r>
            <a:r>
              <a:rPr lang="fr-FR" sz="2400" dirty="0">
                <a:ea typeface="Times New Roman"/>
              </a:rPr>
              <a:t> de type SINE décrivent de la transcription par l’ARN polymérase III de petite ARN (</a:t>
            </a:r>
            <a:r>
              <a:rPr lang="fr-FR" sz="2400" dirty="0" err="1" smtClean="0">
                <a:ea typeface="Times New Roman"/>
              </a:rPr>
              <a:t>ARNt</a:t>
            </a:r>
            <a:r>
              <a:rPr lang="fr-FR" sz="2400" dirty="0" smtClean="0">
                <a:ea typeface="Times New Roman"/>
              </a:rPr>
              <a:t>..) </a:t>
            </a:r>
            <a:r>
              <a:rPr lang="fr-FR" sz="2400" dirty="0">
                <a:ea typeface="Times New Roman"/>
              </a:rPr>
              <a:t>puis de leur </a:t>
            </a:r>
            <a:r>
              <a:rPr lang="fr-FR" sz="2400" dirty="0" err="1">
                <a:ea typeface="Times New Roman"/>
              </a:rPr>
              <a:t>rétrotanscription</a:t>
            </a:r>
            <a:r>
              <a:rPr lang="fr-FR" sz="2400" dirty="0">
                <a:ea typeface="Times New Roman"/>
              </a:rPr>
              <a:t> par action d’une </a:t>
            </a:r>
            <a:r>
              <a:rPr lang="fr-FR" sz="2400" dirty="0" err="1" smtClean="0">
                <a:ea typeface="Times New Roman"/>
              </a:rPr>
              <a:t>rétrotanscriptase</a:t>
            </a:r>
            <a:r>
              <a:rPr lang="fr-FR" sz="2400" dirty="0" smtClean="0">
                <a:ea typeface="Times New Roman"/>
              </a:rPr>
              <a:t>. </a:t>
            </a:r>
          </a:p>
          <a:p>
            <a:pPr algn="just">
              <a:lnSpc>
                <a:spcPct val="150000"/>
              </a:lnSpc>
            </a:pPr>
            <a:r>
              <a:rPr lang="fr-FR" sz="2400" dirty="0" smtClean="0">
                <a:ea typeface="Times New Roman"/>
              </a:rPr>
              <a:t>Ce </a:t>
            </a:r>
            <a:r>
              <a:rPr lang="fr-FR" sz="2400" dirty="0">
                <a:ea typeface="Times New Roman"/>
              </a:rPr>
              <a:t>sont les </a:t>
            </a:r>
            <a:r>
              <a:rPr lang="fr-FR" sz="2400" dirty="0" err="1">
                <a:ea typeface="Times New Roman"/>
              </a:rPr>
              <a:t>rétroposons</a:t>
            </a:r>
            <a:r>
              <a:rPr lang="fr-FR" sz="2400" dirty="0">
                <a:ea typeface="Times New Roman"/>
              </a:rPr>
              <a:t> les plus fréquents chez certains animaux. La présence des </a:t>
            </a:r>
            <a:r>
              <a:rPr lang="fr-FR" sz="2400" dirty="0" err="1">
                <a:ea typeface="Times New Roman"/>
              </a:rPr>
              <a:t>rétroéléments</a:t>
            </a:r>
            <a:r>
              <a:rPr lang="fr-FR" sz="2400" dirty="0">
                <a:ea typeface="Times New Roman"/>
              </a:rPr>
              <a:t> SINE chez les plantes n’a été décrite que </a:t>
            </a:r>
            <a:r>
              <a:rPr lang="fr-FR" sz="2400" dirty="0" smtClean="0">
                <a:ea typeface="Times New Roman"/>
              </a:rPr>
              <a:t>nouvellement.</a:t>
            </a:r>
          </a:p>
          <a:p>
            <a:pPr algn="just">
              <a:lnSpc>
                <a:spcPct val="150000"/>
              </a:lnSpc>
            </a:pPr>
            <a:r>
              <a:rPr lang="fr-FR" sz="2400" dirty="0" smtClean="0">
                <a:ea typeface="Times New Roman"/>
              </a:rPr>
              <a:t> </a:t>
            </a:r>
            <a:r>
              <a:rPr lang="fr-FR" sz="2400" dirty="0">
                <a:ea typeface="Times New Roman"/>
              </a:rPr>
              <a:t>leur fréquence et leur impact sur les génomes végétaux seraient moindre que sur les génomes animaux.</a:t>
            </a:r>
            <a:endParaRPr lang="fr-FR" sz="2400" dirty="0"/>
          </a:p>
        </p:txBody>
      </p:sp>
    </p:spTree>
    <p:extLst>
      <p:ext uri="{BB962C8B-B14F-4D97-AF65-F5344CB8AC3E}">
        <p14:creationId xmlns:p14="http://schemas.microsoft.com/office/powerpoint/2010/main" val="1552327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2636912"/>
            <a:ext cx="6174432" cy="707886"/>
          </a:xfrm>
          <a:prstGeom prst="rect">
            <a:avLst/>
          </a:prstGeom>
        </p:spPr>
        <p:txBody>
          <a:bodyPr wrap="square">
            <a:spAutoFit/>
          </a:bodyPr>
          <a:lstStyle/>
          <a:p>
            <a:pPr lvl="0"/>
            <a:r>
              <a:rPr lang="fr-FR" sz="4000" dirty="0">
                <a:solidFill>
                  <a:prstClr val="black"/>
                </a:solidFill>
              </a:rPr>
              <a:t>Mercie pour votre attention </a:t>
            </a:r>
          </a:p>
        </p:txBody>
      </p:sp>
    </p:spTree>
    <p:extLst>
      <p:ext uri="{BB962C8B-B14F-4D97-AF65-F5344CB8AC3E}">
        <p14:creationId xmlns:p14="http://schemas.microsoft.com/office/powerpoint/2010/main" val="3665468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268760"/>
            <a:ext cx="6750496" cy="2995692"/>
          </a:xfrm>
          <a:prstGeom prst="rect">
            <a:avLst/>
          </a:prstGeom>
        </p:spPr>
        <p:txBody>
          <a:bodyPr wrap="square">
            <a:spAutoFit/>
          </a:bodyPr>
          <a:lstStyle/>
          <a:p>
            <a:pPr lvl="2" algn="just">
              <a:lnSpc>
                <a:spcPct val="150000"/>
              </a:lnSpc>
              <a:spcAft>
                <a:spcPts val="800"/>
              </a:spcAft>
            </a:pPr>
            <a:r>
              <a:rPr lang="fr-FR" sz="2800" b="1" dirty="0" smtClean="0">
                <a:ea typeface="Calibri" panose="020F0502020204030204" pitchFamily="34" charset="0"/>
                <a:cs typeface="Arial" panose="020B0604020202020204" pitchFamily="34" charset="0"/>
              </a:rPr>
              <a:t>4, STS </a:t>
            </a:r>
            <a:r>
              <a:rPr lang="fr-FR" sz="2800" b="1" dirty="0">
                <a:ea typeface="Calibri" panose="020F0502020204030204" pitchFamily="34" charset="0"/>
                <a:cs typeface="Arial" panose="020B0604020202020204" pitchFamily="34" charset="0"/>
              </a:rPr>
              <a:t>(</a:t>
            </a:r>
            <a:r>
              <a:rPr lang="fr-FR" sz="2800" b="1" dirty="0" err="1">
                <a:ea typeface="Calibri" panose="020F0502020204030204" pitchFamily="34" charset="0"/>
                <a:cs typeface="Arial" panose="020B0604020202020204" pitchFamily="34" charset="0"/>
              </a:rPr>
              <a:t>sequenced</a:t>
            </a:r>
            <a:r>
              <a:rPr lang="fr-FR" sz="2800" b="1" dirty="0">
                <a:ea typeface="Calibri" panose="020F0502020204030204" pitchFamily="34" charset="0"/>
                <a:cs typeface="Arial" panose="020B0604020202020204" pitchFamily="34" charset="0"/>
              </a:rPr>
              <a:t> </a:t>
            </a:r>
            <a:r>
              <a:rPr lang="fr-FR" sz="2800" b="1" dirty="0" err="1">
                <a:ea typeface="Calibri" panose="020F0502020204030204" pitchFamily="34" charset="0"/>
                <a:cs typeface="Arial" panose="020B0604020202020204" pitchFamily="34" charset="0"/>
              </a:rPr>
              <a:t>tagsite</a:t>
            </a:r>
            <a:r>
              <a:rPr lang="fr-FR" sz="2800" b="1" dirty="0">
                <a:ea typeface="Calibri" panose="020F0502020204030204" pitchFamily="34" charset="0"/>
                <a:cs typeface="Arial" panose="020B0604020202020204" pitchFamily="34" charset="0"/>
              </a:rPr>
              <a:t>)</a:t>
            </a:r>
            <a:endParaRPr lang="fr-FR" sz="2400" dirty="0">
              <a:ea typeface="Calibri" panose="020F0502020204030204" pitchFamily="34" charset="0"/>
              <a:cs typeface="Arial" panose="020B0604020202020204" pitchFamily="34" charset="0"/>
            </a:endParaRPr>
          </a:p>
          <a:p>
            <a:pPr algn="just"/>
            <a:r>
              <a:rPr lang="fr-FR" sz="2800" dirty="0">
                <a:ea typeface="Calibri" panose="020F0502020204030204" pitchFamily="34" charset="0"/>
              </a:rPr>
              <a:t>C’est une </a:t>
            </a:r>
            <a:r>
              <a:rPr lang="fr-FR" sz="2800" b="1" dirty="0">
                <a:ea typeface="Calibri" panose="020F0502020204030204" pitchFamily="34" charset="0"/>
              </a:rPr>
              <a:t>courte séquence </a:t>
            </a:r>
            <a:r>
              <a:rPr lang="fr-FR" sz="2800" dirty="0">
                <a:ea typeface="Calibri" panose="020F0502020204030204" pitchFamily="34" charset="0"/>
              </a:rPr>
              <a:t>représentée de </a:t>
            </a:r>
            <a:r>
              <a:rPr lang="fr-FR" sz="2800" b="1" dirty="0">
                <a:ea typeface="Calibri" panose="020F0502020204030204" pitchFamily="34" charset="0"/>
              </a:rPr>
              <a:t>façon unique </a:t>
            </a:r>
            <a:r>
              <a:rPr lang="fr-FR" sz="2800" dirty="0">
                <a:ea typeface="Calibri" panose="020F0502020204030204" pitchFamily="34" charset="0"/>
              </a:rPr>
              <a:t>dans le génome</a:t>
            </a:r>
            <a:r>
              <a:rPr lang="fr-FR" sz="2800" dirty="0" smtClean="0">
                <a:ea typeface="Calibri" panose="020F0502020204030204" pitchFamily="34" charset="0"/>
              </a:rPr>
              <a:t>.</a:t>
            </a:r>
          </a:p>
          <a:p>
            <a:pPr algn="just"/>
            <a:r>
              <a:rPr lang="fr-FR" sz="2800" dirty="0" smtClean="0">
                <a:ea typeface="Calibri" panose="020F0502020204030204" pitchFamily="34" charset="0"/>
              </a:rPr>
              <a:t> </a:t>
            </a:r>
            <a:r>
              <a:rPr lang="fr-FR" sz="2800" dirty="0">
                <a:ea typeface="Calibri" panose="020F0502020204030204" pitchFamily="34" charset="0"/>
              </a:rPr>
              <a:t>Il est </a:t>
            </a:r>
            <a:r>
              <a:rPr lang="fr-FR" sz="2800" b="1" dirty="0">
                <a:ea typeface="Calibri" panose="020F0502020204030204" pitchFamily="34" charset="0"/>
              </a:rPr>
              <a:t>facilement amplifiable </a:t>
            </a:r>
            <a:r>
              <a:rPr lang="fr-FR" sz="2800" dirty="0">
                <a:ea typeface="Calibri" panose="020F0502020204030204" pitchFamily="34" charset="0"/>
              </a:rPr>
              <a:t>par </a:t>
            </a:r>
            <a:r>
              <a:rPr lang="fr-FR" sz="2800" b="1" dirty="0">
                <a:ea typeface="Calibri" panose="020F0502020204030204" pitchFamily="34" charset="0"/>
              </a:rPr>
              <a:t>PCR </a:t>
            </a:r>
            <a:r>
              <a:rPr lang="fr-FR" sz="2800" dirty="0">
                <a:ea typeface="Calibri" panose="020F0502020204030204" pitchFamily="34" charset="0"/>
              </a:rPr>
              <a:t>et est archivé sous forme des </a:t>
            </a:r>
            <a:r>
              <a:rPr lang="fr-FR" sz="2800" b="1" dirty="0">
                <a:ea typeface="Calibri" panose="020F0502020204030204" pitchFamily="34" charset="0"/>
              </a:rPr>
              <a:t>amorces </a:t>
            </a:r>
            <a:r>
              <a:rPr lang="fr-FR" sz="2800" b="1" dirty="0" err="1">
                <a:ea typeface="Calibri" panose="020F0502020204030204" pitchFamily="34" charset="0"/>
              </a:rPr>
              <a:t>oligonucléotidique</a:t>
            </a:r>
            <a:r>
              <a:rPr lang="fr-FR" sz="2800" dirty="0">
                <a:ea typeface="Calibri" panose="020F0502020204030204" pitchFamily="34" charset="0"/>
              </a:rPr>
              <a:t> qui le définissent</a:t>
            </a:r>
            <a:endParaRPr lang="fr-FR" sz="4000" dirty="0"/>
          </a:p>
        </p:txBody>
      </p:sp>
    </p:spTree>
    <p:extLst>
      <p:ext uri="{BB962C8B-B14F-4D97-AF65-F5344CB8AC3E}">
        <p14:creationId xmlns:p14="http://schemas.microsoft.com/office/powerpoint/2010/main" val="426914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04664"/>
            <a:ext cx="7416824" cy="3426579"/>
          </a:xfrm>
          <a:prstGeom prst="rect">
            <a:avLst/>
          </a:prstGeom>
        </p:spPr>
        <p:txBody>
          <a:bodyPr wrap="square">
            <a:spAutoFit/>
          </a:bodyPr>
          <a:lstStyle/>
          <a:p>
            <a:pPr lvl="2" algn="just">
              <a:lnSpc>
                <a:spcPct val="150000"/>
              </a:lnSpc>
              <a:spcAft>
                <a:spcPts val="800"/>
              </a:spcAft>
            </a:pPr>
            <a:r>
              <a:rPr lang="fr-FR" sz="2800" b="1" dirty="0" smtClean="0">
                <a:latin typeface="Times New Roman" panose="02020603050405020304" pitchFamily="18" charset="0"/>
                <a:ea typeface="Calibri" panose="020F0502020204030204" pitchFamily="34" charset="0"/>
                <a:cs typeface="Arial" panose="020B0604020202020204" pitchFamily="34" charset="0"/>
              </a:rPr>
              <a:t>5, QTL </a:t>
            </a:r>
            <a:r>
              <a:rPr lang="fr-FR" sz="2800" b="1" dirty="0">
                <a:latin typeface="Times New Roman" panose="02020603050405020304" pitchFamily="18" charset="0"/>
                <a:ea typeface="Calibri" panose="020F0502020204030204" pitchFamily="34" charset="0"/>
                <a:cs typeface="Arial" panose="020B0604020202020204" pitchFamily="34" charset="0"/>
              </a:rPr>
              <a:t>(quantitative trait locus)</a:t>
            </a:r>
            <a:endParaRPr lang="fr-FR" sz="28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800" b="1" dirty="0">
                <a:latin typeface="Times New Roman" panose="02020603050405020304" pitchFamily="18" charset="0"/>
                <a:ea typeface="Calibri" panose="020F0502020204030204" pitchFamily="34" charset="0"/>
                <a:cs typeface="Arial" panose="020B0604020202020204" pitchFamily="34" charset="0"/>
              </a:rPr>
              <a:t>Locus </a:t>
            </a:r>
            <a:r>
              <a:rPr lang="fr-FR" sz="2800" dirty="0">
                <a:latin typeface="Times New Roman" panose="02020603050405020304" pitchFamily="18" charset="0"/>
                <a:ea typeface="Calibri" panose="020F0502020204030204" pitchFamily="34" charset="0"/>
                <a:cs typeface="Arial" panose="020B0604020202020204" pitchFamily="34" charset="0"/>
              </a:rPr>
              <a:t>dont l’unité de </a:t>
            </a:r>
            <a:r>
              <a:rPr lang="fr-FR" sz="2800" b="1" dirty="0">
                <a:latin typeface="Times New Roman" panose="02020603050405020304" pitchFamily="18" charset="0"/>
                <a:ea typeface="Calibri" panose="020F0502020204030204" pitchFamily="34" charset="0"/>
                <a:cs typeface="Arial" panose="020B0604020202020204" pitchFamily="34" charset="0"/>
              </a:rPr>
              <a:t>fonction contribue</a:t>
            </a:r>
            <a:r>
              <a:rPr lang="fr-FR" sz="2800" dirty="0">
                <a:latin typeface="Times New Roman" panose="02020603050405020304" pitchFamily="18" charset="0"/>
                <a:ea typeface="Calibri" panose="020F0502020204030204" pitchFamily="34" charset="0"/>
                <a:cs typeface="Arial" panose="020B0604020202020204" pitchFamily="34" charset="0"/>
              </a:rPr>
              <a:t>, pour une part plus ou moins importante, à l’élaboration d’un </a:t>
            </a:r>
            <a:r>
              <a:rPr lang="fr-FR" sz="2800" b="1" dirty="0">
                <a:latin typeface="Times New Roman" panose="02020603050405020304" pitchFamily="18" charset="0"/>
                <a:ea typeface="Calibri" panose="020F0502020204030204" pitchFamily="34" charset="0"/>
                <a:cs typeface="Arial" panose="020B0604020202020204" pitchFamily="34" charset="0"/>
              </a:rPr>
              <a:t>caractère quantitatif </a:t>
            </a:r>
            <a:r>
              <a:rPr lang="fr-FR" sz="2800" dirty="0">
                <a:latin typeface="Times New Roman" panose="02020603050405020304" pitchFamily="18" charset="0"/>
                <a:ea typeface="Calibri" panose="020F0502020204030204" pitchFamily="34" charset="0"/>
                <a:cs typeface="Arial" panose="020B0604020202020204" pitchFamily="34" charset="0"/>
              </a:rPr>
              <a:t>(locus responsable de la variabilité de ce caractère).</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207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76456" cy="5174237"/>
          </a:xfrm>
          <a:prstGeom prst="rect">
            <a:avLst/>
          </a:prstGeom>
        </p:spPr>
        <p:txBody>
          <a:bodyPr wrap="square">
            <a:spAutoFit/>
          </a:bodyPr>
          <a:lstStyle/>
          <a:p>
            <a:pPr marL="342900" lvl="0" indent="-342900" algn="just">
              <a:lnSpc>
                <a:spcPct val="150000"/>
              </a:lnSpc>
              <a:spcAft>
                <a:spcPts val="800"/>
              </a:spcAft>
              <a:buFont typeface="+mj-lt"/>
              <a:buAutoNum type="arabicPeriod"/>
            </a:pPr>
            <a:r>
              <a:rPr lang="fr-FR" sz="2000" b="1" dirty="0" err="1">
                <a:latin typeface="Times New Roman" panose="02020603050405020304" pitchFamily="18" charset="0"/>
                <a:ea typeface="Calibri" panose="020F0502020204030204" pitchFamily="34" charset="0"/>
                <a:cs typeface="Arial" panose="020B0604020202020204" pitchFamily="34" charset="0"/>
              </a:rPr>
              <a:t>Synténie</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La </a:t>
            </a:r>
            <a:r>
              <a:rPr lang="fr-FR" sz="2000" dirty="0" err="1">
                <a:latin typeface="Times New Roman" panose="02020603050405020304" pitchFamily="18" charset="0"/>
                <a:ea typeface="Calibri" panose="020F0502020204030204" pitchFamily="34" charset="0"/>
                <a:cs typeface="Arial" panose="020B0604020202020204" pitchFamily="34" charset="0"/>
              </a:rPr>
              <a:t>synténie</a:t>
            </a:r>
            <a:r>
              <a:rPr lang="fr-FR" sz="2000" dirty="0">
                <a:latin typeface="Times New Roman" panose="02020603050405020304" pitchFamily="18" charset="0"/>
                <a:ea typeface="Calibri" panose="020F0502020204030204" pitchFamily="34" charset="0"/>
                <a:cs typeface="Arial" panose="020B0604020202020204" pitchFamily="34" charset="0"/>
              </a:rPr>
              <a:t>, en biologie, désigne l'ordonnancement identique des gènes sur des chromosomes de deux espèces </a:t>
            </a:r>
            <a:r>
              <a:rPr lang="fr-FR" sz="2000" dirty="0" smtClean="0">
                <a:latin typeface="Times New Roman" panose="02020603050405020304" pitchFamily="18" charset="0"/>
                <a:ea typeface="Calibri" panose="020F0502020204030204" pitchFamily="34" charset="0"/>
                <a:cs typeface="Arial" panose="020B0604020202020204" pitchFamily="34" charset="0"/>
              </a:rPr>
              <a:t>différentes</a:t>
            </a:r>
          </a:p>
          <a:p>
            <a:pPr>
              <a:lnSpc>
                <a:spcPct val="200000"/>
              </a:lnSpc>
            </a:pPr>
            <a:r>
              <a:rPr lang="fr-FR" sz="2000" dirty="0"/>
              <a:t>La </a:t>
            </a:r>
            <a:r>
              <a:rPr lang="fr-FR" sz="2000" dirty="0" err="1"/>
              <a:t>synténie</a:t>
            </a:r>
            <a:r>
              <a:rPr lang="fr-FR" sz="2000" dirty="0"/>
              <a:t> est </a:t>
            </a:r>
            <a:r>
              <a:rPr lang="fr-FR" sz="2000" dirty="0" smtClean="0"/>
              <a:t>permet </a:t>
            </a:r>
            <a:r>
              <a:rPr lang="fr-FR" sz="2000" dirty="0"/>
              <a:t>:</a:t>
            </a:r>
          </a:p>
          <a:p>
            <a:pPr marL="285750" lvl="0" indent="-285750">
              <a:lnSpc>
                <a:spcPct val="200000"/>
              </a:lnSpc>
              <a:buFont typeface="Arial" panose="020B0604020202020204" pitchFamily="34" charset="0"/>
              <a:buChar char="•"/>
            </a:pPr>
            <a:r>
              <a:rPr lang="fr-FR" sz="2000" dirty="0"/>
              <a:t>De prédire la localisation de gènes dans une espèce à partir de la carte génétique d'une autre espèce, ce qui facilite la recherche.</a:t>
            </a:r>
          </a:p>
          <a:p>
            <a:pPr marL="285750" lvl="0" indent="-285750">
              <a:lnSpc>
                <a:spcPct val="200000"/>
              </a:lnSpc>
              <a:buFont typeface="Arial" panose="020B0604020202020204" pitchFamily="34" charset="0"/>
              <a:buChar char="•"/>
            </a:pPr>
            <a:r>
              <a:rPr lang="fr-FR" sz="2000" dirty="0"/>
              <a:t>De comprendre les mécanismes d'évolution des génomes (fusions, fissions, translocations de chromosomes).</a:t>
            </a:r>
          </a:p>
          <a:p>
            <a:pPr algn="just">
              <a:lnSpc>
                <a:spcPct val="150000"/>
              </a:lnSpc>
              <a:spcAft>
                <a:spcPts val="80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41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tretch>
            <a:fillRect/>
          </a:stretch>
        </p:blipFill>
        <p:spPr>
          <a:xfrm>
            <a:off x="0" y="908720"/>
            <a:ext cx="9144000" cy="5040559"/>
          </a:xfrm>
          <a:prstGeom prst="rect">
            <a:avLst/>
          </a:prstGeom>
        </p:spPr>
      </p:pic>
    </p:spTree>
    <p:extLst>
      <p:ext uri="{BB962C8B-B14F-4D97-AF65-F5344CB8AC3E}">
        <p14:creationId xmlns:p14="http://schemas.microsoft.com/office/powerpoint/2010/main" val="26022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08" y="476672"/>
            <a:ext cx="8928992" cy="1992212"/>
          </a:xfrm>
          <a:prstGeom prst="rect">
            <a:avLst/>
          </a:prstGeom>
        </p:spPr>
        <p:txBody>
          <a:bodyPr wrap="square">
            <a:spAutoFit/>
          </a:bodyPr>
          <a:lstStyle/>
          <a:p>
            <a:pPr marL="342900" lvl="0" indent="-342900" algn="just">
              <a:lnSpc>
                <a:spcPct val="150000"/>
              </a:lnSpc>
              <a:spcAft>
                <a:spcPts val="800"/>
              </a:spcAft>
              <a:buFont typeface="+mj-lt"/>
              <a:buAutoNum type="arabicPeriod"/>
            </a:pPr>
            <a:r>
              <a:rPr lang="fr-FR" sz="2000" b="1" dirty="0">
                <a:latin typeface="Times New Roman" panose="02020603050405020304" pitchFamily="18" charset="0"/>
                <a:ea typeface="Calibri" panose="020F0502020204030204" pitchFamily="34" charset="0"/>
                <a:cs typeface="Arial" panose="020B0604020202020204" pitchFamily="34" charset="0"/>
              </a:rPr>
              <a:t>Les cartes de restriction par digestion enzymatique</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Représentation graphique de la localisation des sites de restriction sur une molécule d’ADN, après avoir soumis celle-ci à une digestion enzymatique</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r>
              <a:rPr lang="fr-FR" sz="2000" dirty="0">
                <a:latin typeface="Times New Roman" panose="02020603050405020304" pitchFamily="18" charset="0"/>
                <a:ea typeface="Calibri" panose="020F0502020204030204" pitchFamily="34" charset="0"/>
                <a:cs typeface="Arial" panose="020B0604020202020204" pitchFamily="34" charset="0"/>
              </a:rPr>
              <a:t> séparés par une distance réelle (en nombre de pair de bases). </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p:nvPr/>
        </p:nvPicPr>
        <p:blipFill>
          <a:blip r:embed="rId2"/>
          <a:stretch>
            <a:fillRect/>
          </a:stretch>
        </p:blipFill>
        <p:spPr>
          <a:xfrm>
            <a:off x="1799144" y="2476190"/>
            <a:ext cx="5760720" cy="4406900"/>
          </a:xfrm>
          <a:prstGeom prst="rect">
            <a:avLst/>
          </a:prstGeom>
        </p:spPr>
      </p:pic>
    </p:spTree>
    <p:extLst>
      <p:ext uri="{BB962C8B-B14F-4D97-AF65-F5344CB8AC3E}">
        <p14:creationId xmlns:p14="http://schemas.microsoft.com/office/powerpoint/2010/main" val="2041725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389</TotalTime>
  <Words>1474</Words>
  <Application>Microsoft Office PowerPoint</Application>
  <PresentationFormat>Affichage à l'écran (4:3)</PresentationFormat>
  <Paragraphs>141</Paragraphs>
  <Slides>41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8" baseType="lpstr">
      <vt:lpstr>Arial</vt:lpstr>
      <vt:lpstr>Calibri</vt:lpstr>
      <vt:lpstr>Impact</vt:lpstr>
      <vt:lpstr>Symbol</vt:lpstr>
      <vt:lpstr>Times New Roman</vt:lpstr>
      <vt:lpstr>NewsPrint</vt:lpstr>
      <vt:lpstr>Objet d’environnement du Gestionnaire de liaisons</vt:lpstr>
      <vt:lpstr>Chapitre N 3 les éléments mobiles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N 3 les éléments mobiles </dc:title>
  <dc:creator>aa</dc:creator>
  <cp:lastModifiedBy>pc</cp:lastModifiedBy>
  <cp:revision>79</cp:revision>
  <dcterms:created xsi:type="dcterms:W3CDTF">2016-11-01T15:06:52Z</dcterms:created>
  <dcterms:modified xsi:type="dcterms:W3CDTF">2025-11-04T20:00:08Z</dcterms:modified>
</cp:coreProperties>
</file>