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7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7" Type="http://schemas.openxmlformats.org/officeDocument/2006/relationships/image" Target="../media/image63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4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17.png"/><Relationship Id="rId4" Type="http://schemas.openxmlformats.org/officeDocument/2006/relationships/image" Target="../media/image4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53.png"/><Relationship Id="rId3" Type="http://schemas.openxmlformats.org/officeDocument/2006/relationships/image" Target="../media/image46.png"/><Relationship Id="rId7" Type="http://schemas.openxmlformats.org/officeDocument/2006/relationships/image" Target="../media/image48.png"/><Relationship Id="rId12" Type="http://schemas.openxmlformats.org/officeDocument/2006/relationships/image" Target="../media/image52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42.png"/><Relationship Id="rId10" Type="http://schemas.openxmlformats.org/officeDocument/2006/relationships/image" Target="../media/image51.png"/><Relationship Id="rId4" Type="http://schemas.openxmlformats.org/officeDocument/2006/relationships/image" Target="../media/image47.png"/><Relationship Id="rId9" Type="http://schemas.openxmlformats.org/officeDocument/2006/relationships/image" Target="../media/image50.png"/><Relationship Id="rId14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4D7A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91055" y="1997202"/>
            <a:ext cx="609584" cy="4632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19169" y="2952750"/>
            <a:ext cx="9753356" cy="14668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4940"/>
              </a:lnSpc>
              <a:spcBef>
                <a:spcPts val="0"/>
              </a:spcBef>
              <a:spcAft>
                <a:spcPts val="1950"/>
              </a:spcAft>
            </a:pPr>
            <a:r>
              <a:rPr sz="3827" b="1">
                <a:solidFill>
                  <a:srgbClr val="FFFFFF"/>
                </a:solidFill>
              </a:rPr>
              <a:t>Information, Data, and Media Literacy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38599" y="4695824"/>
            <a:ext cx="2124021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FFFFFF"/>
                </a:solidFill>
              </a:rPr>
              <a:t>Teacher: Abdelkarim Tabet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004D7A"/>
                </a:solidFill>
              </a:rPr>
              <a:t>References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10858228" cy="5334000"/>
          </a:xfrm>
          <a:prstGeom prst="roundRect">
            <a:avLst>
              <a:gd name="adj" fmla="val 4285"/>
            </a:avLst>
          </a:prstGeom>
          <a:solidFill>
            <a:srgbClr val="E1F5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952476" y="1428750"/>
            <a:ext cx="5029074" cy="1504950"/>
          </a:xfrm>
          <a:prstGeom prst="roundRect">
            <a:avLst>
              <a:gd name="adj" fmla="val 1012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1142971" y="16192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E0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247743" y="1757362"/>
            <a:ext cx="266693" cy="2000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62080" y="1619250"/>
            <a:ext cx="4028974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 </a:t>
            </a:r>
            <a:r>
              <a:rPr sz="1196" b="1">
                <a:solidFill>
                  <a:srgbClr val="004D7A"/>
                </a:solidFill>
              </a:rPr>
              <a:t>Buckingham, D.</a:t>
            </a:r>
            <a:r>
              <a:rPr sz="1196" b="0">
                <a:solidFill>
                  <a:srgbClr val="004D7A"/>
                </a:solidFill>
              </a:rPr>
              <a:t> (</a:t>
            </a:r>
            <a:r>
              <a:rPr sz="1196" b="1">
                <a:solidFill>
                  <a:srgbClr val="00838F"/>
                </a:solidFill>
              </a:rPr>
              <a:t>2007</a:t>
            </a:r>
            <a:r>
              <a:rPr sz="1196" b="0">
                <a:solidFill>
                  <a:srgbClr val="004D7A"/>
                </a:solidFill>
              </a:rPr>
              <a:t>). Digital Media Literacies: Rethinking Media Education.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0144" y="1428750"/>
            <a:ext cx="5029074" cy="1504950"/>
          </a:xfrm>
          <a:prstGeom prst="roundRect">
            <a:avLst>
              <a:gd name="adj" fmla="val 1012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6400639" y="16192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E0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14937" y="1753014"/>
            <a:ext cx="266693" cy="20872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029274" y="1619250"/>
            <a:ext cx="4028974" cy="8001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 </a:t>
            </a:r>
            <a:r>
              <a:rPr sz="1196" b="1">
                <a:solidFill>
                  <a:srgbClr val="004D7A"/>
                </a:solidFill>
              </a:rPr>
              <a:t>Bulger, M., &amp; Davison, P.</a:t>
            </a:r>
            <a:r>
              <a:rPr sz="1196" b="0">
                <a:solidFill>
                  <a:srgbClr val="004D7A"/>
                </a:solidFill>
              </a:rPr>
              <a:t> (</a:t>
            </a:r>
            <a:r>
              <a:rPr sz="1196" b="1">
                <a:solidFill>
                  <a:srgbClr val="00838F"/>
                </a:solidFill>
              </a:rPr>
              <a:t>2018</a:t>
            </a:r>
            <a:r>
              <a:rPr sz="1196" b="0">
                <a:solidFill>
                  <a:srgbClr val="004D7A"/>
                </a:solidFill>
              </a:rPr>
              <a:t>). The Promises, Challenges, and Futures of Media Literacy. </a:t>
            </a:r>
            <a:r>
              <a:rPr sz="1196" b="0">
                <a:solidFill>
                  <a:srgbClr val="555555"/>
                </a:solidFill>
              </a:rPr>
              <a:t>Journal of Media Literacy Education, 10(1).</a:t>
            </a:r>
            <a:r>
              <a:rPr sz="1196" b="0">
                <a:solidFill>
                  <a:srgbClr val="004D7A"/>
                </a:solidFill>
              </a:rPr>
              <a:t> 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52476" y="3171825"/>
            <a:ext cx="5029074" cy="1276350"/>
          </a:xfrm>
          <a:prstGeom prst="roundRect">
            <a:avLst>
              <a:gd name="adj" fmla="val 1194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ounded Rectangle 12"/>
          <p:cNvSpPr/>
          <p:nvPr/>
        </p:nvSpPr>
        <p:spPr>
          <a:xfrm>
            <a:off x="1142971" y="33623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E0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47743" y="3487392"/>
            <a:ext cx="266693" cy="22611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762080" y="3362324"/>
            <a:ext cx="363845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 </a:t>
            </a:r>
            <a:r>
              <a:rPr sz="1196" b="1">
                <a:solidFill>
                  <a:srgbClr val="004D7A"/>
                </a:solidFill>
              </a:rPr>
              <a:t>Canva Education</a:t>
            </a:r>
            <a:r>
              <a:rPr sz="1196" b="0">
                <a:solidFill>
                  <a:srgbClr val="004D7A"/>
                </a:solidFill>
              </a:rPr>
              <a:t> (</a:t>
            </a:r>
            <a:r>
              <a:rPr sz="1196" b="1">
                <a:solidFill>
                  <a:srgbClr val="00838F"/>
                </a:solidFill>
              </a:rPr>
              <a:t>2024</a:t>
            </a:r>
            <a:r>
              <a:rPr sz="1196" b="0">
                <a:solidFill>
                  <a:srgbClr val="004D7A"/>
                </a:solidFill>
              </a:rPr>
              <a:t>). Canva for Education. 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0144" y="3171825"/>
            <a:ext cx="5029074" cy="1276350"/>
          </a:xfrm>
          <a:prstGeom prst="roundRect">
            <a:avLst>
              <a:gd name="adj" fmla="val 1194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6400639" y="33623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E0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14937" y="3475796"/>
            <a:ext cx="266693" cy="249306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029274" y="3362324"/>
            <a:ext cx="4028974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 </a:t>
            </a:r>
            <a:r>
              <a:rPr sz="1196" b="1">
                <a:solidFill>
                  <a:srgbClr val="004D7A"/>
                </a:solidFill>
              </a:rPr>
              <a:t>Cloudian</a:t>
            </a:r>
            <a:r>
              <a:rPr sz="1196" b="0">
                <a:solidFill>
                  <a:srgbClr val="004D7A"/>
                </a:solidFill>
              </a:rPr>
              <a:t> (</a:t>
            </a:r>
            <a:r>
              <a:rPr sz="1196" b="1">
                <a:solidFill>
                  <a:srgbClr val="00838F"/>
                </a:solidFill>
              </a:rPr>
              <a:t>2024</a:t>
            </a:r>
            <a:r>
              <a:rPr sz="1196" b="0">
                <a:solidFill>
                  <a:srgbClr val="004D7A"/>
                </a:solidFill>
              </a:rPr>
              <a:t>). 8 Data Security Best Practices You Must Know. 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52476" y="4686300"/>
            <a:ext cx="5029074" cy="1504950"/>
          </a:xfrm>
          <a:prstGeom prst="roundRect">
            <a:avLst>
              <a:gd name="adj" fmla="val 1012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ounded Rectangle 20"/>
          <p:cNvSpPr/>
          <p:nvPr/>
        </p:nvSpPr>
        <p:spPr>
          <a:xfrm>
            <a:off x="1142971" y="48768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E0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247743" y="5025058"/>
            <a:ext cx="266693" cy="17973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762080" y="4876800"/>
            <a:ext cx="4028974" cy="8001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 </a:t>
            </a:r>
            <a:r>
              <a:rPr sz="1196" b="1">
                <a:solidFill>
                  <a:srgbClr val="004D7A"/>
                </a:solidFill>
              </a:rPr>
              <a:t>Livingstone, S.</a:t>
            </a:r>
            <a:r>
              <a:rPr sz="1196" b="0">
                <a:solidFill>
                  <a:srgbClr val="004D7A"/>
                </a:solidFill>
              </a:rPr>
              <a:t> (</a:t>
            </a:r>
            <a:r>
              <a:rPr sz="1196" b="1">
                <a:solidFill>
                  <a:srgbClr val="00838F"/>
                </a:solidFill>
              </a:rPr>
              <a:t>2004</a:t>
            </a:r>
            <a:r>
              <a:rPr sz="1196" b="0">
                <a:solidFill>
                  <a:srgbClr val="004D7A"/>
                </a:solidFill>
              </a:rPr>
              <a:t>). Media Literacy and the Challenge of New Information and Communication Technologies. 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210144" y="4686300"/>
            <a:ext cx="5029074" cy="1504950"/>
          </a:xfrm>
          <a:prstGeom prst="roundRect">
            <a:avLst>
              <a:gd name="adj" fmla="val 1012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6400639" y="48768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E0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514937" y="5019260"/>
            <a:ext cx="266693" cy="191328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7029274" y="4876800"/>
            <a:ext cx="4028974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 </a:t>
            </a:r>
            <a:r>
              <a:rPr sz="1196" b="1">
                <a:solidFill>
                  <a:srgbClr val="004D7A"/>
                </a:solidFill>
              </a:rPr>
              <a:t>Ng, W.</a:t>
            </a:r>
            <a:r>
              <a:rPr sz="1196" b="0">
                <a:solidFill>
                  <a:srgbClr val="004D7A"/>
                </a:solidFill>
              </a:rPr>
              <a:t> (</a:t>
            </a:r>
            <a:r>
              <a:rPr sz="1196" b="1">
                <a:solidFill>
                  <a:srgbClr val="00838F"/>
                </a:solidFill>
              </a:rPr>
              <a:t>2012</a:t>
            </a:r>
            <a:r>
              <a:rPr sz="1196" b="0">
                <a:solidFill>
                  <a:srgbClr val="004D7A"/>
                </a:solidFill>
              </a:rPr>
              <a:t>). Can We Teach Digital Natives Digital Literacy? </a:t>
            </a:r>
            <a:r>
              <a:rPr sz="1196" b="0">
                <a:solidFill>
                  <a:srgbClr val="555555"/>
                </a:solidFill>
              </a:rPr>
              <a:t>Computers &amp; Education, 59(3).</a:t>
            </a:r>
            <a:r>
              <a:rPr sz="1196" b="0">
                <a:solidFill>
                  <a:srgbClr val="004D7A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004D7A"/>
                </a:solidFill>
              </a:rPr>
              <a:t>What is Information Literacy?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6733" y="1143000"/>
            <a:ext cx="6343491" cy="5905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950"/>
              </a:spcAft>
            </a:pPr>
            <a:r>
              <a:rPr sz="1315" b="0">
                <a:solidFill>
                  <a:srgbClr val="004D7A"/>
                </a:solidFill>
              </a:rPr>
              <a:t>The ability to </a:t>
            </a:r>
            <a:r>
              <a:rPr sz="1315" b="1">
                <a:solidFill>
                  <a:srgbClr val="00838F"/>
                </a:solidFill>
              </a:rPr>
              <a:t>recognize when information is needed</a:t>
            </a:r>
            <a:r>
              <a:rPr sz="1315" b="0">
                <a:solidFill>
                  <a:srgbClr val="004D7A"/>
                </a:solidFill>
              </a:rPr>
              <a:t>, locate it effectively, critically evaluate it, and use it responsibly.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2045017"/>
            <a:ext cx="228594" cy="1771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38199" y="2019299"/>
            <a:ext cx="477190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Pivotal in </a:t>
            </a:r>
            <a:r>
              <a:rPr sz="1196" b="1">
                <a:solidFill>
                  <a:srgbClr val="00838F"/>
                </a:solidFill>
              </a:rPr>
              <a:t>academic research</a:t>
            </a:r>
            <a:r>
              <a:rPr sz="1196" b="0">
                <a:solidFill>
                  <a:srgbClr val="004D7A"/>
                </a:solidFill>
              </a:rPr>
              <a:t> and everyday decision-making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2497931"/>
            <a:ext cx="228594" cy="18573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38199" y="2476499"/>
            <a:ext cx="427661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Digital natives often assume online information is true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2960846"/>
            <a:ext cx="228594" cy="17430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38199" y="2933699"/>
            <a:ext cx="4028974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True literacy requires </a:t>
            </a:r>
            <a:r>
              <a:rPr sz="1196" b="1">
                <a:solidFill>
                  <a:srgbClr val="00838F"/>
                </a:solidFill>
              </a:rPr>
              <a:t>critical evaluation</a:t>
            </a:r>
            <a:r>
              <a:rPr sz="1196" b="0">
                <a:solidFill>
                  <a:srgbClr val="004D7A"/>
                </a:solidFill>
              </a:rPr>
              <a:t> of sources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6733" y="3390899"/>
            <a:ext cx="6343491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1300"/>
              </a:spcBef>
              <a:spcAft>
                <a:spcPts val="0"/>
              </a:spcAft>
            </a:pPr>
            <a:r>
              <a:rPr sz="1076" b="0">
                <a:solidFill>
                  <a:srgbClr val="555555"/>
                </a:solidFill>
              </a:rPr>
              <a:t>— Ng (2012)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295967" y="2476499"/>
            <a:ext cx="4228994" cy="2667000"/>
          </a:xfrm>
          <a:prstGeom prst="roundRect">
            <a:avLst>
              <a:gd name="adj" fmla="val 8571"/>
            </a:avLst>
          </a:prstGeom>
          <a:solidFill>
            <a:srgbClr val="E1F5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295967" y="2497931"/>
            <a:ext cx="4228994" cy="2645568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004D7A"/>
                </a:solidFill>
              </a:rPr>
              <a:t>Information Literacy Examples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5286242" cy="3476624"/>
          </a:xfrm>
          <a:prstGeom prst="roundRect">
            <a:avLst>
              <a:gd name="adj" fmla="val 6575"/>
            </a:avLst>
          </a:prstGeom>
          <a:solidFill>
            <a:srgbClr val="E1F5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04852" y="1426845"/>
            <a:ext cx="228594" cy="1943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28694" y="1381124"/>
            <a:ext cx="2971725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838F"/>
                </a:solidFill>
              </a:rPr>
              <a:t>Health Information Evaluation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4852" y="1819275"/>
            <a:ext cx="4810004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 You encounter a </a:t>
            </a:r>
            <a:r>
              <a:rPr sz="1196" b="1">
                <a:solidFill>
                  <a:srgbClr val="00838F"/>
                </a:solidFill>
              </a:rPr>
              <a:t>viral post</a:t>
            </a:r>
            <a:r>
              <a:rPr sz="1196" b="0">
                <a:solidFill>
                  <a:srgbClr val="004D7A"/>
                </a:solidFill>
              </a:rPr>
              <a:t> claiming a health cure. </a:t>
            </a:r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2304792"/>
            <a:ext cx="209544" cy="15291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09644" y="2276474"/>
            <a:ext cx="21621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Check </a:t>
            </a:r>
            <a:r>
              <a:rPr sz="1196" b="1">
                <a:solidFill>
                  <a:srgbClr val="00838F"/>
                </a:solidFill>
              </a:rPr>
              <a:t>author's credentials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2714367"/>
            <a:ext cx="209544" cy="15291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209644" y="2686050"/>
            <a:ext cx="223831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Review </a:t>
            </a:r>
            <a:r>
              <a:rPr sz="1196" b="1">
                <a:solidFill>
                  <a:srgbClr val="00838F"/>
                </a:solidFill>
              </a:rPr>
              <a:t>scientific consensus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04852" y="3106952"/>
            <a:ext cx="209544" cy="18689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09644" y="3095625"/>
            <a:ext cx="3724181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Corroborate with </a:t>
            </a:r>
            <a:r>
              <a:rPr sz="1196" b="1">
                <a:solidFill>
                  <a:srgbClr val="00838F"/>
                </a:solidFill>
              </a:rPr>
              <a:t>trusted institutions</a:t>
            </a:r>
            <a:r>
              <a:rPr sz="1196" b="0">
                <a:solidFill>
                  <a:srgbClr val="004D7A"/>
                </a:solidFill>
              </a:rPr>
              <a:t> like WHO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5095874"/>
            <a:ext cx="5286242" cy="1381124"/>
          </a:xfrm>
          <a:prstGeom prst="roundRect">
            <a:avLst>
              <a:gd name="adj" fmla="val 16551"/>
            </a:avLst>
          </a:prstGeom>
          <a:solidFill>
            <a:srgbClr val="E0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04852" y="5397817"/>
            <a:ext cx="228594" cy="17716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228694" y="5334000"/>
            <a:ext cx="2552636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838F"/>
                </a:solidFill>
              </a:rPr>
              <a:t>Reliable Research Sources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04852" y="5772150"/>
            <a:ext cx="1943051" cy="466724"/>
          </a:xfrm>
          <a:prstGeom prst="roundRect">
            <a:avLst>
              <a:gd name="adj" fmla="val 3265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095347" y="5913596"/>
            <a:ext cx="228594" cy="17430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419189" y="5886450"/>
            <a:ext cx="1238219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4D7A"/>
                </a:solidFill>
              </a:rPr>
              <a:t>Google Scholar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990775" y="5772150"/>
            <a:ext cx="1238219" cy="466724"/>
          </a:xfrm>
          <a:prstGeom prst="roundRect">
            <a:avLst>
              <a:gd name="adj" fmla="val 3265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181270" y="5915025"/>
            <a:ext cx="228594" cy="17145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505112" y="5886450"/>
            <a:ext cx="533386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4D7A"/>
                </a:solidFill>
              </a:rPr>
              <a:t>JSTOR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38719" y="1143000"/>
            <a:ext cx="5286242" cy="5048250"/>
          </a:xfrm>
          <a:prstGeom prst="roundRect">
            <a:avLst>
              <a:gd name="adj" fmla="val 4528"/>
            </a:avLst>
          </a:prstGeom>
          <a:solidFill>
            <a:srgbClr val="E1F5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476838" y="1435417"/>
            <a:ext cx="228594" cy="177164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800679" y="1381124"/>
            <a:ext cx="3066973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838F"/>
                </a:solidFill>
              </a:rPr>
              <a:t>Information Evaluation Process</a:t>
            </a:r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476838" y="1885306"/>
            <a:ext cx="209544" cy="172737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6781630" y="1866899"/>
            <a:ext cx="160015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Question the </a:t>
            </a:r>
            <a:r>
              <a:rPr sz="1196" b="1">
                <a:solidFill>
                  <a:srgbClr val="00838F"/>
                </a:solidFill>
              </a:rPr>
              <a:t>source</a:t>
            </a:r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476838" y="2299129"/>
            <a:ext cx="209544" cy="164241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6781630" y="2276474"/>
            <a:ext cx="167635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Analyze the </a:t>
            </a:r>
            <a:r>
              <a:rPr sz="1196" b="1">
                <a:solidFill>
                  <a:srgbClr val="00838F"/>
                </a:solidFill>
              </a:rPr>
              <a:t>evidence</a:t>
            </a:r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6476838" y="2704456"/>
            <a:ext cx="209544" cy="172737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6781630" y="2686050"/>
            <a:ext cx="251453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Consider </a:t>
            </a:r>
            <a:r>
              <a:rPr sz="1196" b="1">
                <a:solidFill>
                  <a:srgbClr val="00838F"/>
                </a:solidFill>
              </a:rPr>
              <a:t>multiple perspectives</a:t>
            </a:r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6476838" y="3101288"/>
            <a:ext cx="209544" cy="198222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6781630" y="3095625"/>
            <a:ext cx="2609784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Verify with </a:t>
            </a:r>
            <a:r>
              <a:rPr sz="1196" b="1">
                <a:solidFill>
                  <a:srgbClr val="00838F"/>
                </a:solidFill>
              </a:rPr>
              <a:t>authoritative sources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004D7A"/>
                </a:solidFill>
              </a:rPr>
              <a:t>Understanding Data, Privacy, and Security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5286242" cy="2771775"/>
          </a:xfrm>
          <a:prstGeom prst="roundRect">
            <a:avLst>
              <a:gd name="adj" fmla="val 8247"/>
            </a:avLst>
          </a:prstGeom>
          <a:solidFill>
            <a:srgbClr val="E1F5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04852" y="1441132"/>
            <a:ext cx="228594" cy="1657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28694" y="1381124"/>
            <a:ext cx="1990675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838F"/>
                </a:solidFill>
              </a:rPr>
              <a:t>Data vs. Information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04852" y="1866899"/>
            <a:ext cx="2162120" cy="866775"/>
          </a:xfrm>
          <a:prstGeom prst="roundRect">
            <a:avLst>
              <a:gd name="adj" fmla="val 17582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047723" y="2009774"/>
            <a:ext cx="187637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838F"/>
                </a:solidFill>
              </a:rPr>
              <a:t>Data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47723" y="2371725"/>
            <a:ext cx="1876378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004D7A"/>
                </a:solidFill>
              </a:rPr>
              <a:t>Raw facts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43171" y="2183852"/>
            <a:ext cx="342891" cy="242394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3552736" y="1866899"/>
            <a:ext cx="2162120" cy="866775"/>
          </a:xfrm>
          <a:prstGeom prst="roundRect">
            <a:avLst>
              <a:gd name="adj" fmla="val 17582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695607" y="2009774"/>
            <a:ext cx="187637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838F"/>
                </a:solidFill>
              </a:rPr>
              <a:t>Information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95607" y="2371725"/>
            <a:ext cx="1876378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004D7A"/>
                </a:solidFill>
              </a:rPr>
              <a:t>Organized &amp; interpreted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4852" y="2924175"/>
            <a:ext cx="4810004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 When organized and interpreted, data becomes </a:t>
            </a:r>
            <a:r>
              <a:rPr sz="1196" b="1">
                <a:solidFill>
                  <a:srgbClr val="00838F"/>
                </a:solidFill>
              </a:rPr>
              <a:t>useful information</a:t>
            </a:r>
            <a:r>
              <a:rPr sz="1196" b="0">
                <a:solidFill>
                  <a:srgbClr val="004D7A"/>
                </a:solidFill>
              </a:rPr>
              <a:t> for decision-making. 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5010A57-4E36-CAF0-36F7-EC5275D732D6}"/>
              </a:ext>
            </a:extLst>
          </p:cNvPr>
          <p:cNvGrpSpPr/>
          <p:nvPr/>
        </p:nvGrpSpPr>
        <p:grpSpPr>
          <a:xfrm>
            <a:off x="3452726" y="4105274"/>
            <a:ext cx="5286242" cy="2266950"/>
            <a:chOff x="666733" y="4190999"/>
            <a:chExt cx="5286242" cy="2266950"/>
          </a:xfrm>
        </p:grpSpPr>
        <p:sp>
          <p:nvSpPr>
            <p:cNvPr id="14" name="Rounded Rectangle 13"/>
            <p:cNvSpPr/>
            <p:nvPr/>
          </p:nvSpPr>
          <p:spPr>
            <a:xfrm>
              <a:off x="666733" y="4190999"/>
              <a:ext cx="5286242" cy="2266950"/>
            </a:xfrm>
            <a:prstGeom prst="roundRect">
              <a:avLst>
                <a:gd name="adj" fmla="val 10084"/>
              </a:avLst>
            </a:prstGeom>
            <a:solidFill>
              <a:srgbClr val="E1F5F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5" name="Picture 14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904852" y="4472940"/>
              <a:ext cx="228594" cy="21717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1228694" y="4438649"/>
              <a:ext cx="2485962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00838F"/>
                  </a:solidFill>
                </a:rPr>
                <a:t>Data Footprints &amp; Privacy</a:t>
              </a:r>
            </a:p>
          </p:txBody>
        </p:sp>
        <p:pic>
          <p:nvPicPr>
            <p:cNvPr id="17" name="Picture 16" descr="image.png"/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904852" y="4929058"/>
              <a:ext cx="209544" cy="181232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1209644" y="4914900"/>
              <a:ext cx="3790855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004D7A"/>
                  </a:solidFill>
                </a:rPr>
                <a:t>Online behaviors generate </a:t>
              </a:r>
              <a:r>
                <a:rPr sz="1196" b="1">
                  <a:solidFill>
                    <a:srgbClr val="00838F"/>
                  </a:solidFill>
                </a:rPr>
                <a:t>large data footprints</a:t>
              </a:r>
            </a:p>
          </p:txBody>
        </p:sp>
        <p:pic>
          <p:nvPicPr>
            <p:cNvPr id="19" name="Picture 18" descr="image.png"/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04852" y="5352406"/>
              <a:ext cx="209544" cy="172737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1209644" y="5334000"/>
              <a:ext cx="3257468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004D7A"/>
                  </a:solidFill>
                </a:rPr>
                <a:t>Data mishandling can </a:t>
              </a:r>
              <a:r>
                <a:rPr sz="1196" b="1">
                  <a:solidFill>
                    <a:srgbClr val="00838F"/>
                  </a:solidFill>
                </a:rPr>
                <a:t>jeopardize privacy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04852" y="5791200"/>
              <a:ext cx="4810004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r">
                <a:spcBef>
                  <a:spcPts val="1300"/>
                </a:spcBef>
                <a:spcAft>
                  <a:spcPts val="0"/>
                </a:spcAft>
              </a:pPr>
              <a:r>
                <a:rPr sz="1076" b="0">
                  <a:solidFill>
                    <a:srgbClr val="555555"/>
                  </a:solidFill>
                </a:rPr>
                <a:t>— Buckingham (2007)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A635C3F-CBA7-EF0C-9962-9D42D16F09C3}"/>
              </a:ext>
            </a:extLst>
          </p:cNvPr>
          <p:cNvGrpSpPr/>
          <p:nvPr/>
        </p:nvGrpSpPr>
        <p:grpSpPr>
          <a:xfrm>
            <a:off x="6276817" y="1143000"/>
            <a:ext cx="5286242" cy="2771774"/>
            <a:chOff x="6238719" y="4000500"/>
            <a:chExt cx="5286242" cy="2457450"/>
          </a:xfrm>
        </p:grpSpPr>
        <p:sp>
          <p:nvSpPr>
            <p:cNvPr id="24" name="Rounded Rectangle 23"/>
            <p:cNvSpPr/>
            <p:nvPr/>
          </p:nvSpPr>
          <p:spPr>
            <a:xfrm>
              <a:off x="6238719" y="4000500"/>
              <a:ext cx="5286242" cy="2457450"/>
            </a:xfrm>
            <a:prstGeom prst="roundRect">
              <a:avLst>
                <a:gd name="adj" fmla="val 9302"/>
              </a:avLst>
            </a:prstGeom>
            <a:solidFill>
              <a:srgbClr val="E1F5F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5" name="Picture 24" descr="image.png"/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476838" y="4272915"/>
              <a:ext cx="228594" cy="21717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6800679" y="4238624"/>
              <a:ext cx="2009724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00838F"/>
                  </a:solidFill>
                </a:rPr>
                <a:t>Protecting Your Data</a:t>
              </a:r>
            </a:p>
          </p:txBody>
        </p:sp>
        <p:pic>
          <p:nvPicPr>
            <p:cNvPr id="27" name="Picture 26" descr="image.png"/>
            <p:cNvPicPr>
              <a:picLocks noChangeAspect="1"/>
            </p:cNvPicPr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476838" y="4769708"/>
              <a:ext cx="209544" cy="118933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6781630" y="4724399"/>
              <a:ext cx="2647883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004D7A"/>
                  </a:solidFill>
                </a:rPr>
                <a:t>Create </a:t>
              </a:r>
              <a:r>
                <a:rPr sz="1196" b="1">
                  <a:solidFill>
                    <a:srgbClr val="00838F"/>
                  </a:solidFill>
                </a:rPr>
                <a:t>strong, unique passwords</a:t>
              </a:r>
            </a:p>
          </p:txBody>
        </p:sp>
        <p:pic>
          <p:nvPicPr>
            <p:cNvPr id="29" name="Picture 28" descr="image.png"/>
            <p:cNvPicPr>
              <a:picLocks noChangeAspect="1"/>
            </p:cNvPicPr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6476838" y="5146717"/>
              <a:ext cx="209544" cy="184064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6781630" y="5133975"/>
              <a:ext cx="3086022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004D7A"/>
                  </a:solidFill>
                </a:rPr>
                <a:t>Monitor and limit </a:t>
              </a:r>
              <a:r>
                <a:rPr sz="1196" b="1">
                  <a:solidFill>
                    <a:srgbClr val="00838F"/>
                  </a:solidFill>
                </a:rPr>
                <a:t>cookies and trackers</a:t>
              </a:r>
            </a:p>
          </p:txBody>
        </p:sp>
        <p:pic>
          <p:nvPicPr>
            <p:cNvPr id="31" name="Picture 30" descr="image.png"/>
            <p:cNvPicPr>
              <a:picLocks noChangeAspect="1"/>
            </p:cNvPicPr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476838" y="5549129"/>
              <a:ext cx="1047723" cy="198390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6800679" y="5381624"/>
              <a:ext cx="3667033" cy="533399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 dirty="0">
                  <a:solidFill>
                    <a:srgbClr val="004D7A"/>
                  </a:solidFill>
                </a:rPr>
                <a:t>Be cautious about sharing </a:t>
              </a:r>
              <a:r>
                <a:rPr sz="1196" b="1" dirty="0">
                  <a:solidFill>
                    <a:srgbClr val="00838F"/>
                  </a:solidFill>
                </a:rPr>
                <a:t>personal information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120055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 dirty="0">
                <a:solidFill>
                  <a:srgbClr val="004D7A"/>
                </a:solidFill>
              </a:rPr>
              <a:t>Data Security Best Practices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8E32480-5474-9202-3924-816C98FC79BB}"/>
              </a:ext>
            </a:extLst>
          </p:cNvPr>
          <p:cNvGrpSpPr/>
          <p:nvPr/>
        </p:nvGrpSpPr>
        <p:grpSpPr>
          <a:xfrm>
            <a:off x="695307" y="807179"/>
            <a:ext cx="5333866" cy="2476499"/>
            <a:chOff x="666733" y="1143000"/>
            <a:chExt cx="5333866" cy="2476499"/>
          </a:xfrm>
        </p:grpSpPr>
        <p:sp>
          <p:nvSpPr>
            <p:cNvPr id="3" name="Rounded Rectangle 2"/>
            <p:cNvSpPr/>
            <p:nvPr/>
          </p:nvSpPr>
          <p:spPr>
            <a:xfrm>
              <a:off x="666733" y="1143000"/>
              <a:ext cx="5333866" cy="2476499"/>
            </a:xfrm>
            <a:prstGeom prst="roundRect">
              <a:avLst>
                <a:gd name="adj" fmla="val 9230"/>
              </a:avLst>
            </a:prstGeom>
            <a:solidFill>
              <a:srgbClr val="E1F5F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904852" y="1381124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00838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5" name="Picture 4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1038199" y="1583348"/>
              <a:ext cx="304792" cy="167053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1619209" y="1523999"/>
              <a:ext cx="1743031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00838F"/>
                  </a:solidFill>
                </a:rPr>
                <a:t>Strong Passwords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04852" y="2143125"/>
              <a:ext cx="4857628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975"/>
                </a:spcAft>
              </a:pP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04"/>
                <a:t>  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96" b="0">
                  <a:solidFill>
                    <a:srgbClr val="004D7A"/>
                  </a:solidFill>
                </a:rPr>
                <a:t>Create </a:t>
              </a:r>
              <a:r>
                <a:rPr sz="1196" b="1">
                  <a:solidFill>
                    <a:srgbClr val="00838F"/>
                  </a:solidFill>
                </a:rPr>
                <a:t>unique passwords</a:t>
              </a:r>
              <a:r>
                <a:rPr sz="1196" b="0">
                  <a:solidFill>
                    <a:srgbClr val="004D7A"/>
                  </a:solidFill>
                </a:rPr>
                <a:t> for each account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</a:p>
          </p:txBody>
        </p:sp>
        <p:pic>
          <p:nvPicPr>
            <p:cNvPr id="8" name="Picture 7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904852" y="2157283"/>
              <a:ext cx="209544" cy="181232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904852" y="2552700"/>
              <a:ext cx="4857628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975"/>
                </a:spcAft>
              </a:pP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04"/>
                <a:t>  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96" b="0">
                  <a:solidFill>
                    <a:srgbClr val="004D7A"/>
                  </a:solidFill>
                </a:rPr>
                <a:t>Use </a:t>
              </a:r>
              <a:r>
                <a:rPr sz="1196" b="1">
                  <a:solidFill>
                    <a:srgbClr val="00838F"/>
                  </a:solidFill>
                </a:rPr>
                <a:t>password managers</a:t>
              </a:r>
              <a:r>
                <a:rPr sz="1196" b="0">
                  <a:solidFill>
                    <a:srgbClr val="004D7A"/>
                  </a:solidFill>
                </a:rPr>
                <a:t> for secure storage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</a:p>
          </p:txBody>
        </p:sp>
        <p:pic>
          <p:nvPicPr>
            <p:cNvPr id="10" name="Picture 9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904852" y="2566858"/>
              <a:ext cx="209544" cy="181232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904852" y="2962274"/>
              <a:ext cx="4857628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975"/>
                </a:spcAft>
              </a:pP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04"/>
                <a:t>  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96" b="0">
                  <a:solidFill>
                    <a:srgbClr val="004D7A"/>
                  </a:solidFill>
                </a:rPr>
                <a:t>Include numbers, symbols, and mixed case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</a:p>
          </p:txBody>
        </p:sp>
        <p:pic>
          <p:nvPicPr>
            <p:cNvPr id="12" name="Picture 11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904852" y="2976433"/>
              <a:ext cx="209544" cy="181232"/>
            </a:xfrm>
            <a:prstGeom prst="rect">
              <a:avLst/>
            </a:prstGeom>
          </p:spPr>
        </p:pic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19602A8D-7180-0675-7E15-462EE92A36DB}"/>
              </a:ext>
            </a:extLst>
          </p:cNvPr>
          <p:cNvGrpSpPr/>
          <p:nvPr/>
        </p:nvGrpSpPr>
        <p:grpSpPr>
          <a:xfrm>
            <a:off x="6257768" y="833437"/>
            <a:ext cx="5333866" cy="2476499"/>
            <a:chOff x="6191095" y="1143000"/>
            <a:chExt cx="5333866" cy="2476499"/>
          </a:xfrm>
        </p:grpSpPr>
        <p:sp>
          <p:nvSpPr>
            <p:cNvPr id="13" name="Rounded Rectangle 12"/>
            <p:cNvSpPr/>
            <p:nvPr/>
          </p:nvSpPr>
          <p:spPr>
            <a:xfrm>
              <a:off x="6191095" y="1143000"/>
              <a:ext cx="5333866" cy="2476499"/>
            </a:xfrm>
            <a:prstGeom prst="roundRect">
              <a:avLst>
                <a:gd name="adj" fmla="val 9230"/>
              </a:avLst>
            </a:prstGeom>
            <a:solidFill>
              <a:srgbClr val="E1F5F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6429214" y="1381124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00838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5" name="Picture 14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562560" y="1536455"/>
              <a:ext cx="304792" cy="260838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7143571" y="1523999"/>
              <a:ext cx="1628734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00838F"/>
                  </a:solidFill>
                </a:rPr>
                <a:t>Control Tracking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429214" y="2143125"/>
              <a:ext cx="4857628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975"/>
                </a:spcAft>
              </a:pP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04"/>
                <a:t>  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96" b="0">
                  <a:solidFill>
                    <a:srgbClr val="004D7A"/>
                  </a:solidFill>
                </a:rPr>
                <a:t>Monitor </a:t>
              </a:r>
              <a:r>
                <a:rPr sz="1196" b="1">
                  <a:solidFill>
                    <a:srgbClr val="00838F"/>
                  </a:solidFill>
                </a:rPr>
                <a:t>cookies and trackers</a:t>
              </a:r>
              <a:r>
                <a:rPr sz="1196" b="0">
                  <a:solidFill>
                    <a:srgbClr val="004D7A"/>
                  </a:solidFill>
                </a:rPr>
                <a:t> via browser settings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</a:p>
          </p:txBody>
        </p:sp>
        <p:pic>
          <p:nvPicPr>
            <p:cNvPr id="18" name="Picture 17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429214" y="2157283"/>
              <a:ext cx="209544" cy="181232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6429214" y="2552700"/>
              <a:ext cx="4857628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975"/>
                </a:spcAft>
              </a:pP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04"/>
                <a:t>  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96" b="0">
                  <a:solidFill>
                    <a:srgbClr val="004D7A"/>
                  </a:solidFill>
                </a:rPr>
                <a:t>Use browser extensions to block trackers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</a:p>
          </p:txBody>
        </p:sp>
        <p:pic>
          <p:nvPicPr>
            <p:cNvPr id="20" name="Picture 19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429214" y="2566858"/>
              <a:ext cx="209544" cy="181232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6429214" y="2962274"/>
              <a:ext cx="4857628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975"/>
                </a:spcAft>
              </a:pP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04"/>
                <a:t>  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96" b="0">
                  <a:solidFill>
                    <a:srgbClr val="004D7A"/>
                  </a:solidFill>
                </a:rPr>
                <a:t>Regularly clear browsing data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</a:p>
          </p:txBody>
        </p:sp>
        <p:pic>
          <p:nvPicPr>
            <p:cNvPr id="22" name="Picture 21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429214" y="2976433"/>
              <a:ext cx="209544" cy="181232"/>
            </a:xfrm>
            <a:prstGeom prst="rect">
              <a:avLst/>
            </a:prstGeom>
          </p:spPr>
        </p:pic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76A6D656-7E23-3636-DAE8-FB095928A263}"/>
              </a:ext>
            </a:extLst>
          </p:cNvPr>
          <p:cNvGrpSpPr/>
          <p:nvPr/>
        </p:nvGrpSpPr>
        <p:grpSpPr>
          <a:xfrm>
            <a:off x="690545" y="3419473"/>
            <a:ext cx="5333866" cy="2667002"/>
            <a:chOff x="666733" y="3809999"/>
            <a:chExt cx="5333866" cy="2667002"/>
          </a:xfrm>
        </p:grpSpPr>
        <p:sp>
          <p:nvSpPr>
            <p:cNvPr id="23" name="Rounded Rectangle 22"/>
            <p:cNvSpPr/>
            <p:nvPr/>
          </p:nvSpPr>
          <p:spPr>
            <a:xfrm>
              <a:off x="666733" y="3809999"/>
              <a:ext cx="5333866" cy="2667002"/>
            </a:xfrm>
            <a:prstGeom prst="roundRect">
              <a:avLst>
                <a:gd name="adj" fmla="val 6685"/>
              </a:avLst>
            </a:prstGeom>
            <a:solidFill>
              <a:srgbClr val="E1F5F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904852" y="4048124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00838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5" name="Picture 24" descr="image.png"/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995337" y="4204769"/>
              <a:ext cx="1523961" cy="274819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1619209" y="4190999"/>
              <a:ext cx="2085922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00838F"/>
                  </a:solidFill>
                </a:rPr>
                <a:t>Personal Information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04852" y="4810124"/>
              <a:ext cx="4857628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975"/>
                </a:spcAft>
              </a:pP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04"/>
                <a:t>  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96" b="0">
                  <a:solidFill>
                    <a:srgbClr val="004D7A"/>
                  </a:solidFill>
                </a:rPr>
                <a:t>Be </a:t>
              </a:r>
              <a:r>
                <a:rPr sz="1196" b="1">
                  <a:solidFill>
                    <a:srgbClr val="00838F"/>
                  </a:solidFill>
                </a:rPr>
                <a:t>cautious about sharing</a:t>
              </a:r>
              <a:r>
                <a:rPr sz="1196" b="0">
                  <a:solidFill>
                    <a:srgbClr val="004D7A"/>
                  </a:solidFill>
                </a:rPr>
                <a:t> on social media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</a:p>
          </p:txBody>
        </p:sp>
        <p:pic>
          <p:nvPicPr>
            <p:cNvPr id="28" name="Picture 27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904852" y="4824283"/>
              <a:ext cx="209544" cy="181232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904852" y="5219700"/>
              <a:ext cx="4857628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975"/>
                </a:spcAft>
              </a:pP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04"/>
                <a:t>  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96" b="0">
                  <a:solidFill>
                    <a:srgbClr val="004D7A"/>
                  </a:solidFill>
                </a:rPr>
                <a:t>Review privacy settings regularly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</a:p>
          </p:txBody>
        </p:sp>
        <p:pic>
          <p:nvPicPr>
            <p:cNvPr id="30" name="Picture 29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904852" y="5233858"/>
              <a:ext cx="209544" cy="181232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904852" y="5629275"/>
              <a:ext cx="4857628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975"/>
                </a:spcAft>
              </a:pP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04"/>
                <a:t>  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96" b="0">
                  <a:solidFill>
                    <a:srgbClr val="004D7A"/>
                  </a:solidFill>
                </a:rPr>
                <a:t>Avoid oversharing location data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</a:p>
          </p:txBody>
        </p:sp>
        <p:pic>
          <p:nvPicPr>
            <p:cNvPr id="32" name="Picture 31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904852" y="5643433"/>
              <a:ext cx="209544" cy="181232"/>
            </a:xfrm>
            <a:prstGeom prst="rect">
              <a:avLst/>
            </a:prstGeom>
          </p:spPr>
        </p:pic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703A0345-AFBC-6E46-B334-4233CB0577A1}"/>
              </a:ext>
            </a:extLst>
          </p:cNvPr>
          <p:cNvGrpSpPr/>
          <p:nvPr/>
        </p:nvGrpSpPr>
        <p:grpSpPr>
          <a:xfrm>
            <a:off x="6257768" y="3375335"/>
            <a:ext cx="5333866" cy="3419474"/>
            <a:chOff x="6191095" y="3809999"/>
            <a:chExt cx="5333866" cy="3419474"/>
          </a:xfrm>
        </p:grpSpPr>
        <p:sp>
          <p:nvSpPr>
            <p:cNvPr id="33" name="Rounded Rectangle 32"/>
            <p:cNvSpPr/>
            <p:nvPr/>
          </p:nvSpPr>
          <p:spPr>
            <a:xfrm>
              <a:off x="6191095" y="3809999"/>
              <a:ext cx="5333866" cy="3419474"/>
            </a:xfrm>
            <a:prstGeom prst="roundRect">
              <a:avLst>
                <a:gd name="adj" fmla="val 6685"/>
              </a:avLst>
            </a:prstGeom>
            <a:solidFill>
              <a:srgbClr val="E1F5F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6429214" y="4048124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00838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5" name="Picture 34" descr="image.png"/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6562560" y="4190267"/>
              <a:ext cx="304792" cy="287215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7143571" y="4190999"/>
              <a:ext cx="2619309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00838F"/>
                  </a:solidFill>
                </a:rPr>
                <a:t>Two-Factor Authentication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429214" y="4810124"/>
              <a:ext cx="4857628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975"/>
                </a:spcAft>
              </a:pP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04"/>
                <a:t>  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96" b="0">
                  <a:solidFill>
                    <a:srgbClr val="004D7A"/>
                  </a:solidFill>
                </a:rPr>
                <a:t>Add </a:t>
              </a:r>
              <a:r>
                <a:rPr sz="1196" b="1">
                  <a:solidFill>
                    <a:srgbClr val="00838F"/>
                  </a:solidFill>
                </a:rPr>
                <a:t>extra security layer</a:t>
              </a:r>
              <a:r>
                <a:rPr sz="1196" b="0">
                  <a:solidFill>
                    <a:srgbClr val="004D7A"/>
                  </a:solidFill>
                </a:rPr>
                <a:t> to accounts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</a:p>
          </p:txBody>
        </p:sp>
        <p:pic>
          <p:nvPicPr>
            <p:cNvPr id="38" name="Picture 37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429214" y="4824283"/>
              <a:ext cx="209544" cy="181232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6429214" y="5219700"/>
              <a:ext cx="4857628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975"/>
                </a:spcAft>
              </a:pP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04"/>
                <a:t>  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  <a:r>
                <a:rPr sz="1196" b="0">
                  <a:solidFill>
                    <a:srgbClr val="004D7A"/>
                  </a:solidFill>
                </a:rPr>
                <a:t>Use authenticator apps over SMS</a:t>
              </a:r>
              <a:r>
                <a:rPr sz="956" b="0">
                  <a:solidFill>
                    <a:srgbClr val="004D7A"/>
                  </a:solidFill>
                </a:rPr>
                <a:t> </a:t>
              </a:r>
            </a:p>
          </p:txBody>
        </p:sp>
        <p:pic>
          <p:nvPicPr>
            <p:cNvPr id="40" name="Picture 39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429214" y="5233858"/>
              <a:ext cx="209544" cy="181232"/>
            </a:xfrm>
            <a:prstGeom prst="rect">
              <a:avLst/>
            </a:prstGeom>
          </p:spPr>
        </p:pic>
        <p:sp>
          <p:nvSpPr>
            <p:cNvPr id="41" name="Rounded Rectangle 40"/>
            <p:cNvSpPr/>
            <p:nvPr/>
          </p:nvSpPr>
          <p:spPr>
            <a:xfrm>
              <a:off x="6429214" y="5629275"/>
              <a:ext cx="4857628" cy="1362075"/>
            </a:xfrm>
            <a:prstGeom prst="roundRect">
              <a:avLst>
                <a:gd name="adj" fmla="val 11188"/>
              </a:avLst>
            </a:prstGeom>
            <a:solidFill>
              <a:srgbClr val="E0F7F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2" name="Round Same Side Corner Rectangle 41"/>
            <p:cNvSpPr/>
            <p:nvPr/>
          </p:nvSpPr>
          <p:spPr>
            <a:xfrm rot="16200000">
              <a:off x="5814217" y="6244272"/>
              <a:ext cx="1362075" cy="13208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838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43" name="Picture 42" descr="image.png"/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610184" y="5805207"/>
              <a:ext cx="190495" cy="162485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6876878" y="5772150"/>
              <a:ext cx="628634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00838F"/>
                  </a:solidFill>
                </a:rPr>
                <a:t>Example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610184" y="6086475"/>
              <a:ext cx="4533786" cy="476249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004D7A"/>
                  </a:solidFill>
                </a:rPr>
                <a:t>A student uses two-factor authentication for email accounts to prevent unauthorized access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610184" y="6657975"/>
              <a:ext cx="4533786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r">
                <a:spcBef>
                  <a:spcPts val="650"/>
                </a:spcBef>
                <a:spcAft>
                  <a:spcPts val="0"/>
                </a:spcAft>
              </a:pPr>
              <a:r>
                <a:rPr sz="956" b="0">
                  <a:solidFill>
                    <a:srgbClr val="555555"/>
                  </a:solidFill>
                </a:rPr>
                <a:t>— Cloudian (2024)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004D7A"/>
                </a:solidFill>
              </a:rPr>
              <a:t>Media Literacy: Recognizing Media Influence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5286242" cy="3238877"/>
          </a:xfrm>
          <a:prstGeom prst="roundRect">
            <a:avLst>
              <a:gd name="adj" fmla="val 4324"/>
            </a:avLst>
          </a:prstGeom>
          <a:solidFill>
            <a:srgbClr val="E1F5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04852" y="1446847"/>
            <a:ext cx="228594" cy="1543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28694" y="1381124"/>
            <a:ext cx="2285942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838F"/>
                </a:solidFill>
              </a:rPr>
              <a:t>What is Media Literacy?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4852" y="1819275"/>
            <a:ext cx="4810004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 Understanding how </a:t>
            </a:r>
            <a:r>
              <a:rPr sz="1196" b="1">
                <a:solidFill>
                  <a:srgbClr val="00838F"/>
                </a:solidFill>
              </a:rPr>
              <a:t>texts, images, and videos</a:t>
            </a:r>
            <a:r>
              <a:rPr sz="1196" b="0">
                <a:solidFill>
                  <a:srgbClr val="004D7A"/>
                </a:solidFill>
              </a:rPr>
              <a:t> are constructed to influence opinions and emotions. </a:t>
            </a:r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2565829"/>
            <a:ext cx="209544" cy="16424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09644" y="2543175"/>
            <a:ext cx="324794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Media can </a:t>
            </a:r>
            <a:r>
              <a:rPr sz="1196" b="1">
                <a:solidFill>
                  <a:srgbClr val="00838F"/>
                </a:solidFill>
              </a:rPr>
              <a:t>frame news stories</a:t>
            </a:r>
            <a:r>
              <a:rPr sz="1196" b="0">
                <a:solidFill>
                  <a:srgbClr val="004D7A"/>
                </a:solidFill>
              </a:rPr>
              <a:t> selectively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2966908"/>
            <a:ext cx="209544" cy="18123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209644" y="2952750"/>
            <a:ext cx="399087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Emphasizing some facts while downplaying others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04852" y="3407633"/>
            <a:ext cx="209544" cy="11893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09644" y="3362324"/>
            <a:ext cx="31622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Shapes public perception and discourse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4852" y="3819524"/>
            <a:ext cx="481000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>
              <a:spcBef>
                <a:spcPts val="1300"/>
              </a:spcBef>
              <a:spcAft>
                <a:spcPts val="0"/>
              </a:spcAft>
            </a:pPr>
            <a:r>
              <a:rPr sz="1076" b="0">
                <a:solidFill>
                  <a:srgbClr val="555555"/>
                </a:solidFill>
              </a:rPr>
              <a:t>— Livingstone (2004)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42992" y="4638673"/>
            <a:ext cx="3724181" cy="2095499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026820A-8F98-91A6-A126-9063920C35AB}"/>
              </a:ext>
            </a:extLst>
          </p:cNvPr>
          <p:cNvGrpSpPr/>
          <p:nvPr/>
        </p:nvGrpSpPr>
        <p:grpSpPr>
          <a:xfrm>
            <a:off x="6191094" y="3148140"/>
            <a:ext cx="5286242" cy="3609975"/>
            <a:chOff x="6238719" y="3429000"/>
            <a:chExt cx="5286242" cy="3609975"/>
          </a:xfrm>
        </p:grpSpPr>
        <p:sp>
          <p:nvSpPr>
            <p:cNvPr id="16" name="Rounded Rectangle 15"/>
            <p:cNvSpPr/>
            <p:nvPr/>
          </p:nvSpPr>
          <p:spPr>
            <a:xfrm>
              <a:off x="6238719" y="3429000"/>
              <a:ext cx="5286242" cy="3609975"/>
            </a:xfrm>
            <a:prstGeom prst="roundRect">
              <a:avLst>
                <a:gd name="adj" fmla="val 6332"/>
              </a:avLst>
            </a:prstGeom>
            <a:solidFill>
              <a:srgbClr val="E0F7F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7" name="Picture 16" descr="image.png"/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476838" y="3701415"/>
              <a:ext cx="228594" cy="217170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6800679" y="3667124"/>
              <a:ext cx="3571785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00838F"/>
                  </a:solidFill>
                </a:rPr>
                <a:t>Example: Comparing News Coverage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476838" y="4105274"/>
              <a:ext cx="4810004" cy="533399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004D7A"/>
                  </a:solidFill>
                </a:rPr>
                <a:t>Comparing coverage of a political event from two news outlets reveals different perspectives:</a:t>
              </a: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6476838" y="4829175"/>
              <a:ext cx="2314517" cy="1562100"/>
            </a:xfrm>
            <a:prstGeom prst="roundRect">
              <a:avLst>
                <a:gd name="adj" fmla="val 9756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1" name="Picture 20" descr="image.png"/>
            <p:cNvPicPr>
              <a:picLocks noChangeAspect="1"/>
            </p:cNvPicPr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619709" y="5010710"/>
              <a:ext cx="190495" cy="151279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6886402" y="4972050"/>
              <a:ext cx="600059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00838F"/>
                  </a:solidFill>
                </a:rPr>
                <a:t>Outlet A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619709" y="5286375"/>
              <a:ext cx="2028774" cy="723900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004D7A"/>
                  </a:solidFill>
                </a:rPr>
                <a:t> Headline: "Protesters Disrupt Peaceful Event" </a:t>
              </a:r>
              <a:r>
                <a:rPr sz="1104"/>
                <a:t>
</a:t>
              </a:r>
              <a:r>
                <a:rPr sz="1076" b="0">
                  <a:solidFill>
                    <a:srgbClr val="004D7A"/>
                  </a:solidFill>
                </a:rPr>
                <a:t> Image: Focus on chaos </a:t>
              </a: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8972325" y="4829175"/>
              <a:ext cx="2314517" cy="1562100"/>
            </a:xfrm>
            <a:prstGeom prst="roundRect">
              <a:avLst>
                <a:gd name="adj" fmla="val 9756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5" name="Picture 24" descr="image.png"/>
            <p:cNvPicPr>
              <a:picLocks noChangeAspect="1"/>
            </p:cNvPicPr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124721" y="5010710"/>
              <a:ext cx="190495" cy="151279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9391415" y="4972050"/>
              <a:ext cx="600059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00838F"/>
                  </a:solidFill>
                </a:rPr>
                <a:t>Outlet B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124721" y="5286375"/>
              <a:ext cx="2028774" cy="962024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004D7A"/>
                  </a:solidFill>
                </a:rPr>
                <a:t> Headline: "Citizens Exercise Right to Protest" </a:t>
              </a:r>
              <a:r>
                <a:rPr sz="1104"/>
                <a:t>
</a:t>
              </a:r>
              <a:r>
                <a:rPr sz="1076" b="0">
                  <a:solidFill>
                    <a:srgbClr val="004D7A"/>
                  </a:solidFill>
                </a:rPr>
                <a:t> Image: Focus on signs and faces 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476838" y="6534150"/>
              <a:ext cx="4810004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975"/>
                </a:spcBef>
                <a:spcAft>
                  <a:spcPts val="0"/>
                </a:spcAft>
              </a:pPr>
              <a:r>
                <a:rPr sz="1196" b="0">
                  <a:solidFill>
                    <a:srgbClr val="004D7A"/>
                  </a:solidFill>
                </a:rPr>
                <a:t> Prompts viewers to question </a:t>
              </a:r>
              <a:r>
                <a:rPr sz="1196" b="1">
                  <a:solidFill>
                    <a:srgbClr val="00838F"/>
                  </a:solidFill>
                </a:rPr>
                <a:t>potential bias or framing</a:t>
              </a:r>
              <a:r>
                <a:rPr sz="1196" b="0">
                  <a:solidFill>
                    <a:srgbClr val="004D7A"/>
                  </a:solidFill>
                </a:rPr>
                <a:t> 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004D7A"/>
                </a:solidFill>
              </a:rPr>
              <a:t>Critical Digital Literacy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5286242" cy="3727764"/>
          </a:xfrm>
          <a:prstGeom prst="roundRect">
            <a:avLst>
              <a:gd name="adj" fmla="val 4324"/>
            </a:avLst>
          </a:prstGeom>
          <a:solidFill>
            <a:srgbClr val="E1F5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04852" y="1435417"/>
            <a:ext cx="228594" cy="1771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28694" y="1381124"/>
            <a:ext cx="2485962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838F"/>
                </a:solidFill>
              </a:rPr>
              <a:t>Beyond Media Awareness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4852" y="1808366"/>
            <a:ext cx="4810004" cy="555217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004D7A"/>
                </a:solidFill>
              </a:rPr>
              <a:t>Extends beyond media awareness to </a:t>
            </a:r>
            <a:r>
              <a:rPr sz="1196" b="1" dirty="0">
                <a:solidFill>
                  <a:srgbClr val="00838F"/>
                </a:solidFill>
              </a:rPr>
              <a:t>questioning deeper ideologies</a:t>
            </a:r>
            <a:r>
              <a:rPr sz="1196" b="0" dirty="0">
                <a:solidFill>
                  <a:srgbClr val="004D7A"/>
                </a:solidFill>
              </a:rPr>
              <a:t> and biases in digital content. </a:t>
            </a:r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2577156"/>
            <a:ext cx="209544" cy="14158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09644" y="2543175"/>
            <a:ext cx="299077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Analyze </a:t>
            </a:r>
            <a:r>
              <a:rPr sz="1196" b="1">
                <a:solidFill>
                  <a:srgbClr val="00838F"/>
                </a:solidFill>
              </a:rPr>
              <a:t>who benefits</a:t>
            </a:r>
            <a:r>
              <a:rPr sz="1196" b="0">
                <a:solidFill>
                  <a:srgbClr val="004D7A"/>
                </a:solidFill>
              </a:rPr>
              <a:t> from a message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2971156"/>
            <a:ext cx="209544" cy="17273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209644" y="2952750"/>
            <a:ext cx="2905052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Identify </a:t>
            </a:r>
            <a:r>
              <a:rPr sz="1196" b="1">
                <a:solidFill>
                  <a:srgbClr val="00838F"/>
                </a:solidFill>
              </a:rPr>
              <a:t>voices included or excluded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04852" y="3380731"/>
            <a:ext cx="209544" cy="17273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09644" y="3362324"/>
            <a:ext cx="267645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004D7A"/>
                </a:solidFill>
              </a:rPr>
              <a:t>Question underlying assumptions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4852" y="3819524"/>
            <a:ext cx="481000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>
              <a:spcBef>
                <a:spcPts val="1300"/>
              </a:spcBef>
              <a:spcAft>
                <a:spcPts val="0"/>
              </a:spcAft>
            </a:pPr>
            <a:r>
              <a:rPr sz="1076" b="0">
                <a:solidFill>
                  <a:srgbClr val="555555"/>
                </a:solidFill>
              </a:rPr>
              <a:t>— Bulger &amp; Davison (2018)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8E9E8E9-2DEC-E9E6-EED2-380CF7C2493D}"/>
              </a:ext>
            </a:extLst>
          </p:cNvPr>
          <p:cNvGrpSpPr/>
          <p:nvPr/>
        </p:nvGrpSpPr>
        <p:grpSpPr>
          <a:xfrm>
            <a:off x="6110395" y="1107274"/>
            <a:ext cx="5286242" cy="3727764"/>
            <a:chOff x="6238719" y="3429000"/>
            <a:chExt cx="5286242" cy="3438525"/>
          </a:xfrm>
        </p:grpSpPr>
        <p:sp>
          <p:nvSpPr>
            <p:cNvPr id="16" name="Rounded Rectangle 15"/>
            <p:cNvSpPr/>
            <p:nvPr/>
          </p:nvSpPr>
          <p:spPr>
            <a:xfrm>
              <a:off x="6238719" y="3429000"/>
              <a:ext cx="5286242" cy="3438525"/>
            </a:xfrm>
            <a:prstGeom prst="roundRect">
              <a:avLst>
                <a:gd name="adj" fmla="val 6648"/>
              </a:avLst>
            </a:prstGeom>
            <a:solidFill>
              <a:srgbClr val="E0F7F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7" name="Picture 16" descr="image.png"/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6476838" y="3711416"/>
              <a:ext cx="228594" cy="197167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6800679" y="3667124"/>
              <a:ext cx="2962200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00838F"/>
                  </a:solidFill>
                </a:rPr>
                <a:t>Activity: Climate Change Posts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476838" y="4152899"/>
              <a:ext cx="285742" cy="285750"/>
            </a:xfrm>
            <a:prstGeom prst="roundRect">
              <a:avLst>
                <a:gd name="adj" fmla="val 50000"/>
              </a:avLst>
            </a:prstGeom>
            <a:solidFill>
              <a:srgbClr val="00838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476838" y="4152899"/>
              <a:ext cx="285742" cy="2857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 dirty="0">
                  <a:solidFill>
                    <a:srgbClr val="FFFFFF"/>
                  </a:solidFill>
                </a:rPr>
                <a:t>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905452" y="4152899"/>
              <a:ext cx="3828954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004D7A"/>
                  </a:solidFill>
                </a:rPr>
                <a:t>Review social media posts about climate change</a:t>
              </a: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6514937" y="4724399"/>
              <a:ext cx="285742" cy="285750"/>
            </a:xfrm>
            <a:prstGeom prst="roundRect">
              <a:avLst>
                <a:gd name="adj" fmla="val 50000"/>
              </a:avLst>
            </a:prstGeom>
            <a:solidFill>
              <a:srgbClr val="00838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541000" y="4738687"/>
              <a:ext cx="285742" cy="2857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 dirty="0">
                  <a:solidFill>
                    <a:srgbClr val="FFFFFF"/>
                  </a:solidFill>
                </a:rPr>
                <a:t>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905452" y="4581524"/>
              <a:ext cx="4381390" cy="533399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004D7A"/>
                  </a:solidFill>
                </a:rPr>
                <a:t>Identify posts using </a:t>
              </a:r>
              <a:r>
                <a:rPr sz="1196" b="1">
                  <a:solidFill>
                    <a:srgbClr val="00838F"/>
                  </a:solidFill>
                </a:rPr>
                <a:t>scientific evidence</a:t>
              </a:r>
              <a:r>
                <a:rPr sz="1196" b="0">
                  <a:solidFill>
                    <a:srgbClr val="004D7A"/>
                  </a:solidFill>
                </a:rPr>
                <a:t> vs. misinformation</a:t>
              </a: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6476838" y="5257800"/>
              <a:ext cx="285742" cy="285750"/>
            </a:xfrm>
            <a:prstGeom prst="roundRect">
              <a:avLst>
                <a:gd name="adj" fmla="val 50000"/>
              </a:avLst>
            </a:prstGeom>
            <a:solidFill>
              <a:srgbClr val="00838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476838" y="5257800"/>
              <a:ext cx="285742" cy="2857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 dirty="0">
                  <a:solidFill>
                    <a:srgbClr val="FFFFFF"/>
                  </a:solidFill>
                </a:rPr>
                <a:t>3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905452" y="5257800"/>
              <a:ext cx="3171745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 dirty="0">
                  <a:solidFill>
                    <a:srgbClr val="004D7A"/>
                  </a:solidFill>
                </a:rPr>
                <a:t>Discuss motives behind misinformation:</a:t>
              </a: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6514937" y="5776912"/>
              <a:ext cx="285742" cy="285750"/>
            </a:xfrm>
            <a:prstGeom prst="roundRect">
              <a:avLst>
                <a:gd name="adj" fmla="val 50000"/>
              </a:avLst>
            </a:prstGeom>
            <a:solidFill>
              <a:srgbClr val="00838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334066" y="5686425"/>
              <a:ext cx="1600159" cy="800100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004D7A"/>
                  </a:solidFill>
                </a:rPr>
                <a:t> • Economic interests</a:t>
              </a:r>
              <a:r>
                <a:rPr sz="1104"/>
                <a:t>
</a:t>
              </a:r>
              <a:r>
                <a:rPr sz="1196" b="0">
                  <a:solidFill>
                    <a:srgbClr val="004D7A"/>
                  </a:solidFill>
                </a:rPr>
                <a:t> • Political agendas</a:t>
              </a:r>
              <a:r>
                <a:rPr sz="1104"/>
                <a:t>
</a:t>
              </a:r>
              <a:r>
                <a:rPr sz="1196" b="0">
                  <a:solidFill>
                    <a:srgbClr val="004D7A"/>
                  </a:solidFill>
                </a:rPr>
                <a:t> • Ideological beliefs 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004D7A"/>
                </a:solidFill>
              </a:rPr>
              <a:t>Practical Application: Creating Visual Summaries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5286242" cy="4505325"/>
          </a:xfrm>
          <a:prstGeom prst="roundRect">
            <a:avLst>
              <a:gd name="adj" fmla="val 4324"/>
            </a:avLst>
          </a:prstGeom>
          <a:solidFill>
            <a:srgbClr val="E1F5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04852" y="1433988"/>
            <a:ext cx="228594" cy="180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28694" y="1381124"/>
            <a:ext cx="1914477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838F"/>
                </a:solidFill>
              </a:rPr>
              <a:t>Digital Design Tools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04852" y="1866899"/>
            <a:ext cx="2314517" cy="1114425"/>
          </a:xfrm>
          <a:prstGeom prst="roundRect">
            <a:avLst>
              <a:gd name="adj" fmla="val 13675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1095347" y="2181225"/>
            <a:ext cx="333366" cy="476249"/>
          </a:xfrm>
          <a:prstGeom prst="roundRect">
            <a:avLst>
              <a:gd name="adj" fmla="val 50000"/>
            </a:avLst>
          </a:prstGeom>
          <a:solidFill>
            <a:srgbClr val="E0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23921" y="2306292"/>
            <a:ext cx="266693" cy="22611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571585" y="2057400"/>
            <a:ext cx="145728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00838F"/>
                </a:solidFill>
              </a:rPr>
              <a:t>Canva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71585" y="2343150"/>
            <a:ext cx="1457288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004D7A"/>
                </a:solidFill>
              </a:rPr>
              <a:t>User-friendly design platform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409864" y="1866899"/>
            <a:ext cx="2314517" cy="1114425"/>
          </a:xfrm>
          <a:prstGeom prst="roundRect">
            <a:avLst>
              <a:gd name="adj" fmla="val 13675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3600359" y="2181225"/>
            <a:ext cx="333366" cy="476249"/>
          </a:xfrm>
          <a:prstGeom prst="roundRect">
            <a:avLst>
              <a:gd name="adj" fmla="val 50000"/>
            </a:avLst>
          </a:prstGeom>
          <a:solidFill>
            <a:srgbClr val="E0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28934" y="2335281"/>
            <a:ext cx="266693" cy="16813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076598" y="2057400"/>
            <a:ext cx="144776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00838F"/>
                </a:solidFill>
              </a:rPr>
              <a:t>Piktochart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76598" y="2343150"/>
            <a:ext cx="144776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004D7A"/>
                </a:solidFill>
              </a:rPr>
              <a:t>Infographics &amp; presentations</a:t>
            </a: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04852" y="3205806"/>
            <a:ext cx="209544" cy="14158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209644" y="3171825"/>
            <a:ext cx="399087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838F"/>
                </a:solidFill>
              </a:rPr>
              <a:t>Enhances comprehension</a:t>
            </a:r>
            <a:r>
              <a:rPr sz="1196" b="0">
                <a:solidFill>
                  <a:srgbClr val="004D7A"/>
                </a:solidFill>
              </a:rPr>
              <a:t> of complex information</a:t>
            </a:r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04852" y="3604054"/>
            <a:ext cx="209544" cy="16424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209644" y="3581400"/>
            <a:ext cx="284790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Increases </a:t>
            </a:r>
            <a:r>
              <a:rPr sz="1196" b="1">
                <a:solidFill>
                  <a:srgbClr val="00838F"/>
                </a:solidFill>
              </a:rPr>
              <a:t>engagement</a:t>
            </a:r>
            <a:r>
              <a:rPr sz="1196" b="0">
                <a:solidFill>
                  <a:srgbClr val="004D7A"/>
                </a:solidFill>
              </a:rPr>
              <a:t> with content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04852" y="4013629"/>
            <a:ext cx="209544" cy="16424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209644" y="3990974"/>
            <a:ext cx="303839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Builds </a:t>
            </a:r>
            <a:r>
              <a:rPr sz="1196" b="1">
                <a:solidFill>
                  <a:srgbClr val="00838F"/>
                </a:solidFill>
              </a:rPr>
              <a:t>digital and media literacy</a:t>
            </a:r>
            <a:r>
              <a:rPr sz="1196" b="0">
                <a:solidFill>
                  <a:srgbClr val="004D7A"/>
                </a:solidFill>
              </a:rPr>
              <a:t> skills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04852" y="4448175"/>
            <a:ext cx="481000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r">
              <a:spcBef>
                <a:spcPts val="1300"/>
              </a:spcBef>
              <a:spcAft>
                <a:spcPts val="0"/>
              </a:spcAft>
            </a:pPr>
            <a:r>
              <a:rPr sz="1076" b="0">
                <a:solidFill>
                  <a:srgbClr val="555555"/>
                </a:solidFill>
              </a:rPr>
              <a:t>— Canva Education (2024)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B5F779D9-E571-32FC-D93A-A76A3C9F55AA}"/>
              </a:ext>
            </a:extLst>
          </p:cNvPr>
          <p:cNvGrpSpPr/>
          <p:nvPr/>
        </p:nvGrpSpPr>
        <p:grpSpPr>
          <a:xfrm>
            <a:off x="6191094" y="1143001"/>
            <a:ext cx="5286242" cy="4505325"/>
            <a:chOff x="6238719" y="3429000"/>
            <a:chExt cx="5286242" cy="4505325"/>
          </a:xfrm>
        </p:grpSpPr>
        <p:sp>
          <p:nvSpPr>
            <p:cNvPr id="25" name="Rounded Rectangle 24"/>
            <p:cNvSpPr/>
            <p:nvPr/>
          </p:nvSpPr>
          <p:spPr>
            <a:xfrm>
              <a:off x="6238719" y="3429000"/>
              <a:ext cx="5286242" cy="4505325"/>
            </a:xfrm>
            <a:prstGeom prst="roundRect">
              <a:avLst>
                <a:gd name="adj" fmla="val 5073"/>
              </a:avLst>
            </a:prstGeom>
            <a:solidFill>
              <a:srgbClr val="E0F7F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6" name="Picture 25" descr="image.png"/>
            <p:cNvPicPr>
              <a:picLocks noChangeAspect="1"/>
            </p:cNvPicPr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476838" y="3701415"/>
              <a:ext cx="228594" cy="217170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6800679" y="3667124"/>
              <a:ext cx="2104972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00838F"/>
                  </a:solidFill>
                </a:rPr>
                <a:t>Creating Infographics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476838" y="4105274"/>
              <a:ext cx="4810004" cy="533399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004D7A"/>
                  </a:solidFill>
                </a:rPr>
                <a:t>Visual summaries of research findings or news stories help develop critical thinking and communication skills.</a:t>
              </a: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6476838" y="4829175"/>
              <a:ext cx="4810004" cy="1809749"/>
            </a:xfrm>
            <a:prstGeom prst="roundRect">
              <a:avLst>
                <a:gd name="adj" fmla="val 8421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0" name="Picture 29" descr="image.png"/>
            <p:cNvPicPr>
              <a:picLocks noChangeAspect="1"/>
            </p:cNvPicPr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6667333" y="5046344"/>
              <a:ext cx="228594" cy="194309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6991175" y="5019675"/>
              <a:ext cx="1990675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>
                  <a:solidFill>
                    <a:srgbClr val="00838F"/>
                  </a:solidFill>
                </a:rPr>
                <a:t>Infographic Applications</a:t>
              </a: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6667333" y="5400675"/>
              <a:ext cx="2143071" cy="447675"/>
            </a:xfrm>
            <a:prstGeom prst="roundRect">
              <a:avLst>
                <a:gd name="adj" fmla="val 25531"/>
              </a:avLst>
            </a:prstGeom>
            <a:solidFill>
              <a:srgbClr val="F5F9F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3" name="Picture 32" descr="image.png"/>
            <p:cNvPicPr>
              <a:picLocks noChangeAspect="1"/>
            </p:cNvPicPr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781630" y="5559238"/>
              <a:ext cx="190495" cy="140073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7067373" y="5514975"/>
              <a:ext cx="1257268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4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004D7A"/>
                  </a:solidFill>
                </a:rPr>
                <a:t>Research findings</a:t>
              </a: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8953276" y="5400675"/>
              <a:ext cx="2143071" cy="447675"/>
            </a:xfrm>
            <a:prstGeom prst="roundRect">
              <a:avLst>
                <a:gd name="adj" fmla="val 25531"/>
              </a:avLst>
            </a:prstGeom>
            <a:solidFill>
              <a:srgbClr val="F5F9F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6" name="Picture 35" descr="image.png"/>
            <p:cNvPicPr>
              <a:picLocks noChangeAspect="1"/>
            </p:cNvPicPr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9067573" y="5553635"/>
              <a:ext cx="190495" cy="151279"/>
            </a:xfrm>
            <a:prstGeom prst="rect">
              <a:avLst/>
            </a:prstGeom>
          </p:spPr>
        </p:pic>
        <p:sp>
          <p:nvSpPr>
            <p:cNvPr id="37" name="TextBox 36"/>
            <p:cNvSpPr txBox="1"/>
            <p:nvPr/>
          </p:nvSpPr>
          <p:spPr>
            <a:xfrm>
              <a:off x="9353316" y="5514975"/>
              <a:ext cx="1400139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4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004D7A"/>
                  </a:solidFill>
                </a:rPr>
                <a:t>News story analysis</a:t>
              </a: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6667333" y="5991225"/>
              <a:ext cx="2143071" cy="447675"/>
            </a:xfrm>
            <a:prstGeom prst="roundRect">
              <a:avLst>
                <a:gd name="adj" fmla="val 25531"/>
              </a:avLst>
            </a:prstGeom>
            <a:solidFill>
              <a:srgbClr val="F5F9F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9" name="Picture 38" descr="image.png"/>
            <p:cNvPicPr>
              <a:picLocks noChangeAspect="1"/>
            </p:cNvPicPr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6781630" y="6146986"/>
              <a:ext cx="190495" cy="145676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7067373" y="6105525"/>
              <a:ext cx="1266793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4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004D7A"/>
                  </a:solidFill>
                </a:rPr>
                <a:t>Data visualization</a:t>
              </a: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8953276" y="5991225"/>
              <a:ext cx="2143071" cy="447675"/>
            </a:xfrm>
            <a:prstGeom prst="roundRect">
              <a:avLst>
                <a:gd name="adj" fmla="val 25531"/>
              </a:avLst>
            </a:prstGeom>
            <a:solidFill>
              <a:srgbClr val="F5F9F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42" name="Picture 41" descr="image.png"/>
            <p:cNvPicPr>
              <a:picLocks noChangeAspect="1"/>
            </p:cNvPicPr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9067573" y="6130177"/>
              <a:ext cx="190495" cy="179294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>
            <a:xfrm>
              <a:off x="9353316" y="6105525"/>
              <a:ext cx="1381090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4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004D7A"/>
                  </a:solidFill>
                </a:rPr>
                <a:t>Source comparison</a:t>
              </a:r>
            </a:p>
          </p:txBody>
        </p:sp>
        <p:pic>
          <p:nvPicPr>
            <p:cNvPr id="44" name="Picture 43" descr="image.png"/>
            <p:cNvPicPr>
              <a:picLocks noChangeAspect="1"/>
            </p:cNvPicPr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6476838" y="6891208"/>
              <a:ext cx="209544" cy="181232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6781630" y="6877050"/>
              <a:ext cx="2533586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004D7A"/>
                  </a:solidFill>
                </a:rPr>
                <a:t>Simplifies </a:t>
              </a:r>
              <a:r>
                <a:rPr sz="1196" b="1">
                  <a:solidFill>
                    <a:srgbClr val="00838F"/>
                  </a:solidFill>
                </a:rPr>
                <a:t>complex information</a:t>
              </a:r>
            </a:p>
          </p:txBody>
        </p:sp>
        <p:pic>
          <p:nvPicPr>
            <p:cNvPr id="46" name="Picture 45" descr="image.png"/>
            <p:cNvPicPr>
              <a:picLocks noChangeAspect="1"/>
            </p:cNvPicPr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6476838" y="7300783"/>
              <a:ext cx="209544" cy="181232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6781630" y="7286625"/>
              <a:ext cx="3124121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004D7A"/>
                  </a:solidFill>
                </a:rPr>
                <a:t>Promotes </a:t>
              </a:r>
              <a:r>
                <a:rPr sz="1196" b="1">
                  <a:solidFill>
                    <a:srgbClr val="00838F"/>
                  </a:solidFill>
                </a:rPr>
                <a:t>critical evaluation</a:t>
              </a:r>
              <a:r>
                <a:rPr sz="1196" b="0">
                  <a:solidFill>
                    <a:srgbClr val="004D7A"/>
                  </a:solidFill>
                </a:rPr>
                <a:t> of sources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004D7A"/>
                </a:solidFill>
              </a:rPr>
              <a:t>Key Takeaways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3457488" cy="2552700"/>
          </a:xfrm>
          <a:prstGeom prst="roundRect">
            <a:avLst>
              <a:gd name="adj" fmla="val 8955"/>
            </a:avLst>
          </a:prstGeom>
          <a:solidFill>
            <a:srgbClr val="E1F5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904852" y="1381124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83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38199" y="1549644"/>
            <a:ext cx="304792" cy="2344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19209" y="1523999"/>
            <a:ext cx="1666833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838F"/>
                </a:solidFill>
              </a:rPr>
              <a:t>Evaluate Sources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4852" y="2143125"/>
            <a:ext cx="2981250" cy="13144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 Use established criteria like </a:t>
            </a:r>
            <a:r>
              <a:rPr sz="1196" b="1">
                <a:solidFill>
                  <a:srgbClr val="00838F"/>
                </a:solidFill>
              </a:rPr>
              <a:t>accuracy</a:t>
            </a:r>
            <a:r>
              <a:rPr sz="1196" b="0">
                <a:solidFill>
                  <a:srgbClr val="004D7A"/>
                </a:solidFill>
              </a:rPr>
              <a:t>, </a:t>
            </a:r>
            <a:r>
              <a:rPr sz="1196" b="1">
                <a:solidFill>
                  <a:srgbClr val="00838F"/>
                </a:solidFill>
              </a:rPr>
              <a:t>authority</a:t>
            </a:r>
            <a:r>
              <a:rPr sz="1196" b="0">
                <a:solidFill>
                  <a:srgbClr val="004D7A"/>
                </a:solidFill>
              </a:rPr>
              <a:t>, and </a:t>
            </a:r>
            <a:r>
              <a:rPr sz="1196" b="1">
                <a:solidFill>
                  <a:srgbClr val="00838F"/>
                </a:solidFill>
              </a:rPr>
              <a:t>bias</a:t>
            </a:r>
            <a:r>
              <a:rPr sz="1196" b="0">
                <a:solidFill>
                  <a:srgbClr val="004D7A"/>
                </a:solidFill>
              </a:rPr>
              <a:t> to critically assess information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62340" y="1143000"/>
            <a:ext cx="3457488" cy="2552700"/>
          </a:xfrm>
          <a:prstGeom prst="roundRect">
            <a:avLst>
              <a:gd name="adj" fmla="val 8955"/>
            </a:avLst>
          </a:prstGeom>
          <a:solidFill>
            <a:srgbClr val="E1F5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4600459" y="1381124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83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3806" y="1523267"/>
            <a:ext cx="304792" cy="28721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314817" y="1523999"/>
            <a:ext cx="121916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838F"/>
                </a:solidFill>
              </a:rPr>
              <a:t>Protect Data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00459" y="2143125"/>
            <a:ext cx="2981250" cy="13144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 Implement </a:t>
            </a:r>
            <a:r>
              <a:rPr sz="1196" b="1">
                <a:solidFill>
                  <a:srgbClr val="00838F"/>
                </a:solidFill>
              </a:rPr>
              <a:t>secure digital habits</a:t>
            </a:r>
            <a:r>
              <a:rPr sz="1196" b="0">
                <a:solidFill>
                  <a:srgbClr val="004D7A"/>
                </a:solidFill>
              </a:rPr>
              <a:t> including strong passwords and privacy settings 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67473" y="1143000"/>
            <a:ext cx="3457488" cy="2552700"/>
          </a:xfrm>
          <a:prstGeom prst="roundRect">
            <a:avLst>
              <a:gd name="adj" fmla="val 8955"/>
            </a:avLst>
          </a:prstGeom>
          <a:solidFill>
            <a:srgbClr val="E1F5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305592" y="1381124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83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8939" y="1567228"/>
            <a:ext cx="304792" cy="19929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9019949" y="1523999"/>
            <a:ext cx="1695407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838F"/>
                </a:solidFill>
              </a:rPr>
              <a:t>Media Awareness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05592" y="2143125"/>
            <a:ext cx="2981250" cy="13144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 Understand how media </a:t>
            </a:r>
            <a:r>
              <a:rPr sz="1196" b="1">
                <a:solidFill>
                  <a:srgbClr val="00838F"/>
                </a:solidFill>
              </a:rPr>
              <a:t>shapes perceptions</a:t>
            </a:r>
            <a:r>
              <a:rPr sz="1196" b="0">
                <a:solidFill>
                  <a:srgbClr val="004D7A"/>
                </a:solidFill>
              </a:rPr>
              <a:t> to avoid misinformation pitfalls 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66733" y="3924299"/>
            <a:ext cx="5314817" cy="2552700"/>
          </a:xfrm>
          <a:prstGeom prst="roundRect">
            <a:avLst>
              <a:gd name="adj" fmla="val 8955"/>
            </a:avLst>
          </a:prstGeom>
          <a:solidFill>
            <a:srgbClr val="E1F5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904852" y="41719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83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38199" y="4340469"/>
            <a:ext cx="304792" cy="23446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619209" y="4305300"/>
            <a:ext cx="161920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838F"/>
                </a:solidFill>
              </a:rPr>
              <a:t>Critical Thinking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04852" y="4933950"/>
            <a:ext cx="4838579" cy="13144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4D7A"/>
                </a:solidFill>
              </a:rPr>
              <a:t> Interrogate digital content and its </a:t>
            </a:r>
            <a:r>
              <a:rPr sz="1196" b="1">
                <a:solidFill>
                  <a:srgbClr val="00838F"/>
                </a:solidFill>
              </a:rPr>
              <a:t>underlying motives</a:t>
            </a:r>
            <a:r>
              <a:rPr sz="1196" b="0">
                <a:solidFill>
                  <a:srgbClr val="004D7A"/>
                </a:solidFill>
              </a:rPr>
              <a:t> and perspectives 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0144" y="3924299"/>
            <a:ext cx="5314817" cy="2552700"/>
          </a:xfrm>
          <a:prstGeom prst="roundRect">
            <a:avLst>
              <a:gd name="adj" fmla="val 8955"/>
            </a:avLst>
          </a:prstGeom>
          <a:solidFill>
            <a:srgbClr val="E1F5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6457788" y="41719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83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91135" y="4339003"/>
            <a:ext cx="304792" cy="237392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162620" y="4305300"/>
            <a:ext cx="220021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838F"/>
                </a:solidFill>
              </a:rPr>
              <a:t>Visual Communication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57788" y="5428983"/>
            <a:ext cx="4838579" cy="324384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004D7A"/>
                </a:solidFill>
              </a:rPr>
              <a:t>Use digital design tools to </a:t>
            </a:r>
            <a:r>
              <a:rPr sz="1196" b="1" dirty="0">
                <a:solidFill>
                  <a:srgbClr val="00838F"/>
                </a:solidFill>
              </a:rPr>
              <a:t>communicate information</a:t>
            </a:r>
            <a:r>
              <a:rPr sz="1196" b="0" dirty="0">
                <a:solidFill>
                  <a:srgbClr val="004D7A"/>
                </a:solidFill>
              </a:rPr>
              <a:t> clearly and engagingly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749</Words>
  <Application>Microsoft Office PowerPoint</Application>
  <PresentationFormat>Widescreen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venom t98</cp:lastModifiedBy>
  <cp:revision>2</cp:revision>
  <dcterms:created xsi:type="dcterms:W3CDTF">2013-01-27T09:14:16Z</dcterms:created>
  <dcterms:modified xsi:type="dcterms:W3CDTF">2025-10-19T20:57:30Z</dcterms:modified>
  <cp:category/>
</cp:coreProperties>
</file>