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4" r:id="rId4"/>
    <p:sldId id="265" r:id="rId5"/>
    <p:sldId id="267" r:id="rId6"/>
    <p:sldId id="258" r:id="rId7"/>
    <p:sldId id="268"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60"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3F8B7E90-2E70-46AE-84F6-8D0DFFEC1FE9}" type="datetimeFigureOut">
              <a:rPr lang="ar-DZ" smtClean="0"/>
              <a:t>14-05-1447</a:t>
            </a:fld>
            <a:endParaRPr lang="ar-DZ"/>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ar-DZ"/>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8CBB17D0-4D3B-44D6-8FF9-AA45594C1378}" type="slidenum">
              <a:rPr lang="ar-DZ" smtClean="0"/>
              <a:t>‹#›</a:t>
            </a:fld>
            <a:endParaRPr lang="ar-DZ"/>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p14="http://schemas.microsoft.com/office/powerpoint/2010/main" val="2973776607"/>
      </p:ext>
    </p:extLst>
  </p:cSld>
  <p:clrMapOvr>
    <a:masterClrMapping/>
  </p:clrMapOvr>
  <p:extLst mod="1">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8B7E90-2E70-46AE-84F6-8D0DFFEC1FE9}" type="datetimeFigureOut">
              <a:rPr lang="ar-DZ" smtClean="0"/>
              <a:t>14-05-1447</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8CBB17D0-4D3B-44D6-8FF9-AA45594C1378}" type="slidenum">
              <a:rPr lang="ar-DZ" smtClean="0"/>
              <a:t>‹#›</a:t>
            </a:fld>
            <a:endParaRPr lang="ar-DZ"/>
          </a:p>
        </p:txBody>
      </p:sp>
    </p:spTree>
    <p:extLst>
      <p:ext uri="{BB962C8B-B14F-4D97-AF65-F5344CB8AC3E}">
        <p14:creationId xmlns:p14="http://schemas.microsoft.com/office/powerpoint/2010/main" val="4016781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3F8B7E90-2E70-46AE-84F6-8D0DFFEC1FE9}" type="datetimeFigureOut">
              <a:rPr lang="ar-DZ" smtClean="0"/>
              <a:t>14-05-1447</a:t>
            </a:fld>
            <a:endParaRPr lang="ar-DZ"/>
          </a:p>
        </p:txBody>
      </p:sp>
      <p:sp>
        <p:nvSpPr>
          <p:cNvPr id="5" name="Footer Placeholder 4"/>
          <p:cNvSpPr>
            <a:spLocks noGrp="1"/>
          </p:cNvSpPr>
          <p:nvPr>
            <p:ph type="ftr" sz="quarter" idx="11"/>
          </p:nvPr>
        </p:nvSpPr>
        <p:spPr>
          <a:xfrm>
            <a:off x="2933699" y="6296615"/>
            <a:ext cx="5959577" cy="365125"/>
          </a:xfrm>
        </p:spPr>
        <p:txBody>
          <a:bodyPr/>
          <a:lstStyle/>
          <a:p>
            <a:endParaRPr lang="ar-DZ"/>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8CBB17D0-4D3B-44D6-8FF9-AA45594C1378}" type="slidenum">
              <a:rPr lang="ar-DZ" smtClean="0"/>
              <a:t>‹#›</a:t>
            </a:fld>
            <a:endParaRPr lang="ar-DZ"/>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1171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8B7E90-2E70-46AE-84F6-8D0DFFEC1FE9}" type="datetimeFigureOut">
              <a:rPr lang="ar-DZ" smtClean="0"/>
              <a:t>14-05-1447</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8CBB17D0-4D3B-44D6-8FF9-AA45594C1378}" type="slidenum">
              <a:rPr lang="ar-DZ" smtClean="0"/>
              <a:t>‹#›</a:t>
            </a:fld>
            <a:endParaRPr lang="ar-DZ"/>
          </a:p>
        </p:txBody>
      </p:sp>
    </p:spTree>
    <p:extLst>
      <p:ext uri="{BB962C8B-B14F-4D97-AF65-F5344CB8AC3E}">
        <p14:creationId xmlns:p14="http://schemas.microsoft.com/office/powerpoint/2010/main" val="938471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3F8B7E90-2E70-46AE-84F6-8D0DFFEC1FE9}" type="datetimeFigureOut">
              <a:rPr lang="ar-DZ" smtClean="0"/>
              <a:t>14-05-1447</a:t>
            </a:fld>
            <a:endParaRPr lang="ar-DZ"/>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ar-DZ"/>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8CBB17D0-4D3B-44D6-8FF9-AA45594C1378}" type="slidenum">
              <a:rPr lang="ar-DZ" smtClean="0"/>
              <a:t>‹#›</a:t>
            </a:fld>
            <a:endParaRPr lang="ar-DZ"/>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Tree>
    <p:extLst>
      <p:ext uri="{BB962C8B-B14F-4D97-AF65-F5344CB8AC3E}">
        <p14:creationId xmlns:p14="http://schemas.microsoft.com/office/powerpoint/2010/main" val="3616330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F8B7E90-2E70-46AE-84F6-8D0DFFEC1FE9}" type="datetimeFigureOut">
              <a:rPr lang="ar-DZ" smtClean="0"/>
              <a:t>14-05-1447</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8CBB17D0-4D3B-44D6-8FF9-AA45594C1378}" type="slidenum">
              <a:rPr lang="ar-DZ" smtClean="0"/>
              <a:t>‹#›</a:t>
            </a:fld>
            <a:endParaRPr lang="ar-DZ"/>
          </a:p>
        </p:txBody>
      </p:sp>
    </p:spTree>
    <p:extLst>
      <p:ext uri="{BB962C8B-B14F-4D97-AF65-F5344CB8AC3E}">
        <p14:creationId xmlns:p14="http://schemas.microsoft.com/office/powerpoint/2010/main" val="1797392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8B7E90-2E70-46AE-84F6-8D0DFFEC1FE9}" type="datetimeFigureOut">
              <a:rPr lang="ar-DZ" smtClean="0"/>
              <a:t>14-05-1447</a:t>
            </a:fld>
            <a:endParaRPr lang="ar-DZ"/>
          </a:p>
        </p:txBody>
      </p:sp>
      <p:sp>
        <p:nvSpPr>
          <p:cNvPr id="8" name="Footer Placeholder 7"/>
          <p:cNvSpPr>
            <a:spLocks noGrp="1"/>
          </p:cNvSpPr>
          <p:nvPr>
            <p:ph type="ftr" sz="quarter" idx="11"/>
          </p:nvPr>
        </p:nvSpPr>
        <p:spPr/>
        <p:txBody>
          <a:bodyPr/>
          <a:lstStyle/>
          <a:p>
            <a:endParaRPr lang="ar-DZ"/>
          </a:p>
        </p:txBody>
      </p:sp>
      <p:sp>
        <p:nvSpPr>
          <p:cNvPr id="9" name="Slide Number Placeholder 8"/>
          <p:cNvSpPr>
            <a:spLocks noGrp="1"/>
          </p:cNvSpPr>
          <p:nvPr>
            <p:ph type="sldNum" sz="quarter" idx="12"/>
          </p:nvPr>
        </p:nvSpPr>
        <p:spPr/>
        <p:txBody>
          <a:bodyPr/>
          <a:lstStyle/>
          <a:p>
            <a:fld id="{8CBB17D0-4D3B-44D6-8FF9-AA45594C1378}" type="slidenum">
              <a:rPr lang="ar-DZ" smtClean="0"/>
              <a:t>‹#›</a:t>
            </a:fld>
            <a:endParaRPr lang="ar-DZ"/>
          </a:p>
        </p:txBody>
      </p:sp>
    </p:spTree>
    <p:extLst>
      <p:ext uri="{BB962C8B-B14F-4D97-AF65-F5344CB8AC3E}">
        <p14:creationId xmlns:p14="http://schemas.microsoft.com/office/powerpoint/2010/main" val="169614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F8B7E90-2E70-46AE-84F6-8D0DFFEC1FE9}" type="datetimeFigureOut">
              <a:rPr lang="ar-DZ" smtClean="0"/>
              <a:t>14-05-1447</a:t>
            </a:fld>
            <a:endParaRPr lang="ar-DZ"/>
          </a:p>
        </p:txBody>
      </p:sp>
      <p:sp>
        <p:nvSpPr>
          <p:cNvPr id="4" name="Footer Placeholder 3"/>
          <p:cNvSpPr>
            <a:spLocks noGrp="1"/>
          </p:cNvSpPr>
          <p:nvPr>
            <p:ph type="ftr" sz="quarter" idx="11"/>
          </p:nvPr>
        </p:nvSpPr>
        <p:spPr/>
        <p:txBody>
          <a:bodyPr/>
          <a:lstStyle/>
          <a:p>
            <a:endParaRPr lang="ar-DZ"/>
          </a:p>
        </p:txBody>
      </p:sp>
      <p:sp>
        <p:nvSpPr>
          <p:cNvPr id="5" name="Slide Number Placeholder 4"/>
          <p:cNvSpPr>
            <a:spLocks noGrp="1"/>
          </p:cNvSpPr>
          <p:nvPr>
            <p:ph type="sldNum" sz="quarter" idx="12"/>
          </p:nvPr>
        </p:nvSpPr>
        <p:spPr/>
        <p:txBody>
          <a:bodyPr/>
          <a:lstStyle/>
          <a:p>
            <a:fld id="{8CBB17D0-4D3B-44D6-8FF9-AA45594C1378}" type="slidenum">
              <a:rPr lang="ar-DZ" smtClean="0"/>
              <a:t>‹#›</a:t>
            </a:fld>
            <a:endParaRPr lang="ar-DZ"/>
          </a:p>
        </p:txBody>
      </p:sp>
    </p:spTree>
    <p:extLst>
      <p:ext uri="{BB962C8B-B14F-4D97-AF65-F5344CB8AC3E}">
        <p14:creationId xmlns:p14="http://schemas.microsoft.com/office/powerpoint/2010/main" val="1912993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3F8B7E90-2E70-46AE-84F6-8D0DFFEC1FE9}" type="datetimeFigureOut">
              <a:rPr lang="ar-DZ" smtClean="0"/>
              <a:t>14-05-1447</a:t>
            </a:fld>
            <a:endParaRPr lang="ar-DZ"/>
          </a:p>
        </p:txBody>
      </p:sp>
      <p:sp>
        <p:nvSpPr>
          <p:cNvPr id="3" name="Footer Placeholder 2"/>
          <p:cNvSpPr>
            <a:spLocks noGrp="1"/>
          </p:cNvSpPr>
          <p:nvPr>
            <p:ph type="ftr" sz="quarter" idx="11"/>
          </p:nvPr>
        </p:nvSpPr>
        <p:spPr/>
        <p:txBody>
          <a:bodyPr/>
          <a:lstStyle/>
          <a:p>
            <a:endParaRPr lang="ar-DZ"/>
          </a:p>
        </p:txBody>
      </p:sp>
      <p:sp>
        <p:nvSpPr>
          <p:cNvPr id="4" name="Slide Number Placeholder 3"/>
          <p:cNvSpPr>
            <a:spLocks noGrp="1"/>
          </p:cNvSpPr>
          <p:nvPr>
            <p:ph type="sldNum" sz="quarter" idx="12"/>
          </p:nvPr>
        </p:nvSpPr>
        <p:spPr/>
        <p:txBody>
          <a:bodyPr/>
          <a:lstStyle/>
          <a:p>
            <a:fld id="{8CBB17D0-4D3B-44D6-8FF9-AA45594C1378}" type="slidenum">
              <a:rPr lang="ar-DZ" smtClean="0"/>
              <a:t>‹#›</a:t>
            </a:fld>
            <a:endParaRPr lang="ar-DZ"/>
          </a:p>
        </p:txBody>
      </p:sp>
    </p:spTree>
    <p:extLst>
      <p:ext uri="{BB962C8B-B14F-4D97-AF65-F5344CB8AC3E}">
        <p14:creationId xmlns:p14="http://schemas.microsoft.com/office/powerpoint/2010/main" val="3296504791"/>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3F8B7E90-2E70-46AE-84F6-8D0DFFEC1FE9}" type="datetimeFigureOut">
              <a:rPr lang="ar-DZ" smtClean="0"/>
              <a:t>14-05-1447</a:t>
            </a:fld>
            <a:endParaRPr lang="ar-DZ"/>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ar-DZ"/>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8CBB17D0-4D3B-44D6-8FF9-AA45594C1378}" type="slidenum">
              <a:rPr lang="ar-DZ" smtClean="0"/>
              <a:t>‹#›</a:t>
            </a:fld>
            <a:endParaRPr lang="ar-DZ"/>
          </a:p>
        </p:txBody>
      </p:sp>
    </p:spTree>
    <p:extLst>
      <p:ext uri="{BB962C8B-B14F-4D97-AF65-F5344CB8AC3E}">
        <p14:creationId xmlns:p14="http://schemas.microsoft.com/office/powerpoint/2010/main" val="3146852187"/>
      </p:ext>
    </p:extLst>
  </p:cSld>
  <p:clrMapOvr>
    <a:masterClrMapping/>
  </p:clrMapOvr>
  <p:extLst mod="1">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3F8B7E90-2E70-46AE-84F6-8D0DFFEC1FE9}" type="datetimeFigureOut">
              <a:rPr lang="ar-DZ" smtClean="0"/>
              <a:t>14-05-1447</a:t>
            </a:fld>
            <a:endParaRPr lang="ar-DZ"/>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ar-DZ"/>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8CBB17D0-4D3B-44D6-8FF9-AA45594C1378}" type="slidenum">
              <a:rPr lang="ar-DZ" smtClean="0"/>
              <a:t>‹#›</a:t>
            </a:fld>
            <a:endParaRPr lang="ar-DZ"/>
          </a:p>
        </p:txBody>
      </p:sp>
    </p:spTree>
    <p:extLst>
      <p:ext uri="{BB962C8B-B14F-4D97-AF65-F5344CB8AC3E}">
        <p14:creationId xmlns:p14="http://schemas.microsoft.com/office/powerpoint/2010/main" val="4247346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3F8B7E90-2E70-46AE-84F6-8D0DFFEC1FE9}" type="datetimeFigureOut">
              <a:rPr lang="ar-DZ" smtClean="0"/>
              <a:t>14-05-1447</a:t>
            </a:fld>
            <a:endParaRPr lang="ar-DZ"/>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ar-DZ"/>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8CBB17D0-4D3B-44D6-8FF9-AA45594C1378}" type="slidenum">
              <a:rPr lang="ar-DZ" smtClean="0"/>
              <a:t>‹#›</a:t>
            </a:fld>
            <a:endParaRPr lang="ar-DZ"/>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1126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r" defTabSz="914400" rtl="1"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r" defTabSz="914400" rtl="1"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r" defTabSz="914400" rtl="1"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r" defTabSz="914400" rtl="1"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r" defTabSz="914400" rtl="1"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r" defTabSz="914400" rtl="1"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r" defTabSz="914400" rtl="1"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r" defTabSz="914400" rtl="1"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r" defTabSz="914400" rtl="1"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33452" y="1214367"/>
            <a:ext cx="3793678" cy="3349641"/>
          </a:xfrm>
        </p:spPr>
        <p:txBody>
          <a:bodyPr>
            <a:normAutofit/>
          </a:bodyPr>
          <a:lstStyle/>
          <a:p>
            <a:pPr algn="ctr"/>
            <a:r>
              <a:rPr lang="ar-SA" sz="5400" dirty="0" smtClean="0"/>
              <a:t>أساسيات لغة البرمجة بايثون </a:t>
            </a:r>
            <a:r>
              <a:rPr lang="fr-FR" sz="5400" dirty="0" smtClean="0"/>
              <a:t>Python</a:t>
            </a:r>
            <a:endParaRPr lang="ar-DZ" sz="5400" dirty="0"/>
          </a:p>
        </p:txBody>
      </p:sp>
    </p:spTree>
    <p:extLst>
      <p:ext uri="{BB962C8B-B14F-4D97-AF65-F5344CB8AC3E}">
        <p14:creationId xmlns:p14="http://schemas.microsoft.com/office/powerpoint/2010/main" val="4155066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568345"/>
            <a:ext cx="8770571" cy="1374755"/>
          </a:xfrm>
        </p:spPr>
        <p:txBody>
          <a:bodyPr>
            <a:normAutofit/>
          </a:bodyPr>
          <a:lstStyle/>
          <a:p>
            <a:pPr algn="ctr"/>
            <a:r>
              <a:rPr lang="ar-SA" sz="6000" b="1" dirty="0" smtClean="0">
                <a:solidFill>
                  <a:schemeClr val="accent2">
                    <a:lumMod val="75000"/>
                  </a:schemeClr>
                </a:solidFill>
              </a:rPr>
              <a:t>أساسيات البرمجة في لغة البايثون</a:t>
            </a:r>
            <a:endParaRPr lang="ar-DZ" sz="6000" b="1" dirty="0">
              <a:solidFill>
                <a:schemeClr val="accent2">
                  <a:lumMod val="75000"/>
                </a:schemeClr>
              </a:solidFill>
            </a:endParaRPr>
          </a:p>
        </p:txBody>
      </p:sp>
      <p:sp>
        <p:nvSpPr>
          <p:cNvPr id="3" name="Content Placeholder 2"/>
          <p:cNvSpPr>
            <a:spLocks noGrp="1"/>
          </p:cNvSpPr>
          <p:nvPr>
            <p:ph idx="1"/>
          </p:nvPr>
        </p:nvSpPr>
        <p:spPr>
          <a:xfrm>
            <a:off x="939800" y="2438400"/>
            <a:ext cx="10764471" cy="4419600"/>
          </a:xfrm>
        </p:spPr>
        <p:txBody>
          <a:bodyPr>
            <a:noAutofit/>
          </a:bodyPr>
          <a:lstStyle/>
          <a:p>
            <a:pPr marL="0" indent="0">
              <a:buNone/>
            </a:pPr>
            <a:r>
              <a:rPr lang="ar-SA" sz="3600" dirty="0" smtClean="0"/>
              <a:t> </a:t>
            </a:r>
            <a:r>
              <a:rPr lang="ar-SA" sz="4000" dirty="0" smtClean="0"/>
              <a:t>    تعتبر لغة البرمجة بايثون من أكثر اللغات</a:t>
            </a:r>
          </a:p>
          <a:p>
            <a:pPr marL="0" indent="0">
              <a:buNone/>
            </a:pPr>
            <a:r>
              <a:rPr lang="ar-SA" sz="4000" dirty="0" smtClean="0"/>
              <a:t> شيوعا وشعبية في عالم البرمجة؛</a:t>
            </a:r>
          </a:p>
          <a:p>
            <a:pPr marL="0" indent="0">
              <a:buNone/>
            </a:pPr>
            <a:r>
              <a:rPr lang="ar-SA" sz="4000" dirty="0" smtClean="0"/>
              <a:t>     تتميز بايثون بسهولة تعلمها وفهمها، حيث تتميز بقوة تنفيذية مذهلة ومجموعة واسعة من المكتبات والإطارات التي تجعلها مناسبة لمجموعة متنوعة من التطبيقات، سواء كنت مبتدئا في عالم البرمجة أو مطورا محترفا، فإن بايثون ستكون أداة قوية بين يديك.</a:t>
            </a:r>
            <a:endParaRPr lang="ar-DZ" sz="4000" dirty="0"/>
          </a:p>
        </p:txBody>
      </p:sp>
    </p:spTree>
    <p:extLst>
      <p:ext uri="{BB962C8B-B14F-4D97-AF65-F5344CB8AC3E}">
        <p14:creationId xmlns:p14="http://schemas.microsoft.com/office/powerpoint/2010/main" val="3666273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3700" y="631845"/>
            <a:ext cx="8770571" cy="1247755"/>
          </a:xfrm>
        </p:spPr>
        <p:txBody>
          <a:bodyPr>
            <a:normAutofit/>
          </a:bodyPr>
          <a:lstStyle/>
          <a:p>
            <a:pPr algn="ctr"/>
            <a:r>
              <a:rPr lang="ar-SA" sz="6000" b="1" dirty="0" smtClean="0">
                <a:solidFill>
                  <a:schemeClr val="accent2">
                    <a:lumMod val="75000"/>
                  </a:schemeClr>
                </a:solidFill>
              </a:rPr>
              <a:t>أساسيات البرمجة في لغة البايثون</a:t>
            </a:r>
            <a:endParaRPr lang="ar-DZ" sz="6000" b="1" dirty="0">
              <a:solidFill>
                <a:schemeClr val="accent2">
                  <a:lumMod val="75000"/>
                </a:schemeClr>
              </a:solidFill>
            </a:endParaRPr>
          </a:p>
        </p:txBody>
      </p:sp>
      <p:sp>
        <p:nvSpPr>
          <p:cNvPr id="3" name="Content Placeholder 2"/>
          <p:cNvSpPr>
            <a:spLocks noGrp="1"/>
          </p:cNvSpPr>
          <p:nvPr>
            <p:ph idx="1"/>
          </p:nvPr>
        </p:nvSpPr>
        <p:spPr>
          <a:xfrm>
            <a:off x="939800" y="2129061"/>
            <a:ext cx="10764471" cy="4419600"/>
          </a:xfrm>
        </p:spPr>
        <p:txBody>
          <a:bodyPr>
            <a:noAutofit/>
          </a:bodyPr>
          <a:lstStyle/>
          <a:p>
            <a:pPr marL="0" indent="0">
              <a:buNone/>
            </a:pPr>
            <a:r>
              <a:rPr lang="ar-SA" sz="4000" b="1" dirty="0" smtClean="0"/>
              <a:t>تعريف البايثون:</a:t>
            </a:r>
          </a:p>
          <a:p>
            <a:pPr marL="0" indent="0">
              <a:buNone/>
            </a:pPr>
            <a:r>
              <a:rPr lang="ar-SA" sz="4000" dirty="0" smtClean="0"/>
              <a:t>   هي لغة برمجة عالية المستوى ومفتوحة المصدر تم </a:t>
            </a:r>
          </a:p>
          <a:p>
            <a:pPr marL="0" indent="0">
              <a:buNone/>
            </a:pPr>
            <a:r>
              <a:rPr lang="ar-SA" sz="4000" dirty="0" smtClean="0"/>
              <a:t>تطويرها بواسطة</a:t>
            </a:r>
            <a:r>
              <a:rPr lang="fr-FR" sz="4000" dirty="0" smtClean="0"/>
              <a:t>Guido van </a:t>
            </a:r>
            <a:r>
              <a:rPr lang="fr-FR" sz="4000" dirty="0" err="1" smtClean="0"/>
              <a:t>rossum</a:t>
            </a:r>
            <a:r>
              <a:rPr lang="fr-FR" sz="4000" dirty="0" smtClean="0"/>
              <a:t> </a:t>
            </a:r>
            <a:r>
              <a:rPr lang="ar-SA" sz="4000" dirty="0" smtClean="0"/>
              <a:t> أوائل التسعينات. </a:t>
            </a:r>
          </a:p>
          <a:p>
            <a:pPr marL="0" indent="0">
              <a:buNone/>
            </a:pPr>
            <a:r>
              <a:rPr lang="ar-SA" sz="4000" b="1" dirty="0" smtClean="0"/>
              <a:t>خصائص البايثون:</a:t>
            </a:r>
          </a:p>
          <a:p>
            <a:pPr>
              <a:buFontTx/>
              <a:buChar char="-"/>
            </a:pPr>
            <a:r>
              <a:rPr lang="ar-SA" sz="4000" dirty="0" smtClean="0"/>
              <a:t>سهلة القراءة والكتابة لسهولة قواعدها وبساطتها، مما </a:t>
            </a:r>
          </a:p>
          <a:p>
            <a:pPr marL="0" indent="0">
              <a:buNone/>
            </a:pPr>
            <a:r>
              <a:rPr lang="ar-SA" sz="4000" dirty="0" smtClean="0"/>
              <a:t>يجعلها مثالية للمبتدئين والمطورين؛ </a:t>
            </a:r>
            <a:endParaRPr lang="ar-DZ" sz="4000" dirty="0"/>
          </a:p>
        </p:txBody>
      </p:sp>
    </p:spTree>
    <p:extLst>
      <p:ext uri="{BB962C8B-B14F-4D97-AF65-F5344CB8AC3E}">
        <p14:creationId xmlns:p14="http://schemas.microsoft.com/office/powerpoint/2010/main" val="42582610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6000" b="1" dirty="0" smtClean="0">
                <a:solidFill>
                  <a:schemeClr val="accent2">
                    <a:lumMod val="75000"/>
                  </a:schemeClr>
                </a:solidFill>
              </a:rPr>
              <a:t>أساسيات البرمجة في لغة البايثون</a:t>
            </a:r>
            <a:endParaRPr lang="ar-DZ" sz="6000" b="1" dirty="0">
              <a:solidFill>
                <a:schemeClr val="accent2">
                  <a:lumMod val="75000"/>
                </a:schemeClr>
              </a:solidFill>
            </a:endParaRPr>
          </a:p>
        </p:txBody>
      </p:sp>
      <p:sp>
        <p:nvSpPr>
          <p:cNvPr id="3" name="Content Placeholder 2"/>
          <p:cNvSpPr>
            <a:spLocks noGrp="1"/>
          </p:cNvSpPr>
          <p:nvPr>
            <p:ph idx="1"/>
          </p:nvPr>
        </p:nvSpPr>
        <p:spPr>
          <a:xfrm>
            <a:off x="770021" y="2260600"/>
            <a:ext cx="10934250" cy="4419600"/>
          </a:xfrm>
        </p:spPr>
        <p:txBody>
          <a:bodyPr>
            <a:noAutofit/>
          </a:bodyPr>
          <a:lstStyle/>
          <a:p>
            <a:pPr>
              <a:buFontTx/>
              <a:buChar char="-"/>
            </a:pPr>
            <a:r>
              <a:rPr lang="ar-SA" sz="4000" dirty="0" smtClean="0"/>
              <a:t>متعددة الاستخدامات بين تطبيقات الويب عبر إطارات مثل: </a:t>
            </a:r>
            <a:r>
              <a:rPr lang="fr-FR" sz="4000" dirty="0" smtClean="0"/>
              <a:t>Django, </a:t>
            </a:r>
            <a:r>
              <a:rPr lang="fr-FR" sz="4000" dirty="0" err="1" smtClean="0"/>
              <a:t>Flask</a:t>
            </a:r>
            <a:r>
              <a:rPr lang="ar-SA" sz="4000" dirty="0" smtClean="0"/>
              <a:t>، علم البيانات باستخدلم مكتبات مثل:</a:t>
            </a:r>
            <a:r>
              <a:rPr lang="fr-FR" sz="4000" dirty="0" err="1" smtClean="0"/>
              <a:t>NumPy</a:t>
            </a:r>
            <a:r>
              <a:rPr lang="fr-FR" sz="4000" dirty="0" smtClean="0"/>
              <a:t>, Pandas </a:t>
            </a:r>
            <a:r>
              <a:rPr lang="ar-SA" sz="4000" dirty="0" smtClean="0"/>
              <a:t>، والذكاء الاصطناعي وتعلم الآلة بواسطة: </a:t>
            </a:r>
            <a:r>
              <a:rPr lang="fr-FR" sz="4000" dirty="0" err="1" smtClean="0"/>
              <a:t>TensorFlow</a:t>
            </a:r>
            <a:r>
              <a:rPr lang="fr-FR" sz="4000" dirty="0" smtClean="0"/>
              <a:t>, </a:t>
            </a:r>
            <a:r>
              <a:rPr lang="fr-FR" sz="4000" dirty="0" err="1" smtClean="0"/>
              <a:t>PyTorch</a:t>
            </a:r>
            <a:r>
              <a:rPr lang="ar-SA" sz="4000" dirty="0" smtClean="0"/>
              <a:t> أيضا أتمتة الأنظمة وتطوير الألعاب.</a:t>
            </a:r>
          </a:p>
          <a:p>
            <a:pPr>
              <a:buFontTx/>
              <a:buChar char="-"/>
            </a:pPr>
            <a:r>
              <a:rPr lang="ar-SA" sz="4000" dirty="0" smtClean="0"/>
              <a:t>مفتوحة المصدر فهي مجانية ويمكن للمطورين تعديلها وتوسيعها.</a:t>
            </a:r>
          </a:p>
          <a:p>
            <a:pPr>
              <a:buFontTx/>
              <a:buChar char="-"/>
            </a:pPr>
            <a:r>
              <a:rPr lang="ar-SA" sz="4000" dirty="0" smtClean="0"/>
              <a:t>بيئة تطويرية واسعة من المكتبات للعمل مع البيانات والرسومات.</a:t>
            </a:r>
            <a:endParaRPr lang="ar-DZ" sz="4000" dirty="0"/>
          </a:p>
        </p:txBody>
      </p:sp>
    </p:spTree>
    <p:extLst>
      <p:ext uri="{BB962C8B-B14F-4D97-AF65-F5344CB8AC3E}">
        <p14:creationId xmlns:p14="http://schemas.microsoft.com/office/powerpoint/2010/main" val="29293115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082800" y="986060"/>
            <a:ext cx="9634171" cy="6138639"/>
          </a:xfrm>
          <a:prstGeom prst="rect">
            <a:avLst/>
          </a:prstGeom>
        </p:spPr>
        <p:txBody>
          <a:bodyPr>
            <a:noAutofit/>
          </a:bodyPr>
          <a:lstStyle>
            <a:lvl1pPr marL="320040" indent="-320040" algn="r" defTabSz="914400" rtl="1"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r" defTabSz="914400" rtl="1"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r" defTabSz="914400" rtl="1"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r" defTabSz="914400" rtl="1"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r" defTabSz="914400" rtl="1"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r" defTabSz="914400" rtl="1"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r" defTabSz="914400" rtl="1"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r" defTabSz="914400" rtl="1"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r" defTabSz="914400" rtl="1"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a:buFontTx/>
              <a:buChar char="-"/>
            </a:pPr>
            <a:r>
              <a:rPr lang="ar-SA" sz="3600" dirty="0" smtClean="0"/>
              <a:t>دعم مجتمعي قوي نظرا لوجود مجتمع نشط من المطوين </a:t>
            </a:r>
          </a:p>
          <a:p>
            <a:pPr marL="0" indent="0">
              <a:buFont typeface="Corbel" panose="020B0503020204020204" pitchFamily="34" charset="0"/>
              <a:buNone/>
            </a:pPr>
            <a:r>
              <a:rPr lang="ar-SA" sz="3600" dirty="0" smtClean="0"/>
              <a:t>حول العالم يدعم المطورين الجدد.</a:t>
            </a:r>
          </a:p>
          <a:p>
            <a:pPr>
              <a:buFontTx/>
              <a:buChar char="-"/>
            </a:pPr>
            <a:r>
              <a:rPr lang="ar-SA" sz="3600" dirty="0" smtClean="0"/>
              <a:t>يمكن تشغيلها على معظم أنظمة التشغيل الشائعة:</a:t>
            </a:r>
          </a:p>
          <a:p>
            <a:pPr marL="0" indent="0">
              <a:buFont typeface="Corbel" panose="020B0503020204020204" pitchFamily="34" charset="0"/>
              <a:buNone/>
            </a:pPr>
            <a:r>
              <a:rPr lang="ar-SA" sz="3600" dirty="0" smtClean="0"/>
              <a:t> </a:t>
            </a:r>
            <a:r>
              <a:rPr lang="fr-FR" sz="3600" dirty="0" smtClean="0"/>
              <a:t>Windows, </a:t>
            </a:r>
            <a:r>
              <a:rPr lang="fr-FR" sz="3600" dirty="0" err="1" smtClean="0"/>
              <a:t>macOS</a:t>
            </a:r>
            <a:r>
              <a:rPr lang="fr-FR" sz="3600" dirty="0" smtClean="0"/>
              <a:t>, Linux  </a:t>
            </a:r>
            <a:r>
              <a:rPr lang="ar-SA" sz="3600" dirty="0" smtClean="0"/>
              <a:t> مما يجعلها قابلة التنفيذ </a:t>
            </a:r>
          </a:p>
          <a:p>
            <a:pPr marL="0" indent="0">
              <a:buFont typeface="Corbel" panose="020B0503020204020204" pitchFamily="34" charset="0"/>
              <a:buNone/>
            </a:pPr>
            <a:r>
              <a:rPr lang="ar-SA" sz="3600" dirty="0" smtClean="0"/>
              <a:t>على مجموعة متنوعة من البيئات.</a:t>
            </a:r>
          </a:p>
          <a:p>
            <a:pPr>
              <a:buFontTx/>
              <a:buChar char="-"/>
            </a:pPr>
            <a:r>
              <a:rPr lang="ar-SA" sz="3600" dirty="0" smtClean="0"/>
              <a:t>تستخدم بايثون مفسرا فوريا: </a:t>
            </a:r>
            <a:r>
              <a:rPr lang="fr-FR" sz="3600" dirty="0" err="1" smtClean="0"/>
              <a:t>interpreter</a:t>
            </a:r>
            <a:r>
              <a:rPr lang="ar-SA" sz="3600" dirty="0" smtClean="0"/>
              <a:t> ويكون امتداد الملفات </a:t>
            </a:r>
            <a:r>
              <a:rPr lang="fr-FR" sz="3600" dirty="0" smtClean="0"/>
              <a:t>PY</a:t>
            </a:r>
            <a:r>
              <a:rPr lang="ar-SA" sz="3600" dirty="0" smtClean="0"/>
              <a:t>.</a:t>
            </a:r>
          </a:p>
        </p:txBody>
      </p:sp>
    </p:spTree>
    <p:extLst>
      <p:ext uri="{BB962C8B-B14F-4D97-AF65-F5344CB8AC3E}">
        <p14:creationId xmlns:p14="http://schemas.microsoft.com/office/powerpoint/2010/main" val="3717148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6000" b="1" dirty="0" smtClean="0">
                <a:solidFill>
                  <a:schemeClr val="accent2">
                    <a:lumMod val="75000"/>
                  </a:schemeClr>
                </a:solidFill>
              </a:rPr>
              <a:t>المتغيرات في بايثون</a:t>
            </a:r>
            <a:endParaRPr lang="ar-DZ" sz="6000" b="1" dirty="0">
              <a:solidFill>
                <a:schemeClr val="accent2">
                  <a:lumMod val="75000"/>
                </a:schemeClr>
              </a:solidFill>
            </a:endParaRPr>
          </a:p>
        </p:txBody>
      </p:sp>
      <p:sp>
        <p:nvSpPr>
          <p:cNvPr id="3" name="Content Placeholder 2"/>
          <p:cNvSpPr txBox="1">
            <a:spLocks/>
          </p:cNvSpPr>
          <p:nvPr/>
        </p:nvSpPr>
        <p:spPr>
          <a:xfrm>
            <a:off x="2070100" y="2129061"/>
            <a:ext cx="9634171" cy="6138639"/>
          </a:xfrm>
          <a:prstGeom prst="rect">
            <a:avLst/>
          </a:prstGeom>
        </p:spPr>
        <p:txBody>
          <a:bodyPr>
            <a:noAutofit/>
          </a:bodyPr>
          <a:lstStyle>
            <a:lvl1pPr marL="320040" indent="-320040" algn="r" defTabSz="914400" rtl="1"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r" defTabSz="914400" rtl="1"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r" defTabSz="914400" rtl="1"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r" defTabSz="914400" rtl="1"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r" defTabSz="914400" rtl="1"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r" defTabSz="914400" rtl="1"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r" defTabSz="914400" rtl="1"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r" defTabSz="914400" rtl="1"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r" defTabSz="914400" rtl="1"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marL="0" indent="0">
              <a:buNone/>
            </a:pPr>
            <a:r>
              <a:rPr lang="ar-SA" sz="3600" b="1" dirty="0" smtClean="0">
                <a:solidFill>
                  <a:schemeClr val="accent2">
                    <a:lumMod val="75000"/>
                  </a:schemeClr>
                </a:solidFill>
              </a:rPr>
              <a:t>تعريف المتغيرات:</a:t>
            </a:r>
          </a:p>
          <a:p>
            <a:pPr marL="0" indent="0">
              <a:buNone/>
            </a:pPr>
            <a:r>
              <a:rPr lang="ar-SA" sz="3600" dirty="0" smtClean="0"/>
              <a:t>    هي عبارة عن مساحات يتم حجزها في ذاكرة الحاسوب بهدف تخزين البيانات أثناء تشغيل البرنامج.</a:t>
            </a:r>
          </a:p>
          <a:p>
            <a:pPr marL="0" indent="0">
              <a:buNone/>
            </a:pPr>
            <a:r>
              <a:rPr lang="ar-SA" sz="3600" dirty="0" smtClean="0"/>
              <a:t>    عند تعريف المتغير واسناد قيمة له، يقوم مفسر لغة بايثون بتحديد نوع هذا المتغير بناءا على هذه القيمة تلقائيا وقت التشغيل.</a:t>
            </a:r>
          </a:p>
          <a:p>
            <a:pPr marL="0" indent="0">
              <a:buNone/>
            </a:pPr>
            <a:r>
              <a:rPr lang="ar-SA" sz="3600" dirty="0" smtClean="0"/>
              <a:t>     في لغة البايثون يجب إسناد قيمة للمتغير أثناء تعريفه.</a:t>
            </a:r>
          </a:p>
        </p:txBody>
      </p:sp>
    </p:spTree>
    <p:extLst>
      <p:ext uri="{BB962C8B-B14F-4D97-AF65-F5344CB8AC3E}">
        <p14:creationId xmlns:p14="http://schemas.microsoft.com/office/powerpoint/2010/main" val="28496273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6000" b="1" dirty="0" smtClean="0">
                <a:solidFill>
                  <a:schemeClr val="accent2">
                    <a:lumMod val="75000"/>
                  </a:schemeClr>
                </a:solidFill>
              </a:rPr>
              <a:t>أنواع المتغيرات في بايثون</a:t>
            </a:r>
            <a:endParaRPr lang="ar-DZ" sz="6000" b="1" dirty="0">
              <a:solidFill>
                <a:schemeClr val="accent2">
                  <a:lumMod val="75000"/>
                </a:schemeClr>
              </a:solidFill>
            </a:endParaRPr>
          </a:p>
        </p:txBody>
      </p:sp>
      <p:sp>
        <p:nvSpPr>
          <p:cNvPr id="3" name="Content Placeholder 2"/>
          <p:cNvSpPr txBox="1">
            <a:spLocks/>
          </p:cNvSpPr>
          <p:nvPr/>
        </p:nvSpPr>
        <p:spPr>
          <a:xfrm>
            <a:off x="2070100" y="2129061"/>
            <a:ext cx="9634171" cy="6138639"/>
          </a:xfrm>
          <a:prstGeom prst="rect">
            <a:avLst/>
          </a:prstGeom>
        </p:spPr>
        <p:txBody>
          <a:bodyPr>
            <a:noAutofit/>
          </a:bodyPr>
          <a:lstStyle>
            <a:lvl1pPr marL="320040" indent="-320040" algn="r" defTabSz="914400" rtl="1"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r" defTabSz="914400" rtl="1"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r" defTabSz="914400" rtl="1"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r" defTabSz="914400" rtl="1"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r" defTabSz="914400" rtl="1"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r" defTabSz="914400" rtl="1"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r" defTabSz="914400" rtl="1"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r" defTabSz="914400" rtl="1"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r" defTabSz="914400" rtl="1"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marL="0" indent="0">
              <a:buNone/>
            </a:pPr>
            <a:r>
              <a:rPr lang="ar-SA" sz="3600" b="1" dirty="0" smtClean="0">
                <a:solidFill>
                  <a:schemeClr val="accent2">
                    <a:lumMod val="75000"/>
                  </a:schemeClr>
                </a:solidFill>
              </a:rPr>
              <a:t>تنقسم المتغيرات في بايثون إلى:</a:t>
            </a:r>
          </a:p>
          <a:p>
            <a:pPr>
              <a:buFontTx/>
              <a:buChar char="-"/>
            </a:pPr>
            <a:r>
              <a:rPr lang="ar-SA" sz="3600" dirty="0" smtClean="0"/>
              <a:t>أرقام </a:t>
            </a:r>
            <a:r>
              <a:rPr lang="fr-FR" sz="3600" dirty="0" err="1" smtClean="0"/>
              <a:t>Numbers</a:t>
            </a:r>
            <a:r>
              <a:rPr lang="fr-FR" sz="3600" dirty="0" smtClean="0"/>
              <a:t>( </a:t>
            </a:r>
            <a:r>
              <a:rPr lang="fr-FR" sz="3600" dirty="0" err="1" smtClean="0"/>
              <a:t>integer</a:t>
            </a:r>
            <a:r>
              <a:rPr lang="fr-FR" sz="3600" dirty="0" smtClean="0"/>
              <a:t>, </a:t>
            </a:r>
            <a:r>
              <a:rPr lang="fr-FR" sz="3600" dirty="0" err="1" smtClean="0"/>
              <a:t>float</a:t>
            </a:r>
            <a:r>
              <a:rPr lang="fr-FR" sz="3600" dirty="0" smtClean="0"/>
              <a:t>)</a:t>
            </a:r>
            <a:endParaRPr lang="ar-SA" sz="3600" dirty="0" smtClean="0"/>
          </a:p>
          <a:p>
            <a:pPr>
              <a:buFontTx/>
              <a:buChar char="-"/>
            </a:pPr>
            <a:r>
              <a:rPr lang="ar-SA" sz="3600" dirty="0" smtClean="0"/>
              <a:t>نصوص </a:t>
            </a:r>
            <a:r>
              <a:rPr lang="fr-FR" sz="3600" dirty="0" smtClean="0"/>
              <a:t>String</a:t>
            </a:r>
            <a:r>
              <a:rPr lang="ar-SA" sz="3600" dirty="0" smtClean="0"/>
              <a:t> </a:t>
            </a:r>
          </a:p>
          <a:p>
            <a:pPr>
              <a:buFontTx/>
              <a:buChar char="-"/>
            </a:pPr>
            <a:r>
              <a:rPr lang="ar-SA" sz="3600" dirty="0" smtClean="0"/>
              <a:t>منطقية </a:t>
            </a:r>
            <a:r>
              <a:rPr lang="fr-FR" sz="3600" dirty="0" err="1" smtClean="0"/>
              <a:t>Booleans</a:t>
            </a:r>
            <a:endParaRPr lang="ar-SA" sz="3600" dirty="0" smtClean="0"/>
          </a:p>
          <a:p>
            <a:pPr>
              <a:buFontTx/>
              <a:buChar char="-"/>
            </a:pPr>
            <a:r>
              <a:rPr lang="ar-SA" sz="3600" dirty="0" smtClean="0"/>
              <a:t>جداول </a:t>
            </a:r>
            <a:r>
              <a:rPr lang="fr-FR" sz="3600" dirty="0" smtClean="0"/>
              <a:t>List</a:t>
            </a:r>
            <a:r>
              <a:rPr lang="ar-SA" sz="3600" dirty="0" smtClean="0"/>
              <a:t>          -</a:t>
            </a:r>
            <a:r>
              <a:rPr lang="fr-FR" sz="3600" dirty="0" err="1" smtClean="0"/>
              <a:t>Tuples</a:t>
            </a:r>
            <a:r>
              <a:rPr lang="ar-SA" sz="3600" dirty="0" smtClean="0"/>
              <a:t>            - </a:t>
            </a:r>
            <a:r>
              <a:rPr lang="fr-FR" sz="3600" dirty="0" smtClean="0"/>
              <a:t>Sets</a:t>
            </a:r>
            <a:endParaRPr lang="ar-SA" sz="3600" dirty="0" smtClean="0"/>
          </a:p>
          <a:p>
            <a:pPr>
              <a:buFontTx/>
              <a:buChar char="-"/>
            </a:pPr>
            <a:r>
              <a:rPr lang="ar-SA" sz="3600" dirty="0" smtClean="0"/>
              <a:t>القواميس </a:t>
            </a:r>
            <a:r>
              <a:rPr lang="fr-FR" sz="3600" dirty="0" err="1" smtClean="0"/>
              <a:t>Dictionaries</a:t>
            </a:r>
            <a:endParaRPr lang="ar-SA" sz="3600" dirty="0" smtClean="0"/>
          </a:p>
        </p:txBody>
      </p:sp>
    </p:spTree>
    <p:extLst>
      <p:ext uri="{BB962C8B-B14F-4D97-AF65-F5344CB8AC3E}">
        <p14:creationId xmlns:p14="http://schemas.microsoft.com/office/powerpoint/2010/main" val="2820438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80084" y="2310063"/>
            <a:ext cx="6039853" cy="12994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b="1" dirty="0" smtClean="0"/>
              <a:t>الأستاذة: كــرم سميــة</a:t>
            </a:r>
            <a:endParaRPr lang="ar-DZ" sz="4400" b="1" dirty="0"/>
          </a:p>
        </p:txBody>
      </p:sp>
    </p:spTree>
    <p:extLst>
      <p:ext uri="{BB962C8B-B14F-4D97-AF65-F5344CB8AC3E}">
        <p14:creationId xmlns:p14="http://schemas.microsoft.com/office/powerpoint/2010/main" val="228587563"/>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Feathered</Template>
  <TotalTime>95</TotalTime>
  <Words>311</Words>
  <Application>Microsoft Office PowerPoint</Application>
  <PresentationFormat>Widescreen</PresentationFormat>
  <Paragraphs>35</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Century Schoolbook</vt:lpstr>
      <vt:lpstr>Corbel</vt:lpstr>
      <vt:lpstr>Times New Roman</vt:lpstr>
      <vt:lpstr>Feathered</vt:lpstr>
      <vt:lpstr>أساسيات لغة البرمجة بايثون Python</vt:lpstr>
      <vt:lpstr>أساسيات البرمجة في لغة البايثون</vt:lpstr>
      <vt:lpstr>أساسيات البرمجة في لغة البايثون</vt:lpstr>
      <vt:lpstr>أساسيات البرمجة في لغة البايثون</vt:lpstr>
      <vt:lpstr>PowerPoint Presentation</vt:lpstr>
      <vt:lpstr>المتغيرات في بايثون</vt:lpstr>
      <vt:lpstr>أنواع المتغيرات في بايثون</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hmz</dc:creator>
  <cp:lastModifiedBy>hmz</cp:lastModifiedBy>
  <cp:revision>14</cp:revision>
  <dcterms:created xsi:type="dcterms:W3CDTF">2025-10-07T05:30:44Z</dcterms:created>
  <dcterms:modified xsi:type="dcterms:W3CDTF">2025-11-04T09:10:44Z</dcterms:modified>
</cp:coreProperties>
</file>