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3" r:id="rId5"/>
    <p:sldId id="260" r:id="rId6"/>
    <p:sldId id="261" r:id="rId7"/>
    <p:sldId id="262" r:id="rId8"/>
    <p:sldId id="264" r:id="rId9"/>
    <p:sldId id="265" r:id="rId10"/>
    <p:sldId id="266" r:id="rId11"/>
    <p:sldId id="267" r:id="rId12"/>
    <p:sldId id="268" r:id="rId13"/>
    <p:sldId id="276" r:id="rId14"/>
    <p:sldId id="269" r:id="rId15"/>
    <p:sldId id="270" r:id="rId16"/>
    <p:sldId id="271" r:id="rId17"/>
    <p:sldId id="273" r:id="rId18"/>
    <p:sldId id="274" r:id="rId19"/>
    <p:sldId id="275" r:id="rId20"/>
    <p:sldId id="277" r:id="rId21"/>
    <p:sldId id="279" r:id="rId22"/>
    <p:sldId id="281" r:id="rId23"/>
    <p:sldId id="280" r:id="rId24"/>
    <p:sldId id="278" r:id="rId25"/>
    <p:sldId id="282" r:id="rId26"/>
    <p:sldId id="283" r:id="rId27"/>
    <p:sldId id="284" r:id="rId28"/>
    <p:sldId id="285" r:id="rId29"/>
    <p:sldId id="288" r:id="rId30"/>
    <p:sldId id="287" r:id="rId31"/>
    <p:sldId id="286"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8BA1B31-4960-496D-BED0-AA70711D7C84}"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8BA1B31-4960-496D-BED0-AA70711D7C8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59315B7-AB37-41C2-B4E6-6F25C64FEAF1}" type="datetimeFigureOut">
              <a:rPr lang="fr-FR" smtClean="0"/>
              <a:pPr/>
              <a:t>30/12/2025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A1B31-4960-496D-BED0-AA70711D7C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9315B7-AB37-41C2-B4E6-6F25C64FEAF1}" type="datetimeFigureOut">
              <a:rPr lang="fr-FR" smtClean="0"/>
              <a:pPr/>
              <a:t>30/12/2025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8BA1B31-4960-496D-BED0-AA70711D7C8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ocalhost/swsite/pchome/contac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785794"/>
            <a:ext cx="8229600" cy="1828800"/>
          </a:xfrm>
        </p:spPr>
        <p:txBody>
          <a:bodyPr/>
          <a:lstStyle/>
          <a:p>
            <a:r>
              <a:rPr lang="fr-FR" dirty="0" smtClean="0"/>
              <a:t>Sécurité web</a:t>
            </a:r>
            <a:endParaRPr lang="fr-FR" dirty="0"/>
          </a:p>
        </p:txBody>
      </p:sp>
      <p:sp>
        <p:nvSpPr>
          <p:cNvPr id="3" name="Sous-titre 2"/>
          <p:cNvSpPr>
            <a:spLocks noGrp="1"/>
          </p:cNvSpPr>
          <p:nvPr>
            <p:ph type="subTitle" idx="1"/>
          </p:nvPr>
        </p:nvSpPr>
        <p:spPr>
          <a:xfrm>
            <a:off x="1043608" y="3331698"/>
            <a:ext cx="7686026" cy="1752600"/>
          </a:xfrm>
        </p:spPr>
        <p:txBody>
          <a:bodyPr>
            <a:normAutofit/>
          </a:bodyPr>
          <a:lstStyle/>
          <a:p>
            <a:r>
              <a:rPr lang="fr-FR" sz="3200" b="1" dirty="0" smtClean="0">
                <a:solidFill>
                  <a:schemeClr val="accent1">
                    <a:lumMod val="60000"/>
                    <a:lumOff val="40000"/>
                  </a:schemeClr>
                </a:solidFill>
              </a:rPr>
              <a:t>Chapitre 02: Vulnérabilité </a:t>
            </a:r>
            <a:r>
              <a:rPr lang="fr-FR" sz="3200" b="1" dirty="0">
                <a:solidFill>
                  <a:schemeClr val="accent1">
                    <a:lumMod val="60000"/>
                    <a:lumOff val="40000"/>
                  </a:schemeClr>
                </a:solidFill>
              </a:rPr>
              <a:t>des applications </a:t>
            </a:r>
            <a:r>
              <a:rPr lang="fr-FR" sz="3200" b="1" dirty="0" smtClean="0">
                <a:solidFill>
                  <a:schemeClr val="accent1">
                    <a:lumMod val="60000"/>
                    <a:lumOff val="40000"/>
                  </a:schemeClr>
                </a:solidFill>
              </a:rPr>
              <a:t>Web </a:t>
            </a:r>
            <a:r>
              <a:rPr lang="fr-FR" sz="3200" b="1" dirty="0">
                <a:solidFill>
                  <a:schemeClr val="accent1">
                    <a:lumMod val="60000"/>
                    <a:lumOff val="40000"/>
                  </a:schemeClr>
                </a:solidFill>
              </a:rPr>
              <a:t>et contre-mesures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la réécriture de l’url (URL Rewriting)</a:t>
            </a:r>
            <a:br>
              <a:rPr lang="fr-FR" sz="3600" dirty="0"/>
            </a:br>
            <a:endParaRPr lang="fr-FR" sz="3600" dirty="0"/>
          </a:p>
        </p:txBody>
      </p:sp>
      <p:sp>
        <p:nvSpPr>
          <p:cNvPr id="3" name="Espace réservé du contenu 2"/>
          <p:cNvSpPr>
            <a:spLocks noGrp="1"/>
          </p:cNvSpPr>
          <p:nvPr>
            <p:ph idx="1"/>
          </p:nvPr>
        </p:nvSpPr>
        <p:spPr/>
        <p:txBody>
          <a:bodyPr>
            <a:normAutofit fontScale="70000" lnSpcReduction="20000"/>
          </a:bodyPr>
          <a:lstStyle/>
          <a:p>
            <a:pPr marL="137160" indent="0" algn="just">
              <a:buNone/>
            </a:pPr>
            <a:r>
              <a:rPr lang="fr-FR" dirty="0">
                <a:solidFill>
                  <a:schemeClr val="accent1">
                    <a:lumMod val="60000"/>
                    <a:lumOff val="40000"/>
                  </a:schemeClr>
                </a:solidFill>
              </a:rPr>
              <a:t>Les fichiers </a:t>
            </a:r>
            <a:r>
              <a:rPr lang="fr-FR" i="1" dirty="0">
                <a:solidFill>
                  <a:schemeClr val="accent1">
                    <a:lumMod val="60000"/>
                    <a:lumOff val="40000"/>
                  </a:schemeClr>
                </a:solidFill>
              </a:rPr>
              <a:t>.</a:t>
            </a:r>
            <a:r>
              <a:rPr lang="fr-FR" i="1" dirty="0" err="1">
                <a:solidFill>
                  <a:schemeClr val="accent1">
                    <a:lumMod val="60000"/>
                    <a:lumOff val="40000"/>
                  </a:schemeClr>
                </a:solidFill>
              </a:rPr>
              <a:t>htaccess</a:t>
            </a:r>
            <a:r>
              <a:rPr lang="fr-FR" dirty="0"/>
              <a:t> sont des fichiers de configuration d'Apache, permettant de définir des règles dans un répertoire et dans tous ses sous-répertoires (qui n'ont pas de tel fichier à l'intérieur). On peut les utiliser pour protéger un répertoire par mot de passe, ou pour changer le nom ou l'extension de la page index, ou encore pour interdire l'accès au répertoire.</a:t>
            </a:r>
            <a:endParaRPr lang="fr-FR" dirty="0" smtClean="0"/>
          </a:p>
          <a:p>
            <a:pPr marL="137160" indent="0" algn="just">
              <a:buNone/>
            </a:pPr>
            <a:r>
              <a:rPr lang="fr-FR" dirty="0" smtClean="0">
                <a:solidFill>
                  <a:schemeClr val="accent1">
                    <a:lumMod val="60000"/>
                    <a:lumOff val="40000"/>
                  </a:schemeClr>
                </a:solidFill>
              </a:rPr>
              <a:t>La </a:t>
            </a:r>
            <a:r>
              <a:rPr lang="fr-FR" dirty="0" smtClean="0">
                <a:solidFill>
                  <a:schemeClr val="accent1">
                    <a:lumMod val="60000"/>
                    <a:lumOff val="40000"/>
                  </a:schemeClr>
                </a:solidFill>
              </a:rPr>
              <a:t>réécriture d'URL</a:t>
            </a:r>
            <a:r>
              <a:rPr lang="fr-FR" dirty="0" smtClean="0"/>
              <a:t> avec Apache s'appuie principalement sur le module </a:t>
            </a:r>
            <a:r>
              <a:rPr lang="fr-FR" b="1" dirty="0" err="1" smtClean="0"/>
              <a:t>mod_rewrite</a:t>
            </a:r>
            <a:r>
              <a:rPr lang="fr-FR" dirty="0" smtClean="0"/>
              <a:t>, qui permet de transformer dynamiquement les requêtes entrantes.</a:t>
            </a:r>
          </a:p>
          <a:p>
            <a:pPr marL="137160" indent="0" algn="just">
              <a:buNone/>
            </a:pPr>
            <a:r>
              <a:rPr lang="fr-FR" b="1" dirty="0" smtClean="0">
                <a:solidFill>
                  <a:schemeClr val="accent1">
                    <a:lumMod val="60000"/>
                    <a:lumOff val="40000"/>
                  </a:schemeClr>
                </a:solidFill>
              </a:rPr>
              <a:t>Syntaxe de base dans un fichier .</a:t>
            </a:r>
            <a:r>
              <a:rPr lang="fr-FR" b="1" dirty="0" err="1" smtClean="0">
                <a:solidFill>
                  <a:schemeClr val="accent1">
                    <a:lumMod val="60000"/>
                    <a:lumOff val="40000"/>
                  </a:schemeClr>
                </a:solidFill>
              </a:rPr>
              <a:t>htaccess</a:t>
            </a:r>
            <a:endParaRPr lang="fr-FR" b="1" dirty="0" smtClean="0">
              <a:solidFill>
                <a:schemeClr val="accent1">
                  <a:lumMod val="60000"/>
                  <a:lumOff val="40000"/>
                </a:schemeClr>
              </a:solidFill>
            </a:endParaRPr>
          </a:p>
          <a:p>
            <a:pPr lvl="1" algn="just"/>
            <a:r>
              <a:rPr lang="fr-FR" dirty="0" smtClean="0"/>
              <a:t>Les </a:t>
            </a:r>
            <a:r>
              <a:rPr lang="fr-FR" dirty="0"/>
              <a:t>règles s'écrivent généralement dans un fichier .</a:t>
            </a:r>
            <a:r>
              <a:rPr lang="fr-FR" dirty="0" err="1"/>
              <a:t>htaccess</a:t>
            </a:r>
            <a:r>
              <a:rPr lang="fr-FR" dirty="0"/>
              <a:t> à la racine de votre site : </a:t>
            </a:r>
          </a:p>
          <a:p>
            <a:pPr lvl="1" algn="just"/>
            <a:r>
              <a:rPr lang="fr-FR" dirty="0" err="1"/>
              <a:t>RewriteEngine</a:t>
            </a:r>
            <a:r>
              <a:rPr lang="fr-FR" dirty="0"/>
              <a:t> On : Active le moteur de réécriture.</a:t>
            </a:r>
          </a:p>
          <a:p>
            <a:pPr lvl="1" algn="just"/>
            <a:r>
              <a:rPr lang="fr-FR" dirty="0" err="1"/>
              <a:t>RewriteCond</a:t>
            </a:r>
            <a:r>
              <a:rPr lang="fr-FR" dirty="0"/>
              <a:t> : Définit une condition (optionnelle) pour que la règle s'applique (ex: vérifier si un fichier n'existe pas).</a:t>
            </a:r>
          </a:p>
          <a:p>
            <a:pPr lvl="1" algn="just"/>
            <a:r>
              <a:rPr lang="fr-FR" dirty="0" err="1"/>
              <a:t>RewriteRule</a:t>
            </a:r>
            <a:r>
              <a:rPr lang="fr-FR" dirty="0"/>
              <a:t> : La règle elle-même, utilisant des expressions régulières. </a:t>
            </a:r>
          </a:p>
        </p:txBody>
      </p:sp>
    </p:spTree>
    <p:extLst>
      <p:ext uri="{BB962C8B-B14F-4D97-AF65-F5344CB8AC3E}">
        <p14:creationId xmlns:p14="http://schemas.microsoft.com/office/powerpoint/2010/main" val="349501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la réécriture de l’url (URL Rewriting</a:t>
            </a:r>
            <a:r>
              <a:rPr lang="fr-FR" sz="3600" dirty="0" smtClean="0"/>
              <a:t>)</a:t>
            </a:r>
            <a:endParaRPr lang="fr-FR" sz="3600" dirty="0"/>
          </a:p>
        </p:txBody>
      </p:sp>
      <p:sp>
        <p:nvSpPr>
          <p:cNvPr id="3" name="Espace réservé du contenu 2"/>
          <p:cNvSpPr>
            <a:spLocks noGrp="1"/>
          </p:cNvSpPr>
          <p:nvPr>
            <p:ph idx="1"/>
          </p:nvPr>
        </p:nvSpPr>
        <p:spPr/>
        <p:txBody>
          <a:bodyPr>
            <a:normAutofit fontScale="62500" lnSpcReduction="20000"/>
          </a:bodyPr>
          <a:lstStyle/>
          <a:p>
            <a:pPr marL="137160" indent="0">
              <a:buNone/>
            </a:pPr>
            <a:r>
              <a:rPr lang="en-US" sz="3200" b="1" dirty="0" err="1" smtClean="0">
                <a:solidFill>
                  <a:schemeClr val="accent1">
                    <a:lumMod val="60000"/>
                    <a:lumOff val="40000"/>
                  </a:schemeClr>
                </a:solidFill>
              </a:rPr>
              <a:t>Exemple</a:t>
            </a:r>
            <a:r>
              <a:rPr lang="en-US" sz="3200" b="1" dirty="0" smtClean="0">
                <a:solidFill>
                  <a:schemeClr val="accent1">
                    <a:lumMod val="60000"/>
                    <a:lumOff val="40000"/>
                  </a:schemeClr>
                </a:solidFill>
              </a:rPr>
              <a:t> de </a:t>
            </a:r>
            <a:r>
              <a:rPr lang="en-US" sz="3200" b="1" dirty="0" err="1" smtClean="0">
                <a:solidFill>
                  <a:schemeClr val="accent1">
                    <a:lumMod val="60000"/>
                    <a:lumOff val="40000"/>
                  </a:schemeClr>
                </a:solidFill>
              </a:rPr>
              <a:t>notre</a:t>
            </a:r>
            <a:r>
              <a:rPr lang="en-US" sz="3200" b="1" dirty="0" smtClean="0">
                <a:solidFill>
                  <a:schemeClr val="accent1">
                    <a:lumMod val="60000"/>
                    <a:lumOff val="40000"/>
                  </a:schemeClr>
                </a:solidFill>
              </a:rPr>
              <a:t> application du TP</a:t>
            </a:r>
          </a:p>
          <a:p>
            <a:pPr marL="137160" indent="0">
              <a:buNone/>
            </a:pPr>
            <a:endParaRPr lang="en-US" dirty="0"/>
          </a:p>
          <a:p>
            <a:pPr marL="137160" indent="0">
              <a:buNone/>
            </a:pPr>
            <a:r>
              <a:rPr lang="en-US" dirty="0" smtClean="0"/>
              <a:t>options </a:t>
            </a:r>
            <a:r>
              <a:rPr lang="en-US" dirty="0"/>
              <a:t>+</a:t>
            </a:r>
            <a:r>
              <a:rPr lang="en-US" dirty="0" err="1"/>
              <a:t>FollowSymLinks</a:t>
            </a:r>
            <a:endParaRPr lang="en-US" dirty="0"/>
          </a:p>
          <a:p>
            <a:pPr marL="137160" indent="0">
              <a:buNone/>
            </a:pPr>
            <a:r>
              <a:rPr lang="en-US" dirty="0" err="1"/>
              <a:t>RewriteEngine</a:t>
            </a:r>
            <a:r>
              <a:rPr lang="en-US" dirty="0"/>
              <a:t> On</a:t>
            </a:r>
          </a:p>
          <a:p>
            <a:pPr marL="137160" indent="0">
              <a:buNone/>
            </a:pPr>
            <a:r>
              <a:rPr lang="en-US" dirty="0" err="1" smtClean="0"/>
              <a:t>RewriteBase</a:t>
            </a:r>
            <a:r>
              <a:rPr lang="en-US" dirty="0" smtClean="0"/>
              <a:t> </a:t>
            </a:r>
            <a:r>
              <a:rPr lang="en-US" dirty="0"/>
              <a:t>/</a:t>
            </a:r>
            <a:r>
              <a:rPr lang="en-US" dirty="0" err="1"/>
              <a:t>swsite</a:t>
            </a:r>
            <a:r>
              <a:rPr lang="en-US" dirty="0"/>
              <a:t>/</a:t>
            </a:r>
          </a:p>
          <a:p>
            <a:pPr marL="137160" indent="0">
              <a:buNone/>
            </a:pPr>
            <a:r>
              <a:rPr lang="en-US" dirty="0" err="1"/>
              <a:t>RewriteCond</a:t>
            </a:r>
            <a:r>
              <a:rPr lang="en-US" dirty="0"/>
              <a:t> %{REQUEST_FILENAME} !-f</a:t>
            </a:r>
          </a:p>
          <a:p>
            <a:pPr marL="137160" indent="0">
              <a:buNone/>
            </a:pPr>
            <a:r>
              <a:rPr lang="en-US" dirty="0" err="1"/>
              <a:t>RewriteCond</a:t>
            </a:r>
            <a:r>
              <a:rPr lang="en-US" dirty="0"/>
              <a:t> %{REQUEST_FILENAME} !-d</a:t>
            </a:r>
          </a:p>
          <a:p>
            <a:pPr marL="137160" indent="0">
              <a:buNone/>
            </a:pPr>
            <a:r>
              <a:rPr lang="en-US" dirty="0" err="1"/>
              <a:t>RewriteCond</a:t>
            </a:r>
            <a:r>
              <a:rPr lang="en-US" dirty="0"/>
              <a:t> %{REQUEST_FILENAME} !-l</a:t>
            </a:r>
          </a:p>
          <a:p>
            <a:pPr marL="137160" indent="0">
              <a:buNone/>
            </a:pPr>
            <a:r>
              <a:rPr lang="en-US" dirty="0" err="1"/>
              <a:t>RewriteRule</a:t>
            </a:r>
            <a:r>
              <a:rPr lang="en-US" dirty="0"/>
              <a:t> ^(.+)$ </a:t>
            </a:r>
            <a:r>
              <a:rPr lang="en-US" dirty="0" err="1"/>
              <a:t>index.php?url</a:t>
            </a:r>
            <a:r>
              <a:rPr lang="en-US" dirty="0"/>
              <a:t>=$1 [QSA,L]</a:t>
            </a:r>
          </a:p>
          <a:p>
            <a:pPr marL="137160" indent="0">
              <a:buNone/>
            </a:pPr>
            <a:r>
              <a:rPr lang="en-US" dirty="0"/>
              <a:t>#  "</a:t>
            </a:r>
            <a:r>
              <a:rPr lang="en-US" dirty="0" err="1"/>
              <a:t>url</a:t>
            </a:r>
            <a:r>
              <a:rPr lang="en-US" dirty="0"/>
              <a:t>" </a:t>
            </a:r>
            <a:r>
              <a:rPr lang="en-US" dirty="0" smtClean="0"/>
              <a:t>is the </a:t>
            </a:r>
            <a:r>
              <a:rPr lang="en-US" dirty="0"/>
              <a:t>name of name of GET variable </a:t>
            </a:r>
            <a:r>
              <a:rPr lang="en-US" dirty="0" smtClean="0"/>
              <a:t>to contain the path</a:t>
            </a:r>
          </a:p>
          <a:p>
            <a:pPr marL="137160" indent="0">
              <a:buNone/>
            </a:pPr>
            <a:endParaRPr lang="en-US" dirty="0"/>
          </a:p>
          <a:p>
            <a:pPr marL="137160" indent="0">
              <a:buNone/>
            </a:pPr>
            <a:r>
              <a:rPr lang="en-US" dirty="0" err="1" smtClean="0"/>
              <a:t>Cette</a:t>
            </a:r>
            <a:r>
              <a:rPr lang="en-US" dirty="0" smtClean="0"/>
              <a:t> </a:t>
            </a:r>
            <a:r>
              <a:rPr lang="en-US" dirty="0" err="1" smtClean="0"/>
              <a:t>réécriture</a:t>
            </a:r>
            <a:r>
              <a:rPr lang="en-US" dirty="0" smtClean="0"/>
              <a:t> </a:t>
            </a:r>
            <a:r>
              <a:rPr lang="en-US" dirty="0" err="1" smtClean="0"/>
              <a:t>permete</a:t>
            </a:r>
            <a:r>
              <a:rPr lang="en-US" dirty="0" smtClean="0"/>
              <a:t> </a:t>
            </a:r>
            <a:r>
              <a:rPr lang="en-US" dirty="0" err="1" smtClean="0"/>
              <a:t>d’ecrire</a:t>
            </a:r>
            <a:r>
              <a:rPr lang="en-US" dirty="0" smtClean="0"/>
              <a:t> les addresses de la </a:t>
            </a:r>
            <a:r>
              <a:rPr lang="en-US" dirty="0" err="1" smtClean="0"/>
              <a:t>forme</a:t>
            </a:r>
            <a:r>
              <a:rPr lang="en-US" dirty="0" smtClean="0"/>
              <a:t>:</a:t>
            </a:r>
          </a:p>
          <a:p>
            <a:pPr marL="137160" indent="0">
              <a:buNone/>
            </a:pPr>
            <a:r>
              <a:rPr lang="en-US" dirty="0">
                <a:hlinkClick r:id="rId2"/>
              </a:rPr>
              <a:t>http://</a:t>
            </a:r>
            <a:r>
              <a:rPr lang="en-US" dirty="0" smtClean="0">
                <a:hlinkClick r:id="rId2"/>
              </a:rPr>
              <a:t>localhost/swsite/pchome/contacts</a:t>
            </a:r>
            <a:endParaRPr lang="en-US" dirty="0" smtClean="0"/>
          </a:p>
          <a:p>
            <a:pPr marL="137160" indent="0">
              <a:buNone/>
            </a:pPr>
            <a:r>
              <a:rPr lang="en-US" dirty="0" smtClean="0"/>
              <a:t> </a:t>
            </a:r>
            <a:r>
              <a:rPr lang="en-US" dirty="0" err="1" smtClean="0"/>
              <a:t>où</a:t>
            </a:r>
            <a:r>
              <a:rPr lang="en-US" dirty="0" smtClean="0"/>
              <a:t> </a:t>
            </a:r>
            <a:r>
              <a:rPr lang="en-US" dirty="0" err="1" smtClean="0">
                <a:solidFill>
                  <a:srgbClr val="FFC000"/>
                </a:solidFill>
              </a:rPr>
              <a:t>pchome</a:t>
            </a:r>
            <a:r>
              <a:rPr lang="en-US" dirty="0" smtClean="0">
                <a:solidFill>
                  <a:srgbClr val="FFC000"/>
                </a:solidFill>
              </a:rPr>
              <a:t> </a:t>
            </a:r>
            <a:r>
              <a:rPr lang="en-US" dirty="0" smtClean="0"/>
              <a:t>et </a:t>
            </a:r>
            <a:r>
              <a:rPr lang="en-US" dirty="0" smtClean="0">
                <a:solidFill>
                  <a:srgbClr val="FFC000"/>
                </a:solidFill>
              </a:rPr>
              <a:t>contacts</a:t>
            </a:r>
            <a:r>
              <a:rPr lang="en-US" dirty="0" smtClean="0"/>
              <a:t> </a:t>
            </a:r>
            <a:r>
              <a:rPr lang="en-US" dirty="0" err="1" smtClean="0"/>
              <a:t>sont</a:t>
            </a:r>
            <a:r>
              <a:rPr lang="en-US" dirty="0" smtClean="0"/>
              <a:t> des </a:t>
            </a:r>
            <a:r>
              <a:rPr lang="en-US" dirty="0" err="1" smtClean="0"/>
              <a:t>noms</a:t>
            </a:r>
            <a:r>
              <a:rPr lang="en-US" dirty="0" smtClean="0"/>
              <a:t> </a:t>
            </a:r>
            <a:r>
              <a:rPr lang="en-US" dirty="0" err="1" smtClean="0"/>
              <a:t>virtuels</a:t>
            </a:r>
            <a:r>
              <a:rPr lang="en-US" dirty="0" smtClean="0"/>
              <a:t> et non des </a:t>
            </a:r>
            <a:r>
              <a:rPr lang="en-US" dirty="0" err="1" smtClean="0"/>
              <a:t>noms</a:t>
            </a:r>
            <a:r>
              <a:rPr lang="en-US" dirty="0" smtClean="0"/>
              <a:t> de dossier </a:t>
            </a:r>
            <a:r>
              <a:rPr lang="en-US" dirty="0" err="1" smtClean="0"/>
              <a:t>ou</a:t>
            </a:r>
            <a:r>
              <a:rPr lang="en-US" dirty="0" smtClean="0"/>
              <a:t> de </a:t>
            </a:r>
            <a:r>
              <a:rPr lang="en-US" dirty="0" err="1" smtClean="0"/>
              <a:t>fichiers</a:t>
            </a:r>
            <a:r>
              <a:rPr lang="en-US" dirty="0" smtClean="0"/>
              <a:t> </a:t>
            </a:r>
            <a:r>
              <a:rPr lang="en-US" dirty="0" err="1" smtClean="0"/>
              <a:t>réels</a:t>
            </a:r>
            <a:r>
              <a:rPr lang="en-US" dirty="0" smtClean="0"/>
              <a:t>. </a:t>
            </a:r>
            <a:r>
              <a:rPr lang="en-US" dirty="0" err="1" smtClean="0"/>
              <a:t>Ces</a:t>
            </a:r>
            <a:r>
              <a:rPr lang="en-US" dirty="0" smtClean="0"/>
              <a:t> </a:t>
            </a:r>
            <a:r>
              <a:rPr lang="en-US" dirty="0" err="1" smtClean="0"/>
              <a:t>noms</a:t>
            </a:r>
            <a:r>
              <a:rPr lang="en-US" dirty="0" smtClean="0"/>
              <a:t> </a:t>
            </a:r>
            <a:r>
              <a:rPr lang="en-US" dirty="0" err="1" smtClean="0"/>
              <a:t>virtuels</a:t>
            </a:r>
            <a:r>
              <a:rPr lang="en-US" dirty="0" smtClean="0"/>
              <a:t> </a:t>
            </a:r>
            <a:r>
              <a:rPr lang="en-US" dirty="0" err="1" smtClean="0"/>
              <a:t>sont</a:t>
            </a:r>
            <a:r>
              <a:rPr lang="en-US" dirty="0" smtClean="0"/>
              <a:t> à definer </a:t>
            </a:r>
            <a:r>
              <a:rPr lang="en-US" dirty="0" err="1" smtClean="0"/>
              <a:t>dans</a:t>
            </a:r>
            <a:r>
              <a:rPr lang="en-US" dirty="0" smtClean="0"/>
              <a:t> la </a:t>
            </a:r>
            <a:r>
              <a:rPr lang="en-US" b="1" dirty="0" err="1" smtClean="0"/>
              <a:t>classe</a:t>
            </a:r>
            <a:r>
              <a:rPr lang="en-US" b="1" dirty="0" smtClean="0"/>
              <a:t> router (</a:t>
            </a:r>
            <a:r>
              <a:rPr lang="en-US" b="1" dirty="0" err="1" smtClean="0"/>
              <a:t>detaille</a:t>
            </a:r>
            <a:r>
              <a:rPr lang="en-US" b="1" dirty="0" smtClean="0"/>
              <a:t> au TP)</a:t>
            </a:r>
          </a:p>
          <a:p>
            <a:pPr marL="137160" indent="0">
              <a:buNone/>
            </a:pPr>
            <a:endParaRPr lang="en-US" dirty="0" smtClean="0"/>
          </a:p>
          <a:p>
            <a:pPr marL="137160" indent="0">
              <a:buNone/>
            </a:pPr>
            <a:endParaRPr lang="en-US" dirty="0"/>
          </a:p>
        </p:txBody>
      </p:sp>
    </p:spTree>
    <p:extLst>
      <p:ext uri="{BB962C8B-B14F-4D97-AF65-F5344CB8AC3E}">
        <p14:creationId xmlns:p14="http://schemas.microsoft.com/office/powerpoint/2010/main" val="210175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la réécriture de l’url </a:t>
            </a:r>
            <a:r>
              <a:rPr lang="fr-FR" sz="3200" dirty="0"/>
              <a:t>(URL Rewriting)</a:t>
            </a:r>
            <a:endParaRPr lang="fr-FR" sz="3600" dirty="0"/>
          </a:p>
        </p:txBody>
      </p:sp>
      <p:sp>
        <p:nvSpPr>
          <p:cNvPr id="3" name="Espace réservé du contenu 2"/>
          <p:cNvSpPr>
            <a:spLocks noGrp="1"/>
          </p:cNvSpPr>
          <p:nvPr>
            <p:ph idx="1"/>
          </p:nvPr>
        </p:nvSpPr>
        <p:spPr/>
        <p:txBody>
          <a:bodyPr/>
          <a:lstStyle/>
          <a:p>
            <a:pPr marL="137160" indent="0">
              <a:buNone/>
            </a:pPr>
            <a:r>
              <a:rPr lang="fr-FR" dirty="0" smtClean="0"/>
              <a:t>Chemin virtuel dans notre router</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18" y="2420888"/>
            <a:ext cx="8473456" cy="3672448"/>
          </a:xfrm>
          <a:prstGeom prst="rect">
            <a:avLst/>
          </a:prstGeom>
        </p:spPr>
      </p:pic>
    </p:spTree>
    <p:extLst>
      <p:ext uri="{BB962C8B-B14F-4D97-AF65-F5344CB8AC3E}">
        <p14:creationId xmlns:p14="http://schemas.microsoft.com/office/powerpoint/2010/main" val="253261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:accepter uniquement les </a:t>
            </a:r>
            <a:r>
              <a:rPr lang="fr-FR" dirty="0" err="1" smtClean="0"/>
              <a:t>urls</a:t>
            </a:r>
            <a:r>
              <a:rPr lang="fr-FR" dirty="0" smtClean="0"/>
              <a:t> réels</a:t>
            </a:r>
            <a:endParaRPr lang="fr-FR" dirty="0"/>
          </a:p>
        </p:txBody>
      </p:sp>
      <p:sp>
        <p:nvSpPr>
          <p:cNvPr id="3" name="Espace réservé du contenu 2"/>
          <p:cNvSpPr>
            <a:spLocks noGrp="1"/>
          </p:cNvSpPr>
          <p:nvPr>
            <p:ph idx="1"/>
          </p:nvPr>
        </p:nvSpPr>
        <p:spPr>
          <a:xfrm>
            <a:off x="457200" y="1600200"/>
            <a:ext cx="8229600" cy="1396752"/>
          </a:xfrm>
        </p:spPr>
        <p:txBody>
          <a:bodyPr>
            <a:normAutofit/>
          </a:bodyPr>
          <a:lstStyle/>
          <a:p>
            <a:pPr marL="137160" indent="0">
              <a:buNone/>
            </a:pPr>
            <a:r>
              <a:rPr lang="fr-FR" sz="2000" b="1" dirty="0" smtClean="0"/>
              <a:t>Dans le router on défini la liste des  chemins autorisés , hors cette liste les autres </a:t>
            </a:r>
            <a:r>
              <a:rPr lang="fr-FR" sz="2000" b="1" dirty="0" err="1" smtClean="0"/>
              <a:t>urls</a:t>
            </a:r>
            <a:r>
              <a:rPr lang="fr-FR" sz="2000" b="1" dirty="0" smtClean="0"/>
              <a:t>  sont orienté vers une page d’erreur.</a:t>
            </a:r>
            <a:endParaRPr lang="fr-FR" sz="20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52936"/>
            <a:ext cx="8686800" cy="3367510"/>
          </a:xfrm>
          <a:prstGeom prst="rect">
            <a:avLst/>
          </a:prstGeom>
        </p:spPr>
      </p:pic>
    </p:spTree>
    <p:extLst>
      <p:ext uri="{BB962C8B-B14F-4D97-AF65-F5344CB8AC3E}">
        <p14:creationId xmlns:p14="http://schemas.microsoft.com/office/powerpoint/2010/main" val="94102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:l’indexation de la structure du site</a:t>
            </a:r>
            <a:endParaRPr lang="fr-FR" dirty="0"/>
          </a:p>
        </p:txBody>
      </p:sp>
      <p:sp>
        <p:nvSpPr>
          <p:cNvPr id="3" name="Espace réservé du contenu 2"/>
          <p:cNvSpPr>
            <a:spLocks noGrp="1"/>
          </p:cNvSpPr>
          <p:nvPr>
            <p:ph idx="1"/>
          </p:nvPr>
        </p:nvSpPr>
        <p:spPr>
          <a:xfrm>
            <a:off x="457200" y="1600200"/>
            <a:ext cx="8229600" cy="1396752"/>
          </a:xfrm>
        </p:spPr>
        <p:txBody>
          <a:bodyPr>
            <a:normAutofit/>
          </a:bodyPr>
          <a:lstStyle/>
          <a:p>
            <a:pPr algn="just"/>
            <a:r>
              <a:rPr lang="fr-FR" sz="2000" b="1" dirty="0" smtClean="0"/>
              <a:t>La falsification des </a:t>
            </a:r>
            <a:r>
              <a:rPr lang="fr-FR" sz="2000" b="1" dirty="0" err="1" smtClean="0"/>
              <a:t>urls</a:t>
            </a:r>
            <a:r>
              <a:rPr lang="fr-FR" sz="2000" b="1" dirty="0" smtClean="0"/>
              <a:t> </a:t>
            </a:r>
            <a:r>
              <a:rPr lang="fr-FR" sz="2000" dirty="0" smtClean="0"/>
              <a:t>dans le buts d’accéder à des ressources non autorisée où simplement d’indexer et voir la structure et l’hiérarchie de l’application pour préparer des attaques:</a:t>
            </a:r>
          </a:p>
          <a:p>
            <a:pPr algn="just"/>
            <a:r>
              <a:rPr lang="fr-FR" sz="2000" dirty="0" smtClean="0"/>
              <a:t>La structure du site est indexée et affichée à l’attaquant.</a:t>
            </a:r>
            <a:endParaRPr lang="fr-FR"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40" y="3179514"/>
            <a:ext cx="7812360" cy="3385925"/>
          </a:xfrm>
          <a:prstGeom prst="rect">
            <a:avLst/>
          </a:prstGeom>
        </p:spPr>
      </p:pic>
    </p:spTree>
    <p:extLst>
      <p:ext uri="{BB962C8B-B14F-4D97-AF65-F5344CB8AC3E}">
        <p14:creationId xmlns:p14="http://schemas.microsoft.com/office/powerpoint/2010/main" val="249741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:l’indexation de la structure du site</a:t>
            </a:r>
            <a:endParaRPr lang="fr-FR" dirty="0"/>
          </a:p>
        </p:txBody>
      </p:sp>
      <p:sp>
        <p:nvSpPr>
          <p:cNvPr id="3" name="Espace réservé du contenu 2"/>
          <p:cNvSpPr>
            <a:spLocks noGrp="1"/>
          </p:cNvSpPr>
          <p:nvPr>
            <p:ph idx="1"/>
          </p:nvPr>
        </p:nvSpPr>
        <p:spPr>
          <a:xfrm>
            <a:off x="457200" y="1600200"/>
            <a:ext cx="8229600" cy="1396752"/>
          </a:xfrm>
        </p:spPr>
        <p:txBody>
          <a:bodyPr>
            <a:normAutofit/>
          </a:bodyPr>
          <a:lstStyle/>
          <a:p>
            <a:pPr marL="137160" indent="0">
              <a:buNone/>
            </a:pPr>
            <a:r>
              <a:rPr lang="fr-FR" sz="2000" b="1" dirty="0" smtClean="0"/>
              <a:t>Pour  interdire l’indexation on ajoute une ligne de code au fichier </a:t>
            </a:r>
            <a:r>
              <a:rPr lang="fr-FR" sz="2000" b="1" dirty="0" err="1" smtClean="0"/>
              <a:t>htaccess</a:t>
            </a:r>
            <a:endParaRPr lang="fr-FR" sz="20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16" y="2420888"/>
            <a:ext cx="8028384" cy="3479551"/>
          </a:xfrm>
          <a:prstGeom prst="rect">
            <a:avLst/>
          </a:prstGeom>
        </p:spPr>
      </p:pic>
    </p:spTree>
    <p:extLst>
      <p:ext uri="{BB962C8B-B14F-4D97-AF65-F5344CB8AC3E}">
        <p14:creationId xmlns:p14="http://schemas.microsoft.com/office/powerpoint/2010/main" val="89784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:l’indexation de la structure du site</a:t>
            </a:r>
            <a:endParaRPr lang="fr-FR" dirty="0"/>
          </a:p>
        </p:txBody>
      </p:sp>
      <p:sp>
        <p:nvSpPr>
          <p:cNvPr id="3" name="Espace réservé du contenu 2"/>
          <p:cNvSpPr>
            <a:spLocks noGrp="1"/>
          </p:cNvSpPr>
          <p:nvPr>
            <p:ph idx="1"/>
          </p:nvPr>
        </p:nvSpPr>
        <p:spPr>
          <a:xfrm>
            <a:off x="457200" y="1600200"/>
            <a:ext cx="8229600" cy="1396752"/>
          </a:xfrm>
        </p:spPr>
        <p:txBody>
          <a:bodyPr>
            <a:normAutofit/>
          </a:bodyPr>
          <a:lstStyle/>
          <a:p>
            <a:pPr marL="137160" indent="0">
              <a:buNone/>
            </a:pPr>
            <a:r>
              <a:rPr lang="fr-FR" sz="2000" b="1" dirty="0" smtClean="0"/>
              <a:t>Résultat de l’interdiction de l’indexation .</a:t>
            </a:r>
            <a:endParaRPr lang="fr-FR"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6" y="2298575"/>
            <a:ext cx="8056984" cy="3491947"/>
          </a:xfrm>
          <a:prstGeom prst="rect">
            <a:avLst/>
          </a:prstGeom>
        </p:spPr>
      </p:pic>
    </p:spTree>
    <p:extLst>
      <p:ext uri="{BB962C8B-B14F-4D97-AF65-F5344CB8AC3E}">
        <p14:creationId xmlns:p14="http://schemas.microsoft.com/office/powerpoint/2010/main" val="310552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:accès direct à un dossier</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fr-FR" sz="2000" b="1" dirty="0" smtClean="0">
                <a:solidFill>
                  <a:schemeClr val="accent1">
                    <a:lumMod val="60000"/>
                    <a:lumOff val="40000"/>
                  </a:schemeClr>
                </a:solidFill>
              </a:rPr>
              <a:t>Interdire </a:t>
            </a:r>
            <a:r>
              <a:rPr lang="fr-FR" sz="2000" b="1" dirty="0">
                <a:solidFill>
                  <a:schemeClr val="accent1">
                    <a:lumMod val="60000"/>
                    <a:lumOff val="40000"/>
                  </a:schemeClr>
                </a:solidFill>
              </a:rPr>
              <a:t>l’accès </a:t>
            </a:r>
            <a:r>
              <a:rPr lang="fr-FR" sz="2000" b="1" dirty="0" smtClean="0">
                <a:solidFill>
                  <a:schemeClr val="accent1">
                    <a:lumMod val="60000"/>
                    <a:lumOff val="40000"/>
                  </a:schemeClr>
                </a:solidFill>
              </a:rPr>
              <a:t>direct à un dossier : ajouter un fichier </a:t>
            </a:r>
            <a:r>
              <a:rPr lang="fr-FR" sz="2000" b="1" dirty="0" err="1" smtClean="0">
                <a:solidFill>
                  <a:schemeClr val="accent1">
                    <a:lumMod val="60000"/>
                    <a:lumOff val="40000"/>
                  </a:schemeClr>
                </a:solidFill>
              </a:rPr>
              <a:t>htaccess</a:t>
            </a:r>
            <a:r>
              <a:rPr lang="fr-FR" sz="2000" b="1" dirty="0" smtClean="0">
                <a:solidFill>
                  <a:schemeClr val="accent1">
                    <a:lumMod val="60000"/>
                    <a:lumOff val="40000"/>
                  </a:schemeClr>
                </a:solidFill>
              </a:rPr>
              <a:t> qui contient le code suivant à chaque dossier</a:t>
            </a:r>
          </a:p>
          <a:p>
            <a:endParaRPr lang="fr-FR" sz="2000" b="1" dirty="0"/>
          </a:p>
          <a:p>
            <a:pPr marL="941832" lvl="3" indent="0">
              <a:buNone/>
            </a:pPr>
            <a:r>
              <a:rPr lang="en-US" sz="1600" dirty="0">
                <a:solidFill>
                  <a:schemeClr val="accent1">
                    <a:lumMod val="60000"/>
                    <a:lumOff val="40000"/>
                  </a:schemeClr>
                </a:solidFill>
              </a:rPr>
              <a:t>Options -Indexes +</a:t>
            </a:r>
            <a:r>
              <a:rPr lang="en-US" sz="1600" dirty="0" err="1">
                <a:solidFill>
                  <a:schemeClr val="accent1">
                    <a:lumMod val="60000"/>
                    <a:lumOff val="40000"/>
                  </a:schemeClr>
                </a:solidFill>
              </a:rPr>
              <a:t>FollowSymLinks</a:t>
            </a:r>
            <a:endParaRPr lang="en-US" sz="1600" dirty="0">
              <a:solidFill>
                <a:schemeClr val="accent1">
                  <a:lumMod val="60000"/>
                  <a:lumOff val="40000"/>
                </a:schemeClr>
              </a:solidFill>
            </a:endParaRPr>
          </a:p>
          <a:p>
            <a:pPr marL="941832" lvl="3" indent="0">
              <a:buNone/>
            </a:pPr>
            <a:r>
              <a:rPr lang="en-US" sz="1600" dirty="0" err="1">
                <a:solidFill>
                  <a:schemeClr val="accent1">
                    <a:lumMod val="60000"/>
                    <a:lumOff val="40000"/>
                  </a:schemeClr>
                </a:solidFill>
              </a:rPr>
              <a:t>RewriteEngine</a:t>
            </a:r>
            <a:r>
              <a:rPr lang="en-US" sz="1600" dirty="0">
                <a:solidFill>
                  <a:schemeClr val="accent1">
                    <a:lumMod val="60000"/>
                    <a:lumOff val="40000"/>
                  </a:schemeClr>
                </a:solidFill>
              </a:rPr>
              <a:t> on</a:t>
            </a:r>
          </a:p>
          <a:p>
            <a:pPr marL="941832" lvl="3" indent="0">
              <a:buNone/>
            </a:pPr>
            <a:r>
              <a:rPr lang="en-US" sz="1600" dirty="0">
                <a:solidFill>
                  <a:schemeClr val="accent1">
                    <a:lumMod val="60000"/>
                    <a:lumOff val="40000"/>
                  </a:schemeClr>
                </a:solidFill>
              </a:rPr>
              <a:t>#redirect all folder or file access to root</a:t>
            </a:r>
          </a:p>
          <a:p>
            <a:pPr marL="941832" lvl="3" indent="0">
              <a:buNone/>
            </a:pPr>
            <a:r>
              <a:rPr lang="en-US" sz="1600" dirty="0" err="1">
                <a:solidFill>
                  <a:schemeClr val="accent1">
                    <a:lumMod val="60000"/>
                    <a:lumOff val="40000"/>
                  </a:schemeClr>
                </a:solidFill>
              </a:rPr>
              <a:t>RewriteRule</a:t>
            </a:r>
            <a:r>
              <a:rPr lang="en-US" sz="1600" dirty="0">
                <a:solidFill>
                  <a:schemeClr val="accent1">
                    <a:lumMod val="60000"/>
                    <a:lumOff val="40000"/>
                  </a:schemeClr>
                </a:solidFill>
              </a:rPr>
              <a:t> (.*) http://localhost/swsite/ [L</a:t>
            </a:r>
            <a:r>
              <a:rPr lang="en-US" sz="1600" dirty="0" smtClean="0">
                <a:solidFill>
                  <a:schemeClr val="accent1">
                    <a:lumMod val="60000"/>
                    <a:lumOff val="40000"/>
                  </a:schemeClr>
                </a:solidFill>
              </a:rPr>
              <a:t>]</a:t>
            </a:r>
          </a:p>
          <a:p>
            <a:pPr marL="941832" lvl="3" indent="0">
              <a:buNone/>
            </a:pPr>
            <a:endParaRPr lang="en-US" sz="1600" dirty="0">
              <a:solidFill>
                <a:schemeClr val="accent1">
                  <a:lumMod val="60000"/>
                  <a:lumOff val="40000"/>
                </a:schemeClr>
              </a:solidFill>
            </a:endParaRPr>
          </a:p>
          <a:p>
            <a:pPr marL="941832" lvl="3" indent="0">
              <a:buNone/>
            </a:pPr>
            <a:endParaRPr lang="en-US" sz="1600" dirty="0" smtClean="0">
              <a:solidFill>
                <a:schemeClr val="accent1">
                  <a:lumMod val="60000"/>
                  <a:lumOff val="40000"/>
                </a:schemeClr>
              </a:solidFill>
            </a:endParaRPr>
          </a:p>
          <a:p>
            <a:r>
              <a:rPr lang="fr-FR" sz="2400" b="1" dirty="0">
                <a:solidFill>
                  <a:schemeClr val="accent1">
                    <a:lumMod val="60000"/>
                    <a:lumOff val="40000"/>
                  </a:schemeClr>
                </a:solidFill>
              </a:rPr>
              <a:t>Ça veut dire</a:t>
            </a:r>
            <a:r>
              <a:rPr lang="fr-FR" sz="2400" b="1" dirty="0"/>
              <a:t> : Réorienter l’accès direct à un dossier depuis l’extérieur vers la page d’accueil du </a:t>
            </a:r>
            <a:r>
              <a:rPr lang="fr-FR" sz="2400" b="1" dirty="0" smtClean="0"/>
              <a:t>site.</a:t>
            </a:r>
            <a:endParaRPr lang="fr-FR" sz="2400" dirty="0"/>
          </a:p>
        </p:txBody>
      </p:sp>
    </p:spTree>
    <p:extLst>
      <p:ext uri="{BB962C8B-B14F-4D97-AF65-F5344CB8AC3E}">
        <p14:creationId xmlns:p14="http://schemas.microsoft.com/office/powerpoint/2010/main" val="199902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:accès direct à un fichier script </a:t>
            </a:r>
            <a:r>
              <a:rPr lang="fr-FR" dirty="0" err="1" smtClean="0"/>
              <a:t>php</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fr-FR" sz="2000" b="1" dirty="0" smtClean="0">
                <a:solidFill>
                  <a:schemeClr val="accent1">
                    <a:lumMod val="60000"/>
                    <a:lumOff val="40000"/>
                  </a:schemeClr>
                </a:solidFill>
              </a:rPr>
              <a:t>Interdire </a:t>
            </a:r>
            <a:r>
              <a:rPr lang="fr-FR" sz="2000" b="1" dirty="0">
                <a:solidFill>
                  <a:schemeClr val="accent1">
                    <a:lumMod val="60000"/>
                    <a:lumOff val="40000"/>
                  </a:schemeClr>
                </a:solidFill>
              </a:rPr>
              <a:t>l’accès </a:t>
            </a:r>
            <a:r>
              <a:rPr lang="fr-FR" sz="2000" b="1" dirty="0" smtClean="0">
                <a:solidFill>
                  <a:schemeClr val="accent1">
                    <a:lumMod val="60000"/>
                    <a:lumOff val="40000"/>
                  </a:schemeClr>
                </a:solidFill>
              </a:rPr>
              <a:t>direct(l’</a:t>
            </a:r>
            <a:r>
              <a:rPr lang="fr-FR" sz="2000" b="1" dirty="0" err="1" smtClean="0">
                <a:solidFill>
                  <a:schemeClr val="accent1">
                    <a:lumMod val="60000"/>
                    <a:lumOff val="40000"/>
                  </a:schemeClr>
                </a:solidFill>
              </a:rPr>
              <a:t>execution</a:t>
            </a:r>
            <a:r>
              <a:rPr lang="fr-FR" sz="2000" b="1" dirty="0" smtClean="0">
                <a:solidFill>
                  <a:schemeClr val="accent1">
                    <a:lumMod val="60000"/>
                    <a:lumOff val="40000"/>
                  </a:schemeClr>
                </a:solidFill>
              </a:rPr>
              <a:t>) à un fichier script </a:t>
            </a:r>
            <a:r>
              <a:rPr lang="fr-FR" sz="2000" b="1" dirty="0" err="1" smtClean="0">
                <a:solidFill>
                  <a:schemeClr val="accent1">
                    <a:lumMod val="60000"/>
                    <a:lumOff val="40000"/>
                  </a:schemeClr>
                </a:solidFill>
              </a:rPr>
              <a:t>php</a:t>
            </a:r>
            <a:r>
              <a:rPr lang="fr-FR" sz="2000" b="1" dirty="0" smtClean="0">
                <a:solidFill>
                  <a:schemeClr val="accent1">
                    <a:lumMod val="60000"/>
                    <a:lumOff val="40000"/>
                  </a:schemeClr>
                </a:solidFill>
              </a:rPr>
              <a:t>:</a:t>
            </a:r>
            <a:r>
              <a:rPr lang="fr-FR" sz="2000" b="1" dirty="0" smtClean="0"/>
              <a:t> </a:t>
            </a:r>
          </a:p>
          <a:p>
            <a:pPr marL="457200" lvl="1" indent="0">
              <a:buNone/>
            </a:pPr>
            <a:r>
              <a:rPr lang="fr-FR" sz="1600" b="1" dirty="0" smtClean="0"/>
              <a:t>on défini une constante globale (accessible dans tout le site)</a:t>
            </a:r>
          </a:p>
          <a:p>
            <a:pPr marL="457200" lvl="1" indent="0">
              <a:buNone/>
            </a:pPr>
            <a:r>
              <a:rPr lang="fr-FR" sz="1600" dirty="0" err="1"/>
              <a:t>define</a:t>
            </a:r>
            <a:r>
              <a:rPr lang="fr-FR" sz="1600" dirty="0"/>
              <a:t>('STOP_DIRECT_FILE_ACCESS', TRUE);</a:t>
            </a:r>
          </a:p>
          <a:p>
            <a:endParaRPr lang="fr-FR" sz="2000" b="1" dirty="0"/>
          </a:p>
          <a:p>
            <a:pPr marL="941832" lvl="3" indent="0">
              <a:buNone/>
            </a:pPr>
            <a:endParaRPr lang="en-US" sz="1600" dirty="0">
              <a:solidFill>
                <a:schemeClr val="accent1">
                  <a:lumMod val="60000"/>
                  <a:lumOff val="40000"/>
                </a:schemeClr>
              </a:solidFill>
            </a:endParaRPr>
          </a:p>
          <a:p>
            <a:pPr marL="941832" lvl="3" indent="0">
              <a:buNone/>
            </a:pPr>
            <a:endParaRPr lang="en-US" sz="1600" dirty="0" smtClean="0">
              <a:solidFill>
                <a:schemeClr val="accent1">
                  <a:lumMod val="60000"/>
                  <a:lumOff val="4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86" y="2852936"/>
            <a:ext cx="7873427" cy="3098523"/>
          </a:xfrm>
          <a:prstGeom prst="rect">
            <a:avLst/>
          </a:prstGeom>
        </p:spPr>
      </p:pic>
    </p:spTree>
    <p:extLst>
      <p:ext uri="{BB962C8B-B14F-4D97-AF65-F5344CB8AC3E}">
        <p14:creationId xmlns:p14="http://schemas.microsoft.com/office/powerpoint/2010/main" val="18618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Falsification de url </a:t>
            </a:r>
            <a:r>
              <a:rPr lang="fr-FR" dirty="0"/>
              <a:t>:accès direct à un fichier script </a:t>
            </a:r>
            <a:r>
              <a:rPr lang="fr-FR" dirty="0" err="1"/>
              <a:t>php</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fr-FR" sz="2000" b="1" dirty="0" smtClean="0">
                <a:solidFill>
                  <a:schemeClr val="accent1">
                    <a:lumMod val="60000"/>
                    <a:lumOff val="40000"/>
                  </a:schemeClr>
                </a:solidFill>
              </a:rPr>
              <a:t>Interdire </a:t>
            </a:r>
            <a:r>
              <a:rPr lang="fr-FR" sz="2000" b="1" dirty="0">
                <a:solidFill>
                  <a:schemeClr val="accent1">
                    <a:lumMod val="60000"/>
                    <a:lumOff val="40000"/>
                  </a:schemeClr>
                </a:solidFill>
              </a:rPr>
              <a:t>l’accès </a:t>
            </a:r>
            <a:r>
              <a:rPr lang="fr-FR" sz="2000" b="1" dirty="0" smtClean="0">
                <a:solidFill>
                  <a:schemeClr val="accent1">
                    <a:lumMod val="60000"/>
                    <a:lumOff val="40000"/>
                  </a:schemeClr>
                </a:solidFill>
              </a:rPr>
              <a:t>direct(l’</a:t>
            </a:r>
            <a:r>
              <a:rPr lang="fr-FR" sz="2000" b="1" dirty="0" err="1" smtClean="0">
                <a:solidFill>
                  <a:schemeClr val="accent1">
                    <a:lumMod val="60000"/>
                    <a:lumOff val="40000"/>
                  </a:schemeClr>
                </a:solidFill>
              </a:rPr>
              <a:t>execution</a:t>
            </a:r>
            <a:r>
              <a:rPr lang="fr-FR" sz="2000" b="1" dirty="0" smtClean="0">
                <a:solidFill>
                  <a:schemeClr val="accent1">
                    <a:lumMod val="60000"/>
                    <a:lumOff val="40000"/>
                  </a:schemeClr>
                </a:solidFill>
              </a:rPr>
              <a:t>) à un fichier script </a:t>
            </a:r>
            <a:r>
              <a:rPr lang="fr-FR" sz="2000" b="1" dirty="0" err="1" smtClean="0">
                <a:solidFill>
                  <a:schemeClr val="accent1">
                    <a:lumMod val="60000"/>
                    <a:lumOff val="40000"/>
                  </a:schemeClr>
                </a:solidFill>
              </a:rPr>
              <a:t>php</a:t>
            </a:r>
            <a:r>
              <a:rPr lang="fr-FR" sz="2000" b="1" dirty="0" smtClean="0">
                <a:solidFill>
                  <a:schemeClr val="accent1">
                    <a:lumMod val="60000"/>
                    <a:lumOff val="40000"/>
                  </a:schemeClr>
                </a:solidFill>
              </a:rPr>
              <a:t>: </a:t>
            </a:r>
          </a:p>
          <a:p>
            <a:pPr marL="457200" lvl="1" indent="0">
              <a:buNone/>
            </a:pPr>
            <a:r>
              <a:rPr lang="fr-FR" sz="1600" b="1" dirty="0" smtClean="0">
                <a:solidFill>
                  <a:schemeClr val="accent1">
                    <a:lumMod val="60000"/>
                    <a:lumOff val="40000"/>
                  </a:schemeClr>
                </a:solidFill>
              </a:rPr>
              <a:t>À chaque début d’un fichier </a:t>
            </a:r>
            <a:r>
              <a:rPr lang="fr-FR" sz="1600" b="1" dirty="0" err="1" smtClean="0">
                <a:solidFill>
                  <a:schemeClr val="accent1">
                    <a:lumMod val="60000"/>
                    <a:lumOff val="40000"/>
                  </a:schemeClr>
                </a:solidFill>
              </a:rPr>
              <a:t>php</a:t>
            </a:r>
            <a:r>
              <a:rPr lang="fr-FR" sz="1600" b="1" dirty="0" smtClean="0">
                <a:solidFill>
                  <a:schemeClr val="accent1">
                    <a:lumMod val="60000"/>
                    <a:lumOff val="40000"/>
                  </a:schemeClr>
                </a:solidFill>
              </a:rPr>
              <a:t> </a:t>
            </a:r>
            <a:r>
              <a:rPr lang="fr-FR" sz="1600" b="1" dirty="0" smtClean="0"/>
              <a:t>on ajoute le teste suivant sur la constante défini précédemment.</a:t>
            </a:r>
          </a:p>
          <a:p>
            <a:pPr marL="457200" lvl="1" indent="0">
              <a:buNone/>
            </a:pPr>
            <a:endParaRPr lang="fr-FR" sz="1600" b="1" dirty="0"/>
          </a:p>
          <a:p>
            <a:pPr marL="137160" indent="0">
              <a:buNone/>
            </a:pPr>
            <a:r>
              <a:rPr lang="en-US" sz="1600" dirty="0">
                <a:solidFill>
                  <a:schemeClr val="accent1">
                    <a:lumMod val="60000"/>
                    <a:lumOff val="40000"/>
                  </a:schemeClr>
                </a:solidFill>
              </a:rPr>
              <a:t>&lt;?</a:t>
            </a:r>
            <a:r>
              <a:rPr lang="en-US" sz="1600" dirty="0" err="1">
                <a:solidFill>
                  <a:schemeClr val="accent1">
                    <a:lumMod val="60000"/>
                    <a:lumOff val="40000"/>
                  </a:schemeClr>
                </a:solidFill>
              </a:rPr>
              <a:t>php</a:t>
            </a:r>
            <a:endParaRPr lang="en-US" sz="1600" dirty="0">
              <a:solidFill>
                <a:schemeClr val="accent1">
                  <a:lumMod val="60000"/>
                  <a:lumOff val="40000"/>
                </a:schemeClr>
              </a:solidFill>
            </a:endParaRPr>
          </a:p>
          <a:p>
            <a:pPr marL="137160" indent="0">
              <a:buNone/>
            </a:pPr>
            <a:r>
              <a:rPr lang="en-US" sz="1600" dirty="0">
                <a:solidFill>
                  <a:schemeClr val="accent1">
                    <a:lumMod val="60000"/>
                    <a:lumOff val="40000"/>
                  </a:schemeClr>
                </a:solidFill>
              </a:rPr>
              <a:t>if(!defined('STOP_DIRECT_FILE_ACCESS')) { die("Access denied!!!!");}</a:t>
            </a:r>
          </a:p>
          <a:p>
            <a:pPr marL="137160" indent="0">
              <a:buNone/>
            </a:pPr>
            <a:r>
              <a:rPr lang="en-US" sz="1600" dirty="0">
                <a:solidFill>
                  <a:schemeClr val="accent1">
                    <a:lumMod val="60000"/>
                    <a:lumOff val="40000"/>
                  </a:schemeClr>
                </a:solidFill>
              </a:rPr>
              <a:t/>
            </a:r>
            <a:br>
              <a:rPr lang="en-US" sz="1600" dirty="0">
                <a:solidFill>
                  <a:schemeClr val="accent1">
                    <a:lumMod val="60000"/>
                    <a:lumOff val="40000"/>
                  </a:schemeClr>
                </a:solidFill>
              </a:rPr>
            </a:br>
            <a:r>
              <a:rPr lang="en-US" sz="1600" dirty="0" smtClean="0">
                <a:solidFill>
                  <a:schemeClr val="accent1">
                    <a:lumMod val="60000"/>
                    <a:lumOff val="40000"/>
                  </a:schemeClr>
                </a:solidFill>
              </a:rPr>
              <a:t>?&gt;</a:t>
            </a:r>
          </a:p>
          <a:p>
            <a:pPr marL="137160" indent="0">
              <a:buNone/>
            </a:pPr>
            <a:endParaRPr lang="en-US" sz="1600" dirty="0"/>
          </a:p>
          <a:p>
            <a:pPr marL="137160" indent="0">
              <a:buNone/>
            </a:pPr>
            <a:r>
              <a:rPr lang="fr-FR" sz="1600" b="1" dirty="0">
                <a:solidFill>
                  <a:schemeClr val="accent1">
                    <a:lumMod val="60000"/>
                    <a:lumOff val="40000"/>
                  </a:schemeClr>
                </a:solidFill>
              </a:rPr>
              <a:t>Ça veut dire</a:t>
            </a:r>
            <a:r>
              <a:rPr lang="fr-FR" sz="1600" b="1" dirty="0"/>
              <a:t> : </a:t>
            </a:r>
            <a:r>
              <a:rPr lang="fr-FR" sz="1600" b="1" dirty="0" smtClean="0"/>
              <a:t>si la constante n’est pas définie alors stop </a:t>
            </a:r>
            <a:r>
              <a:rPr lang="fr-FR" sz="1600" b="1" dirty="0"/>
              <a:t>L’exécution</a:t>
            </a:r>
            <a:endParaRPr lang="fr-FR" sz="1600" dirty="0"/>
          </a:p>
          <a:p>
            <a:pPr marL="137160" indent="0">
              <a:buNone/>
            </a:pPr>
            <a:r>
              <a:rPr lang="fr-FR" sz="1600" b="1" dirty="0" smtClean="0"/>
              <a:t>du script </a:t>
            </a:r>
            <a:r>
              <a:rPr lang="fr-FR" sz="1600" b="1" dirty="0" err="1" smtClean="0"/>
              <a:t>php</a:t>
            </a:r>
            <a:r>
              <a:rPr lang="fr-FR" sz="1600" b="1" dirty="0" smtClean="0"/>
              <a:t> (c’est un accès direct à ce script sans passer par les routes définis par le rooter)</a:t>
            </a:r>
            <a:endParaRPr lang="fr-FR" sz="1600" dirty="0"/>
          </a:p>
          <a:p>
            <a:pPr marL="137160" indent="0">
              <a:buNone/>
            </a:pPr>
            <a:endParaRPr lang="en-US" sz="1600" dirty="0">
              <a:solidFill>
                <a:schemeClr val="accent1">
                  <a:lumMod val="60000"/>
                  <a:lumOff val="40000"/>
                </a:schemeClr>
              </a:solidFill>
            </a:endParaRPr>
          </a:p>
          <a:p>
            <a:pPr marL="941832" lvl="3" indent="0">
              <a:buNone/>
            </a:pPr>
            <a:endParaRPr lang="en-US" sz="1600" dirty="0" smtClean="0">
              <a:solidFill>
                <a:schemeClr val="accent1">
                  <a:lumMod val="60000"/>
                  <a:lumOff val="40000"/>
                </a:schemeClr>
              </a:solidFill>
            </a:endParaRPr>
          </a:p>
        </p:txBody>
      </p:sp>
    </p:spTree>
    <p:extLst>
      <p:ext uri="{BB962C8B-B14F-4D97-AF65-F5344CB8AC3E}">
        <p14:creationId xmlns:p14="http://schemas.microsoft.com/office/powerpoint/2010/main" val="232442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6" name="Rectangle 3"/>
          <p:cNvSpPr>
            <a:spLocks noGrp="1" noChangeArrowheads="1"/>
          </p:cNvSpPr>
          <p:nvPr>
            <p:ph idx="1"/>
          </p:nvPr>
        </p:nvSpPr>
        <p:spPr bwMode="auto">
          <a:xfrm>
            <a:off x="457200" y="1124744"/>
            <a:ext cx="7787208" cy="5626134"/>
          </a:xfrm>
          <a:prstGeom prst="rect">
            <a:avLst/>
          </a:prstGeom>
          <a:noFill/>
          <a:ln>
            <a:noFill/>
          </a:ln>
          <a:effectLst/>
        </p:spPr>
        <p:txBody>
          <a:bodyPr vert="horz" wrap="square" lIns="0" tIns="88872" rIns="0" bIns="179331" numCol="1" anchor="ctr" anchorCtr="0" compatLnSpc="1">
            <a:prstTxWarp prst="textNoShape">
              <a:avLst/>
            </a:prstTxWarp>
            <a:spAutoFit/>
          </a:bodyPr>
          <a:lstStyle/>
          <a:p>
            <a:pPr marL="137160" indent="0">
              <a:buNone/>
            </a:pPr>
            <a:endParaRPr lang="fr-FR" sz="1800" dirty="0"/>
          </a:p>
          <a:p>
            <a:pPr marL="0" indent="0" algn="just" eaLnBrk="0" fontAlgn="base" hangingPunct="0">
              <a:spcBef>
                <a:spcPct val="0"/>
              </a:spcBef>
              <a:spcAft>
                <a:spcPct val="0"/>
              </a:spcAft>
              <a:buClrTx/>
              <a:buSzTx/>
              <a:buNone/>
            </a:pPr>
            <a:r>
              <a:rPr lang="fr-FR" sz="1800" dirty="0"/>
              <a:t>L'analyse des vulnérabilités des applications web (Injection SQL, XSS, etc.) vise à identifier les failles de sécurité, souvent via des outils automatisés et des audits, pour prévenir des conséquences désastreuses comme le vol de données sensibles (informations personnelles, financières), la prise de contrôle du système, le déni de service, ou la compromission de l'intégrité de l'application, ce qui érode la confiance des utilisateurs et nuit à la réputation des entreprises. </a:t>
            </a:r>
            <a:endParaRPr lang="fr-FR" sz="1800" dirty="0" smtClean="0"/>
          </a:p>
          <a:p>
            <a:pPr marL="0" indent="0" eaLnBrk="0" fontAlgn="base" hangingPunct="0">
              <a:spcBef>
                <a:spcPct val="0"/>
              </a:spcBef>
              <a:spcAft>
                <a:spcPct val="0"/>
              </a:spcAft>
              <a:buClrTx/>
              <a:buSzTx/>
              <a:buNone/>
            </a:pPr>
            <a:endParaRPr lang="fr-FR" sz="1800" dirty="0"/>
          </a:p>
          <a:p>
            <a:pPr marL="137160" indent="0">
              <a:buNone/>
            </a:pPr>
            <a:r>
              <a:rPr lang="fr-FR" sz="1600" b="1" dirty="0">
                <a:solidFill>
                  <a:schemeClr val="accent1">
                    <a:lumMod val="60000"/>
                    <a:lumOff val="40000"/>
                  </a:schemeClr>
                </a:solidFill>
              </a:rPr>
              <a:t>Méthodes d'analyse et de remédiation</a:t>
            </a:r>
            <a:endParaRPr lang="fr-FR" sz="1600" dirty="0">
              <a:solidFill>
                <a:schemeClr val="accent1">
                  <a:lumMod val="60000"/>
                  <a:lumOff val="40000"/>
                </a:schemeClr>
              </a:solidFill>
            </a:endParaRPr>
          </a:p>
          <a:p>
            <a:pPr lvl="1"/>
            <a:r>
              <a:rPr lang="fr-FR" sz="1200" b="1" dirty="0"/>
              <a:t>Analyse de vulnérabilités (Scanning)</a:t>
            </a:r>
            <a:r>
              <a:rPr lang="fr-FR" sz="1200" dirty="0"/>
              <a:t> : Outils automatisés (SAST, DAST) pour trouver les failles connues.</a:t>
            </a:r>
          </a:p>
          <a:p>
            <a:pPr lvl="1"/>
            <a:r>
              <a:rPr lang="fr-FR" sz="1200" b="1" dirty="0"/>
              <a:t>Audits de sécurité</a:t>
            </a:r>
            <a:r>
              <a:rPr lang="fr-FR" sz="1200" dirty="0"/>
              <a:t> : Analyse manuelle et automatisée du code, des configurations et du comportement.</a:t>
            </a:r>
          </a:p>
          <a:p>
            <a:pPr lvl="1"/>
            <a:r>
              <a:rPr lang="fr-FR" sz="1200" b="1" dirty="0"/>
              <a:t>Tests d'intrusion (</a:t>
            </a:r>
            <a:r>
              <a:rPr lang="fr-FR" sz="1200" b="1" dirty="0" err="1"/>
              <a:t>Pentesting</a:t>
            </a:r>
            <a:r>
              <a:rPr lang="fr-FR" sz="1200" b="1" dirty="0"/>
              <a:t>)</a:t>
            </a:r>
            <a:r>
              <a:rPr lang="fr-FR" sz="1200" dirty="0"/>
              <a:t> : Simulation d'attaques réelles.</a:t>
            </a:r>
          </a:p>
          <a:p>
            <a:pPr lvl="1"/>
            <a:r>
              <a:rPr lang="fr-FR" sz="1200" b="1" dirty="0"/>
              <a:t>Gestion des correctifs (Patch Management)</a:t>
            </a:r>
            <a:r>
              <a:rPr lang="fr-FR" sz="1200" dirty="0"/>
              <a:t> : Application rapide des mises à jour.</a:t>
            </a:r>
          </a:p>
          <a:p>
            <a:pPr lvl="1"/>
            <a:r>
              <a:rPr lang="fr-FR" sz="1200" b="1" dirty="0"/>
              <a:t>Durcissement des configurations</a:t>
            </a:r>
            <a:r>
              <a:rPr lang="fr-FR" sz="1200" dirty="0"/>
              <a:t> : Désactivation des services non nécessaires, mots de passe robustes.</a:t>
            </a:r>
          </a:p>
          <a:p>
            <a:pPr lvl="1"/>
            <a:r>
              <a:rPr lang="fr-FR" sz="1200" b="1" dirty="0"/>
              <a:t>Bonnes pratiques de développement</a:t>
            </a:r>
            <a:r>
              <a:rPr lang="fr-FR" sz="1200" dirty="0"/>
              <a:t> : Validation des entrées utilisateur, utilisation de </a:t>
            </a:r>
            <a:r>
              <a:rPr lang="fr-FR" sz="1200" dirty="0" err="1"/>
              <a:t>frameworks</a:t>
            </a:r>
            <a:r>
              <a:rPr lang="fr-FR" sz="1200" dirty="0"/>
              <a:t> sécurisés (comme </a:t>
            </a:r>
            <a:r>
              <a:rPr lang="fr-FR" sz="1200" dirty="0" err="1"/>
              <a:t>Spring</a:t>
            </a:r>
            <a:r>
              <a:rPr lang="fr-FR" sz="1200" dirty="0"/>
              <a:t>, </a:t>
            </a:r>
            <a:r>
              <a:rPr lang="fr-FR" sz="1200" dirty="0" err="1"/>
              <a:t>Hibernate</a:t>
            </a:r>
            <a:r>
              <a:rPr lang="fr-FR" sz="1200" dirty="0"/>
              <a:t>).</a:t>
            </a:r>
          </a:p>
          <a:p>
            <a:pPr lvl="1"/>
            <a:r>
              <a:rPr lang="fr-FR" sz="1200" b="1" dirty="0"/>
              <a:t>Formation</a:t>
            </a:r>
            <a:r>
              <a:rPr lang="fr-FR" sz="1200" dirty="0"/>
              <a:t> : Sensibilisation des développeurs et utilisateurs. </a:t>
            </a:r>
            <a:endParaRPr lang="fr-FR"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2">
                  <a:lumMod val="40000"/>
                  <a:lumOff val="60000"/>
                </a:schemeClr>
              </a:solidFill>
              <a:effectLst/>
              <a:latin typeface="Arial" panose="020B0604020202020204" pitchFamily="34" charset="0"/>
            </a:endParaRPr>
          </a:p>
        </p:txBody>
      </p:sp>
    </p:spTree>
    <p:extLst>
      <p:ext uri="{BB962C8B-B14F-4D97-AF65-F5344CB8AC3E}">
        <p14:creationId xmlns:p14="http://schemas.microsoft.com/office/powerpoint/2010/main" val="190519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filtrage et validation de données utilisateur</a:t>
            </a:r>
            <a:endParaRPr lang="fr-FR" dirty="0"/>
          </a:p>
        </p:txBody>
      </p:sp>
      <p:sp>
        <p:nvSpPr>
          <p:cNvPr id="3" name="Espace réservé du contenu 2"/>
          <p:cNvSpPr>
            <a:spLocks noGrp="1"/>
          </p:cNvSpPr>
          <p:nvPr>
            <p:ph idx="1"/>
          </p:nvPr>
        </p:nvSpPr>
        <p:spPr>
          <a:xfrm>
            <a:off x="457200" y="1600200"/>
            <a:ext cx="8229600" cy="4997152"/>
          </a:xfrm>
        </p:spPr>
        <p:txBody>
          <a:bodyPr>
            <a:normAutofit lnSpcReduction="10000"/>
          </a:bodyPr>
          <a:lstStyle/>
          <a:p>
            <a:pPr marL="137160" indent="0">
              <a:buNone/>
            </a:pPr>
            <a:r>
              <a:rPr lang="fr-FR" sz="1600" dirty="0" smtClean="0"/>
              <a:t>Le principe de base pour la sécurité Web « </a:t>
            </a:r>
            <a:r>
              <a:rPr lang="fr-FR" sz="1600" dirty="0" smtClean="0">
                <a:solidFill>
                  <a:srgbClr val="FF0000"/>
                </a:solidFill>
              </a:rPr>
              <a:t>Ne </a:t>
            </a:r>
            <a:r>
              <a:rPr lang="fr-FR" sz="1600" dirty="0">
                <a:solidFill>
                  <a:srgbClr val="FF0000"/>
                </a:solidFill>
              </a:rPr>
              <a:t>jamais faire confiance aux données </a:t>
            </a:r>
            <a:r>
              <a:rPr lang="fr-FR" sz="1600" dirty="0" smtClean="0">
                <a:solidFill>
                  <a:srgbClr val="FF0000"/>
                </a:solidFill>
              </a:rPr>
              <a:t>utilisateurs »</a:t>
            </a:r>
            <a:endParaRPr lang="fr-FR" sz="1600" dirty="0" smtClean="0"/>
          </a:p>
          <a:p>
            <a:pPr marL="137160" indent="0" algn="just">
              <a:buNone/>
            </a:pPr>
            <a:r>
              <a:rPr lang="fr-FR" sz="1600" dirty="0" smtClean="0"/>
              <a:t>La </a:t>
            </a:r>
            <a:r>
              <a:rPr lang="fr-FR" sz="1600" dirty="0"/>
              <a:t>validation des formulaires est un processus essentiel qui vérifie que les données saisies par un utilisateur sont exactes, complètes et bien formatées, évitant ainsi les erreurs et les injections de code malveillant, et améliorant l'expérience utilisateur grâce à un feedback immédiat. Elle se fait principalement de deux manières : côté client (dans le navigateur, via HTML5 ou JavaScript) pour une réponse rapide, et côté serveur (PHP, </a:t>
            </a:r>
            <a:r>
              <a:rPr lang="fr-FR" sz="1600" dirty="0" err="1"/>
              <a:t>Laravel</a:t>
            </a:r>
            <a:r>
              <a:rPr lang="fr-FR" sz="1600" dirty="0"/>
              <a:t>, Django) pour une sécurité renforcée, les deux étant souvent combinées pour une robustesse optimale. </a:t>
            </a:r>
            <a:endParaRPr lang="en-US" sz="1600" dirty="0"/>
          </a:p>
          <a:p>
            <a:pPr marL="137160" indent="0" algn="just">
              <a:buNone/>
            </a:pPr>
            <a:r>
              <a:rPr lang="fr-FR" sz="1800" b="1" dirty="0">
                <a:solidFill>
                  <a:schemeClr val="accent1">
                    <a:lumMod val="60000"/>
                    <a:lumOff val="40000"/>
                  </a:schemeClr>
                </a:solidFill>
              </a:rPr>
              <a:t>Types de validation</a:t>
            </a:r>
          </a:p>
          <a:p>
            <a:pPr marL="137160" indent="0" algn="just">
              <a:buNone/>
            </a:pPr>
            <a:r>
              <a:rPr lang="fr-FR" sz="1600" dirty="0">
                <a:solidFill>
                  <a:schemeClr val="accent1">
                    <a:lumMod val="60000"/>
                    <a:lumOff val="40000"/>
                  </a:schemeClr>
                </a:solidFill>
              </a:rPr>
              <a:t>Validation HTML5 : </a:t>
            </a:r>
            <a:r>
              <a:rPr lang="fr-FR" sz="1600" dirty="0"/>
              <a:t>Utilise des attributs intégrés (comme </a:t>
            </a:r>
            <a:r>
              <a:rPr lang="fr-FR" sz="1600" dirty="0" err="1"/>
              <a:t>required</a:t>
            </a:r>
            <a:r>
              <a:rPr lang="fr-FR" sz="1600" dirty="0"/>
              <a:t>, type="email", </a:t>
            </a:r>
            <a:r>
              <a:rPr lang="fr-FR" sz="1600" dirty="0" err="1"/>
              <a:t>minlength</a:t>
            </a:r>
            <a:r>
              <a:rPr lang="fr-FR" sz="1600" dirty="0"/>
              <a:t>, max) pour des vérifications basiques sans JavaScript, offrant de bonnes performances mais moins de personnalisation.</a:t>
            </a:r>
          </a:p>
          <a:p>
            <a:pPr marL="137160" indent="0" algn="just">
              <a:buNone/>
            </a:pPr>
            <a:r>
              <a:rPr lang="fr-FR" sz="1600" dirty="0">
                <a:solidFill>
                  <a:schemeClr val="accent1">
                    <a:lumMod val="60000"/>
                    <a:lumOff val="40000"/>
                  </a:schemeClr>
                </a:solidFill>
              </a:rPr>
              <a:t>Validation JavaScript (Côté client) : </a:t>
            </a:r>
            <a:r>
              <a:rPr lang="fr-FR" sz="1600" dirty="0"/>
              <a:t>Permet une logique complexe et personnalisée (vérification d'email en temps réel, format de code-barres, etc.), offrant une expérience utilisateur interactive avant l'envoi.</a:t>
            </a:r>
          </a:p>
          <a:p>
            <a:pPr marL="137160" indent="0" algn="just">
              <a:buNone/>
            </a:pPr>
            <a:r>
              <a:rPr lang="fr-FR" sz="1600" dirty="0">
                <a:solidFill>
                  <a:schemeClr val="accent1">
                    <a:lumMod val="60000"/>
                    <a:lumOff val="40000"/>
                  </a:schemeClr>
                </a:solidFill>
              </a:rPr>
              <a:t>Validation Côté Serveur </a:t>
            </a:r>
            <a:r>
              <a:rPr lang="fr-FR" sz="1600" dirty="0"/>
              <a:t>: Indispensable pour la sécurité, elle s'effectue après la soumission. Des </a:t>
            </a:r>
            <a:r>
              <a:rPr lang="fr-FR" sz="1600" dirty="0" err="1"/>
              <a:t>frameworks</a:t>
            </a:r>
            <a:r>
              <a:rPr lang="fr-FR" sz="1600" dirty="0"/>
              <a:t> comme </a:t>
            </a:r>
            <a:r>
              <a:rPr lang="fr-FR" sz="1600" dirty="0" err="1"/>
              <a:t>Laravel</a:t>
            </a:r>
            <a:r>
              <a:rPr lang="fr-FR" sz="1600" dirty="0"/>
              <a:t>, </a:t>
            </a:r>
            <a:r>
              <a:rPr lang="fr-FR" sz="1600" dirty="0" err="1"/>
              <a:t>Symfony</a:t>
            </a:r>
            <a:r>
              <a:rPr lang="fr-FR" sz="1600" dirty="0"/>
              <a:t> ou Django offrent des fonctions dédiées pour définir des règles strictes (champs obligatoires, formats spécifiques). </a:t>
            </a:r>
            <a:endParaRPr lang="en-US" sz="1600" dirty="0" smtClean="0"/>
          </a:p>
        </p:txBody>
      </p:sp>
    </p:spTree>
    <p:extLst>
      <p:ext uri="{BB962C8B-B14F-4D97-AF65-F5344CB8AC3E}">
        <p14:creationId xmlns:p14="http://schemas.microsoft.com/office/powerpoint/2010/main" val="2302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client: html</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lgn="just">
              <a:buNone/>
            </a:pPr>
            <a:r>
              <a:rPr lang="fr-FR" sz="1800" dirty="0"/>
              <a:t>La validation de formulaire HTML se fait principalement avec les attributs HTML5 intégrés (</a:t>
            </a:r>
            <a:r>
              <a:rPr lang="fr-FR" sz="1800" dirty="0" err="1"/>
              <a:t>required</a:t>
            </a:r>
            <a:r>
              <a:rPr lang="fr-FR" sz="1800" dirty="0"/>
              <a:t>, type="email", </a:t>
            </a:r>
            <a:r>
              <a:rPr lang="fr-FR" sz="1800" dirty="0" err="1"/>
              <a:t>minlength</a:t>
            </a:r>
            <a:r>
              <a:rPr lang="fr-FR" sz="1800" dirty="0"/>
              <a:t>, </a:t>
            </a:r>
            <a:r>
              <a:rPr lang="fr-FR" sz="1800" dirty="0" err="1"/>
              <a:t>maxlength</a:t>
            </a:r>
            <a:r>
              <a:rPr lang="fr-FR" sz="1800" dirty="0"/>
              <a:t>, pattern) pour une validation côté client simple et efficace sans JavaScript, complétée par du JavaScript pour des règles plus complexes et pour un meilleur contrôle visuel des erreurs, souvent avec des messages personnalisés affichés près des champs, assurant ainsi une meilleure expérience utilisateur avant la soumission. </a:t>
            </a:r>
            <a:endParaRPr lang="fr-FR" sz="1800" dirty="0" smtClean="0"/>
          </a:p>
          <a:p>
            <a:pPr marL="137160" indent="0" algn="just">
              <a:buNone/>
            </a:pPr>
            <a:r>
              <a:rPr lang="fr-FR" sz="1800" b="1" dirty="0">
                <a:solidFill>
                  <a:schemeClr val="accent1">
                    <a:lumMod val="60000"/>
                    <a:lumOff val="40000"/>
                  </a:schemeClr>
                </a:solidFill>
              </a:rPr>
              <a:t>Validation HTML5 (Côté Client)</a:t>
            </a:r>
          </a:p>
          <a:p>
            <a:pPr marL="137160" indent="0" algn="just">
              <a:buNone/>
            </a:pPr>
            <a:r>
              <a:rPr lang="fr-FR" sz="1800" dirty="0" err="1">
                <a:solidFill>
                  <a:schemeClr val="accent1">
                    <a:lumMod val="60000"/>
                    <a:lumOff val="40000"/>
                  </a:schemeClr>
                </a:solidFill>
              </a:rPr>
              <a:t>required</a:t>
            </a:r>
            <a:r>
              <a:rPr lang="fr-FR" sz="1800" dirty="0"/>
              <a:t> : Champ obligatoire. Le navigateur empêche la soumission si vide.</a:t>
            </a:r>
          </a:p>
          <a:p>
            <a:pPr marL="137160" indent="0" algn="just">
              <a:buNone/>
            </a:pPr>
            <a:r>
              <a:rPr lang="fr-FR" sz="1800" dirty="0"/>
              <a:t>type="email" / type="url" / type="</a:t>
            </a:r>
            <a:r>
              <a:rPr lang="fr-FR" sz="1800" dirty="0" err="1"/>
              <a:t>number</a:t>
            </a:r>
            <a:r>
              <a:rPr lang="fr-FR" sz="1800" dirty="0"/>
              <a:t>" : Valide le format (email, URL, numérique).</a:t>
            </a:r>
          </a:p>
          <a:p>
            <a:pPr marL="137160" indent="0" algn="just">
              <a:buNone/>
            </a:pPr>
            <a:r>
              <a:rPr lang="fr-FR" sz="1800" b="1" dirty="0" err="1">
                <a:solidFill>
                  <a:schemeClr val="accent1">
                    <a:lumMod val="60000"/>
                    <a:lumOff val="40000"/>
                  </a:schemeClr>
                </a:solidFill>
              </a:rPr>
              <a:t>minlength</a:t>
            </a:r>
            <a:r>
              <a:rPr lang="fr-FR" sz="1800" b="1" dirty="0">
                <a:solidFill>
                  <a:schemeClr val="accent1">
                    <a:lumMod val="60000"/>
                    <a:lumOff val="40000"/>
                  </a:schemeClr>
                </a:solidFill>
              </a:rPr>
              <a:t> / </a:t>
            </a:r>
            <a:r>
              <a:rPr lang="fr-FR" sz="1800" b="1" dirty="0" err="1">
                <a:solidFill>
                  <a:schemeClr val="accent1">
                    <a:lumMod val="60000"/>
                    <a:lumOff val="40000"/>
                  </a:schemeClr>
                </a:solidFill>
              </a:rPr>
              <a:t>maxlength</a:t>
            </a:r>
            <a:r>
              <a:rPr lang="fr-FR" sz="1800" b="1" dirty="0">
                <a:solidFill>
                  <a:schemeClr val="accent1">
                    <a:lumMod val="60000"/>
                    <a:lumOff val="40000"/>
                  </a:schemeClr>
                </a:solidFill>
              </a:rPr>
              <a:t> </a:t>
            </a:r>
            <a:r>
              <a:rPr lang="fr-FR" sz="1800" dirty="0"/>
              <a:t>: Définit la longueur minimale/maximale du texte.</a:t>
            </a:r>
          </a:p>
          <a:p>
            <a:pPr marL="137160" indent="0" algn="just">
              <a:buNone/>
            </a:pPr>
            <a:r>
              <a:rPr lang="fr-FR" sz="1800" b="1" dirty="0">
                <a:solidFill>
                  <a:schemeClr val="accent1">
                    <a:lumMod val="60000"/>
                    <a:lumOff val="40000"/>
                  </a:schemeClr>
                </a:solidFill>
              </a:rPr>
              <a:t>min / max </a:t>
            </a:r>
            <a:r>
              <a:rPr lang="fr-FR" sz="1800" dirty="0"/>
              <a:t>: Définit les valeurs numériques minimales/maximales.</a:t>
            </a:r>
          </a:p>
          <a:p>
            <a:pPr marL="137160" indent="0" algn="just">
              <a:buNone/>
            </a:pPr>
            <a:r>
              <a:rPr lang="fr-FR" sz="1800" b="1" dirty="0">
                <a:solidFill>
                  <a:schemeClr val="accent1">
                    <a:lumMod val="60000"/>
                    <a:lumOff val="40000"/>
                  </a:schemeClr>
                </a:solidFill>
              </a:rPr>
              <a:t>pattern</a:t>
            </a:r>
            <a:r>
              <a:rPr lang="fr-FR" sz="1800" dirty="0"/>
              <a:t> : Utilise une expression régulière pour un motif spécifique.</a:t>
            </a:r>
          </a:p>
          <a:p>
            <a:pPr marL="137160" indent="0" algn="just">
              <a:buNone/>
            </a:pPr>
            <a:r>
              <a:rPr lang="fr-FR" sz="1800" b="1" dirty="0">
                <a:solidFill>
                  <a:schemeClr val="accent1">
                    <a:lumMod val="60000"/>
                    <a:lumOff val="40000"/>
                  </a:schemeClr>
                </a:solidFill>
              </a:rPr>
              <a:t>::</a:t>
            </a:r>
            <a:r>
              <a:rPr lang="fr-FR" sz="1800" b="1" dirty="0" err="1">
                <a:solidFill>
                  <a:schemeClr val="accent1">
                    <a:lumMod val="60000"/>
                    <a:lumOff val="40000"/>
                  </a:schemeClr>
                </a:solidFill>
              </a:rPr>
              <a:t>valid</a:t>
            </a:r>
            <a:r>
              <a:rPr lang="fr-FR" sz="1800" b="1" dirty="0">
                <a:solidFill>
                  <a:schemeClr val="accent1">
                    <a:lumMod val="60000"/>
                    <a:lumOff val="40000"/>
                  </a:schemeClr>
                </a:solidFill>
              </a:rPr>
              <a:t> / ::</a:t>
            </a:r>
            <a:r>
              <a:rPr lang="fr-FR" sz="1800" b="1" dirty="0" err="1">
                <a:solidFill>
                  <a:schemeClr val="accent1">
                    <a:lumMod val="60000"/>
                    <a:lumOff val="40000"/>
                  </a:schemeClr>
                </a:solidFill>
              </a:rPr>
              <a:t>invalid</a:t>
            </a:r>
            <a:r>
              <a:rPr lang="fr-FR" sz="1800" b="1" dirty="0">
                <a:solidFill>
                  <a:schemeClr val="accent1">
                    <a:lumMod val="60000"/>
                    <a:lumOff val="40000"/>
                  </a:schemeClr>
                </a:solidFill>
              </a:rPr>
              <a:t> (CSS) </a:t>
            </a:r>
            <a:r>
              <a:rPr lang="fr-FR" sz="1800" dirty="0"/>
              <a:t>: Styles spécifiques pour les champs valides ou invalides. </a:t>
            </a:r>
            <a:endParaRPr lang="en-US" sz="1800" dirty="0" smtClean="0"/>
          </a:p>
        </p:txBody>
      </p:sp>
    </p:spTree>
    <p:extLst>
      <p:ext uri="{BB962C8B-B14F-4D97-AF65-F5344CB8AC3E}">
        <p14:creationId xmlns:p14="http://schemas.microsoft.com/office/powerpoint/2010/main" val="32545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client: html</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en-US" sz="1800" dirty="0" err="1">
                <a:solidFill>
                  <a:schemeClr val="accent1">
                    <a:lumMod val="60000"/>
                    <a:lumOff val="40000"/>
                  </a:schemeClr>
                </a:solidFill>
              </a:rPr>
              <a:t>Exemple</a:t>
            </a:r>
            <a:r>
              <a:rPr lang="en-US" sz="1800" dirty="0">
                <a:solidFill>
                  <a:schemeClr val="accent1">
                    <a:lumMod val="60000"/>
                    <a:lumOff val="40000"/>
                  </a:schemeClr>
                </a:solidFill>
              </a:rPr>
              <a:t> html </a:t>
            </a:r>
            <a:r>
              <a:rPr lang="en-US" sz="1800" dirty="0" smtClean="0">
                <a:solidFill>
                  <a:schemeClr val="accent1">
                    <a:lumMod val="60000"/>
                    <a:lumOff val="40000"/>
                  </a:schemeClr>
                </a:solidFill>
              </a:rPr>
              <a:t>de </a:t>
            </a:r>
            <a:r>
              <a:rPr lang="en-US" sz="1800" dirty="0">
                <a:solidFill>
                  <a:schemeClr val="accent1">
                    <a:lumMod val="60000"/>
                    <a:lumOff val="40000"/>
                  </a:schemeClr>
                </a:solidFill>
              </a:rPr>
              <a:t>validation simple avec required</a:t>
            </a:r>
          </a:p>
          <a:p>
            <a:pPr marL="137160" indent="0">
              <a:buNone/>
            </a:pPr>
            <a:endParaRPr lang="en-US" sz="1800" dirty="0"/>
          </a:p>
          <a:p>
            <a:pPr marL="137160" indent="0">
              <a:buNone/>
            </a:pPr>
            <a:r>
              <a:rPr lang="en-US" sz="1800" dirty="0"/>
              <a:t>&lt;form&gt;</a:t>
            </a:r>
          </a:p>
          <a:p>
            <a:pPr marL="137160" indent="0">
              <a:buNone/>
            </a:pPr>
            <a:r>
              <a:rPr lang="en-US" sz="1800" dirty="0"/>
              <a:t>  &lt;label for="nom"&gt;Nom :&lt;/label&gt;</a:t>
            </a:r>
          </a:p>
          <a:p>
            <a:pPr marL="137160" indent="0">
              <a:buNone/>
            </a:pPr>
            <a:r>
              <a:rPr lang="en-US" sz="1800" dirty="0"/>
              <a:t>  &lt;input type="text" id="nom" name="nom" </a:t>
            </a:r>
            <a:r>
              <a:rPr lang="en-US" sz="1800" dirty="0">
                <a:solidFill>
                  <a:schemeClr val="accent1">
                    <a:lumMod val="60000"/>
                    <a:lumOff val="40000"/>
                  </a:schemeClr>
                </a:solidFill>
              </a:rPr>
              <a:t>required</a:t>
            </a:r>
            <a:r>
              <a:rPr lang="en-US" sz="1800" dirty="0"/>
              <a:t> </a:t>
            </a:r>
            <a:r>
              <a:rPr lang="en-US" sz="1800" dirty="0" err="1"/>
              <a:t>minlength</a:t>
            </a:r>
            <a:r>
              <a:rPr lang="en-US" sz="1800" dirty="0"/>
              <a:t>="3"&gt;</a:t>
            </a:r>
          </a:p>
          <a:p>
            <a:pPr marL="137160" indent="0">
              <a:buNone/>
            </a:pPr>
            <a:r>
              <a:rPr lang="en-US" sz="1800" dirty="0"/>
              <a:t>  &lt;span class="</a:t>
            </a:r>
            <a:r>
              <a:rPr lang="en-US" sz="1800" dirty="0" err="1"/>
              <a:t>erreur</a:t>
            </a:r>
            <a:r>
              <a:rPr lang="en-US" sz="1800" dirty="0"/>
              <a:t>" id="err-nom"&gt;&lt;/span&gt;</a:t>
            </a:r>
          </a:p>
          <a:p>
            <a:pPr marL="137160" indent="0">
              <a:buNone/>
            </a:pPr>
            <a:r>
              <a:rPr lang="en-US" sz="1800" dirty="0"/>
              <a:t>  &lt;button type="submit"&gt;</a:t>
            </a:r>
            <a:r>
              <a:rPr lang="en-US" sz="1800" dirty="0" err="1"/>
              <a:t>Envoyer</a:t>
            </a:r>
            <a:r>
              <a:rPr lang="en-US" sz="1800" dirty="0"/>
              <a:t>&lt;/button&gt;</a:t>
            </a:r>
          </a:p>
          <a:p>
            <a:pPr marL="137160" indent="0">
              <a:buNone/>
            </a:pPr>
            <a:r>
              <a:rPr lang="en-US" sz="1800" dirty="0"/>
              <a:t>&lt;/form&gt;</a:t>
            </a:r>
            <a:endParaRPr lang="en-US" sz="1800" dirty="0" smtClean="0"/>
          </a:p>
        </p:txBody>
      </p:sp>
    </p:spTree>
    <p:extLst>
      <p:ext uri="{BB962C8B-B14F-4D97-AF65-F5344CB8AC3E}">
        <p14:creationId xmlns:p14="http://schemas.microsoft.com/office/powerpoint/2010/main" val="315978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client: </a:t>
            </a:r>
            <a:r>
              <a:rPr lang="fr-FR" sz="4400" dirty="0"/>
              <a:t>JavaScript </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fr-FR" sz="2000" b="1" dirty="0">
                <a:solidFill>
                  <a:schemeClr val="accent1">
                    <a:lumMod val="60000"/>
                    <a:lumOff val="40000"/>
                  </a:schemeClr>
                </a:solidFill>
              </a:rPr>
              <a:t>Validation par JavaScript (Côté Client)</a:t>
            </a:r>
          </a:p>
          <a:p>
            <a:pPr marL="457200" lvl="1" indent="0" algn="just">
              <a:buNone/>
            </a:pPr>
            <a:r>
              <a:rPr lang="fr-FR" sz="2000" b="1" dirty="0">
                <a:solidFill>
                  <a:schemeClr val="accent1">
                    <a:lumMod val="60000"/>
                    <a:lumOff val="40000"/>
                  </a:schemeClr>
                </a:solidFill>
              </a:rPr>
              <a:t>Écouteurs d'événements </a:t>
            </a:r>
            <a:r>
              <a:rPr lang="fr-FR" sz="2000" dirty="0"/>
              <a:t>: Attachez des fonctions aux événements </a:t>
            </a:r>
            <a:r>
              <a:rPr lang="fr-FR" sz="2000" dirty="0" err="1"/>
              <a:t>submit</a:t>
            </a:r>
            <a:r>
              <a:rPr lang="fr-FR" sz="2000" dirty="0"/>
              <a:t>, input, </a:t>
            </a:r>
            <a:r>
              <a:rPr lang="fr-FR" sz="2000" dirty="0" err="1"/>
              <a:t>blur</a:t>
            </a:r>
            <a:r>
              <a:rPr lang="fr-FR" sz="2000" dirty="0"/>
              <a:t> sur le formulaire.</a:t>
            </a:r>
          </a:p>
          <a:p>
            <a:pPr marL="457200" lvl="1" indent="0" algn="just">
              <a:buNone/>
            </a:pPr>
            <a:r>
              <a:rPr lang="fr-FR" sz="2000" b="1" dirty="0">
                <a:solidFill>
                  <a:schemeClr val="accent1">
                    <a:lumMod val="60000"/>
                    <a:lumOff val="40000"/>
                  </a:schemeClr>
                </a:solidFill>
              </a:rPr>
              <a:t>Récupération des valeurs </a:t>
            </a:r>
            <a:r>
              <a:rPr lang="fr-FR" sz="2000" dirty="0"/>
              <a:t>: Utilisez </a:t>
            </a:r>
            <a:r>
              <a:rPr lang="fr-FR" sz="2000" dirty="0" err="1"/>
              <a:t>document.getElementById</a:t>
            </a:r>
            <a:r>
              <a:rPr lang="fr-FR" sz="2000" dirty="0"/>
              <a:t>() ou </a:t>
            </a:r>
            <a:r>
              <a:rPr lang="fr-FR" sz="2000" dirty="0" err="1"/>
              <a:t>querySelector</a:t>
            </a:r>
            <a:r>
              <a:rPr lang="fr-FR" sz="2000" dirty="0"/>
              <a:t>() pour obtenir les valeurs des champs.</a:t>
            </a:r>
          </a:p>
          <a:p>
            <a:pPr marL="457200" lvl="1" indent="0" algn="just">
              <a:buNone/>
            </a:pPr>
            <a:r>
              <a:rPr lang="fr-FR" sz="2000" b="1" dirty="0">
                <a:solidFill>
                  <a:schemeClr val="accent1">
                    <a:lumMod val="60000"/>
                    <a:lumOff val="40000"/>
                  </a:schemeClr>
                </a:solidFill>
              </a:rPr>
              <a:t>Contrôle des données </a:t>
            </a:r>
            <a:r>
              <a:rPr lang="fr-FR" sz="2000" dirty="0"/>
              <a:t>: Vérifiez les conditions (ex: </a:t>
            </a:r>
            <a:r>
              <a:rPr lang="fr-FR" sz="2000" dirty="0" err="1"/>
              <a:t>isNaN</a:t>
            </a:r>
            <a:r>
              <a:rPr lang="fr-FR" sz="2000" dirty="0"/>
              <a:t>(), </a:t>
            </a:r>
            <a:r>
              <a:rPr lang="fr-FR" sz="2000" dirty="0" err="1"/>
              <a:t>length</a:t>
            </a:r>
            <a:r>
              <a:rPr lang="fr-FR" sz="2000" dirty="0"/>
              <a:t>, </a:t>
            </a:r>
            <a:r>
              <a:rPr lang="fr-FR" sz="2000" dirty="0" err="1"/>
              <a:t>regex</a:t>
            </a:r>
            <a:r>
              <a:rPr lang="fr-FR" sz="2000" dirty="0"/>
              <a:t>).</a:t>
            </a:r>
          </a:p>
          <a:p>
            <a:pPr marL="457200" lvl="1" indent="0" algn="just">
              <a:buNone/>
            </a:pPr>
            <a:r>
              <a:rPr lang="fr-FR" sz="2000" b="1" dirty="0">
                <a:solidFill>
                  <a:schemeClr val="accent1">
                    <a:lumMod val="60000"/>
                    <a:lumOff val="40000"/>
                  </a:schemeClr>
                </a:solidFill>
              </a:rPr>
              <a:t>Affichage des erreurs </a:t>
            </a:r>
            <a:r>
              <a:rPr lang="fr-FR" sz="2000" dirty="0"/>
              <a:t>: Modifiez le </a:t>
            </a:r>
            <a:r>
              <a:rPr lang="fr-FR" sz="2000" dirty="0" err="1"/>
              <a:t>innerHTML</a:t>
            </a:r>
            <a:r>
              <a:rPr lang="fr-FR" sz="2000" dirty="0"/>
              <a:t> ou le style d'éléments &lt;</a:t>
            </a:r>
            <a:r>
              <a:rPr lang="fr-FR" sz="2000" dirty="0" err="1"/>
              <a:t>span</a:t>
            </a:r>
            <a:r>
              <a:rPr lang="fr-FR" sz="2000" dirty="0"/>
              <a:t>&gt; ou &lt;p&gt; situés près des champs pour afficher des messages d'erreur personnalisés (souvent en rouge).</a:t>
            </a:r>
          </a:p>
          <a:p>
            <a:pPr marL="457200" lvl="1" indent="0" algn="just">
              <a:buNone/>
            </a:pPr>
            <a:r>
              <a:rPr lang="fr-FR" sz="2000" b="1" dirty="0">
                <a:solidFill>
                  <a:schemeClr val="accent1">
                    <a:lumMod val="60000"/>
                    <a:lumOff val="40000"/>
                  </a:schemeClr>
                </a:solidFill>
              </a:rPr>
              <a:t>Empêcher la soumission </a:t>
            </a:r>
            <a:r>
              <a:rPr lang="fr-FR" sz="2000" dirty="0"/>
              <a:t>: Utilisez </a:t>
            </a:r>
            <a:r>
              <a:rPr lang="fr-FR" sz="2000" dirty="0" err="1"/>
              <a:t>event.preventDefault</a:t>
            </a:r>
            <a:r>
              <a:rPr lang="fr-FR" sz="2000" dirty="0"/>
              <a:t>() si la validation échoue pour bloquer l'envoi du formulaire. </a:t>
            </a:r>
            <a:endParaRPr lang="en-US" sz="2000" dirty="0" smtClean="0"/>
          </a:p>
        </p:txBody>
      </p:sp>
    </p:spTree>
    <p:extLst>
      <p:ext uri="{BB962C8B-B14F-4D97-AF65-F5344CB8AC3E}">
        <p14:creationId xmlns:p14="http://schemas.microsoft.com/office/powerpoint/2010/main" val="432525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serveur (PHP)</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lgn="just">
              <a:buNone/>
            </a:pPr>
            <a:r>
              <a:rPr lang="fr-FR" sz="1600" dirty="0"/>
              <a:t>Pour valider un formulaire en PHP, vous utilisez des fonctions comme </a:t>
            </a:r>
            <a:r>
              <a:rPr lang="fr-FR" sz="1600" dirty="0" err="1"/>
              <a:t>isset</a:t>
            </a:r>
            <a:r>
              <a:rPr lang="fr-FR" sz="1600" dirty="0"/>
              <a:t>() et </a:t>
            </a:r>
            <a:r>
              <a:rPr lang="fr-FR" sz="1600" dirty="0" err="1"/>
              <a:t>empty</a:t>
            </a:r>
            <a:r>
              <a:rPr lang="fr-FR" sz="1600" dirty="0"/>
              <a:t>() pour vérifier l'existence et le remplissage des champs, </a:t>
            </a:r>
            <a:r>
              <a:rPr lang="fr-FR" sz="1600" dirty="0" err="1"/>
              <a:t>filter_var</a:t>
            </a:r>
            <a:r>
              <a:rPr lang="fr-FR" sz="1600" dirty="0"/>
              <a:t>() avec FILTER_VALIDATE_EMAIL ou FILTER_VALIDATE_URL pour les formats spécifiques, et des expressions régulières (</a:t>
            </a:r>
            <a:r>
              <a:rPr lang="fr-FR" sz="1600" dirty="0" err="1"/>
              <a:t>regex</a:t>
            </a:r>
            <a:r>
              <a:rPr lang="fr-FR" sz="1600" dirty="0"/>
              <a:t>) pour des motifs complexes, tout en nettoyant les données avec </a:t>
            </a:r>
            <a:r>
              <a:rPr lang="fr-FR" sz="1600" dirty="0" err="1"/>
              <a:t>htmlspecialchars</a:t>
            </a:r>
            <a:r>
              <a:rPr lang="fr-FR" sz="1600" dirty="0"/>
              <a:t>() pour prévenir les attaques. Le processus implique de vérifier les données reçues via $_POST ou $_GET, de les filtrer selon vos règles, puis de les traiter ou de renvoyer des messages d'erreur, souvent en HTML. </a:t>
            </a:r>
            <a:endParaRPr lang="fr-FR" sz="1600" dirty="0" smtClean="0"/>
          </a:p>
          <a:p>
            <a:pPr marL="137160" indent="0">
              <a:buNone/>
            </a:pPr>
            <a:endParaRPr lang="fr-FR" sz="1600" dirty="0"/>
          </a:p>
          <a:p>
            <a:pPr marL="137160" indent="0">
              <a:buNone/>
            </a:pPr>
            <a:r>
              <a:rPr lang="fr-FR" sz="1600" b="1" dirty="0">
                <a:solidFill>
                  <a:schemeClr val="accent1">
                    <a:lumMod val="60000"/>
                    <a:lumOff val="40000"/>
                  </a:schemeClr>
                </a:solidFill>
              </a:rPr>
              <a:t>La validation de formulaires en PHP repose sur deux piliers :</a:t>
            </a:r>
          </a:p>
          <a:p>
            <a:r>
              <a:rPr lang="fr-FR" sz="1600" dirty="0"/>
              <a:t> la </a:t>
            </a:r>
            <a:r>
              <a:rPr lang="fr-FR" sz="1600" b="1" dirty="0"/>
              <a:t>sécurisation</a:t>
            </a:r>
            <a:r>
              <a:rPr lang="fr-FR" sz="1600" dirty="0"/>
              <a:t> des données reçues</a:t>
            </a:r>
          </a:p>
          <a:p>
            <a:r>
              <a:rPr lang="fr-FR" sz="1600" dirty="0"/>
              <a:t> et la </a:t>
            </a:r>
            <a:r>
              <a:rPr lang="fr-FR" sz="1600" b="1" dirty="0"/>
              <a:t>vérification</a:t>
            </a:r>
            <a:r>
              <a:rPr lang="fr-FR" sz="1600" dirty="0"/>
              <a:t> de leur format. </a:t>
            </a:r>
          </a:p>
          <a:p>
            <a:pPr marL="137160" indent="0">
              <a:buNone/>
            </a:pPr>
            <a:endParaRPr lang="en-US" sz="1600" dirty="0" smtClean="0"/>
          </a:p>
        </p:txBody>
      </p:sp>
    </p:spTree>
    <p:extLst>
      <p:ext uri="{BB962C8B-B14F-4D97-AF65-F5344CB8AC3E}">
        <p14:creationId xmlns:p14="http://schemas.microsoft.com/office/powerpoint/2010/main" val="316994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serveur (PHP)</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endParaRPr lang="fr-FR" sz="1600" dirty="0" smtClean="0"/>
          </a:p>
          <a:p>
            <a:pPr marL="137160" indent="0">
              <a:buNone/>
            </a:pPr>
            <a:r>
              <a:rPr lang="fr-FR" sz="1800" b="1" dirty="0">
                <a:solidFill>
                  <a:schemeClr val="accent1">
                    <a:lumMod val="60000"/>
                    <a:lumOff val="40000"/>
                  </a:schemeClr>
                </a:solidFill>
              </a:rPr>
              <a:t>Sécurisation de </a:t>
            </a:r>
            <a:r>
              <a:rPr lang="fr-FR" sz="1800" b="1" dirty="0" smtClean="0">
                <a:solidFill>
                  <a:schemeClr val="accent1">
                    <a:lumMod val="60000"/>
                    <a:lumOff val="40000"/>
                  </a:schemeClr>
                </a:solidFill>
              </a:rPr>
              <a:t>base)</a:t>
            </a:r>
            <a:endParaRPr lang="fr-FR" sz="1800" b="1" dirty="0">
              <a:solidFill>
                <a:schemeClr val="accent1">
                  <a:lumMod val="60000"/>
                  <a:lumOff val="40000"/>
                </a:schemeClr>
              </a:solidFill>
            </a:endParaRPr>
          </a:p>
          <a:p>
            <a:pPr marL="137160" indent="0">
              <a:buNone/>
            </a:pPr>
            <a:r>
              <a:rPr lang="fr-FR" sz="1600" dirty="0"/>
              <a:t>Avant de traiter toute donnée, utilisez </a:t>
            </a:r>
            <a:r>
              <a:rPr lang="fr-FR" sz="1600" b="1" dirty="0" err="1">
                <a:solidFill>
                  <a:schemeClr val="accent1">
                    <a:lumMod val="60000"/>
                    <a:lumOff val="40000"/>
                  </a:schemeClr>
                </a:solidFill>
              </a:rPr>
              <a:t>htmlspecialchars</a:t>
            </a:r>
            <a:r>
              <a:rPr lang="fr-FR" sz="1600" b="1" dirty="0">
                <a:solidFill>
                  <a:schemeClr val="accent1">
                    <a:lumMod val="60000"/>
                    <a:lumOff val="40000"/>
                  </a:schemeClr>
                </a:solidFill>
              </a:rPr>
              <a:t>()</a:t>
            </a:r>
            <a:r>
              <a:rPr lang="fr-FR" sz="1600" dirty="0"/>
              <a:t> pour empêcher l'exécution de scripts malveillants. </a:t>
            </a:r>
          </a:p>
          <a:p>
            <a:pPr marL="457200" lvl="1" indent="0">
              <a:buNone/>
            </a:pPr>
            <a:r>
              <a:rPr lang="fr-FR" sz="1400" i="1" dirty="0" smtClean="0">
                <a:solidFill>
                  <a:schemeClr val="accent1">
                    <a:lumMod val="60000"/>
                    <a:lumOff val="40000"/>
                  </a:schemeClr>
                </a:solidFill>
              </a:rPr>
              <a:t>Exemple </a:t>
            </a:r>
            <a:r>
              <a:rPr lang="fr-FR" sz="1400" i="1" dirty="0" err="1" smtClean="0">
                <a:solidFill>
                  <a:schemeClr val="accent1">
                    <a:lumMod val="60000"/>
                    <a:lumOff val="40000"/>
                  </a:schemeClr>
                </a:solidFill>
              </a:rPr>
              <a:t>php</a:t>
            </a:r>
            <a:endParaRPr lang="fr-FR" sz="1400" i="1" dirty="0">
              <a:solidFill>
                <a:schemeClr val="accent1">
                  <a:lumMod val="60000"/>
                  <a:lumOff val="40000"/>
                </a:schemeClr>
              </a:solidFill>
            </a:endParaRPr>
          </a:p>
          <a:p>
            <a:pPr marL="457200" lvl="1" indent="0">
              <a:buNone/>
            </a:pPr>
            <a:r>
              <a:rPr lang="fr-FR" sz="1400" dirty="0"/>
              <a:t>$nom = </a:t>
            </a:r>
            <a:r>
              <a:rPr lang="fr-FR" sz="1400" dirty="0" err="1"/>
              <a:t>htmlspecialchars</a:t>
            </a:r>
            <a:r>
              <a:rPr lang="fr-FR" sz="1400" dirty="0"/>
              <a:t>($_POST['nom']);</a:t>
            </a:r>
          </a:p>
          <a:p>
            <a:pPr marL="137160" indent="0">
              <a:buNone/>
            </a:pPr>
            <a:endParaRPr lang="fr-FR" sz="1800" dirty="0"/>
          </a:p>
          <a:p>
            <a:pPr marL="137160" indent="0">
              <a:buNone/>
            </a:pPr>
            <a:r>
              <a:rPr lang="fr-FR" sz="1800" b="1" dirty="0">
                <a:solidFill>
                  <a:schemeClr val="accent1">
                    <a:lumMod val="60000"/>
                    <a:lumOff val="40000"/>
                  </a:schemeClr>
                </a:solidFill>
              </a:rPr>
              <a:t>Validation avec </a:t>
            </a:r>
            <a:r>
              <a:rPr lang="fr-FR" sz="1800" b="1" dirty="0" err="1">
                <a:solidFill>
                  <a:schemeClr val="accent1">
                    <a:lumMod val="60000"/>
                    <a:lumOff val="40000"/>
                  </a:schemeClr>
                </a:solidFill>
              </a:rPr>
              <a:t>filter_var</a:t>
            </a:r>
            <a:endParaRPr lang="fr-FR" sz="1800" b="1" dirty="0">
              <a:solidFill>
                <a:schemeClr val="accent1">
                  <a:lumMod val="60000"/>
                  <a:lumOff val="40000"/>
                </a:schemeClr>
              </a:solidFill>
            </a:endParaRPr>
          </a:p>
          <a:p>
            <a:pPr marL="137160" indent="0">
              <a:buNone/>
            </a:pPr>
            <a:r>
              <a:rPr lang="fr-FR" sz="1600" dirty="0"/>
              <a:t>PHP propose une fonction puissante, </a:t>
            </a:r>
            <a:r>
              <a:rPr lang="fr-FR" sz="1600" dirty="0" err="1"/>
              <a:t>filter_var</a:t>
            </a:r>
            <a:r>
              <a:rPr lang="fr-FR" sz="1600" dirty="0"/>
              <a:t>(), pour valider des formats spécifiques : </a:t>
            </a:r>
            <a:endParaRPr lang="fr-FR" sz="1600" dirty="0" smtClean="0"/>
          </a:p>
          <a:p>
            <a:pPr marL="137160" indent="0">
              <a:buNone/>
            </a:pPr>
            <a:r>
              <a:rPr lang="fr-FR" sz="1600" dirty="0" smtClean="0"/>
              <a:t>exemple</a:t>
            </a:r>
            <a:endParaRPr lang="fr-FR" sz="1600" dirty="0"/>
          </a:p>
          <a:p>
            <a:pPr marL="137160" lvl="0" indent="0">
              <a:buNone/>
            </a:pPr>
            <a:r>
              <a:rPr lang="fr-FR" sz="1600" b="1" dirty="0"/>
              <a:t>Email :</a:t>
            </a:r>
            <a:r>
              <a:rPr lang="fr-FR" sz="1600" dirty="0"/>
              <a:t> </a:t>
            </a:r>
            <a:r>
              <a:rPr lang="fr-FR" sz="1600" dirty="0" err="1"/>
              <a:t>filter_var</a:t>
            </a:r>
            <a:r>
              <a:rPr lang="fr-FR" sz="1600" dirty="0"/>
              <a:t>($email, FILTER_VALIDATE_EMAIL)</a:t>
            </a:r>
          </a:p>
          <a:p>
            <a:pPr marL="137160" lvl="0" indent="0">
              <a:buNone/>
            </a:pPr>
            <a:r>
              <a:rPr lang="en-GB" sz="1600" b="1" dirty="0"/>
              <a:t>URL :</a:t>
            </a:r>
            <a:r>
              <a:rPr lang="en-GB" sz="1600" dirty="0"/>
              <a:t> </a:t>
            </a:r>
            <a:r>
              <a:rPr lang="en-GB" sz="1600" dirty="0" err="1"/>
              <a:t>filter_var</a:t>
            </a:r>
            <a:r>
              <a:rPr lang="en-GB" sz="1600" dirty="0"/>
              <a:t>($</a:t>
            </a:r>
            <a:r>
              <a:rPr lang="en-GB" sz="1600" dirty="0" err="1"/>
              <a:t>url</a:t>
            </a:r>
            <a:r>
              <a:rPr lang="en-GB" sz="1600" dirty="0"/>
              <a:t>, FILTER_VALIDATE_URL)</a:t>
            </a:r>
            <a:endParaRPr lang="fr-FR" sz="1600" dirty="0"/>
          </a:p>
          <a:p>
            <a:pPr marL="137160" lvl="0" indent="0">
              <a:buNone/>
            </a:pPr>
            <a:r>
              <a:rPr lang="en-GB" sz="1600" b="1" dirty="0" err="1"/>
              <a:t>Entier</a:t>
            </a:r>
            <a:r>
              <a:rPr lang="en-GB" sz="1600" b="1" dirty="0"/>
              <a:t> :</a:t>
            </a:r>
            <a:r>
              <a:rPr lang="en-GB" sz="1600" dirty="0"/>
              <a:t> </a:t>
            </a:r>
            <a:r>
              <a:rPr lang="en-GB" sz="1600" dirty="0" err="1"/>
              <a:t>filter_var</a:t>
            </a:r>
            <a:r>
              <a:rPr lang="en-GB" sz="1600" dirty="0"/>
              <a:t>($age, FILTER_VALIDATE_INT) </a:t>
            </a:r>
            <a:endParaRPr lang="fr-FR" sz="1600" dirty="0"/>
          </a:p>
          <a:p>
            <a:pPr marL="137160" indent="0">
              <a:buNone/>
            </a:pPr>
            <a:endParaRPr lang="en-US" sz="1600" dirty="0" smtClean="0"/>
          </a:p>
        </p:txBody>
      </p:sp>
    </p:spTree>
    <p:extLst>
      <p:ext uri="{BB962C8B-B14F-4D97-AF65-F5344CB8AC3E}">
        <p14:creationId xmlns:p14="http://schemas.microsoft.com/office/powerpoint/2010/main" val="300947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Injection du code: validation cote serveur (PHP)</a:t>
            </a:r>
            <a:endParaRPr lang="fr-FR" dirty="0"/>
          </a:p>
        </p:txBody>
      </p:sp>
      <p:sp>
        <p:nvSpPr>
          <p:cNvPr id="3" name="Espace réservé du contenu 2"/>
          <p:cNvSpPr>
            <a:spLocks noGrp="1"/>
          </p:cNvSpPr>
          <p:nvPr>
            <p:ph idx="1"/>
          </p:nvPr>
        </p:nvSpPr>
        <p:spPr>
          <a:xfrm>
            <a:off x="457200" y="1600200"/>
            <a:ext cx="8229600" cy="4997152"/>
          </a:xfrm>
        </p:spPr>
        <p:txBody>
          <a:bodyPr>
            <a:normAutofit/>
          </a:bodyPr>
          <a:lstStyle/>
          <a:p>
            <a:pPr marL="137160" indent="0">
              <a:buNone/>
            </a:pPr>
            <a:r>
              <a:rPr lang="fr-FR" sz="1800" b="1" dirty="0">
                <a:solidFill>
                  <a:schemeClr val="accent1">
                    <a:lumMod val="60000"/>
                    <a:lumOff val="40000"/>
                  </a:schemeClr>
                </a:solidFill>
              </a:rPr>
              <a:t>Fonctions PHP essentielles</a:t>
            </a:r>
          </a:p>
          <a:p>
            <a:pPr marL="137160" indent="0" algn="just">
              <a:buNone/>
            </a:pPr>
            <a:r>
              <a:rPr lang="fr-FR" sz="1600" dirty="0" err="1">
                <a:solidFill>
                  <a:schemeClr val="accent1">
                    <a:lumMod val="60000"/>
                    <a:lumOff val="40000"/>
                  </a:schemeClr>
                </a:solidFill>
              </a:rPr>
              <a:t>isset</a:t>
            </a:r>
            <a:r>
              <a:rPr lang="fr-FR" sz="1600" dirty="0">
                <a:solidFill>
                  <a:schemeClr val="accent1">
                    <a:lumMod val="60000"/>
                    <a:lumOff val="40000"/>
                  </a:schemeClr>
                </a:solidFill>
              </a:rPr>
              <a:t>() </a:t>
            </a:r>
            <a:r>
              <a:rPr lang="fr-FR" sz="1600" dirty="0"/>
              <a:t>: Vérifie si une variable (un champ du formulaire) a été définie et n'est pas NULL. Idéal pour s'assurer que le champ existe.</a:t>
            </a:r>
          </a:p>
          <a:p>
            <a:pPr marL="137160" indent="0" algn="just">
              <a:buNone/>
            </a:pPr>
            <a:r>
              <a:rPr lang="fr-FR" sz="1600" dirty="0" err="1">
                <a:solidFill>
                  <a:schemeClr val="accent1">
                    <a:lumMod val="60000"/>
                    <a:lumOff val="40000"/>
                  </a:schemeClr>
                </a:solidFill>
              </a:rPr>
              <a:t>empty</a:t>
            </a:r>
            <a:r>
              <a:rPr lang="fr-FR" sz="1600" dirty="0">
                <a:solidFill>
                  <a:schemeClr val="accent1">
                    <a:lumMod val="60000"/>
                    <a:lumOff val="40000"/>
                  </a:schemeClr>
                </a:solidFill>
              </a:rPr>
              <a:t>() </a:t>
            </a:r>
            <a:r>
              <a:rPr lang="fr-FR" sz="1600" dirty="0"/>
              <a:t>: Vérifie si une variable est vide (zéro, chaîne vide, NULL, etc.). Utile pour les champs obligatoires.</a:t>
            </a:r>
          </a:p>
          <a:p>
            <a:pPr marL="137160" indent="0" algn="just">
              <a:buNone/>
            </a:pPr>
            <a:r>
              <a:rPr lang="fr-FR" sz="1600" dirty="0" err="1">
                <a:solidFill>
                  <a:schemeClr val="accent1">
                    <a:lumMod val="60000"/>
                    <a:lumOff val="40000"/>
                  </a:schemeClr>
                </a:solidFill>
              </a:rPr>
              <a:t>filter_var</a:t>
            </a:r>
            <a:r>
              <a:rPr lang="fr-FR" sz="1600" dirty="0">
                <a:solidFill>
                  <a:schemeClr val="accent1">
                    <a:lumMod val="60000"/>
                    <a:lumOff val="40000"/>
                  </a:schemeClr>
                </a:solidFill>
              </a:rPr>
              <a:t>() </a:t>
            </a:r>
            <a:r>
              <a:rPr lang="fr-FR" sz="1600" dirty="0"/>
              <a:t>: Fonction puissante pour valider des formats.</a:t>
            </a:r>
          </a:p>
          <a:p>
            <a:pPr marL="137160" indent="0" algn="just">
              <a:buNone/>
            </a:pPr>
            <a:r>
              <a:rPr lang="fr-FR" sz="1600" dirty="0" err="1"/>
              <a:t>filter_var</a:t>
            </a:r>
            <a:r>
              <a:rPr lang="fr-FR" sz="1600" dirty="0"/>
              <a:t>($email, FILTER_VALIDATE_EMAIL) : Valide une adresse e-mail.</a:t>
            </a:r>
          </a:p>
          <a:p>
            <a:pPr marL="137160" indent="0" algn="just">
              <a:buNone/>
            </a:pPr>
            <a:r>
              <a:rPr lang="fr-FR" sz="1600" dirty="0" err="1"/>
              <a:t>filter_var</a:t>
            </a:r>
            <a:r>
              <a:rPr lang="fr-FR" sz="1600" dirty="0"/>
              <a:t>($url, FILTER_VALIDATE_URL) : Valide une URL.</a:t>
            </a:r>
          </a:p>
          <a:p>
            <a:pPr marL="137160" indent="0" algn="just">
              <a:buNone/>
            </a:pPr>
            <a:r>
              <a:rPr lang="fr-FR" sz="1600" dirty="0" err="1">
                <a:solidFill>
                  <a:schemeClr val="accent1">
                    <a:lumMod val="60000"/>
                    <a:lumOff val="40000"/>
                  </a:schemeClr>
                </a:solidFill>
              </a:rPr>
              <a:t>htmlspecialchars</a:t>
            </a:r>
            <a:r>
              <a:rPr lang="fr-FR" sz="1600" dirty="0">
                <a:solidFill>
                  <a:schemeClr val="accent1">
                    <a:lumMod val="60000"/>
                    <a:lumOff val="40000"/>
                  </a:schemeClr>
                </a:solidFill>
              </a:rPr>
              <a:t>() : </a:t>
            </a:r>
            <a:r>
              <a:rPr lang="fr-FR" sz="1600" dirty="0"/>
              <a:t>Convertit les caractères spéciaux en entités HTML pour prévenir les injections de code (XSS).</a:t>
            </a:r>
          </a:p>
          <a:p>
            <a:pPr marL="137160" indent="0" algn="just">
              <a:buNone/>
            </a:pPr>
            <a:r>
              <a:rPr lang="fr-FR" sz="1600" dirty="0" err="1">
                <a:solidFill>
                  <a:schemeClr val="accent1">
                    <a:lumMod val="60000"/>
                    <a:lumOff val="40000"/>
                  </a:schemeClr>
                </a:solidFill>
              </a:rPr>
              <a:t>preg_match</a:t>
            </a:r>
            <a:r>
              <a:rPr lang="fr-FR" sz="1600" dirty="0">
                <a:solidFill>
                  <a:schemeClr val="accent1">
                    <a:lumMod val="60000"/>
                    <a:lumOff val="40000"/>
                  </a:schemeClr>
                </a:solidFill>
              </a:rPr>
              <a:t>() </a:t>
            </a:r>
            <a:r>
              <a:rPr lang="fr-FR" sz="1600" dirty="0"/>
              <a:t>: Utilise des expressions régulières pour valider des motifs complexes (numéros de téléphone, mots de passe, etc.).</a:t>
            </a:r>
          </a:p>
          <a:p>
            <a:pPr marL="137160" indent="0" algn="just">
              <a:buNone/>
            </a:pPr>
            <a:r>
              <a:rPr lang="fr-FR" sz="1600" dirty="0" err="1">
                <a:solidFill>
                  <a:schemeClr val="accent1">
                    <a:lumMod val="60000"/>
                    <a:lumOff val="40000"/>
                  </a:schemeClr>
                </a:solidFill>
              </a:rPr>
              <a:t>strlen</a:t>
            </a:r>
            <a:r>
              <a:rPr lang="fr-FR" sz="1600" dirty="0">
                <a:solidFill>
                  <a:schemeClr val="accent1">
                    <a:lumMod val="60000"/>
                    <a:lumOff val="40000"/>
                  </a:schemeClr>
                </a:solidFill>
              </a:rPr>
              <a:t>() </a:t>
            </a:r>
            <a:r>
              <a:rPr lang="fr-FR" sz="1600" dirty="0"/>
              <a:t>: Vérifie la longueur d'une chaîne de caractères (pour les messages longs, mots de passe, etc.). </a:t>
            </a:r>
            <a:endParaRPr lang="fr-FR" sz="1600" dirty="0" smtClean="0"/>
          </a:p>
          <a:p>
            <a:pPr marL="137160" indent="0">
              <a:buNone/>
            </a:pPr>
            <a:endParaRPr lang="en-US" sz="1600" dirty="0" smtClean="0"/>
          </a:p>
        </p:txBody>
      </p:sp>
    </p:spTree>
    <p:extLst>
      <p:ext uri="{BB962C8B-B14F-4D97-AF65-F5344CB8AC3E}">
        <p14:creationId xmlns:p14="http://schemas.microsoft.com/office/powerpoint/2010/main" val="3666712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Filtrage des </a:t>
            </a:r>
            <a:r>
              <a:rPr lang="fr-FR" dirty="0" err="1" smtClean="0"/>
              <a:t>URLs</a:t>
            </a:r>
            <a:endParaRPr lang="fr-FR" dirty="0"/>
          </a:p>
        </p:txBody>
      </p:sp>
      <p:sp>
        <p:nvSpPr>
          <p:cNvPr id="3" name="Espace réservé du contenu 2"/>
          <p:cNvSpPr>
            <a:spLocks noGrp="1"/>
          </p:cNvSpPr>
          <p:nvPr>
            <p:ph idx="1"/>
          </p:nvPr>
        </p:nvSpPr>
        <p:spPr/>
        <p:txBody>
          <a:bodyPr>
            <a:normAutofit lnSpcReduction="10000"/>
          </a:bodyPr>
          <a:lstStyle/>
          <a:p>
            <a:pPr marL="137160" indent="0" algn="just">
              <a:buNone/>
            </a:pPr>
            <a:r>
              <a:rPr lang="fr-FR" sz="2000" dirty="0">
                <a:solidFill>
                  <a:schemeClr val="accent1">
                    <a:lumMod val="60000"/>
                    <a:lumOff val="40000"/>
                  </a:schemeClr>
                </a:solidFill>
              </a:rPr>
              <a:t>Le filtrage d'URL en PHP </a:t>
            </a:r>
            <a:r>
              <a:rPr lang="fr-FR" sz="2000" dirty="0"/>
              <a:t>se fait principalement avec la fonction </a:t>
            </a:r>
            <a:r>
              <a:rPr lang="fr-FR" sz="2000" dirty="0" err="1"/>
              <a:t>filter_var</a:t>
            </a:r>
            <a:r>
              <a:rPr lang="fr-FR" sz="2000" dirty="0"/>
              <a:t>() en utilisant FILTER_VALIDATE_URL pour vérifier si une URL est correcte, ou FILTER_SANITIZE_URL pour la nettoyer en enlevant des caractères invalides, avec des options comme FILTER_FLAG_PATH_REQUIRED pour spécifier des exigences sur le chemin ou la </a:t>
            </a:r>
            <a:r>
              <a:rPr lang="fr-FR" sz="2000" dirty="0" err="1"/>
              <a:t>query</a:t>
            </a:r>
            <a:r>
              <a:rPr lang="fr-FR" sz="2000" dirty="0"/>
              <a:t> string. Vous utilisez aussi </a:t>
            </a:r>
            <a:r>
              <a:rPr lang="fr-FR" sz="2000" dirty="0" err="1"/>
              <a:t>filter_input</a:t>
            </a:r>
            <a:r>
              <a:rPr lang="fr-FR" sz="2000" dirty="0"/>
              <a:t>()pour récupérer et filtrer des données externes (POST, GET) </a:t>
            </a:r>
            <a:r>
              <a:rPr lang="fr-FR" sz="2000" dirty="0" err="1"/>
              <a:t>etparse_url</a:t>
            </a:r>
            <a:r>
              <a:rPr lang="fr-FR" sz="2000" dirty="0"/>
              <a:t>()` pour analyser les composants d'une URL. </a:t>
            </a:r>
            <a:endParaRPr lang="fr-FR" sz="2000" dirty="0" smtClean="0"/>
          </a:p>
          <a:p>
            <a:pPr marL="137160" indent="0" algn="just">
              <a:buNone/>
            </a:pPr>
            <a:endParaRPr lang="fr-FR" sz="2000" dirty="0" smtClean="0"/>
          </a:p>
          <a:p>
            <a:pPr marL="137160" indent="0" algn="just">
              <a:buNone/>
            </a:pPr>
            <a:r>
              <a:rPr lang="fr-FR" sz="2000" b="1" dirty="0">
                <a:solidFill>
                  <a:schemeClr val="accent1">
                    <a:lumMod val="60000"/>
                    <a:lumOff val="40000"/>
                  </a:schemeClr>
                </a:solidFill>
              </a:rPr>
              <a:t>Validation d'URL (Vérifier si l'URL est valide)</a:t>
            </a:r>
          </a:p>
          <a:p>
            <a:pPr marL="457200" lvl="1" indent="0" algn="just">
              <a:buNone/>
            </a:pPr>
            <a:r>
              <a:rPr lang="fr-FR" sz="1600" dirty="0"/>
              <a:t>Utilisez FILTER_VALIDATE_URL pour vérifier le format.</a:t>
            </a:r>
          </a:p>
          <a:p>
            <a:pPr marL="457200" lvl="1" indent="0" algn="just">
              <a:buNone/>
            </a:pPr>
            <a:r>
              <a:rPr lang="fr-FR" sz="1600" dirty="0" err="1" smtClean="0"/>
              <a:t>filter_var</a:t>
            </a:r>
            <a:r>
              <a:rPr lang="fr-FR" sz="1600" dirty="0"/>
              <a:t>($url, FILTER_VALIDATE_URL) renvoie l'URL si valide, false sinon</a:t>
            </a:r>
            <a:r>
              <a:rPr lang="fr-FR" sz="1600" dirty="0" smtClean="0"/>
              <a:t>.</a:t>
            </a:r>
          </a:p>
          <a:p>
            <a:pPr marL="137160" indent="0" algn="just">
              <a:buNone/>
            </a:pPr>
            <a:r>
              <a:rPr lang="fr-FR" sz="2000" b="1" dirty="0">
                <a:solidFill>
                  <a:schemeClr val="accent1">
                    <a:lumMod val="60000"/>
                    <a:lumOff val="40000"/>
                  </a:schemeClr>
                </a:solidFill>
              </a:rPr>
              <a:t>Nettoyage d'URL (Supprimer les caractères invalides)</a:t>
            </a:r>
          </a:p>
          <a:p>
            <a:pPr marL="457200" lvl="1" indent="0" algn="just">
              <a:buNone/>
            </a:pPr>
            <a:r>
              <a:rPr lang="fr-FR" sz="1600" dirty="0"/>
              <a:t>Utilisez FILTER_SANITIZE_URL pour supprimer les caractères interdits dans une URL.</a:t>
            </a:r>
          </a:p>
        </p:txBody>
      </p:sp>
    </p:spTree>
    <p:extLst>
      <p:ext uri="{BB962C8B-B14F-4D97-AF65-F5344CB8AC3E}">
        <p14:creationId xmlns:p14="http://schemas.microsoft.com/office/powerpoint/2010/main" val="300369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Filtrage des </a:t>
            </a:r>
            <a:r>
              <a:rPr lang="fr-FR" dirty="0" err="1" smtClean="0"/>
              <a:t>URLs</a:t>
            </a:r>
            <a:endParaRPr lang="fr-FR" dirty="0"/>
          </a:p>
        </p:txBody>
      </p:sp>
      <p:sp>
        <p:nvSpPr>
          <p:cNvPr id="3" name="Espace réservé du contenu 2"/>
          <p:cNvSpPr>
            <a:spLocks noGrp="1"/>
          </p:cNvSpPr>
          <p:nvPr>
            <p:ph idx="1"/>
          </p:nvPr>
        </p:nvSpPr>
        <p:spPr/>
        <p:txBody>
          <a:bodyPr>
            <a:normAutofit/>
          </a:bodyPr>
          <a:lstStyle/>
          <a:p>
            <a:pPr marL="137160" indent="0" algn="just">
              <a:buNone/>
            </a:pPr>
            <a:r>
              <a:rPr lang="fr-FR" sz="1800" b="1" dirty="0" smtClean="0">
                <a:solidFill>
                  <a:schemeClr val="accent1">
                    <a:lumMod val="60000"/>
                    <a:lumOff val="40000"/>
                  </a:schemeClr>
                </a:solidFill>
              </a:rPr>
              <a:t>Exemple</a:t>
            </a:r>
            <a:r>
              <a:rPr lang="fr-FR" sz="1800" dirty="0" smtClean="0">
                <a:solidFill>
                  <a:schemeClr val="accent1">
                    <a:lumMod val="60000"/>
                    <a:lumOff val="40000"/>
                  </a:schemeClr>
                </a:solidFill>
              </a:rPr>
              <a:t> </a:t>
            </a:r>
            <a:r>
              <a:rPr lang="fr-FR" sz="1600" dirty="0" smtClean="0"/>
              <a:t>: dans notre application du TP le filtrage des </a:t>
            </a:r>
            <a:r>
              <a:rPr lang="fr-FR" sz="1600" dirty="0" err="1" smtClean="0"/>
              <a:t>URLs</a:t>
            </a:r>
            <a:r>
              <a:rPr lang="fr-FR" sz="1600" dirty="0" smtClean="0"/>
              <a:t> est fait dans la classe router.</a:t>
            </a:r>
          </a:p>
          <a:p>
            <a:pPr marL="137160" indent="0" algn="just">
              <a:buNone/>
            </a:pPr>
            <a:endParaRPr lang="fr-FR" sz="1600" dirty="0"/>
          </a:p>
          <a:p>
            <a:pPr marL="137160" indent="0" algn="just">
              <a:buNone/>
            </a:pPr>
            <a:endParaRPr lang="fr-FR" sz="1600" dirty="0" smtClean="0"/>
          </a:p>
          <a:p>
            <a:pPr marL="137160" indent="0" algn="just">
              <a:buNone/>
            </a:pPr>
            <a:endParaRPr lang="fr-FR" sz="1600" dirty="0"/>
          </a:p>
          <a:p>
            <a:pPr marL="137160" indent="0" algn="just">
              <a:buNone/>
            </a:pPr>
            <a:endParaRPr lang="fr-FR" sz="1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00" y="2482255"/>
            <a:ext cx="8172400" cy="3827105"/>
          </a:xfrm>
          <a:prstGeom prst="rect">
            <a:avLst/>
          </a:prstGeom>
        </p:spPr>
      </p:pic>
    </p:spTree>
    <p:extLst>
      <p:ext uri="{BB962C8B-B14F-4D97-AF65-F5344CB8AC3E}">
        <p14:creationId xmlns:p14="http://schemas.microsoft.com/office/powerpoint/2010/main" val="39695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Injection SQL</a:t>
            </a:r>
            <a:endParaRPr lang="fr-FR" dirty="0"/>
          </a:p>
        </p:txBody>
      </p:sp>
      <p:sp>
        <p:nvSpPr>
          <p:cNvPr id="3" name="Espace réservé du contenu 2"/>
          <p:cNvSpPr>
            <a:spLocks noGrp="1"/>
          </p:cNvSpPr>
          <p:nvPr>
            <p:ph idx="1"/>
          </p:nvPr>
        </p:nvSpPr>
        <p:spPr>
          <a:xfrm>
            <a:off x="473188" y="1628800"/>
            <a:ext cx="8229600" cy="4709160"/>
          </a:xfrm>
        </p:spPr>
        <p:txBody>
          <a:bodyPr>
            <a:normAutofit/>
          </a:bodyPr>
          <a:lstStyle/>
          <a:p>
            <a:pPr marL="137160" indent="0" algn="just">
              <a:buNone/>
            </a:pPr>
            <a:r>
              <a:rPr lang="fr-FR" sz="2000" dirty="0">
                <a:solidFill>
                  <a:schemeClr val="accent1">
                    <a:lumMod val="60000"/>
                    <a:lumOff val="40000"/>
                  </a:schemeClr>
                </a:solidFill>
              </a:rPr>
              <a:t>L'injection </a:t>
            </a:r>
            <a:r>
              <a:rPr lang="fr-FR" sz="2000" dirty="0" smtClean="0">
                <a:solidFill>
                  <a:schemeClr val="accent1">
                    <a:lumMod val="60000"/>
                    <a:lumOff val="40000"/>
                  </a:schemeClr>
                </a:solidFill>
              </a:rPr>
              <a:t>SQL</a:t>
            </a:r>
          </a:p>
          <a:p>
            <a:pPr marL="137160" indent="0" algn="just">
              <a:buNone/>
            </a:pPr>
            <a:r>
              <a:rPr lang="fr-FR" sz="2000" dirty="0">
                <a:solidFill>
                  <a:schemeClr val="accent1">
                    <a:lumMod val="60000"/>
                    <a:lumOff val="40000"/>
                  </a:schemeClr>
                </a:solidFill>
              </a:rPr>
              <a:t> </a:t>
            </a:r>
            <a:r>
              <a:rPr lang="fr-FR" sz="2000" dirty="0"/>
              <a:t>L'injection </a:t>
            </a:r>
            <a:r>
              <a:rPr lang="fr-FR" sz="2000" dirty="0" smtClean="0"/>
              <a:t>SQL </a:t>
            </a:r>
            <a:r>
              <a:rPr lang="fr-FR" sz="2000" dirty="0" smtClean="0"/>
              <a:t>est </a:t>
            </a:r>
            <a:r>
              <a:rPr lang="fr-FR" sz="2000" dirty="0"/>
              <a:t>une technique où un attaquant exploite les failles dans le code d'application responsable de la création de requêtes SQL dynamiques. L'attaquant peut accéder à des sections privilégiées de l'application, récupérer toutes les informations de la base de données, altérer des données existantes, voire exécuter des commandes dangereuses au niveau système sur l'hôte de la base de données. La vulnérabilité se produit lorsque les développeurs concatènent ou interpolent une entrée arbitraire dans leurs déclarations SQL.</a:t>
            </a:r>
          </a:p>
        </p:txBody>
      </p:sp>
    </p:spTree>
    <p:extLst>
      <p:ext uri="{BB962C8B-B14F-4D97-AF65-F5344CB8AC3E}">
        <p14:creationId xmlns:p14="http://schemas.microsoft.com/office/powerpoint/2010/main" val="203040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6" name="Rectangle 3"/>
          <p:cNvSpPr>
            <a:spLocks noGrp="1" noChangeArrowheads="1"/>
          </p:cNvSpPr>
          <p:nvPr>
            <p:ph idx="1"/>
          </p:nvPr>
        </p:nvSpPr>
        <p:spPr bwMode="auto">
          <a:xfrm>
            <a:off x="457200" y="1793757"/>
            <a:ext cx="7787208" cy="4567383"/>
          </a:xfrm>
          <a:prstGeom prst="rect">
            <a:avLst/>
          </a:prstGeom>
          <a:noFill/>
          <a:ln>
            <a:noFill/>
          </a:ln>
          <a:effectLst/>
        </p:spPr>
        <p:txBody>
          <a:bodyPr vert="horz" wrap="square" lIns="0" tIns="88872" rIns="0" bIns="179331" numCol="1" anchor="ctr" anchorCtr="0" compatLnSpc="1">
            <a:prstTxWarp prst="textNoShape">
              <a:avLst/>
            </a:prstTxWarp>
            <a:spAutoFit/>
          </a:bodyPr>
          <a:lstStyle/>
          <a:p>
            <a:pPr marL="137160" indent="0">
              <a:buNone/>
            </a:pPr>
            <a:r>
              <a:rPr lang="fr-FR" sz="2000" b="1" dirty="0">
                <a:solidFill>
                  <a:schemeClr val="accent1">
                    <a:lumMod val="60000"/>
                    <a:lumOff val="40000"/>
                  </a:schemeClr>
                </a:solidFill>
              </a:rPr>
              <a:t>Conséquences de </a:t>
            </a:r>
            <a:r>
              <a:rPr lang="fr-FR" sz="2000" b="1" dirty="0" smtClean="0">
                <a:solidFill>
                  <a:schemeClr val="accent1">
                    <a:lumMod val="60000"/>
                    <a:lumOff val="40000"/>
                  </a:schemeClr>
                </a:solidFill>
              </a:rPr>
              <a:t>l'exploitation </a:t>
            </a:r>
            <a:r>
              <a:rPr lang="fr-FR" sz="2000" dirty="0">
                <a:solidFill>
                  <a:schemeClr val="accent1">
                    <a:lumMod val="60000"/>
                    <a:lumOff val="40000"/>
                  </a:schemeClr>
                </a:solidFill>
              </a:rPr>
              <a:t>des vulnérabilités </a:t>
            </a:r>
          </a:p>
          <a:p>
            <a:pPr marL="457200" lvl="1" indent="0" algn="just">
              <a:buNone/>
            </a:pPr>
            <a:r>
              <a:rPr lang="fr-FR" sz="1800" b="1" dirty="0">
                <a:solidFill>
                  <a:schemeClr val="accent1">
                    <a:lumMod val="60000"/>
                    <a:lumOff val="40000"/>
                  </a:schemeClr>
                </a:solidFill>
              </a:rPr>
              <a:t>Fuite de données</a:t>
            </a:r>
            <a:r>
              <a:rPr lang="fr-FR" sz="1800" dirty="0"/>
              <a:t> : Vol d'informations personnelles, financières (RGPD, etc.).</a:t>
            </a:r>
          </a:p>
          <a:p>
            <a:pPr marL="457200" lvl="1" indent="0" algn="just">
              <a:buNone/>
            </a:pPr>
            <a:r>
              <a:rPr lang="fr-FR" sz="1800" b="1" dirty="0">
                <a:solidFill>
                  <a:schemeClr val="accent1">
                    <a:lumMod val="60000"/>
                    <a:lumOff val="40000"/>
                  </a:schemeClr>
                </a:solidFill>
              </a:rPr>
              <a:t>Compromission des systèmes</a:t>
            </a:r>
            <a:r>
              <a:rPr lang="fr-FR" sz="1800" dirty="0"/>
              <a:t> : Prise de contrôle de l'application ou du serveur.</a:t>
            </a:r>
          </a:p>
          <a:p>
            <a:pPr marL="457200" lvl="1" indent="0" algn="just">
              <a:buNone/>
            </a:pPr>
            <a:r>
              <a:rPr lang="fr-FR" sz="1800" b="1" dirty="0">
                <a:solidFill>
                  <a:schemeClr val="accent1">
                    <a:lumMod val="60000"/>
                    <a:lumOff val="40000"/>
                  </a:schemeClr>
                </a:solidFill>
              </a:rPr>
              <a:t>Détournement de fonctionnalités</a:t>
            </a:r>
            <a:r>
              <a:rPr lang="fr-FR" sz="1800" dirty="0"/>
              <a:t> : Utilisation de l'application pour des attaques de </a:t>
            </a:r>
            <a:r>
              <a:rPr lang="fr-FR" sz="1800" dirty="0" err="1"/>
              <a:t>phishing</a:t>
            </a:r>
            <a:r>
              <a:rPr lang="fr-FR" sz="1800" dirty="0"/>
              <a:t> ou d'autres malwares.</a:t>
            </a:r>
          </a:p>
          <a:p>
            <a:pPr marL="457200" lvl="1" indent="0" algn="just">
              <a:buNone/>
            </a:pPr>
            <a:r>
              <a:rPr lang="fr-FR" sz="1800" b="1" dirty="0">
                <a:solidFill>
                  <a:schemeClr val="accent1">
                    <a:lumMod val="60000"/>
                    <a:lumOff val="40000"/>
                  </a:schemeClr>
                </a:solidFill>
              </a:rPr>
              <a:t>Pertes financières</a:t>
            </a:r>
            <a:r>
              <a:rPr lang="fr-FR" sz="1800" dirty="0"/>
              <a:t> : Coûts de remédiation, amendes réglementaires, perte de revenus.</a:t>
            </a:r>
          </a:p>
          <a:p>
            <a:pPr marL="457200" lvl="1" indent="0" algn="just">
              <a:buNone/>
            </a:pPr>
            <a:r>
              <a:rPr lang="fr-FR" sz="1800" b="1" dirty="0">
                <a:solidFill>
                  <a:schemeClr val="accent1">
                    <a:lumMod val="60000"/>
                    <a:lumOff val="40000"/>
                  </a:schemeClr>
                </a:solidFill>
              </a:rPr>
              <a:t>Dommages à la réputation</a:t>
            </a:r>
            <a:r>
              <a:rPr lang="fr-FR" sz="1800" dirty="0"/>
              <a:t> : Perte de confiance des clients et partenaires.</a:t>
            </a:r>
          </a:p>
          <a:p>
            <a:pPr marL="457200" lvl="1" indent="0" algn="just">
              <a:buNone/>
            </a:pPr>
            <a:r>
              <a:rPr lang="fr-FR" sz="1800" b="1" dirty="0">
                <a:solidFill>
                  <a:schemeClr val="accent1">
                    <a:lumMod val="60000"/>
                    <a:lumOff val="40000"/>
                  </a:schemeClr>
                </a:solidFill>
              </a:rPr>
              <a:t>Interruption des services</a:t>
            </a:r>
            <a:r>
              <a:rPr lang="fr-FR" sz="1800" dirty="0"/>
              <a:t> : Déni de service impactant les opérations. </a:t>
            </a:r>
          </a:p>
          <a:p>
            <a:pPr marL="137160" indent="0">
              <a:buNone/>
            </a:pPr>
            <a:endParaRPr lang="fr-FR"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2">
                  <a:lumMod val="40000"/>
                  <a:lumOff val="60000"/>
                </a:schemeClr>
              </a:solidFill>
              <a:effectLst/>
              <a:latin typeface="Arial" panose="020B0604020202020204" pitchFamily="34" charset="0"/>
            </a:endParaRPr>
          </a:p>
        </p:txBody>
      </p:sp>
    </p:spTree>
    <p:extLst>
      <p:ext uri="{BB962C8B-B14F-4D97-AF65-F5344CB8AC3E}">
        <p14:creationId xmlns:p14="http://schemas.microsoft.com/office/powerpoint/2010/main" val="2593890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Injection SQL</a:t>
            </a:r>
            <a:endParaRPr lang="fr-FR" dirty="0"/>
          </a:p>
        </p:txBody>
      </p:sp>
      <p:sp>
        <p:nvSpPr>
          <p:cNvPr id="3" name="Espace réservé du contenu 2"/>
          <p:cNvSpPr>
            <a:spLocks noGrp="1"/>
          </p:cNvSpPr>
          <p:nvPr>
            <p:ph idx="1"/>
          </p:nvPr>
        </p:nvSpPr>
        <p:spPr>
          <a:xfrm>
            <a:off x="457200" y="1268760"/>
            <a:ext cx="8229600" cy="4709160"/>
          </a:xfrm>
        </p:spPr>
        <p:txBody>
          <a:bodyPr>
            <a:normAutofit/>
          </a:bodyPr>
          <a:lstStyle/>
          <a:p>
            <a:pPr marL="137160" indent="0" algn="just">
              <a:buNone/>
            </a:pPr>
            <a:r>
              <a:rPr lang="fr-FR" sz="1800" b="1" dirty="0" smtClean="0">
                <a:solidFill>
                  <a:schemeClr val="accent1">
                    <a:lumMod val="60000"/>
                    <a:lumOff val="40000"/>
                  </a:schemeClr>
                </a:solidFill>
              </a:rPr>
              <a:t>Exemple de notre TP </a:t>
            </a:r>
            <a:r>
              <a:rPr lang="fr-FR" sz="1800" dirty="0" smtClean="0"/>
              <a:t>: le code injecté </a:t>
            </a:r>
            <a:r>
              <a:rPr lang="en-US" sz="1800" dirty="0"/>
              <a:t>$</a:t>
            </a:r>
            <a:r>
              <a:rPr lang="en-US" sz="1800" dirty="0" err="1"/>
              <a:t>sql_inject</a:t>
            </a:r>
            <a:r>
              <a:rPr lang="en-US" sz="1800" dirty="0"/>
              <a:t>="</a:t>
            </a:r>
            <a:r>
              <a:rPr lang="en-US" sz="1800" dirty="0" err="1"/>
              <a:t>salim</a:t>
            </a:r>
            <a:r>
              <a:rPr lang="en-US" sz="1800" dirty="0"/>
              <a:t>' OR '1'='1</a:t>
            </a:r>
            <a:r>
              <a:rPr lang="en-US" sz="1800" dirty="0" smtClean="0"/>
              <a:t>";</a:t>
            </a:r>
          </a:p>
          <a:p>
            <a:pPr marL="137160" indent="0" algn="just">
              <a:buNone/>
            </a:pPr>
            <a:r>
              <a:rPr lang="en-US" sz="1800" dirty="0" err="1" smtClean="0"/>
              <a:t>Liste</a:t>
            </a:r>
            <a:r>
              <a:rPr lang="en-US" sz="1800" dirty="0" smtClean="0"/>
              <a:t> </a:t>
            </a:r>
            <a:r>
              <a:rPr lang="en-US" sz="1800" dirty="0" err="1" smtClean="0"/>
              <a:t>tous</a:t>
            </a:r>
            <a:r>
              <a:rPr lang="en-US" sz="1800" dirty="0" smtClean="0"/>
              <a:t> les </a:t>
            </a:r>
            <a:r>
              <a:rPr lang="en-US" sz="1800" dirty="0" err="1" smtClean="0"/>
              <a:t>informations</a:t>
            </a:r>
            <a:r>
              <a:rPr lang="en-US" sz="1800" dirty="0" smtClean="0"/>
              <a:t> (</a:t>
            </a:r>
            <a:r>
              <a:rPr lang="en-US" sz="1800" dirty="0" err="1" smtClean="0"/>
              <a:t>nom,mot</a:t>
            </a:r>
            <a:r>
              <a:rPr lang="en-US" sz="1800" dirty="0" smtClean="0"/>
              <a:t> de </a:t>
            </a:r>
            <a:r>
              <a:rPr lang="en-US" sz="1800" dirty="0" err="1" smtClean="0"/>
              <a:t>passe</a:t>
            </a:r>
            <a:r>
              <a:rPr lang="en-US" sz="1800" dirty="0" smtClean="0"/>
              <a:t>…)de </a:t>
            </a:r>
            <a:r>
              <a:rPr lang="en-US" sz="1800" dirty="0" err="1" smtClean="0"/>
              <a:t>tous</a:t>
            </a:r>
            <a:r>
              <a:rPr lang="en-US" sz="1800" dirty="0" smtClean="0"/>
              <a:t>  les </a:t>
            </a:r>
            <a:r>
              <a:rPr lang="en-US" sz="1800" dirty="0" err="1" smtClean="0"/>
              <a:t>étulisateurs</a:t>
            </a:r>
            <a:r>
              <a:rPr lang="en-US" sz="1800" dirty="0" smtClean="0"/>
              <a:t> du site et non </a:t>
            </a:r>
            <a:r>
              <a:rPr lang="en-US" sz="1800" dirty="0" err="1" smtClean="0"/>
              <a:t>seulment</a:t>
            </a:r>
            <a:r>
              <a:rPr lang="en-US" sz="1800" dirty="0" smtClean="0"/>
              <a:t> </a:t>
            </a:r>
            <a:r>
              <a:rPr lang="en-US" sz="1800" dirty="0" err="1" smtClean="0"/>
              <a:t>ceux</a:t>
            </a:r>
            <a:r>
              <a:rPr lang="en-US" sz="1800" dirty="0" smtClean="0"/>
              <a:t> de ‘</a:t>
            </a:r>
            <a:r>
              <a:rPr lang="en-US" sz="1800" dirty="0" err="1" smtClean="0"/>
              <a:t>salim</a:t>
            </a:r>
            <a:r>
              <a:rPr lang="en-US" sz="1800" dirty="0" smtClean="0"/>
              <a:t>’.</a:t>
            </a:r>
            <a:endParaRPr lang="en-US" sz="1800" dirty="0"/>
          </a:p>
          <a:p>
            <a:pPr marL="137160" indent="0" algn="just">
              <a:buNone/>
            </a:pPr>
            <a:endParaRPr lang="fr-FR"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6" y="2411760"/>
            <a:ext cx="8303356" cy="3888432"/>
          </a:xfrm>
          <a:prstGeom prst="rect">
            <a:avLst/>
          </a:prstGeom>
        </p:spPr>
      </p:pic>
    </p:spTree>
    <p:extLst>
      <p:ext uri="{BB962C8B-B14F-4D97-AF65-F5344CB8AC3E}">
        <p14:creationId xmlns:p14="http://schemas.microsoft.com/office/powerpoint/2010/main" val="1525313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Injection SQL</a:t>
            </a:r>
            <a:endParaRPr lang="fr-FR" dirty="0"/>
          </a:p>
        </p:txBody>
      </p:sp>
      <p:sp>
        <p:nvSpPr>
          <p:cNvPr id="3" name="Espace réservé du contenu 2"/>
          <p:cNvSpPr>
            <a:spLocks noGrp="1"/>
          </p:cNvSpPr>
          <p:nvPr>
            <p:ph idx="1"/>
          </p:nvPr>
        </p:nvSpPr>
        <p:spPr/>
        <p:txBody>
          <a:bodyPr>
            <a:normAutofit/>
          </a:bodyPr>
          <a:lstStyle/>
          <a:p>
            <a:pPr marL="137160" indent="0" algn="just">
              <a:buNone/>
            </a:pPr>
            <a:r>
              <a:rPr lang="fr-FR" sz="2000" b="1" dirty="0" smtClean="0">
                <a:solidFill>
                  <a:schemeClr val="accent1">
                    <a:lumMod val="60000"/>
                    <a:lumOff val="40000"/>
                  </a:schemeClr>
                </a:solidFill>
              </a:rPr>
              <a:t>Comment un attaquant collecte les informations sur la base de données du site</a:t>
            </a:r>
          </a:p>
          <a:p>
            <a:pPr marL="137160" indent="0" algn="just">
              <a:buNone/>
            </a:pPr>
            <a:r>
              <a:rPr lang="fr-FR" sz="1800" dirty="0" smtClean="0"/>
              <a:t>Bien </a:t>
            </a:r>
            <a:r>
              <a:rPr lang="fr-FR" sz="1800" dirty="0"/>
              <a:t>qu'il reste évident qu'un attaquant doit posséder au moins certaines connaissances sur l'architecture de la base de données pour mener une attaque réussie, obtenir ces informations est souvent très simple. Par exemple, le code peut faire partie d'un logiciel open-source et être disponible publiquement. Ces informations peuvent également être divulguées par un code source fermé - même s'il est codé, obscurci ou compilé - et même par votre propre code à travers l'affichage de messages d'erreur. D'autres méthodes comprennent l'utilisation de noms de table et de colonne typiques. Par exemple, un formulaire de connexion qui utilise une table '</a:t>
            </a:r>
            <a:r>
              <a:rPr lang="fr-FR" sz="1800" dirty="0" err="1"/>
              <a:t>users</a:t>
            </a:r>
            <a:r>
              <a:rPr lang="fr-FR" sz="1800" dirty="0"/>
              <a:t>' avec des noms de colonnes 'id', '</a:t>
            </a:r>
            <a:r>
              <a:rPr lang="fr-FR" sz="1800" dirty="0" err="1"/>
              <a:t>username</a:t>
            </a:r>
            <a:r>
              <a:rPr lang="fr-FR" sz="1800" dirty="0"/>
              <a:t>' et '</a:t>
            </a:r>
            <a:r>
              <a:rPr lang="fr-FR" sz="1800" dirty="0" err="1"/>
              <a:t>password</a:t>
            </a:r>
            <a:r>
              <a:rPr lang="fr-FR" sz="1800" dirty="0"/>
              <a:t>'.</a:t>
            </a:r>
          </a:p>
        </p:txBody>
      </p:sp>
    </p:spTree>
    <p:extLst>
      <p:ext uri="{BB962C8B-B14F-4D97-AF65-F5344CB8AC3E}">
        <p14:creationId xmlns:p14="http://schemas.microsoft.com/office/powerpoint/2010/main" val="197576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Injection </a:t>
            </a:r>
            <a:r>
              <a:rPr lang="fr-FR" dirty="0" smtClean="0"/>
              <a:t>SQL: Solution</a:t>
            </a:r>
            <a:endParaRPr lang="fr-FR" dirty="0"/>
          </a:p>
        </p:txBody>
      </p:sp>
      <p:sp>
        <p:nvSpPr>
          <p:cNvPr id="3" name="Espace réservé du contenu 2"/>
          <p:cNvSpPr>
            <a:spLocks noGrp="1"/>
          </p:cNvSpPr>
          <p:nvPr>
            <p:ph idx="1"/>
          </p:nvPr>
        </p:nvSpPr>
        <p:spPr/>
        <p:txBody>
          <a:bodyPr>
            <a:normAutofit/>
          </a:bodyPr>
          <a:lstStyle/>
          <a:p>
            <a:pPr marL="137160" indent="0" algn="just">
              <a:buNone/>
            </a:pPr>
            <a:r>
              <a:rPr lang="fr-FR" sz="2600" dirty="0"/>
              <a:t>L'utilisation de requêtes préparées </a:t>
            </a:r>
            <a:r>
              <a:rPr lang="fr-FR" sz="2600" dirty="0">
                <a:solidFill>
                  <a:schemeClr val="accent1">
                    <a:lumMod val="60000"/>
                    <a:lumOff val="40000"/>
                  </a:schemeClr>
                </a:solidFill>
              </a:rPr>
              <a:t>(</a:t>
            </a:r>
            <a:r>
              <a:rPr lang="fr-FR" sz="2600" dirty="0" err="1">
                <a:solidFill>
                  <a:schemeClr val="accent1">
                    <a:lumMod val="60000"/>
                    <a:lumOff val="40000"/>
                  </a:schemeClr>
                </a:solidFill>
              </a:rPr>
              <a:t>prepared</a:t>
            </a:r>
            <a:r>
              <a:rPr lang="fr-FR" sz="2600" dirty="0">
                <a:solidFill>
                  <a:schemeClr val="accent1">
                    <a:lumMod val="60000"/>
                    <a:lumOff val="40000"/>
                  </a:schemeClr>
                </a:solidFill>
              </a:rPr>
              <a:t> </a:t>
            </a:r>
            <a:r>
              <a:rPr lang="fr-FR" sz="2600" dirty="0" err="1">
                <a:solidFill>
                  <a:schemeClr val="accent1">
                    <a:lumMod val="60000"/>
                    <a:lumOff val="40000"/>
                  </a:schemeClr>
                </a:solidFill>
              </a:rPr>
              <a:t>statements</a:t>
            </a:r>
            <a:r>
              <a:rPr lang="fr-FR" sz="2600" dirty="0">
                <a:solidFill>
                  <a:schemeClr val="accent1">
                    <a:lumMod val="60000"/>
                    <a:lumOff val="40000"/>
                  </a:schemeClr>
                </a:solidFill>
              </a:rPr>
              <a:t>)</a:t>
            </a:r>
            <a:r>
              <a:rPr lang="fr-FR" sz="2600" dirty="0"/>
              <a:t> est la méthode la plus efficace pour prévenir les injections SQL en PHP. Elle sépare la structure de la requête SQL des données utilisateur.</a:t>
            </a:r>
          </a:p>
          <a:p>
            <a:pPr marL="137160" indent="0" algn="just">
              <a:buNone/>
            </a:pPr>
            <a:r>
              <a:rPr lang="fr-FR" sz="2600" dirty="0"/>
              <a:t>Voici comment les implémenter avec les deux </a:t>
            </a:r>
            <a:r>
              <a:rPr lang="fr-FR" sz="2600" dirty="0" smtClean="0"/>
              <a:t>extensions </a:t>
            </a:r>
            <a:r>
              <a:rPr lang="fr-FR" sz="2600" dirty="0"/>
              <a:t>principales </a:t>
            </a:r>
            <a:r>
              <a:rPr lang="fr-FR" sz="2600" dirty="0" smtClean="0"/>
              <a:t>:</a:t>
            </a:r>
          </a:p>
          <a:p>
            <a:pPr marL="137160" indent="0">
              <a:buNone/>
            </a:pPr>
            <a:r>
              <a:rPr lang="fr-FR" b="1" dirty="0">
                <a:solidFill>
                  <a:schemeClr val="accent1">
                    <a:lumMod val="60000"/>
                    <a:lumOff val="40000"/>
                  </a:schemeClr>
                </a:solidFill>
              </a:rPr>
              <a:t>Avec PDO (Recommandé)</a:t>
            </a:r>
          </a:p>
          <a:p>
            <a:pPr marL="137160" indent="0">
              <a:buNone/>
            </a:pPr>
            <a:r>
              <a:rPr lang="fr-FR" sz="2400" dirty="0"/>
              <a:t>L'extension PDO (PHP Data </a:t>
            </a:r>
            <a:r>
              <a:rPr lang="fr-FR" sz="2400" dirty="0" err="1"/>
              <a:t>Objects</a:t>
            </a:r>
            <a:r>
              <a:rPr lang="fr-FR" sz="2400" dirty="0"/>
              <a:t>) est polyvalente car elle fonctionne avec plusieurs types de bases de données (MySQL, </a:t>
            </a:r>
            <a:r>
              <a:rPr lang="fr-FR" sz="2400" dirty="0" err="1"/>
              <a:t>PostgreSQL</a:t>
            </a:r>
            <a:r>
              <a:rPr lang="fr-FR" sz="2400" dirty="0"/>
              <a:t>, </a:t>
            </a:r>
            <a:r>
              <a:rPr lang="fr-FR" sz="2400" dirty="0" err="1"/>
              <a:t>SQLite</a:t>
            </a:r>
            <a:r>
              <a:rPr lang="fr-FR" sz="2400" dirty="0"/>
              <a:t>, etc.).</a:t>
            </a:r>
          </a:p>
        </p:txBody>
      </p:sp>
    </p:spTree>
    <p:extLst>
      <p:ext uri="{BB962C8B-B14F-4D97-AF65-F5344CB8AC3E}">
        <p14:creationId xmlns:p14="http://schemas.microsoft.com/office/powerpoint/2010/main" val="409577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Injection </a:t>
            </a:r>
            <a:r>
              <a:rPr lang="fr-FR" dirty="0" smtClean="0"/>
              <a:t>SQL: Solution</a:t>
            </a:r>
            <a:endParaRPr lang="fr-FR" dirty="0"/>
          </a:p>
        </p:txBody>
      </p:sp>
      <p:sp>
        <p:nvSpPr>
          <p:cNvPr id="3" name="Espace réservé du contenu 2"/>
          <p:cNvSpPr>
            <a:spLocks noGrp="1"/>
          </p:cNvSpPr>
          <p:nvPr>
            <p:ph idx="1"/>
          </p:nvPr>
        </p:nvSpPr>
        <p:spPr/>
        <p:txBody>
          <a:bodyPr>
            <a:normAutofit fontScale="77500" lnSpcReduction="20000"/>
          </a:bodyPr>
          <a:lstStyle/>
          <a:p>
            <a:pPr marL="137160" indent="0">
              <a:buNone/>
            </a:pPr>
            <a:r>
              <a:rPr lang="fr-FR" b="1" dirty="0" smtClean="0">
                <a:solidFill>
                  <a:schemeClr val="accent1">
                    <a:lumMod val="60000"/>
                    <a:lumOff val="40000"/>
                  </a:schemeClr>
                </a:solidFill>
              </a:rPr>
              <a:t>Avec PDO (Exemple)</a:t>
            </a:r>
          </a:p>
          <a:p>
            <a:pPr marL="137160" indent="0">
              <a:buNone/>
            </a:pPr>
            <a:r>
              <a:rPr lang="fr-FR" sz="2300" dirty="0" smtClean="0">
                <a:solidFill>
                  <a:schemeClr val="accent1">
                    <a:lumMod val="60000"/>
                    <a:lumOff val="40000"/>
                  </a:schemeClr>
                </a:solidFill>
              </a:rPr>
              <a:t>// </a:t>
            </a:r>
            <a:r>
              <a:rPr lang="fr-FR" sz="2300" dirty="0">
                <a:solidFill>
                  <a:schemeClr val="accent1">
                    <a:lumMod val="60000"/>
                    <a:lumOff val="40000"/>
                  </a:schemeClr>
                </a:solidFill>
              </a:rPr>
              <a:t>Connexion à la base de données</a:t>
            </a:r>
          </a:p>
          <a:p>
            <a:pPr marL="137160" indent="0">
              <a:buNone/>
            </a:pPr>
            <a:r>
              <a:rPr lang="fr-FR" sz="2400" dirty="0"/>
              <a:t>$</a:t>
            </a:r>
            <a:r>
              <a:rPr lang="fr-FR" sz="2400" dirty="0" err="1"/>
              <a:t>pdo</a:t>
            </a:r>
            <a:r>
              <a:rPr lang="fr-FR" sz="2400" dirty="0"/>
              <a:t> = new PDO('</a:t>
            </a:r>
            <a:r>
              <a:rPr lang="fr-FR" sz="2400" dirty="0" err="1"/>
              <a:t>mysql:host</a:t>
            </a:r>
            <a:r>
              <a:rPr lang="fr-FR" sz="2400" dirty="0"/>
              <a:t>=</a:t>
            </a:r>
            <a:r>
              <a:rPr lang="fr-FR" sz="2400" dirty="0" err="1"/>
              <a:t>localhost;dbname</a:t>
            </a:r>
            <a:r>
              <a:rPr lang="fr-FR" sz="2400" dirty="0"/>
              <a:t>=test', 'user', '</a:t>
            </a:r>
            <a:r>
              <a:rPr lang="fr-FR" sz="2400" dirty="0" err="1"/>
              <a:t>password</a:t>
            </a:r>
            <a:r>
              <a:rPr lang="fr-FR" sz="2400" dirty="0"/>
              <a:t>');</a:t>
            </a:r>
          </a:p>
          <a:p>
            <a:pPr marL="137160" indent="0">
              <a:buNone/>
            </a:pPr>
            <a:endParaRPr lang="fr-FR" sz="2400" dirty="0"/>
          </a:p>
          <a:p>
            <a:pPr marL="137160" indent="0">
              <a:buNone/>
            </a:pPr>
            <a:r>
              <a:rPr lang="fr-FR" sz="2300" dirty="0">
                <a:solidFill>
                  <a:schemeClr val="accent1">
                    <a:lumMod val="60000"/>
                    <a:lumOff val="40000"/>
                  </a:schemeClr>
                </a:solidFill>
              </a:rPr>
              <a:t>// Donnée provenant de l'utilisateur</a:t>
            </a:r>
          </a:p>
          <a:p>
            <a:pPr marL="137160" indent="0">
              <a:buNone/>
            </a:pPr>
            <a:r>
              <a:rPr lang="fr-FR" sz="2400" dirty="0"/>
              <a:t>$</a:t>
            </a:r>
            <a:r>
              <a:rPr lang="fr-FR" sz="2400" dirty="0" err="1"/>
              <a:t>username</a:t>
            </a:r>
            <a:r>
              <a:rPr lang="fr-FR" sz="2400" dirty="0"/>
              <a:t> = $_POST['</a:t>
            </a:r>
            <a:r>
              <a:rPr lang="fr-FR" sz="2400" dirty="0" err="1"/>
              <a:t>username</a:t>
            </a:r>
            <a:r>
              <a:rPr lang="fr-FR" sz="2400" dirty="0"/>
              <a:t>'];</a:t>
            </a:r>
          </a:p>
          <a:p>
            <a:pPr marL="137160" indent="0">
              <a:buNone/>
            </a:pPr>
            <a:endParaRPr lang="fr-FR" sz="2400" dirty="0"/>
          </a:p>
          <a:p>
            <a:pPr marL="137160" indent="0">
              <a:buNone/>
            </a:pPr>
            <a:r>
              <a:rPr lang="fr-FR" sz="2400" dirty="0">
                <a:solidFill>
                  <a:schemeClr val="accent1">
                    <a:lumMod val="60000"/>
                    <a:lumOff val="40000"/>
                  </a:schemeClr>
                </a:solidFill>
              </a:rPr>
              <a:t>// 1. Préparation de la requête avec un marqueur nommé </a:t>
            </a:r>
            <a:r>
              <a:rPr lang="fr-FR" sz="2400" dirty="0"/>
              <a:t>(:</a:t>
            </a:r>
            <a:r>
              <a:rPr lang="fr-FR" sz="2400" dirty="0" err="1"/>
              <a:t>name</a:t>
            </a:r>
            <a:r>
              <a:rPr lang="fr-FR" sz="2400" dirty="0"/>
              <a:t>)</a:t>
            </a:r>
          </a:p>
          <a:p>
            <a:pPr marL="137160" indent="0">
              <a:buNone/>
            </a:pPr>
            <a:r>
              <a:rPr lang="fr-FR" sz="2400" dirty="0"/>
              <a:t>$</a:t>
            </a:r>
            <a:r>
              <a:rPr lang="fr-FR" sz="2400" dirty="0" err="1"/>
              <a:t>stmt</a:t>
            </a:r>
            <a:r>
              <a:rPr lang="fr-FR" sz="2400" dirty="0"/>
              <a:t> = $</a:t>
            </a:r>
            <a:r>
              <a:rPr lang="fr-FR" sz="2400" dirty="0" err="1"/>
              <a:t>pdo</a:t>
            </a:r>
            <a:r>
              <a:rPr lang="fr-FR" sz="2400" dirty="0"/>
              <a:t>-&gt;</a:t>
            </a:r>
            <a:r>
              <a:rPr lang="fr-FR" sz="2400" dirty="0" err="1"/>
              <a:t>prepare</a:t>
            </a:r>
            <a:r>
              <a:rPr lang="fr-FR" sz="2400" dirty="0"/>
              <a:t>('SELECT * FROM </a:t>
            </a:r>
            <a:r>
              <a:rPr lang="fr-FR" sz="2400" dirty="0" err="1"/>
              <a:t>users</a:t>
            </a:r>
            <a:r>
              <a:rPr lang="fr-FR" sz="2400" dirty="0"/>
              <a:t> WHERE </a:t>
            </a:r>
            <a:r>
              <a:rPr lang="fr-FR" sz="2400" dirty="0" err="1"/>
              <a:t>username</a:t>
            </a:r>
            <a:r>
              <a:rPr lang="fr-FR" sz="2400" dirty="0"/>
              <a:t> = :</a:t>
            </a:r>
            <a:r>
              <a:rPr lang="fr-FR" sz="2400" dirty="0" err="1"/>
              <a:t>name</a:t>
            </a:r>
            <a:r>
              <a:rPr lang="fr-FR" sz="2400" dirty="0"/>
              <a:t>');</a:t>
            </a:r>
          </a:p>
          <a:p>
            <a:pPr marL="137160" indent="0">
              <a:buNone/>
            </a:pPr>
            <a:endParaRPr lang="fr-FR" sz="2400" dirty="0"/>
          </a:p>
          <a:p>
            <a:pPr marL="137160" indent="0">
              <a:buNone/>
            </a:pPr>
            <a:r>
              <a:rPr lang="fr-FR" sz="2400" dirty="0">
                <a:solidFill>
                  <a:schemeClr val="accent1">
                    <a:lumMod val="60000"/>
                    <a:lumOff val="40000"/>
                  </a:schemeClr>
                </a:solidFill>
              </a:rPr>
              <a:t>// 2. Liaison des paramètres et exécution</a:t>
            </a:r>
          </a:p>
          <a:p>
            <a:pPr marL="137160" indent="0">
              <a:buNone/>
            </a:pPr>
            <a:r>
              <a:rPr lang="fr-FR" sz="2400" dirty="0"/>
              <a:t>$</a:t>
            </a:r>
            <a:r>
              <a:rPr lang="fr-FR" sz="2400" dirty="0" err="1"/>
              <a:t>stmt</a:t>
            </a:r>
            <a:r>
              <a:rPr lang="fr-FR" sz="2400" dirty="0"/>
              <a:t>-&gt;</a:t>
            </a:r>
            <a:r>
              <a:rPr lang="fr-FR" sz="2400" dirty="0" err="1"/>
              <a:t>execute</a:t>
            </a:r>
            <a:r>
              <a:rPr lang="fr-FR" sz="2400" dirty="0"/>
              <a:t>(['</a:t>
            </a:r>
            <a:r>
              <a:rPr lang="fr-FR" sz="2400" dirty="0" err="1"/>
              <a:t>name</a:t>
            </a:r>
            <a:r>
              <a:rPr lang="fr-FR" sz="2400" dirty="0"/>
              <a:t>' =&gt; $</a:t>
            </a:r>
            <a:r>
              <a:rPr lang="fr-FR" sz="2400" dirty="0" err="1"/>
              <a:t>username</a:t>
            </a:r>
            <a:r>
              <a:rPr lang="fr-FR" sz="2400" dirty="0"/>
              <a:t>]);</a:t>
            </a:r>
          </a:p>
          <a:p>
            <a:pPr marL="137160" indent="0">
              <a:buNone/>
            </a:pPr>
            <a:endParaRPr lang="fr-FR" sz="2400" dirty="0"/>
          </a:p>
          <a:p>
            <a:pPr marL="137160" indent="0">
              <a:buNone/>
            </a:pPr>
            <a:r>
              <a:rPr lang="fr-FR" sz="2400" dirty="0">
                <a:solidFill>
                  <a:schemeClr val="accent1">
                    <a:lumMod val="60000"/>
                    <a:lumOff val="40000"/>
                  </a:schemeClr>
                </a:solidFill>
              </a:rPr>
              <a:t>// 3. Récupération du résultat</a:t>
            </a:r>
          </a:p>
          <a:p>
            <a:pPr marL="137160" indent="0">
              <a:buNone/>
            </a:pPr>
            <a:r>
              <a:rPr lang="fr-FR" sz="2400" dirty="0"/>
              <a:t>$user = $</a:t>
            </a:r>
            <a:r>
              <a:rPr lang="fr-FR" sz="2400" dirty="0" err="1"/>
              <a:t>stmt</a:t>
            </a:r>
            <a:r>
              <a:rPr lang="fr-FR" sz="2400" dirty="0"/>
              <a:t>-&gt;</a:t>
            </a:r>
            <a:r>
              <a:rPr lang="fr-FR" sz="2400" dirty="0" err="1"/>
              <a:t>fetch</a:t>
            </a:r>
            <a:r>
              <a:rPr lang="fr-FR" sz="2400" dirty="0"/>
              <a:t>();</a:t>
            </a:r>
          </a:p>
        </p:txBody>
      </p:sp>
    </p:spTree>
    <p:extLst>
      <p:ext uri="{BB962C8B-B14F-4D97-AF65-F5344CB8AC3E}">
        <p14:creationId xmlns:p14="http://schemas.microsoft.com/office/powerpoint/2010/main" val="952440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Injection </a:t>
            </a:r>
            <a:r>
              <a:rPr lang="fr-FR" dirty="0" smtClean="0"/>
              <a:t>SQL: Solution</a:t>
            </a:r>
            <a:endParaRPr lang="fr-FR" dirty="0"/>
          </a:p>
        </p:txBody>
      </p:sp>
      <p:sp>
        <p:nvSpPr>
          <p:cNvPr id="3" name="Espace réservé du contenu 2"/>
          <p:cNvSpPr>
            <a:spLocks noGrp="1"/>
          </p:cNvSpPr>
          <p:nvPr>
            <p:ph idx="1"/>
          </p:nvPr>
        </p:nvSpPr>
        <p:spPr/>
        <p:txBody>
          <a:bodyPr>
            <a:normAutofit fontScale="85000" lnSpcReduction="20000"/>
          </a:bodyPr>
          <a:lstStyle/>
          <a:p>
            <a:pPr marL="137160" indent="0">
              <a:buNone/>
            </a:pPr>
            <a:r>
              <a:rPr lang="fr-FR" b="1" dirty="0">
                <a:solidFill>
                  <a:schemeClr val="accent1">
                    <a:lumMod val="60000"/>
                    <a:lumOff val="40000"/>
                  </a:schemeClr>
                </a:solidFill>
              </a:rPr>
              <a:t>Avec </a:t>
            </a:r>
            <a:r>
              <a:rPr lang="fr-FR" b="1" dirty="0" err="1">
                <a:solidFill>
                  <a:schemeClr val="accent1">
                    <a:lumMod val="60000"/>
                    <a:lumOff val="40000"/>
                  </a:schemeClr>
                </a:solidFill>
              </a:rPr>
              <a:t>MySQLi</a:t>
            </a:r>
            <a:endParaRPr lang="fr-FR" b="1" dirty="0">
              <a:solidFill>
                <a:schemeClr val="accent1">
                  <a:lumMod val="60000"/>
                  <a:lumOff val="40000"/>
                </a:schemeClr>
              </a:solidFill>
            </a:endParaRPr>
          </a:p>
          <a:p>
            <a:pPr marL="137160" indent="0">
              <a:buNone/>
            </a:pPr>
            <a:r>
              <a:rPr lang="fr-FR" sz="2000" b="1" dirty="0"/>
              <a:t>L'extension </a:t>
            </a:r>
            <a:r>
              <a:rPr lang="fr-FR" sz="2000" b="1" dirty="0" err="1"/>
              <a:t>MySQLi</a:t>
            </a:r>
            <a:r>
              <a:rPr lang="fr-FR" sz="2000" b="1" dirty="0"/>
              <a:t> est spécifique aux bases de données MySQL</a:t>
            </a:r>
            <a:r>
              <a:rPr lang="fr-FR" sz="2000" b="1" dirty="0" smtClean="0"/>
              <a:t>.</a:t>
            </a:r>
          </a:p>
          <a:p>
            <a:pPr marL="137160" indent="0">
              <a:buNone/>
            </a:pPr>
            <a:r>
              <a:rPr lang="fr-FR" sz="2000" b="1" dirty="0" smtClean="0">
                <a:solidFill>
                  <a:schemeClr val="accent1">
                    <a:lumMod val="60000"/>
                    <a:lumOff val="40000"/>
                  </a:schemeClr>
                </a:solidFill>
              </a:rPr>
              <a:t>Exemple</a:t>
            </a:r>
          </a:p>
          <a:p>
            <a:pPr marL="137160" indent="0">
              <a:buNone/>
            </a:pPr>
            <a:r>
              <a:rPr lang="fr-FR" sz="2000" b="1" dirty="0"/>
              <a:t>$</a:t>
            </a:r>
            <a:r>
              <a:rPr lang="fr-FR" sz="2000" b="1" dirty="0" err="1"/>
              <a:t>mysqli</a:t>
            </a:r>
            <a:r>
              <a:rPr lang="fr-FR" sz="2000" b="1" dirty="0"/>
              <a:t> = new </a:t>
            </a:r>
            <a:r>
              <a:rPr lang="fr-FR" sz="2000" b="1" dirty="0" err="1"/>
              <a:t>mysqli</a:t>
            </a:r>
            <a:r>
              <a:rPr lang="fr-FR" sz="2000" b="1" dirty="0"/>
              <a:t>("</a:t>
            </a:r>
            <a:r>
              <a:rPr lang="fr-FR" sz="2000" b="1" dirty="0" err="1"/>
              <a:t>localhost</a:t>
            </a:r>
            <a:r>
              <a:rPr lang="fr-FR" sz="2000" b="1" dirty="0"/>
              <a:t>", "user", "</a:t>
            </a:r>
            <a:r>
              <a:rPr lang="fr-FR" sz="2000" b="1" dirty="0" err="1"/>
              <a:t>password</a:t>
            </a:r>
            <a:r>
              <a:rPr lang="fr-FR" sz="2000" b="1" dirty="0"/>
              <a:t>", "test");</a:t>
            </a:r>
          </a:p>
          <a:p>
            <a:pPr marL="137160" indent="0">
              <a:buNone/>
            </a:pPr>
            <a:r>
              <a:rPr lang="fr-FR" sz="2000" b="1" dirty="0" smtClean="0"/>
              <a:t>$</a:t>
            </a:r>
            <a:r>
              <a:rPr lang="fr-FR" sz="2000" b="1" dirty="0" err="1"/>
              <a:t>username</a:t>
            </a:r>
            <a:r>
              <a:rPr lang="fr-FR" sz="2000" b="1" dirty="0"/>
              <a:t> = $_POST['</a:t>
            </a:r>
            <a:r>
              <a:rPr lang="fr-FR" sz="2000" b="1" dirty="0" err="1"/>
              <a:t>username</a:t>
            </a:r>
            <a:r>
              <a:rPr lang="fr-FR" sz="2000" b="1" dirty="0"/>
              <a:t>'];</a:t>
            </a:r>
          </a:p>
          <a:p>
            <a:pPr marL="137160" indent="0">
              <a:buNone/>
            </a:pPr>
            <a:endParaRPr lang="fr-FR" sz="2000" b="1" dirty="0"/>
          </a:p>
          <a:p>
            <a:pPr marL="137160" indent="0">
              <a:buNone/>
            </a:pPr>
            <a:r>
              <a:rPr lang="fr-FR" sz="2000" b="1" dirty="0">
                <a:solidFill>
                  <a:schemeClr val="accent1">
                    <a:lumMod val="60000"/>
                    <a:lumOff val="40000"/>
                  </a:schemeClr>
                </a:solidFill>
              </a:rPr>
              <a:t>// 1. Préparation de la requête avec un marqueur d'interrogation (?)</a:t>
            </a:r>
          </a:p>
          <a:p>
            <a:pPr marL="137160" indent="0">
              <a:buNone/>
            </a:pPr>
            <a:r>
              <a:rPr lang="fr-FR" sz="2000" b="1" dirty="0"/>
              <a:t>$</a:t>
            </a:r>
            <a:r>
              <a:rPr lang="fr-FR" sz="2000" b="1" dirty="0" err="1"/>
              <a:t>stmt</a:t>
            </a:r>
            <a:r>
              <a:rPr lang="fr-FR" sz="2000" b="1" dirty="0"/>
              <a:t> = $</a:t>
            </a:r>
            <a:r>
              <a:rPr lang="fr-FR" sz="2000" b="1" dirty="0" err="1"/>
              <a:t>mysqli</a:t>
            </a:r>
            <a:r>
              <a:rPr lang="fr-FR" sz="2000" b="1" dirty="0"/>
              <a:t>-&gt;</a:t>
            </a:r>
            <a:r>
              <a:rPr lang="fr-FR" sz="2000" b="1" dirty="0" err="1"/>
              <a:t>prepare</a:t>
            </a:r>
            <a:r>
              <a:rPr lang="fr-FR" sz="2000" b="1" dirty="0"/>
              <a:t>("SELECT * FROM </a:t>
            </a:r>
            <a:r>
              <a:rPr lang="fr-FR" sz="2000" b="1" dirty="0" err="1"/>
              <a:t>users</a:t>
            </a:r>
            <a:r>
              <a:rPr lang="fr-FR" sz="2000" b="1" dirty="0"/>
              <a:t> WHERE </a:t>
            </a:r>
            <a:r>
              <a:rPr lang="fr-FR" sz="2000" b="1" dirty="0" err="1"/>
              <a:t>username</a:t>
            </a:r>
            <a:r>
              <a:rPr lang="fr-FR" sz="2000" b="1" dirty="0"/>
              <a:t> = ?");</a:t>
            </a:r>
          </a:p>
          <a:p>
            <a:pPr marL="137160" indent="0">
              <a:buNone/>
            </a:pPr>
            <a:endParaRPr lang="fr-FR" sz="2000" b="1" dirty="0"/>
          </a:p>
          <a:p>
            <a:pPr marL="137160" indent="0">
              <a:buNone/>
            </a:pPr>
            <a:r>
              <a:rPr lang="fr-FR" sz="2000" b="1" dirty="0"/>
              <a:t>// 2. Liaison des paramètres ("s" signifie que le paramètre est une chaîne/string)</a:t>
            </a:r>
          </a:p>
          <a:p>
            <a:pPr marL="137160" indent="0">
              <a:buNone/>
            </a:pPr>
            <a:r>
              <a:rPr lang="fr-FR" sz="2000" b="1" dirty="0"/>
              <a:t>$</a:t>
            </a:r>
            <a:r>
              <a:rPr lang="fr-FR" sz="2000" b="1" dirty="0" err="1"/>
              <a:t>stmt</a:t>
            </a:r>
            <a:r>
              <a:rPr lang="fr-FR" sz="2000" b="1" dirty="0"/>
              <a:t>-&gt;</a:t>
            </a:r>
            <a:r>
              <a:rPr lang="fr-FR" sz="2000" b="1" dirty="0" err="1"/>
              <a:t>bind_param</a:t>
            </a:r>
            <a:r>
              <a:rPr lang="fr-FR" sz="2000" b="1" dirty="0"/>
              <a:t>("s", $</a:t>
            </a:r>
            <a:r>
              <a:rPr lang="fr-FR" sz="2000" b="1" dirty="0" err="1"/>
              <a:t>username</a:t>
            </a:r>
            <a:r>
              <a:rPr lang="fr-FR" sz="2000" b="1" dirty="0"/>
              <a:t>);</a:t>
            </a:r>
          </a:p>
          <a:p>
            <a:pPr marL="137160" indent="0">
              <a:buNone/>
            </a:pPr>
            <a:endParaRPr lang="fr-FR" sz="2000" b="1" dirty="0"/>
          </a:p>
          <a:p>
            <a:pPr marL="137160" indent="0">
              <a:buNone/>
            </a:pPr>
            <a:r>
              <a:rPr lang="fr-FR" sz="2000" b="1" dirty="0">
                <a:solidFill>
                  <a:schemeClr val="accent1">
                    <a:lumMod val="60000"/>
                    <a:lumOff val="40000"/>
                  </a:schemeClr>
                </a:solidFill>
              </a:rPr>
              <a:t>// 3. Exécution</a:t>
            </a:r>
          </a:p>
          <a:p>
            <a:pPr marL="137160" indent="0">
              <a:buNone/>
            </a:pPr>
            <a:r>
              <a:rPr lang="fr-FR" sz="2000" b="1" dirty="0"/>
              <a:t>$</a:t>
            </a:r>
            <a:r>
              <a:rPr lang="fr-FR" sz="2000" b="1" dirty="0" err="1"/>
              <a:t>stmt</a:t>
            </a:r>
            <a:r>
              <a:rPr lang="fr-FR" sz="2000" b="1" dirty="0"/>
              <a:t>-&gt;</a:t>
            </a:r>
            <a:r>
              <a:rPr lang="fr-FR" sz="2000" b="1" dirty="0" err="1"/>
              <a:t>execute</a:t>
            </a:r>
            <a:r>
              <a:rPr lang="fr-FR" sz="2000" b="1" dirty="0" smtClean="0"/>
              <a:t>();</a:t>
            </a:r>
          </a:p>
          <a:p>
            <a:pPr marL="137160" indent="0">
              <a:buNone/>
            </a:pPr>
            <a:r>
              <a:rPr lang="fr-FR" sz="2000" b="1" dirty="0">
                <a:solidFill>
                  <a:schemeClr val="accent1">
                    <a:lumMod val="60000"/>
                    <a:lumOff val="40000"/>
                  </a:schemeClr>
                </a:solidFill>
              </a:rPr>
              <a:t>// 4. Récupération du résultat</a:t>
            </a:r>
          </a:p>
          <a:p>
            <a:pPr marL="137160" indent="0">
              <a:buNone/>
            </a:pPr>
            <a:r>
              <a:rPr lang="fr-FR" sz="2000" b="1" dirty="0"/>
              <a:t>$</a:t>
            </a:r>
            <a:r>
              <a:rPr lang="fr-FR" sz="2000" b="1" dirty="0" err="1"/>
              <a:t>result</a:t>
            </a:r>
            <a:r>
              <a:rPr lang="fr-FR" sz="2000" b="1" dirty="0"/>
              <a:t> = $</a:t>
            </a:r>
            <a:r>
              <a:rPr lang="fr-FR" sz="2000" b="1" dirty="0" err="1"/>
              <a:t>stmt</a:t>
            </a:r>
            <a:r>
              <a:rPr lang="fr-FR" sz="2000" b="1" dirty="0"/>
              <a:t>-&gt;</a:t>
            </a:r>
            <a:r>
              <a:rPr lang="fr-FR" sz="2000" b="1" dirty="0" err="1"/>
              <a:t>get_result</a:t>
            </a:r>
            <a:r>
              <a:rPr lang="fr-FR" sz="2000" b="1" dirty="0"/>
              <a:t>();</a:t>
            </a:r>
          </a:p>
          <a:p>
            <a:pPr marL="137160" indent="0">
              <a:buNone/>
            </a:pPr>
            <a:r>
              <a:rPr lang="fr-FR" sz="2000" b="1" dirty="0"/>
              <a:t>$user = $</a:t>
            </a:r>
            <a:r>
              <a:rPr lang="fr-FR" sz="2000" b="1" dirty="0" err="1"/>
              <a:t>result</a:t>
            </a:r>
            <a:r>
              <a:rPr lang="fr-FR" sz="2000" b="1" dirty="0"/>
              <a:t>-&gt;</a:t>
            </a:r>
            <a:r>
              <a:rPr lang="fr-FR" sz="2000" b="1" dirty="0" err="1"/>
              <a:t>fetch_assoc</a:t>
            </a:r>
            <a:r>
              <a:rPr lang="fr-FR" sz="2000" b="1" dirty="0"/>
              <a:t>();</a:t>
            </a:r>
            <a:endParaRPr lang="fr-FR" sz="2000" b="1" dirty="0" smtClean="0"/>
          </a:p>
          <a:p>
            <a:pPr marL="137160" indent="0">
              <a:buNone/>
            </a:pPr>
            <a:endParaRPr lang="fr-FR" sz="2000" b="1" dirty="0"/>
          </a:p>
        </p:txBody>
      </p:sp>
    </p:spTree>
    <p:extLst>
      <p:ext uri="{BB962C8B-B14F-4D97-AF65-F5344CB8AC3E}">
        <p14:creationId xmlns:p14="http://schemas.microsoft.com/office/powerpoint/2010/main" val="374612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Injection </a:t>
            </a:r>
            <a:r>
              <a:rPr lang="fr-FR" dirty="0" smtClean="0"/>
              <a:t>SQL: Solution</a:t>
            </a:r>
            <a:endParaRPr lang="fr-FR" dirty="0"/>
          </a:p>
        </p:txBody>
      </p:sp>
      <p:sp>
        <p:nvSpPr>
          <p:cNvPr id="3" name="Espace réservé du contenu 2"/>
          <p:cNvSpPr>
            <a:spLocks noGrp="1"/>
          </p:cNvSpPr>
          <p:nvPr>
            <p:ph idx="1"/>
          </p:nvPr>
        </p:nvSpPr>
        <p:spPr/>
        <p:txBody>
          <a:bodyPr>
            <a:normAutofit/>
          </a:bodyPr>
          <a:lstStyle/>
          <a:p>
            <a:pPr marL="137160" indent="0">
              <a:buNone/>
            </a:pPr>
            <a:r>
              <a:rPr lang="fr-FR" sz="2000" b="1" dirty="0" smtClean="0"/>
              <a:t>Exemple de notre TP : </a:t>
            </a:r>
            <a:r>
              <a:rPr lang="fr-FR" sz="2000" b="1" dirty="0" err="1" smtClean="0"/>
              <a:t>Prepared</a:t>
            </a:r>
            <a:r>
              <a:rPr lang="fr-FR" sz="2000" b="1" dirty="0" smtClean="0"/>
              <a:t> </a:t>
            </a:r>
            <a:r>
              <a:rPr lang="fr-FR" sz="2000" b="1" dirty="0" err="1" smtClean="0"/>
              <a:t>statements</a:t>
            </a:r>
            <a:endParaRPr lang="fr-FR" sz="2000" b="1" dirty="0"/>
          </a:p>
        </p:txBody>
      </p:sp>
      <p:sp>
        <p:nvSpPr>
          <p:cNvPr id="4"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8203"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0" u="none" strike="noStrike" cap="none" normalizeH="0" baseline="0" smtClean="0">
                <a:ln>
                  <a:noFill/>
                </a:ln>
                <a:solidFill>
                  <a:srgbClr val="0A0A0A"/>
                </a:solidFill>
                <a:effectLst/>
                <a:latin typeface="Google Sans"/>
              </a:rPr>
              <a:t>Avec MySQLi</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A0A0A"/>
                </a:solidFill>
                <a:effectLst/>
                <a:latin typeface="Google Sans"/>
              </a:rPr>
              <a:t>L'extension MySQLi est spécifique aux bases de données MySQL.</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A0A0A"/>
                </a:solidFill>
                <a:effectLst/>
                <a:latin typeface="Google Sans"/>
              </a:rPr>
              <a:t/>
            </a:r>
            <a:br>
              <a:rPr kumimoji="0" lang="fr-FR" sz="1000" b="0" i="0" u="none" strike="noStrike" cap="none" normalizeH="0" baseline="0" smtClean="0">
                <a:ln>
                  <a:noFill/>
                </a:ln>
                <a:solidFill>
                  <a:srgbClr val="0A0A0A"/>
                </a:solidFill>
                <a:effectLst/>
                <a:latin typeface="Google Sans"/>
              </a:rPr>
            </a:b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33" y="2204864"/>
            <a:ext cx="8100392" cy="3793384"/>
          </a:xfrm>
          <a:prstGeom prst="rect">
            <a:avLst/>
          </a:prstGeom>
        </p:spPr>
      </p:pic>
    </p:spTree>
    <p:extLst>
      <p:ext uri="{BB962C8B-B14F-4D97-AF65-F5344CB8AC3E}">
        <p14:creationId xmlns:p14="http://schemas.microsoft.com/office/powerpoint/2010/main" val="2223206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Injection </a:t>
            </a:r>
            <a:r>
              <a:rPr lang="fr-FR" dirty="0" smtClean="0"/>
              <a:t>SQL: Solution</a:t>
            </a:r>
            <a:endParaRPr lang="fr-FR" dirty="0"/>
          </a:p>
        </p:txBody>
      </p:sp>
      <p:sp>
        <p:nvSpPr>
          <p:cNvPr id="3" name="Espace réservé du contenu 2"/>
          <p:cNvSpPr>
            <a:spLocks noGrp="1"/>
          </p:cNvSpPr>
          <p:nvPr>
            <p:ph idx="1"/>
          </p:nvPr>
        </p:nvSpPr>
        <p:spPr/>
        <p:txBody>
          <a:bodyPr>
            <a:normAutofit/>
          </a:bodyPr>
          <a:lstStyle/>
          <a:p>
            <a:pPr marL="137160" indent="0">
              <a:buNone/>
            </a:pPr>
            <a:r>
              <a:rPr lang="fr-FR" sz="2000" b="1" dirty="0" smtClean="0"/>
              <a:t>Exemple de notre TP : </a:t>
            </a:r>
            <a:r>
              <a:rPr lang="fr-FR" sz="2000" b="1" dirty="0" err="1" smtClean="0">
                <a:solidFill>
                  <a:schemeClr val="accent1">
                    <a:lumMod val="60000"/>
                    <a:lumOff val="40000"/>
                  </a:schemeClr>
                </a:solidFill>
              </a:rPr>
              <a:t>Prepared</a:t>
            </a:r>
            <a:r>
              <a:rPr lang="fr-FR" sz="2000" b="1" dirty="0" smtClean="0">
                <a:solidFill>
                  <a:schemeClr val="accent1">
                    <a:lumMod val="60000"/>
                    <a:lumOff val="40000"/>
                  </a:schemeClr>
                </a:solidFill>
              </a:rPr>
              <a:t> </a:t>
            </a:r>
            <a:r>
              <a:rPr lang="fr-FR" sz="2000" b="1" dirty="0" err="1" smtClean="0">
                <a:solidFill>
                  <a:schemeClr val="accent1">
                    <a:lumMod val="60000"/>
                    <a:lumOff val="40000"/>
                  </a:schemeClr>
                </a:solidFill>
              </a:rPr>
              <a:t>statements</a:t>
            </a:r>
            <a:endParaRPr lang="fr-FR" sz="2000" b="1" dirty="0">
              <a:solidFill>
                <a:schemeClr val="accent1">
                  <a:lumMod val="60000"/>
                  <a:lumOff val="40000"/>
                </a:schemeClr>
              </a:solidFill>
            </a:endParaRPr>
          </a:p>
        </p:txBody>
      </p:sp>
      <p:sp>
        <p:nvSpPr>
          <p:cNvPr id="4"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8203"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0" u="none" strike="noStrike" cap="none" normalizeH="0" baseline="0" smtClean="0">
                <a:ln>
                  <a:noFill/>
                </a:ln>
                <a:solidFill>
                  <a:srgbClr val="0A0A0A"/>
                </a:solidFill>
                <a:effectLst/>
                <a:latin typeface="Google Sans"/>
              </a:rPr>
              <a:t>Avec MySQLi</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A0A0A"/>
                </a:solidFill>
                <a:effectLst/>
                <a:latin typeface="Google Sans"/>
              </a:rPr>
              <a:t>L'extension MySQLi est spécifique aux bases de données MySQL.</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A0A0A"/>
                </a:solidFill>
                <a:effectLst/>
                <a:latin typeface="Google Sans"/>
              </a:rPr>
              <a:t/>
            </a:r>
            <a:br>
              <a:rPr kumimoji="0" lang="fr-FR" sz="1000" b="0" i="0" u="none" strike="noStrike" cap="none" normalizeH="0" baseline="0" smtClean="0">
                <a:ln>
                  <a:noFill/>
                </a:ln>
                <a:solidFill>
                  <a:srgbClr val="0A0A0A"/>
                </a:solidFill>
                <a:effectLst/>
                <a:latin typeface="Google Sans"/>
              </a:rPr>
            </a:b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76872"/>
            <a:ext cx="8686800" cy="4067997"/>
          </a:xfrm>
          <a:prstGeom prst="rect">
            <a:avLst/>
          </a:prstGeom>
        </p:spPr>
      </p:pic>
    </p:spTree>
    <p:extLst>
      <p:ext uri="{BB962C8B-B14F-4D97-AF65-F5344CB8AC3E}">
        <p14:creationId xmlns:p14="http://schemas.microsoft.com/office/powerpoint/2010/main" val="1718368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Session et cookies</a:t>
            </a:r>
            <a:endParaRPr lang="fr-FR" dirty="0"/>
          </a:p>
        </p:txBody>
      </p:sp>
      <p:sp>
        <p:nvSpPr>
          <p:cNvPr id="3" name="Espace réservé du contenu 2"/>
          <p:cNvSpPr>
            <a:spLocks noGrp="1"/>
          </p:cNvSpPr>
          <p:nvPr>
            <p:ph idx="1"/>
          </p:nvPr>
        </p:nvSpPr>
        <p:spPr/>
        <p:txBody>
          <a:bodyPr>
            <a:normAutofit fontScale="92500" lnSpcReduction="10000"/>
          </a:bodyPr>
          <a:lstStyle/>
          <a:p>
            <a:pPr marL="137160" indent="0" algn="just">
              <a:buNone/>
            </a:pPr>
            <a:r>
              <a:rPr lang="fr-FR" dirty="0" smtClean="0"/>
              <a:t>Les</a:t>
            </a:r>
            <a:r>
              <a:rPr lang="fr-FR" dirty="0"/>
              <a:t> </a:t>
            </a:r>
            <a:r>
              <a:rPr lang="fr-FR" b="1" dirty="0"/>
              <a:t>sessions</a:t>
            </a:r>
            <a:r>
              <a:rPr lang="fr-FR" dirty="0"/>
              <a:t> et les </a:t>
            </a:r>
            <a:r>
              <a:rPr lang="fr-FR" b="1" dirty="0"/>
              <a:t>cookies</a:t>
            </a:r>
            <a:r>
              <a:rPr lang="fr-FR" dirty="0"/>
              <a:t> permettent de conserver des informations sur l'utilisateur lors de sa </a:t>
            </a:r>
            <a:r>
              <a:rPr lang="fr-FR" dirty="0" smtClean="0"/>
              <a:t>navigation.</a:t>
            </a:r>
          </a:p>
          <a:p>
            <a:pPr marL="137160" indent="0" algn="just">
              <a:buNone/>
            </a:pPr>
            <a:r>
              <a:rPr lang="fr-FR" b="1" dirty="0">
                <a:solidFill>
                  <a:schemeClr val="accent1">
                    <a:lumMod val="60000"/>
                    <a:lumOff val="40000"/>
                  </a:schemeClr>
                </a:solidFill>
              </a:rPr>
              <a:t>Les Sessions</a:t>
            </a:r>
          </a:p>
          <a:p>
            <a:pPr marL="137160" indent="0" algn="just">
              <a:buNone/>
            </a:pPr>
            <a:r>
              <a:rPr lang="fr-FR" dirty="0"/>
              <a:t>Une session stocke les données sur le serveur. Seul un identifiant unique (PHPSESSID) est stocké chez l'utilisateur via un cookie. C'est plus sécurisé pour les données sensibles (ex: connexion). </a:t>
            </a:r>
          </a:p>
          <a:p>
            <a:pPr marL="137160" indent="0" algn="just">
              <a:buNone/>
            </a:pPr>
            <a:r>
              <a:rPr lang="fr-FR" sz="2600" dirty="0">
                <a:solidFill>
                  <a:schemeClr val="accent1">
                    <a:lumMod val="60000"/>
                    <a:lumOff val="40000"/>
                  </a:schemeClr>
                </a:solidFill>
              </a:rPr>
              <a:t>Démarrer une session </a:t>
            </a:r>
            <a:r>
              <a:rPr lang="fr-FR" sz="2600" dirty="0"/>
              <a:t>: Doit être au tout début du fichier PHP.</a:t>
            </a:r>
          </a:p>
          <a:p>
            <a:pPr marL="137160" indent="0" algn="just">
              <a:buNone/>
            </a:pPr>
            <a:r>
              <a:rPr lang="fr-FR" sz="2600" i="1" dirty="0" err="1"/>
              <a:t>php</a:t>
            </a:r>
            <a:endParaRPr lang="fr-FR" sz="2600" i="1" dirty="0"/>
          </a:p>
          <a:p>
            <a:pPr marL="137160" indent="0">
              <a:buNone/>
            </a:pPr>
            <a:r>
              <a:rPr lang="fr-FR" b="1" dirty="0" smtClean="0">
                <a:solidFill>
                  <a:schemeClr val="accent1">
                    <a:lumMod val="60000"/>
                    <a:lumOff val="40000"/>
                  </a:schemeClr>
                </a:solidFill>
              </a:rPr>
              <a:t>	</a:t>
            </a:r>
            <a:r>
              <a:rPr lang="fr-FR" b="1" dirty="0" err="1" smtClean="0">
                <a:solidFill>
                  <a:schemeClr val="accent1">
                    <a:lumMod val="60000"/>
                    <a:lumOff val="40000"/>
                  </a:schemeClr>
                </a:solidFill>
              </a:rPr>
              <a:t>session_start</a:t>
            </a:r>
            <a:r>
              <a:rPr lang="fr-FR" b="1" dirty="0">
                <a:solidFill>
                  <a:schemeClr val="accent1">
                    <a:lumMod val="60000"/>
                    <a:lumOff val="40000"/>
                  </a:schemeClr>
                </a:solidFill>
              </a:rPr>
              <a:t>();</a:t>
            </a:r>
          </a:p>
        </p:txBody>
      </p:sp>
    </p:spTree>
    <p:extLst>
      <p:ext uri="{BB962C8B-B14F-4D97-AF65-F5344CB8AC3E}">
        <p14:creationId xmlns:p14="http://schemas.microsoft.com/office/powerpoint/2010/main" val="54033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Session et cookies</a:t>
            </a:r>
            <a:endParaRPr lang="fr-FR" dirty="0"/>
          </a:p>
        </p:txBody>
      </p:sp>
      <p:sp>
        <p:nvSpPr>
          <p:cNvPr id="3" name="Espace réservé du contenu 2"/>
          <p:cNvSpPr>
            <a:spLocks noGrp="1"/>
          </p:cNvSpPr>
          <p:nvPr>
            <p:ph idx="1"/>
          </p:nvPr>
        </p:nvSpPr>
        <p:spPr/>
        <p:txBody>
          <a:bodyPr>
            <a:normAutofit fontScale="70000" lnSpcReduction="20000"/>
          </a:bodyPr>
          <a:lstStyle/>
          <a:p>
            <a:pPr marL="137160" indent="0">
              <a:buNone/>
            </a:pPr>
            <a:r>
              <a:rPr lang="fr-FR" b="1" dirty="0">
                <a:solidFill>
                  <a:schemeClr val="accent1">
                    <a:lumMod val="60000"/>
                    <a:lumOff val="40000"/>
                  </a:schemeClr>
                </a:solidFill>
              </a:rPr>
              <a:t>Stocker une donnée :</a:t>
            </a:r>
          </a:p>
          <a:p>
            <a:pPr marL="137160" indent="0">
              <a:buNone/>
            </a:pPr>
            <a:r>
              <a:rPr lang="fr-FR" i="1" dirty="0" err="1"/>
              <a:t>php</a:t>
            </a:r>
            <a:endParaRPr lang="fr-FR" i="1" dirty="0"/>
          </a:p>
          <a:p>
            <a:pPr marL="137160" indent="0">
              <a:buNone/>
            </a:pPr>
            <a:r>
              <a:rPr lang="fr-FR" dirty="0"/>
              <a:t>$_SESSION["</a:t>
            </a:r>
            <a:r>
              <a:rPr lang="fr-FR" dirty="0" err="1"/>
              <a:t>username</a:t>
            </a:r>
            <a:r>
              <a:rPr lang="fr-FR" dirty="0"/>
              <a:t>"] = "Alice";</a:t>
            </a:r>
          </a:p>
          <a:p>
            <a:pPr marL="137160" indent="0">
              <a:buNone/>
            </a:pPr>
            <a:endParaRPr lang="fr-FR" dirty="0"/>
          </a:p>
          <a:p>
            <a:pPr marL="137160" indent="0">
              <a:buNone/>
            </a:pPr>
            <a:r>
              <a:rPr lang="fr-FR" b="1" dirty="0">
                <a:solidFill>
                  <a:schemeClr val="accent1">
                    <a:lumMod val="60000"/>
                    <a:lumOff val="40000"/>
                  </a:schemeClr>
                </a:solidFill>
              </a:rPr>
              <a:t>Lire une donnée :</a:t>
            </a:r>
          </a:p>
          <a:p>
            <a:pPr marL="137160" indent="0">
              <a:buNone/>
            </a:pPr>
            <a:r>
              <a:rPr lang="fr-FR" i="1" dirty="0" err="1"/>
              <a:t>php</a:t>
            </a:r>
            <a:endParaRPr lang="fr-FR" i="1" dirty="0"/>
          </a:p>
          <a:p>
            <a:pPr marL="137160" indent="0">
              <a:buNone/>
            </a:pPr>
            <a:r>
              <a:rPr lang="fr-FR" dirty="0"/>
              <a:t>if(</a:t>
            </a:r>
            <a:r>
              <a:rPr lang="fr-FR" dirty="0" err="1"/>
              <a:t>isset</a:t>
            </a:r>
            <a:r>
              <a:rPr lang="fr-FR" dirty="0"/>
              <a:t>($_SESSION["</a:t>
            </a:r>
            <a:r>
              <a:rPr lang="fr-FR" dirty="0" err="1"/>
              <a:t>username</a:t>
            </a:r>
            <a:r>
              <a:rPr lang="fr-FR" dirty="0"/>
              <a:t>"])) {</a:t>
            </a:r>
          </a:p>
          <a:p>
            <a:pPr marL="137160" indent="0">
              <a:buNone/>
            </a:pPr>
            <a:r>
              <a:rPr lang="fr-FR" dirty="0"/>
              <a:t>    </a:t>
            </a:r>
            <a:r>
              <a:rPr lang="fr-FR" dirty="0" err="1"/>
              <a:t>echo</a:t>
            </a:r>
            <a:r>
              <a:rPr lang="fr-FR" dirty="0"/>
              <a:t> "Bonjour " . $_SESSION["</a:t>
            </a:r>
            <a:r>
              <a:rPr lang="fr-FR" dirty="0" err="1"/>
              <a:t>username</a:t>
            </a:r>
            <a:r>
              <a:rPr lang="fr-FR" dirty="0"/>
              <a:t>"];</a:t>
            </a:r>
          </a:p>
          <a:p>
            <a:pPr marL="137160" indent="0">
              <a:buNone/>
            </a:pPr>
            <a:r>
              <a:rPr lang="fr-FR" dirty="0"/>
              <a:t>}</a:t>
            </a:r>
          </a:p>
          <a:p>
            <a:pPr marL="137160" indent="0">
              <a:buNone/>
            </a:pPr>
            <a:endParaRPr lang="fr-FR" dirty="0"/>
          </a:p>
          <a:p>
            <a:pPr marL="137160" indent="0">
              <a:buNone/>
            </a:pPr>
            <a:r>
              <a:rPr lang="fr-FR" b="1" dirty="0">
                <a:solidFill>
                  <a:schemeClr val="accent1">
                    <a:lumMod val="60000"/>
                    <a:lumOff val="40000"/>
                  </a:schemeClr>
                </a:solidFill>
              </a:rPr>
              <a:t>Détruire la session :</a:t>
            </a:r>
          </a:p>
          <a:p>
            <a:pPr marL="137160" indent="0">
              <a:buNone/>
            </a:pPr>
            <a:r>
              <a:rPr lang="fr-FR" i="1" dirty="0" err="1"/>
              <a:t>php</a:t>
            </a:r>
            <a:endParaRPr lang="fr-FR" i="1" dirty="0"/>
          </a:p>
          <a:p>
            <a:pPr marL="137160" indent="0">
              <a:buNone/>
            </a:pPr>
            <a:r>
              <a:rPr lang="fr-FR" dirty="0" err="1"/>
              <a:t>session_unset</a:t>
            </a:r>
            <a:r>
              <a:rPr lang="fr-FR" dirty="0"/>
              <a:t>(); // Vide les variables</a:t>
            </a:r>
          </a:p>
          <a:p>
            <a:pPr marL="137160" indent="0">
              <a:buNone/>
            </a:pPr>
            <a:r>
              <a:rPr lang="fr-FR" dirty="0" err="1"/>
              <a:t>session_destroy</a:t>
            </a:r>
            <a:r>
              <a:rPr lang="fr-FR" dirty="0"/>
              <a:t>(); // Détruit le fichier de session</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285370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Session et cookies</a:t>
            </a:r>
            <a:endParaRPr lang="fr-FR" dirty="0"/>
          </a:p>
        </p:txBody>
      </p:sp>
      <p:sp>
        <p:nvSpPr>
          <p:cNvPr id="3" name="Espace réservé du contenu 2"/>
          <p:cNvSpPr>
            <a:spLocks noGrp="1"/>
          </p:cNvSpPr>
          <p:nvPr>
            <p:ph idx="1"/>
          </p:nvPr>
        </p:nvSpPr>
        <p:spPr/>
        <p:txBody>
          <a:bodyPr>
            <a:normAutofit/>
          </a:bodyPr>
          <a:lstStyle/>
          <a:p>
            <a:pPr marL="137160" indent="0">
              <a:buNone/>
            </a:pPr>
            <a:r>
              <a:rPr lang="fr-FR" b="1" dirty="0">
                <a:solidFill>
                  <a:schemeClr val="accent1">
                    <a:lumMod val="60000"/>
                    <a:lumOff val="40000"/>
                  </a:schemeClr>
                </a:solidFill>
              </a:rPr>
              <a:t>Les Cookies</a:t>
            </a:r>
          </a:p>
          <a:p>
            <a:pPr marL="137160" indent="0" algn="just">
              <a:buNone/>
            </a:pPr>
            <a:r>
              <a:rPr lang="fr-FR" sz="2000" b="1" dirty="0"/>
              <a:t>Un cookie est un petit fichier texte stocké sur l'ordinateur de l'utilisateur. Il est utile pour des données non sensibles à long terme (ex: préférence de langue). </a:t>
            </a:r>
          </a:p>
          <a:p>
            <a:pPr marL="137160" indent="0" algn="just">
              <a:buNone/>
            </a:pPr>
            <a:r>
              <a:rPr lang="fr-FR" sz="2000" b="1" dirty="0">
                <a:solidFill>
                  <a:schemeClr val="accent1">
                    <a:lumMod val="60000"/>
                    <a:lumOff val="40000"/>
                  </a:schemeClr>
                </a:solidFill>
              </a:rPr>
              <a:t>Créer un cookie </a:t>
            </a:r>
            <a:r>
              <a:rPr lang="fr-FR" sz="2000" b="1" dirty="0"/>
              <a:t>: Utilisez </a:t>
            </a:r>
            <a:r>
              <a:rPr lang="fr-FR" sz="2000" b="1" dirty="0" err="1"/>
              <a:t>setcookie</a:t>
            </a:r>
            <a:r>
              <a:rPr lang="fr-FR" sz="2000" b="1" dirty="0"/>
              <a:t>(). Elle doit être appelée avant tout envoi de texte HTML</a:t>
            </a:r>
            <a:r>
              <a:rPr lang="fr-FR" sz="2000" b="1" dirty="0" smtClean="0"/>
              <a:t>.</a:t>
            </a:r>
          </a:p>
          <a:p>
            <a:pPr marL="137160" indent="0" algn="just">
              <a:buNone/>
            </a:pPr>
            <a:r>
              <a:rPr lang="fr-FR" sz="2000" b="1" i="1" dirty="0" err="1"/>
              <a:t>php</a:t>
            </a:r>
            <a:endParaRPr lang="fr-FR" sz="2000" b="1" i="1" dirty="0"/>
          </a:p>
          <a:p>
            <a:pPr marL="137160" indent="0" algn="just">
              <a:buNone/>
            </a:pPr>
            <a:r>
              <a:rPr lang="fr-FR" sz="1800" b="1" dirty="0">
                <a:solidFill>
                  <a:schemeClr val="accent1">
                    <a:lumMod val="60000"/>
                    <a:lumOff val="40000"/>
                  </a:schemeClr>
                </a:solidFill>
              </a:rPr>
              <a:t>// Nom, Valeur, Expiration (ici 30 jours), Chemin</a:t>
            </a:r>
          </a:p>
          <a:p>
            <a:pPr marL="137160" indent="0" algn="just">
              <a:buNone/>
            </a:pPr>
            <a:r>
              <a:rPr lang="fr-FR" sz="2000" b="1" dirty="0" err="1"/>
              <a:t>setcookie</a:t>
            </a:r>
            <a:r>
              <a:rPr lang="fr-FR" sz="2000" b="1" dirty="0"/>
              <a:t>("</a:t>
            </a:r>
            <a:r>
              <a:rPr lang="fr-FR" sz="2000" b="1" dirty="0" err="1"/>
              <a:t>user_pref</a:t>
            </a:r>
            <a:r>
              <a:rPr lang="fr-FR" sz="2000" b="1" dirty="0"/>
              <a:t>", "</a:t>
            </a:r>
            <a:r>
              <a:rPr lang="fr-FR" sz="2000" b="1" dirty="0" err="1"/>
              <a:t>dark_mode</a:t>
            </a:r>
            <a:r>
              <a:rPr lang="fr-FR" sz="2000" b="1" dirty="0"/>
              <a:t>", time() + (86400 * 30), </a:t>
            </a:r>
            <a:r>
              <a:rPr lang="fr-FR" sz="2000" b="1" dirty="0" smtClean="0"/>
              <a:t>"/");</a:t>
            </a:r>
          </a:p>
          <a:p>
            <a:pPr marL="137160" indent="0" algn="just">
              <a:buNone/>
            </a:pPr>
            <a:r>
              <a:rPr lang="fr-FR" sz="2000" b="1" dirty="0">
                <a:solidFill>
                  <a:schemeClr val="accent1">
                    <a:lumMod val="60000"/>
                    <a:lumOff val="40000"/>
                  </a:schemeClr>
                </a:solidFill>
              </a:rPr>
              <a:t>Lire un cookie :</a:t>
            </a:r>
          </a:p>
          <a:p>
            <a:pPr marL="137160" indent="0" algn="just">
              <a:buNone/>
            </a:pPr>
            <a:r>
              <a:rPr lang="fr-FR" sz="2000" b="1" dirty="0" err="1" smtClean="0"/>
              <a:t>echo</a:t>
            </a:r>
            <a:r>
              <a:rPr lang="fr-FR" sz="2000" b="1" dirty="0" smtClean="0"/>
              <a:t> </a:t>
            </a:r>
            <a:r>
              <a:rPr lang="fr-FR" sz="2000" b="1" dirty="0"/>
              <a:t>$_COOKIE["</a:t>
            </a:r>
            <a:r>
              <a:rPr lang="fr-FR" sz="2000" b="1" dirty="0" err="1"/>
              <a:t>user_pref</a:t>
            </a:r>
            <a:r>
              <a:rPr lang="fr-FR" sz="2000" b="1" dirty="0"/>
              <a:t>"];</a:t>
            </a:r>
          </a:p>
          <a:p>
            <a:pPr marL="137160" indent="0" algn="just">
              <a:buNone/>
            </a:pPr>
            <a:r>
              <a:rPr lang="fr-FR" sz="2000" b="1" dirty="0" smtClean="0">
                <a:solidFill>
                  <a:schemeClr val="accent1">
                    <a:lumMod val="60000"/>
                    <a:lumOff val="40000"/>
                  </a:schemeClr>
                </a:solidFill>
              </a:rPr>
              <a:t>Supprimer </a:t>
            </a:r>
            <a:r>
              <a:rPr lang="fr-FR" sz="2000" b="1" dirty="0">
                <a:solidFill>
                  <a:schemeClr val="accent1">
                    <a:lumMod val="60000"/>
                    <a:lumOff val="40000"/>
                  </a:schemeClr>
                </a:solidFill>
              </a:rPr>
              <a:t>un </a:t>
            </a:r>
            <a:r>
              <a:rPr lang="fr-FR" sz="2000" b="1" dirty="0" smtClean="0">
                <a:solidFill>
                  <a:schemeClr val="accent1">
                    <a:lumMod val="60000"/>
                    <a:lumOff val="40000"/>
                  </a:schemeClr>
                </a:solidFill>
              </a:rPr>
              <a:t>cookie </a:t>
            </a:r>
            <a:r>
              <a:rPr lang="fr-FR" sz="2000" b="1" dirty="0"/>
              <a:t>: Définissez une date d'expiration passée</a:t>
            </a:r>
            <a:r>
              <a:rPr lang="fr-FR" sz="2000" b="1" dirty="0" smtClean="0"/>
              <a:t>.</a:t>
            </a:r>
          </a:p>
          <a:p>
            <a:pPr marL="137160" indent="0" algn="just">
              <a:buNone/>
            </a:pPr>
            <a:r>
              <a:rPr lang="fr-FR" sz="2000" b="1" dirty="0" err="1"/>
              <a:t>setcookie</a:t>
            </a:r>
            <a:r>
              <a:rPr lang="fr-FR" sz="2000" b="1" dirty="0"/>
              <a:t>("</a:t>
            </a:r>
            <a:r>
              <a:rPr lang="fr-FR" sz="2000" b="1" dirty="0" err="1"/>
              <a:t>user_pref</a:t>
            </a:r>
            <a:r>
              <a:rPr lang="fr-FR" sz="2000" b="1" dirty="0"/>
              <a:t>", "", time() - 3600, "/");</a:t>
            </a:r>
          </a:p>
        </p:txBody>
      </p:sp>
    </p:spTree>
    <p:extLst>
      <p:ext uri="{BB962C8B-B14F-4D97-AF65-F5344CB8AC3E}">
        <p14:creationId xmlns:p14="http://schemas.microsoft.com/office/powerpoint/2010/main" val="219854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OWASP</a:t>
            </a:r>
            <a:endParaRPr lang="fr-FR" dirty="0"/>
          </a:p>
        </p:txBody>
      </p:sp>
      <p:sp>
        <p:nvSpPr>
          <p:cNvPr id="3" name="Espace réservé du contenu 2"/>
          <p:cNvSpPr>
            <a:spLocks noGrp="1"/>
          </p:cNvSpPr>
          <p:nvPr>
            <p:ph idx="1"/>
          </p:nvPr>
        </p:nvSpPr>
        <p:spPr/>
        <p:txBody>
          <a:bodyPr>
            <a:normAutofit fontScale="55000" lnSpcReduction="20000"/>
          </a:bodyPr>
          <a:lstStyle/>
          <a:p>
            <a:pPr marL="137160" indent="0" algn="just">
              <a:buNone/>
            </a:pPr>
            <a:r>
              <a:rPr lang="fr-FR" b="1" dirty="0">
                <a:solidFill>
                  <a:schemeClr val="accent1">
                    <a:lumMod val="60000"/>
                    <a:lumOff val="40000"/>
                  </a:schemeClr>
                </a:solidFill>
              </a:rPr>
              <a:t>L'OWASP</a:t>
            </a:r>
            <a:r>
              <a:rPr lang="fr-FR" dirty="0"/>
              <a:t> (Open </a:t>
            </a:r>
            <a:r>
              <a:rPr lang="fr-FR" dirty="0" err="1"/>
              <a:t>Worldwide</a:t>
            </a:r>
            <a:r>
              <a:rPr lang="fr-FR" dirty="0"/>
              <a:t> Application Security Project) est une fondation internationale à but non lucratif qui œuvre pour la </a:t>
            </a:r>
            <a:r>
              <a:rPr lang="fr-FR" b="1" dirty="0"/>
              <a:t>sécurité des applications web et logicielles</a:t>
            </a:r>
            <a:r>
              <a:rPr lang="fr-FR" dirty="0"/>
              <a:t> en fournissant des ressources gratuites (outils, documentation, guides) et en créant une communauté ouverte pour éduquer et aider les professionnels à développer des logiciels plus sûrs. Son projet le plus connu est le </a:t>
            </a:r>
            <a:r>
              <a:rPr lang="fr-FR" b="1" dirty="0"/>
              <a:t>OWASP Top 10</a:t>
            </a:r>
            <a:r>
              <a:rPr lang="fr-FR" dirty="0"/>
              <a:t>, qui liste les 10 risques de sécurité les plus critiques pour les applications web, servant de référence mondiale pour la hiérarchisation des efforts de sécurité. </a:t>
            </a:r>
          </a:p>
          <a:p>
            <a:pPr marL="137160" indent="0" algn="just">
              <a:buNone/>
            </a:pPr>
            <a:r>
              <a:rPr lang="fr-FR" dirty="0">
                <a:solidFill>
                  <a:schemeClr val="accent1">
                    <a:lumMod val="60000"/>
                    <a:lumOff val="40000"/>
                  </a:schemeClr>
                </a:solidFill>
              </a:rPr>
              <a:t>Ce que fait l'OWASP :</a:t>
            </a:r>
          </a:p>
          <a:p>
            <a:pPr lvl="1" algn="just"/>
            <a:r>
              <a:rPr lang="fr-FR" b="1" dirty="0"/>
              <a:t>Ressources gratuites :</a:t>
            </a:r>
            <a:r>
              <a:rPr lang="fr-FR" dirty="0"/>
              <a:t> Elle met à disposition des documents, des guides, des </a:t>
            </a:r>
            <a:r>
              <a:rPr lang="fr-FR" dirty="0" err="1"/>
              <a:t>Cheat</a:t>
            </a:r>
            <a:r>
              <a:rPr lang="fr-FR" dirty="0"/>
              <a:t> </a:t>
            </a:r>
            <a:r>
              <a:rPr lang="fr-FR" dirty="0" err="1"/>
              <a:t>Sheets</a:t>
            </a:r>
            <a:r>
              <a:rPr lang="fr-FR" dirty="0"/>
              <a:t> (feuilles de triche) et des outils de sécurité accessibles à tous.</a:t>
            </a:r>
          </a:p>
          <a:p>
            <a:pPr lvl="1" algn="just"/>
            <a:r>
              <a:rPr lang="fr-FR" b="1" dirty="0"/>
              <a:t>Communauté :</a:t>
            </a:r>
            <a:r>
              <a:rPr lang="fr-FR" dirty="0"/>
              <a:t> Elle organise des réunions locales, des conférences et des événements mondiaux pour partager les connaissances.</a:t>
            </a:r>
          </a:p>
          <a:p>
            <a:pPr lvl="1" algn="just"/>
            <a:r>
              <a:rPr lang="fr-FR" b="1" dirty="0"/>
              <a:t>Recherche et standards :</a:t>
            </a:r>
            <a:r>
              <a:rPr lang="fr-FR" dirty="0"/>
              <a:t> Elle publie des recherches de pointe et des normes de sécurité pour les applications et les API.</a:t>
            </a:r>
          </a:p>
          <a:p>
            <a:pPr marL="137160" lvl="0" indent="0" algn="just">
              <a:buNone/>
            </a:pPr>
            <a:r>
              <a:rPr lang="fr-FR" b="1" dirty="0">
                <a:solidFill>
                  <a:schemeClr val="accent1">
                    <a:lumMod val="60000"/>
                    <a:lumOff val="40000"/>
                  </a:schemeClr>
                </a:solidFill>
              </a:rPr>
              <a:t>Projet Top 10 </a:t>
            </a:r>
            <a:r>
              <a:rPr lang="fr-FR" b="1" dirty="0"/>
              <a:t>:</a:t>
            </a:r>
            <a:r>
              <a:rPr lang="fr-FR" dirty="0"/>
              <a:t> Elle maintient une liste des vulnérabilités les plus courantes (comme les injections, les contrôles d'accès défaillants, etc.) pour aider à la prévention. </a:t>
            </a:r>
          </a:p>
          <a:p>
            <a:pPr marL="137160" indent="0" algn="just">
              <a:buNone/>
            </a:pPr>
            <a:r>
              <a:rPr lang="fr-FR" dirty="0">
                <a:solidFill>
                  <a:schemeClr val="accent1">
                    <a:lumMod val="60000"/>
                    <a:lumOff val="40000"/>
                  </a:schemeClr>
                </a:solidFill>
              </a:rPr>
              <a:t>Pourquoi c'est important :</a:t>
            </a:r>
          </a:p>
          <a:p>
            <a:pPr lvl="1" algn="just"/>
            <a:r>
              <a:rPr lang="fr-FR" b="1" dirty="0"/>
              <a:t>Référence :</a:t>
            </a:r>
            <a:r>
              <a:rPr lang="fr-FR" dirty="0"/>
              <a:t> C'est un standard de l'industrie pour identifier et corriger les failles de sécurité.</a:t>
            </a:r>
          </a:p>
          <a:p>
            <a:pPr lvl="1" algn="just"/>
            <a:r>
              <a:rPr lang="fr-FR" b="1" dirty="0"/>
              <a:t>Amélioration continue :</a:t>
            </a:r>
            <a:r>
              <a:rPr lang="fr-FR" dirty="0"/>
              <a:t> Elle guide les développeurs et les professionnels de la sécurité tout au long du cycle de vie du développement logiciel pour créer des applications plus robustes.</a:t>
            </a:r>
          </a:p>
          <a:p>
            <a:pPr lvl="1" algn="just"/>
            <a:r>
              <a:rPr lang="fr-FR" b="1" dirty="0"/>
              <a:t>Confiance :</a:t>
            </a:r>
            <a:r>
              <a:rPr lang="fr-FR" dirty="0"/>
              <a:t> Aider les entreprises à sécuriser leurs applications, ce qui préserve leur réputation et protège les données des utilisateurs. </a:t>
            </a:r>
          </a:p>
          <a:p>
            <a:endParaRPr lang="fr-FR" dirty="0"/>
          </a:p>
        </p:txBody>
      </p:sp>
    </p:spTree>
    <p:extLst>
      <p:ext uri="{BB962C8B-B14F-4D97-AF65-F5344CB8AC3E}">
        <p14:creationId xmlns:p14="http://schemas.microsoft.com/office/powerpoint/2010/main" val="68054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Session et cookies</a:t>
            </a:r>
            <a:endParaRPr lang="fr-FR" dirty="0"/>
          </a:p>
        </p:txBody>
      </p:sp>
      <p:sp>
        <p:nvSpPr>
          <p:cNvPr id="3" name="Espace réservé du contenu 2"/>
          <p:cNvSpPr>
            <a:spLocks noGrp="1"/>
          </p:cNvSpPr>
          <p:nvPr>
            <p:ph idx="1"/>
          </p:nvPr>
        </p:nvSpPr>
        <p:spPr/>
        <p:txBody>
          <a:bodyPr>
            <a:normAutofit/>
          </a:bodyPr>
          <a:lstStyle/>
          <a:p>
            <a:pPr marL="137160" indent="0">
              <a:buNone/>
            </a:pPr>
            <a:r>
              <a:rPr lang="fr-FR" b="1" dirty="0" smtClean="0">
                <a:solidFill>
                  <a:schemeClr val="accent1">
                    <a:lumMod val="60000"/>
                    <a:lumOff val="40000"/>
                  </a:schemeClr>
                </a:solidFill>
              </a:rPr>
              <a:t>Exemple de paramétrage d’une session sécurisée</a:t>
            </a:r>
            <a:endParaRPr lang="fr-FR" sz="2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93" y="2434733"/>
            <a:ext cx="8310307" cy="3891687"/>
          </a:xfrm>
          <a:prstGeom prst="rect">
            <a:avLst/>
          </a:prstGeom>
        </p:spPr>
      </p:pic>
    </p:spTree>
    <p:extLst>
      <p:ext uri="{BB962C8B-B14F-4D97-AF65-F5344CB8AC3E}">
        <p14:creationId xmlns:p14="http://schemas.microsoft.com/office/powerpoint/2010/main" val="447019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37160" indent="0">
              <a:buNone/>
            </a:pPr>
            <a:endParaRPr lang="fr-FR" dirty="0" smtClean="0"/>
          </a:p>
          <a:p>
            <a:pPr marL="137160" indent="0">
              <a:buNone/>
            </a:pPr>
            <a:endParaRPr lang="fr-FR" dirty="0"/>
          </a:p>
          <a:p>
            <a:pPr marL="137160" indent="0">
              <a:buNone/>
            </a:pPr>
            <a:endParaRPr lang="fr-FR" dirty="0" smtClean="0"/>
          </a:p>
          <a:p>
            <a:pPr marL="137160" indent="0" algn="ctr">
              <a:buNone/>
            </a:pPr>
            <a:r>
              <a:rPr lang="fr-FR" sz="7200" dirty="0" smtClean="0">
                <a:solidFill>
                  <a:schemeClr val="accent1">
                    <a:lumMod val="60000"/>
                    <a:lumOff val="40000"/>
                  </a:schemeClr>
                </a:solidFill>
              </a:rPr>
              <a:t>Fin cours</a:t>
            </a:r>
            <a:endParaRPr lang="fr-FR" sz="7200" dirty="0">
              <a:solidFill>
                <a:schemeClr val="accent1">
                  <a:lumMod val="60000"/>
                  <a:lumOff val="40000"/>
                </a:schemeClr>
              </a:solidFill>
            </a:endParaRPr>
          </a:p>
        </p:txBody>
      </p:sp>
    </p:spTree>
    <p:extLst>
      <p:ext uri="{BB962C8B-B14F-4D97-AF65-F5344CB8AC3E}">
        <p14:creationId xmlns:p14="http://schemas.microsoft.com/office/powerpoint/2010/main" val="38442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principales attaques listé par OWASP</a:t>
            </a:r>
          </a:p>
        </p:txBody>
      </p:sp>
      <p:sp>
        <p:nvSpPr>
          <p:cNvPr id="3" name="Espace réservé du contenu 2"/>
          <p:cNvSpPr>
            <a:spLocks noGrp="1"/>
          </p:cNvSpPr>
          <p:nvPr>
            <p:ph idx="1"/>
          </p:nvPr>
        </p:nvSpPr>
        <p:spPr/>
        <p:txBody>
          <a:bodyPr/>
          <a:lstStyle/>
          <a:p>
            <a:r>
              <a:rPr lang="fr-FR" dirty="0" smtClean="0"/>
              <a:t>Principales failles de sécurité</a:t>
            </a:r>
            <a:endParaRPr lang="fr-FR" dirty="0"/>
          </a:p>
        </p:txBody>
      </p:sp>
      <p:pic>
        <p:nvPicPr>
          <p:cNvPr id="3074" name="Picture 2" descr="D:\TRAVAIL\Travail 2025-2026\COURS SECURITE WEB\PRINCIPALES FAILLES DE SÉCURITÉ.jpg"/>
          <p:cNvPicPr>
            <a:picLocks noChangeAspect="1" noChangeArrowheads="1"/>
          </p:cNvPicPr>
          <p:nvPr/>
        </p:nvPicPr>
        <p:blipFill>
          <a:blip r:embed="rId2"/>
          <a:srcRect/>
          <a:stretch>
            <a:fillRect/>
          </a:stretch>
        </p:blipFill>
        <p:spPr bwMode="auto">
          <a:xfrm>
            <a:off x="642910" y="2500306"/>
            <a:ext cx="8006858" cy="3252786"/>
          </a:xfrm>
          <a:prstGeom prst="rect">
            <a:avLst/>
          </a:prstGeom>
          <a:noFill/>
        </p:spPr>
      </p:pic>
    </p:spTree>
    <p:extLst>
      <p:ext uri="{BB962C8B-B14F-4D97-AF65-F5344CB8AC3E}">
        <p14:creationId xmlns:p14="http://schemas.microsoft.com/office/powerpoint/2010/main" val="259808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failles de sécurité</a:t>
            </a:r>
          </a:p>
        </p:txBody>
      </p:sp>
      <p:sp>
        <p:nvSpPr>
          <p:cNvPr id="3" name="Espace réservé du contenu 2"/>
          <p:cNvSpPr>
            <a:spLocks noGrp="1"/>
          </p:cNvSpPr>
          <p:nvPr>
            <p:ph idx="1"/>
          </p:nvPr>
        </p:nvSpPr>
        <p:spPr/>
        <p:txBody>
          <a:bodyPr>
            <a:normAutofit/>
          </a:bodyPr>
          <a:lstStyle/>
          <a:p>
            <a:pPr fontAlgn="ctr">
              <a:buNone/>
            </a:pPr>
            <a:r>
              <a:rPr lang="fr-FR" sz="3200" b="1" dirty="0" smtClean="0">
                <a:solidFill>
                  <a:schemeClr val="accent1">
                    <a:lumMod val="60000"/>
                    <a:lumOff val="40000"/>
                  </a:schemeClr>
                </a:solidFill>
              </a:rPr>
              <a:t>Pourcentages des attaques:</a:t>
            </a:r>
          </a:p>
          <a:p>
            <a:endParaRPr lang="fr-FR" dirty="0"/>
          </a:p>
        </p:txBody>
      </p:sp>
      <p:pic>
        <p:nvPicPr>
          <p:cNvPr id="4098" name="Picture 2" descr="D:\TRAVAIL\Travail 2025-2026\COURS SECURITE WEB\type dattaque.jpg"/>
          <p:cNvPicPr>
            <a:picLocks noChangeAspect="1" noChangeArrowheads="1"/>
          </p:cNvPicPr>
          <p:nvPr/>
        </p:nvPicPr>
        <p:blipFill>
          <a:blip r:embed="rId2"/>
          <a:srcRect/>
          <a:stretch>
            <a:fillRect/>
          </a:stretch>
        </p:blipFill>
        <p:spPr bwMode="auto">
          <a:xfrm>
            <a:off x="1203321" y="2348880"/>
            <a:ext cx="6737358" cy="4318334"/>
          </a:xfrm>
          <a:prstGeom prst="rect">
            <a:avLst/>
          </a:prstGeom>
          <a:noFill/>
        </p:spPr>
      </p:pic>
    </p:spTree>
    <p:extLst>
      <p:ext uri="{BB962C8B-B14F-4D97-AF65-F5344CB8AC3E}">
        <p14:creationId xmlns:p14="http://schemas.microsoft.com/office/powerpoint/2010/main" val="24253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failles de sécurité</a:t>
            </a:r>
          </a:p>
        </p:txBody>
      </p:sp>
      <p:sp>
        <p:nvSpPr>
          <p:cNvPr id="3" name="Espace réservé du contenu 2"/>
          <p:cNvSpPr>
            <a:spLocks noGrp="1"/>
          </p:cNvSpPr>
          <p:nvPr>
            <p:ph idx="1"/>
          </p:nvPr>
        </p:nvSpPr>
        <p:spPr/>
        <p:txBody>
          <a:bodyPr>
            <a:normAutofit fontScale="55000" lnSpcReduction="20000"/>
          </a:bodyPr>
          <a:lstStyle/>
          <a:p>
            <a:pPr fontAlgn="ctr">
              <a:buNone/>
            </a:pPr>
            <a:r>
              <a:rPr lang="fr-FR" sz="3600" b="1" dirty="0" smtClean="0">
                <a:solidFill>
                  <a:schemeClr val="accent1">
                    <a:lumMod val="60000"/>
                    <a:lumOff val="40000"/>
                  </a:schemeClr>
                </a:solidFill>
              </a:rPr>
              <a:t>Pourcentages des attaques:</a:t>
            </a:r>
          </a:p>
          <a:p>
            <a:r>
              <a:rPr lang="fr-FR" b="1" dirty="0" smtClean="0">
                <a:solidFill>
                  <a:schemeClr val="accent1">
                    <a:lumMod val="60000"/>
                    <a:lumOff val="40000"/>
                  </a:schemeClr>
                </a:solidFill>
              </a:rPr>
              <a:t>Injection SQL (25%)</a:t>
            </a:r>
            <a:r>
              <a:rPr lang="fr-FR" dirty="0" smtClean="0"/>
              <a:t> : Cette attaque consiste à injecter des requêtes SQL malveillantes dans une application pour manipuler ou accéder à la base de données sous-jacente.</a:t>
            </a:r>
          </a:p>
          <a:p>
            <a:r>
              <a:rPr lang="fr-FR" b="1" dirty="0" smtClean="0">
                <a:solidFill>
                  <a:schemeClr val="accent1">
                    <a:lumMod val="60000"/>
                    <a:lumOff val="40000"/>
                  </a:schemeClr>
                </a:solidFill>
              </a:rPr>
              <a:t>Cross Site Scripting (17%)</a:t>
            </a:r>
            <a:r>
              <a:rPr lang="fr-FR" dirty="0" smtClean="0">
                <a:solidFill>
                  <a:schemeClr val="accent1">
                    <a:lumMod val="60000"/>
                    <a:lumOff val="40000"/>
                  </a:schemeClr>
                </a:solidFill>
              </a:rPr>
              <a:t> </a:t>
            </a:r>
            <a:r>
              <a:rPr lang="fr-FR" dirty="0" smtClean="0"/>
              <a:t>: Également connu sous le nom de XSS, ce type d'attaque permet à un attaquant d'injecter des scripts malveillants dans des pages web consultées par d'autres utilisateurs.</a:t>
            </a:r>
          </a:p>
          <a:p>
            <a:r>
              <a:rPr lang="fr-FR" b="1" dirty="0" smtClean="0">
                <a:solidFill>
                  <a:schemeClr val="accent1">
                    <a:lumMod val="60000"/>
                    <a:lumOff val="40000"/>
                  </a:schemeClr>
                </a:solidFill>
              </a:rPr>
              <a:t>Authentification et Habilitations (14%)</a:t>
            </a:r>
            <a:r>
              <a:rPr lang="fr-FR" dirty="0" smtClean="0">
                <a:solidFill>
                  <a:schemeClr val="accent1">
                    <a:lumMod val="60000"/>
                    <a:lumOff val="40000"/>
                  </a:schemeClr>
                </a:solidFill>
              </a:rPr>
              <a:t> </a:t>
            </a:r>
            <a:r>
              <a:rPr lang="fr-FR" dirty="0" smtClean="0"/>
              <a:t>: Fait référence à des vulnérabilités liées aux processus de connexion et de gestion des droits d'accès des utilisateurs.</a:t>
            </a:r>
          </a:p>
          <a:p>
            <a:r>
              <a:rPr lang="fr-FR" b="1" dirty="0" smtClean="0">
                <a:solidFill>
                  <a:schemeClr val="accent1">
                    <a:lumMod val="60000"/>
                    <a:lumOff val="40000"/>
                  </a:schemeClr>
                </a:solidFill>
              </a:rPr>
              <a:t>Débordement de tampons (12%)</a:t>
            </a:r>
            <a:r>
              <a:rPr lang="fr-FR" dirty="0" smtClean="0"/>
              <a:t> : Consiste à écrire plus de données que ce qu'un tampon de mémoire peut contenir, ce qui peut écraser d'autres zones de la mémoire et permettre l'exécution de code malveillant.</a:t>
            </a:r>
          </a:p>
          <a:p>
            <a:r>
              <a:rPr lang="fr-FR" b="1" dirty="0" smtClean="0">
                <a:solidFill>
                  <a:schemeClr val="accent1">
                    <a:lumMod val="60000"/>
                    <a:lumOff val="40000"/>
                  </a:schemeClr>
                </a:solidFill>
              </a:rPr>
              <a:t>Traversée de répertoires (8%)</a:t>
            </a:r>
            <a:r>
              <a:rPr lang="fr-FR" dirty="0" smtClean="0">
                <a:solidFill>
                  <a:schemeClr val="bg1">
                    <a:lumMod val="65000"/>
                    <a:lumOff val="35000"/>
                  </a:schemeClr>
                </a:solidFill>
              </a:rPr>
              <a:t> </a:t>
            </a:r>
            <a:r>
              <a:rPr lang="fr-FR" dirty="0" smtClean="0"/>
              <a:t>: Une attaque qui permet d'accéder à des fichiers et des répertoires en dehors du répertoire racine de l'application web.</a:t>
            </a:r>
          </a:p>
          <a:p>
            <a:r>
              <a:rPr lang="fr-FR" b="1" dirty="0" smtClean="0">
                <a:solidFill>
                  <a:schemeClr val="accent1">
                    <a:lumMod val="60000"/>
                    <a:lumOff val="40000"/>
                  </a:schemeClr>
                </a:solidFill>
              </a:rPr>
              <a:t>Attaque des navigateurs (8%)</a:t>
            </a:r>
            <a:r>
              <a:rPr lang="fr-FR" dirty="0" smtClean="0"/>
              <a:t> : Vise les vulnérabilités des navigateurs web pour compromettre la sécurité de l'utilisateur.</a:t>
            </a:r>
          </a:p>
          <a:p>
            <a:r>
              <a:rPr lang="fr-FR" b="1" dirty="0" smtClean="0">
                <a:solidFill>
                  <a:schemeClr val="accent1">
                    <a:lumMod val="60000"/>
                    <a:lumOff val="40000"/>
                  </a:schemeClr>
                </a:solidFill>
              </a:rPr>
              <a:t>Injection de code (7%)</a:t>
            </a:r>
            <a:r>
              <a:rPr lang="fr-FR" dirty="0" smtClean="0">
                <a:solidFill>
                  <a:schemeClr val="accent1">
                    <a:lumMod val="60000"/>
                    <a:lumOff val="40000"/>
                  </a:schemeClr>
                </a:solidFill>
              </a:rPr>
              <a:t> </a:t>
            </a:r>
            <a:r>
              <a:rPr lang="fr-FR" dirty="0" smtClean="0"/>
              <a:t>: Similaire à l'injection SQL, mais concerne l'injection de code dans une application pour exécuter des commandes non autorisées.</a:t>
            </a:r>
          </a:p>
          <a:p>
            <a:r>
              <a:rPr lang="fr-FR" b="1" dirty="0" smtClean="0">
                <a:solidFill>
                  <a:schemeClr val="accent1">
                    <a:lumMod val="60000"/>
                    <a:lumOff val="40000"/>
                  </a:schemeClr>
                </a:solidFill>
              </a:rPr>
              <a:t>Fuite d'informations (4%)</a:t>
            </a:r>
            <a:r>
              <a:rPr lang="fr-FR" dirty="0" smtClean="0"/>
              <a:t> : La divulgation accidentelle ou intentionnelle de données sensibles.</a:t>
            </a:r>
          </a:p>
          <a:p>
            <a:r>
              <a:rPr lang="fr-FR" b="1" dirty="0" smtClean="0">
                <a:solidFill>
                  <a:schemeClr val="accent1">
                    <a:lumMod val="60000"/>
                    <a:lumOff val="40000"/>
                  </a:schemeClr>
                </a:solidFill>
              </a:rPr>
              <a:t>Cross Site </a:t>
            </a:r>
            <a:r>
              <a:rPr lang="fr-FR" b="1" dirty="0" err="1" smtClean="0">
                <a:solidFill>
                  <a:schemeClr val="accent1">
                    <a:lumMod val="60000"/>
                    <a:lumOff val="40000"/>
                  </a:schemeClr>
                </a:solidFill>
              </a:rPr>
              <a:t>Request</a:t>
            </a:r>
            <a:r>
              <a:rPr lang="fr-FR" b="1" dirty="0" smtClean="0">
                <a:solidFill>
                  <a:schemeClr val="accent1">
                    <a:lumMod val="60000"/>
                    <a:lumOff val="40000"/>
                  </a:schemeClr>
                </a:solidFill>
              </a:rPr>
              <a:t> </a:t>
            </a:r>
            <a:r>
              <a:rPr lang="fr-FR" b="1" dirty="0" err="1" smtClean="0">
                <a:solidFill>
                  <a:schemeClr val="accent1">
                    <a:lumMod val="60000"/>
                    <a:lumOff val="40000"/>
                  </a:schemeClr>
                </a:solidFill>
              </a:rPr>
              <a:t>Forgery</a:t>
            </a:r>
            <a:r>
              <a:rPr lang="fr-FR" b="1" dirty="0" smtClean="0">
                <a:solidFill>
                  <a:schemeClr val="accent1">
                    <a:lumMod val="60000"/>
                    <a:lumOff val="40000"/>
                  </a:schemeClr>
                </a:solidFill>
              </a:rPr>
              <a:t> (3%)</a:t>
            </a:r>
            <a:r>
              <a:rPr lang="fr-FR" dirty="0" smtClean="0"/>
              <a:t> : Également connu sous le nom de CSRF, cette attaque force un utilisateur authentifié à exécuter des actions indésirables sur une application web.</a:t>
            </a:r>
          </a:p>
          <a:p>
            <a:endParaRPr lang="fr-FR" dirty="0"/>
          </a:p>
        </p:txBody>
      </p:sp>
    </p:spTree>
    <p:extLst>
      <p:ext uri="{BB962C8B-B14F-4D97-AF65-F5344CB8AC3E}">
        <p14:creationId xmlns:p14="http://schemas.microsoft.com/office/powerpoint/2010/main" val="395249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des failles et application des contres mesures</a:t>
            </a:r>
            <a:endParaRPr lang="fr-FR" dirty="0"/>
          </a:p>
        </p:txBody>
      </p:sp>
      <p:sp>
        <p:nvSpPr>
          <p:cNvPr id="3" name="Espace réservé du contenu 2"/>
          <p:cNvSpPr>
            <a:spLocks noGrp="1"/>
          </p:cNvSpPr>
          <p:nvPr>
            <p:ph idx="1"/>
          </p:nvPr>
        </p:nvSpPr>
        <p:spPr/>
        <p:txBody>
          <a:bodyPr>
            <a:normAutofit lnSpcReduction="10000"/>
          </a:bodyPr>
          <a:lstStyle/>
          <a:p>
            <a:pPr marL="137160" indent="0" algn="just">
              <a:buNone/>
            </a:pPr>
            <a:r>
              <a:rPr lang="fr-FR" dirty="0" smtClean="0"/>
              <a:t>Pour analyser les failles et problèmes de sécurité d’une application Web, nous suivant les étapes de développent d’une application Web à partir de zéro(étapes à voir en détaille aux </a:t>
            </a:r>
            <a:r>
              <a:rPr lang="fr-FR" dirty="0" err="1" smtClean="0"/>
              <a:t>TPs</a:t>
            </a:r>
            <a:r>
              <a:rPr lang="fr-FR" dirty="0" smtClean="0"/>
              <a:t> ) et nous appliquons  les contre-mesures sur place. </a:t>
            </a:r>
          </a:p>
          <a:p>
            <a:pPr marL="137160" indent="0" algn="just">
              <a:buNone/>
            </a:pPr>
            <a:r>
              <a:rPr lang="fr-FR" dirty="0" smtClean="0">
                <a:solidFill>
                  <a:schemeClr val="accent1">
                    <a:lumMod val="60000"/>
                    <a:lumOff val="40000"/>
                  </a:schemeClr>
                </a:solidFill>
              </a:rPr>
              <a:t>Alors :</a:t>
            </a:r>
          </a:p>
          <a:p>
            <a:pPr lvl="1" algn="just"/>
            <a:r>
              <a:rPr lang="fr-FR" dirty="0" smtClean="0"/>
              <a:t>On détecte l’attaques puis on l’affecte à une catégorie listée par OWASP.</a:t>
            </a:r>
          </a:p>
          <a:p>
            <a:pPr lvl="1" algn="just"/>
            <a:r>
              <a:rPr lang="fr-FR" dirty="0" smtClean="0"/>
              <a:t>Les failles de sécurité ne sont pas organisées par leurs importance.</a:t>
            </a:r>
          </a:p>
          <a:p>
            <a:pPr marL="137160" indent="0">
              <a:buNone/>
            </a:pPr>
            <a:r>
              <a:rPr lang="fr-FR" dirty="0" smtClean="0"/>
              <a:t> </a:t>
            </a:r>
            <a:endParaRPr lang="fr-FR" dirty="0"/>
          </a:p>
        </p:txBody>
      </p:sp>
    </p:spTree>
    <p:extLst>
      <p:ext uri="{BB962C8B-B14F-4D97-AF65-F5344CB8AC3E}">
        <p14:creationId xmlns:p14="http://schemas.microsoft.com/office/powerpoint/2010/main" val="32493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
            </a:r>
            <a:r>
              <a:rPr lang="fr-FR" dirty="0" err="1" smtClean="0"/>
              <a:t>URLs</a:t>
            </a:r>
            <a:endParaRPr lang="fr-FR" dirty="0"/>
          </a:p>
        </p:txBody>
      </p:sp>
      <p:sp>
        <p:nvSpPr>
          <p:cNvPr id="3" name="Espace réservé du contenu 2"/>
          <p:cNvSpPr>
            <a:spLocks noGrp="1"/>
          </p:cNvSpPr>
          <p:nvPr>
            <p:ph idx="1"/>
          </p:nvPr>
        </p:nvSpPr>
        <p:spPr/>
        <p:txBody>
          <a:bodyPr>
            <a:normAutofit fontScale="62500" lnSpcReduction="20000"/>
          </a:bodyPr>
          <a:lstStyle/>
          <a:p>
            <a:pPr marL="137160" indent="0">
              <a:buNone/>
            </a:pPr>
            <a:r>
              <a:rPr lang="fr-FR" dirty="0"/>
              <a:t>Pour accéder aux ressources </a:t>
            </a:r>
            <a:r>
              <a:rPr lang="fr-FR" dirty="0" smtClean="0"/>
              <a:t>web(dossier, fichiers….), on tape </a:t>
            </a:r>
            <a:r>
              <a:rPr lang="fr-FR" dirty="0"/>
              <a:t>l'</a:t>
            </a:r>
            <a:r>
              <a:rPr lang="fr-FR" b="1" dirty="0"/>
              <a:t>URL</a:t>
            </a:r>
            <a:r>
              <a:rPr lang="fr-FR" dirty="0"/>
              <a:t> (adresse web) dans la barre d'adresse en </a:t>
            </a:r>
            <a:r>
              <a:rPr lang="fr-FR" dirty="0" smtClean="0"/>
              <a:t>haut du navigateur ou on click sur les liens sur une page Web.</a:t>
            </a:r>
          </a:p>
          <a:p>
            <a:pPr marL="137160" indent="0">
              <a:buNone/>
            </a:pPr>
            <a:r>
              <a:rPr lang="fr-FR" dirty="0" smtClean="0">
                <a:solidFill>
                  <a:schemeClr val="accent1">
                    <a:lumMod val="60000"/>
                    <a:lumOff val="40000"/>
                  </a:schemeClr>
                </a:solidFill>
              </a:rPr>
              <a:t>Exemple </a:t>
            </a:r>
          </a:p>
          <a:p>
            <a:pPr marL="457200" lvl="1" indent="0">
              <a:buNone/>
            </a:pPr>
            <a:r>
              <a:rPr lang="fr-FR" sz="2600" dirty="0" smtClean="0">
                <a:solidFill>
                  <a:srgbClr val="FF0000"/>
                </a:solidFill>
              </a:rPr>
              <a:t>http:://</a:t>
            </a:r>
            <a:r>
              <a:rPr lang="fr-FR" sz="2600" dirty="0" smtClean="0">
                <a:solidFill>
                  <a:srgbClr val="FFC000"/>
                </a:solidFill>
              </a:rPr>
              <a:t>www.site-name.com</a:t>
            </a:r>
            <a:r>
              <a:rPr lang="fr-FR" sz="2600" dirty="0" smtClean="0">
                <a:solidFill>
                  <a:srgbClr val="00B050"/>
                </a:solidFill>
              </a:rPr>
              <a:t>/categories/cat.php</a:t>
            </a:r>
          </a:p>
          <a:p>
            <a:pPr marL="457200" lvl="1" indent="0">
              <a:buNone/>
            </a:pPr>
            <a:r>
              <a:rPr lang="fr-FR" sz="2600" dirty="0" smtClean="0">
                <a:solidFill>
                  <a:srgbClr val="FF0000"/>
                </a:solidFill>
              </a:rPr>
              <a:t>Protocole/</a:t>
            </a:r>
            <a:r>
              <a:rPr lang="fr-FR" sz="2600" dirty="0" err="1" smtClean="0">
                <a:solidFill>
                  <a:srgbClr val="FFC000"/>
                </a:solidFill>
              </a:rPr>
              <a:t>adresse_machine</a:t>
            </a:r>
            <a:r>
              <a:rPr lang="fr-FR" sz="2600" dirty="0" smtClean="0">
                <a:solidFill>
                  <a:srgbClr val="00B050"/>
                </a:solidFill>
              </a:rPr>
              <a:t>/chemin ressource</a:t>
            </a:r>
          </a:p>
          <a:p>
            <a:pPr marL="137160" indent="0">
              <a:buNone/>
            </a:pPr>
            <a:endParaRPr lang="fr-FR" sz="2400" dirty="0" smtClean="0">
              <a:solidFill>
                <a:srgbClr val="00B050"/>
              </a:solidFill>
            </a:endParaRPr>
          </a:p>
          <a:p>
            <a:pPr marL="137160" indent="0" algn="just">
              <a:buNone/>
            </a:pPr>
            <a:r>
              <a:rPr lang="fr-FR" sz="2400" dirty="0" smtClean="0">
                <a:solidFill>
                  <a:schemeClr val="tx1">
                    <a:lumMod val="95000"/>
                  </a:schemeClr>
                </a:solidFill>
              </a:rPr>
              <a:t>Par défaut le serveur Web accède aux chemins des ressources </a:t>
            </a:r>
            <a:r>
              <a:rPr lang="fr-FR" sz="2400" u="sng" dirty="0" smtClean="0">
                <a:solidFill>
                  <a:schemeClr val="tx1">
                    <a:lumMod val="95000"/>
                  </a:schemeClr>
                </a:solidFill>
              </a:rPr>
              <a:t>comme sur ordinateur  </a:t>
            </a:r>
            <a:r>
              <a:rPr lang="fr-FR" sz="2400" dirty="0" err="1" smtClean="0">
                <a:solidFill>
                  <a:schemeClr val="tx1">
                    <a:lumMod val="95000"/>
                  </a:schemeClr>
                </a:solidFill>
              </a:rPr>
              <a:t>c-a-d</a:t>
            </a:r>
            <a:r>
              <a:rPr lang="fr-FR" sz="2400" dirty="0" smtClean="0">
                <a:solidFill>
                  <a:schemeClr val="tx1">
                    <a:lumMod val="95000"/>
                  </a:schemeClr>
                </a:solidFill>
              </a:rPr>
              <a:t> : ce </a:t>
            </a:r>
            <a:r>
              <a:rPr lang="fr-FR" sz="2400" dirty="0">
                <a:solidFill>
                  <a:schemeClr val="tx1">
                    <a:lumMod val="95000"/>
                  </a:schemeClr>
                </a:solidFill>
              </a:rPr>
              <a:t>chemin d'accès est l'itinéraire unique qui décrit l'emplacement d'un fichier ou d'un dossier dans la structure hiérarchique d'un système de fichiers </a:t>
            </a:r>
            <a:r>
              <a:rPr lang="fr-FR" sz="2400" dirty="0" smtClean="0">
                <a:solidFill>
                  <a:schemeClr val="tx1">
                    <a:lumMod val="95000"/>
                  </a:schemeClr>
                </a:solidFill>
              </a:rPr>
              <a:t>représenté </a:t>
            </a:r>
            <a:r>
              <a:rPr lang="fr-FR" sz="2400" dirty="0">
                <a:solidFill>
                  <a:schemeClr val="tx1">
                    <a:lumMod val="95000"/>
                  </a:schemeClr>
                </a:solidFill>
              </a:rPr>
              <a:t>par une série de noms de dossiers séparés par des symboles (comme / ou \) jusqu'au fichier </a:t>
            </a:r>
            <a:r>
              <a:rPr lang="fr-FR" sz="2400" dirty="0" smtClean="0">
                <a:solidFill>
                  <a:schemeClr val="tx1">
                    <a:lumMod val="95000"/>
                  </a:schemeClr>
                </a:solidFill>
              </a:rPr>
              <a:t>final.</a:t>
            </a:r>
          </a:p>
          <a:p>
            <a:pPr marL="137160" indent="0" algn="just">
              <a:buNone/>
            </a:pPr>
            <a:r>
              <a:rPr lang="fr-FR" sz="2400" dirty="0" smtClean="0">
                <a:solidFill>
                  <a:schemeClr val="tx1">
                    <a:lumMod val="95000"/>
                  </a:schemeClr>
                </a:solidFill>
              </a:rPr>
              <a:t>Dans notre cas : </a:t>
            </a:r>
            <a:r>
              <a:rPr lang="fr-FR" sz="2400" dirty="0" smtClean="0">
                <a:solidFill>
                  <a:srgbClr val="00B050"/>
                </a:solidFill>
              </a:rPr>
              <a:t>catégories </a:t>
            </a:r>
            <a:r>
              <a:rPr lang="fr-FR" sz="2400" dirty="0" smtClean="0">
                <a:solidFill>
                  <a:schemeClr val="tx1">
                    <a:lumMod val="95000"/>
                  </a:schemeClr>
                </a:solidFill>
              </a:rPr>
              <a:t>est un dossier réel dans notre application et aussi </a:t>
            </a:r>
            <a:r>
              <a:rPr lang="fr-FR" sz="2400" dirty="0" err="1" smtClean="0">
                <a:solidFill>
                  <a:srgbClr val="00B050"/>
                </a:solidFill>
              </a:rPr>
              <a:t>cat.php</a:t>
            </a:r>
            <a:r>
              <a:rPr lang="fr-FR" sz="2400" dirty="0" smtClean="0">
                <a:solidFill>
                  <a:srgbClr val="00B050"/>
                </a:solidFill>
              </a:rPr>
              <a:t> </a:t>
            </a:r>
            <a:r>
              <a:rPr lang="fr-FR" sz="2400" dirty="0" smtClean="0">
                <a:solidFill>
                  <a:schemeClr val="tx1">
                    <a:lumMod val="95000"/>
                  </a:schemeClr>
                </a:solidFill>
              </a:rPr>
              <a:t>est un fichier réel qui se trouve dans le dossier </a:t>
            </a:r>
            <a:r>
              <a:rPr lang="fr-FR" sz="2400" dirty="0">
                <a:solidFill>
                  <a:srgbClr val="00B050"/>
                </a:solidFill>
              </a:rPr>
              <a:t>catégories </a:t>
            </a:r>
            <a:endParaRPr lang="fr-FR" sz="2400" dirty="0" smtClean="0">
              <a:solidFill>
                <a:srgbClr val="00B050"/>
              </a:solidFill>
            </a:endParaRPr>
          </a:p>
          <a:p>
            <a:pPr marL="137160" indent="0" algn="just">
              <a:buNone/>
            </a:pPr>
            <a:endParaRPr lang="fr-FR" sz="2400" dirty="0">
              <a:solidFill>
                <a:srgbClr val="00B050"/>
              </a:solidFill>
            </a:endParaRPr>
          </a:p>
          <a:p>
            <a:pPr marL="137160" indent="0" algn="just">
              <a:buNone/>
            </a:pPr>
            <a:r>
              <a:rPr lang="fr-FR" sz="2300" dirty="0" smtClean="0"/>
              <a:t>Le défaut de cet adressage est qu’il expose la structure et l’hiérarchie de notre application  aux attaquants ce qui est considérée comme </a:t>
            </a:r>
            <a:r>
              <a:rPr lang="fr-FR" sz="2300" dirty="0" smtClean="0">
                <a:solidFill>
                  <a:srgbClr val="FF0000"/>
                </a:solidFill>
              </a:rPr>
              <a:t>une fuite d’information </a:t>
            </a:r>
            <a:r>
              <a:rPr lang="fr-FR" sz="2300" dirty="0" smtClean="0"/>
              <a:t>qui peut être utiliser pour la </a:t>
            </a:r>
            <a:r>
              <a:rPr lang="fr-FR" sz="2300" dirty="0" smtClean="0">
                <a:solidFill>
                  <a:srgbClr val="FF0000"/>
                </a:solidFill>
              </a:rPr>
              <a:t>falsification de requêtes (cross site </a:t>
            </a:r>
            <a:r>
              <a:rPr lang="fr-FR" sz="2300" dirty="0" err="1" smtClean="0">
                <a:solidFill>
                  <a:srgbClr val="FF0000"/>
                </a:solidFill>
              </a:rPr>
              <a:t>reguest</a:t>
            </a:r>
            <a:r>
              <a:rPr lang="fr-FR" sz="2300" dirty="0" smtClean="0">
                <a:solidFill>
                  <a:srgbClr val="FF0000"/>
                </a:solidFill>
              </a:rPr>
              <a:t> </a:t>
            </a:r>
            <a:r>
              <a:rPr lang="fr-FR" sz="2300" dirty="0" err="1" smtClean="0">
                <a:solidFill>
                  <a:srgbClr val="FF0000"/>
                </a:solidFill>
              </a:rPr>
              <a:t>forgery</a:t>
            </a:r>
            <a:r>
              <a:rPr lang="fr-FR" sz="2300" dirty="0" smtClean="0">
                <a:solidFill>
                  <a:srgbClr val="FF0000"/>
                </a:solidFill>
              </a:rPr>
              <a:t>) </a:t>
            </a:r>
            <a:r>
              <a:rPr lang="fr-FR" sz="2300" dirty="0" smtClean="0"/>
              <a:t>pour accéder aux </a:t>
            </a:r>
            <a:r>
              <a:rPr lang="fr-FR" sz="2300" dirty="0" smtClean="0">
                <a:solidFill>
                  <a:srgbClr val="FF0000"/>
                </a:solidFill>
              </a:rPr>
              <a:t>ressources non autorisés.</a:t>
            </a:r>
          </a:p>
          <a:p>
            <a:pPr marL="137160" indent="0" algn="just">
              <a:buNone/>
            </a:pPr>
            <a:endParaRPr lang="fr-FR" sz="2300" dirty="0">
              <a:solidFill>
                <a:srgbClr val="FF0000"/>
              </a:solidFill>
            </a:endParaRPr>
          </a:p>
          <a:p>
            <a:pPr marL="137160" indent="0" algn="just">
              <a:buNone/>
            </a:pPr>
            <a:r>
              <a:rPr lang="fr-FR" sz="2300" dirty="0" smtClean="0"/>
              <a:t>Pour remédier</a:t>
            </a:r>
            <a:r>
              <a:rPr lang="fr-FR" sz="2300" dirty="0" smtClean="0">
                <a:solidFill>
                  <a:srgbClr val="FF0000"/>
                </a:solidFill>
              </a:rPr>
              <a:t> </a:t>
            </a:r>
            <a:r>
              <a:rPr lang="fr-FR" sz="2300" dirty="0" smtClean="0"/>
              <a:t>à ce problème on adapte la réécriture de l’url (URL Rewriting)</a:t>
            </a:r>
            <a:endParaRPr lang="fr-FR" sz="2300" dirty="0"/>
          </a:p>
          <a:p>
            <a:pPr marL="137160" indent="0">
              <a:buNone/>
            </a:pPr>
            <a:r>
              <a:rPr lang="fr-FR" sz="2400" dirty="0" smtClean="0">
                <a:solidFill>
                  <a:schemeClr val="tx1">
                    <a:lumMod val="95000"/>
                  </a:schemeClr>
                </a:solidFill>
              </a:rPr>
              <a:t> </a:t>
            </a:r>
          </a:p>
          <a:p>
            <a:pPr marL="137160" indent="0">
              <a:buNone/>
            </a:pPr>
            <a:endParaRPr lang="fr-FR" sz="2400" dirty="0" smtClean="0">
              <a:solidFill>
                <a:schemeClr val="tx1">
                  <a:lumMod val="95000"/>
                </a:schemeClr>
              </a:solidFill>
            </a:endParaRPr>
          </a:p>
          <a:p>
            <a:pPr marL="137160" indent="0">
              <a:buNone/>
            </a:pPr>
            <a:endParaRPr lang="fr-FR" sz="2400" dirty="0">
              <a:solidFill>
                <a:schemeClr val="tx1">
                  <a:lumMod val="95000"/>
                </a:schemeClr>
              </a:solidFill>
            </a:endParaRPr>
          </a:p>
        </p:txBody>
      </p:sp>
    </p:spTree>
    <p:extLst>
      <p:ext uri="{BB962C8B-B14F-4D97-AF65-F5344CB8AC3E}">
        <p14:creationId xmlns:p14="http://schemas.microsoft.com/office/powerpoint/2010/main" val="2957524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476</TotalTime>
  <Words>2208</Words>
  <Application>Microsoft Office PowerPoint</Application>
  <PresentationFormat>Affichage à l'écran (4:3)</PresentationFormat>
  <Paragraphs>296</Paragraphs>
  <Slides>41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Book Antiqua</vt:lpstr>
      <vt:lpstr>Google Sans</vt:lpstr>
      <vt:lpstr>Lucida Sans</vt:lpstr>
      <vt:lpstr>Wingdings</vt:lpstr>
      <vt:lpstr>Wingdings 2</vt:lpstr>
      <vt:lpstr>Wingdings 3</vt:lpstr>
      <vt:lpstr>Apex</vt:lpstr>
      <vt:lpstr>Sécurité web</vt:lpstr>
      <vt:lpstr>Introduction</vt:lpstr>
      <vt:lpstr>Introduction</vt:lpstr>
      <vt:lpstr>OWASP</vt:lpstr>
      <vt:lpstr>Les principales attaques listé par OWASP</vt:lpstr>
      <vt:lpstr>Les failles de sécurité</vt:lpstr>
      <vt:lpstr>Les failles de sécurité</vt:lpstr>
      <vt:lpstr>Analyse des failles et application des contres mesures</vt:lpstr>
      <vt:lpstr>Les URLs</vt:lpstr>
      <vt:lpstr>la réécriture de l’url (URL Rewriting) </vt:lpstr>
      <vt:lpstr>la réécriture de l’url (URL Rewriting)</vt:lpstr>
      <vt:lpstr>la réécriture de l’url (URL Rewriting)</vt:lpstr>
      <vt:lpstr>Falsification de url :accepter uniquement les urls réels</vt:lpstr>
      <vt:lpstr>Falsification de url :l’indexation de la structure du site</vt:lpstr>
      <vt:lpstr>Falsification de url :l’indexation de la structure du site</vt:lpstr>
      <vt:lpstr>Falsification de url :l’indexation de la structure du site</vt:lpstr>
      <vt:lpstr>Falsification de url :accès direct à un dossier</vt:lpstr>
      <vt:lpstr>Falsification de url :accès direct à un fichier script php</vt:lpstr>
      <vt:lpstr>Falsification de url :accès direct à un fichier script php</vt:lpstr>
      <vt:lpstr>Injection du code: filtrage et validation de données utilisateur</vt:lpstr>
      <vt:lpstr>Injection du code: validation cote client: html</vt:lpstr>
      <vt:lpstr>Injection du code: validation cote client: html</vt:lpstr>
      <vt:lpstr>Injection du code: validation cote client: JavaScript </vt:lpstr>
      <vt:lpstr>Injection du code: validation cote serveur (PHP)</vt:lpstr>
      <vt:lpstr>Injection du code: validation cote serveur (PHP)</vt:lpstr>
      <vt:lpstr>Injection du code: validation cote serveur (PHP)</vt:lpstr>
      <vt:lpstr>Filtrage des URLs</vt:lpstr>
      <vt:lpstr>Filtrage des URLs</vt:lpstr>
      <vt:lpstr>Injection SQL</vt:lpstr>
      <vt:lpstr>Injection SQL</vt:lpstr>
      <vt:lpstr>Injection SQL</vt:lpstr>
      <vt:lpstr>Injection SQL: Solution</vt:lpstr>
      <vt:lpstr>Injection SQL: Solution</vt:lpstr>
      <vt:lpstr>Injection SQL: Solution</vt:lpstr>
      <vt:lpstr>Injection SQL: Solution</vt:lpstr>
      <vt:lpstr>Injection SQL: Solution</vt:lpstr>
      <vt:lpstr>Session et cookies</vt:lpstr>
      <vt:lpstr>Session et cookies</vt:lpstr>
      <vt:lpstr>Session et cookies</vt:lpstr>
      <vt:lpstr>Session et cookies</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Securite web</dc:title>
  <dc:creator>Imac</dc:creator>
  <cp:lastModifiedBy>HP</cp:lastModifiedBy>
  <cp:revision>100</cp:revision>
  <dcterms:created xsi:type="dcterms:W3CDTF">2025-10-14T18:56:32Z</dcterms:created>
  <dcterms:modified xsi:type="dcterms:W3CDTF">2025-12-30T07:19:54Z</dcterms:modified>
</cp:coreProperties>
</file>