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424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50105"/>
          </a:xfrm>
        </p:spPr>
        <p:txBody>
          <a:bodyPr>
            <a:normAutofit fontScale="90000"/>
          </a:bodyPr>
          <a:lstStyle/>
          <a:p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US" sz="2700" i="1" dirty="0" err="1" smtClean="0"/>
              <a:t>Abdelhafid</a:t>
            </a:r>
            <a:r>
              <a:rPr lang="en-US" sz="2700" i="1" dirty="0" smtClean="0"/>
              <a:t> </a:t>
            </a:r>
            <a:r>
              <a:rPr lang="en-US" sz="2700" i="1" dirty="0" err="1" smtClean="0"/>
              <a:t>Boussouf</a:t>
            </a:r>
            <a:r>
              <a:rPr lang="en-US" sz="2700" i="1" dirty="0" smtClean="0"/>
              <a:t>  University/</a:t>
            </a:r>
            <a:r>
              <a:rPr lang="en-US" sz="2700" dirty="0" smtClean="0"/>
              <a:t> Mila </a:t>
            </a:r>
            <a:r>
              <a:rPr lang="fr-FR" sz="2700" dirty="0" smtClean="0"/>
              <a:t/>
            </a:r>
            <a:br>
              <a:rPr lang="fr-FR" sz="2700" dirty="0" smtClean="0"/>
            </a:br>
            <a:r>
              <a:rPr lang="en-US" sz="2700" dirty="0" smtClean="0"/>
              <a:t>Institute of Letters and Languages</a:t>
            </a:r>
            <a:r>
              <a:rPr lang="fr-FR" sz="2700" dirty="0" smtClean="0"/>
              <a:t/>
            </a:r>
            <a:br>
              <a:rPr lang="fr-FR" sz="2700" dirty="0" smtClean="0"/>
            </a:br>
            <a:r>
              <a:rPr lang="en-GB" sz="2700" dirty="0" smtClean="0"/>
              <a:t>Department of Foreign Languages</a:t>
            </a:r>
            <a:r>
              <a:rPr lang="fr-FR" dirty="0" smtClean="0"/>
              <a:t/>
            </a:r>
            <a:br>
              <a:rPr lang="fr-FR" dirty="0" smtClean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35086"/>
            <a:ext cx="8229600" cy="2991077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 TD: </a:t>
            </a:r>
            <a:r>
              <a:rPr lang="fr-FR" b="1" dirty="0" err="1" smtClean="0"/>
              <a:t>Exploring</a:t>
            </a:r>
            <a:r>
              <a:rPr lang="fr-FR" b="1" dirty="0" smtClean="0"/>
              <a:t> </a:t>
            </a:r>
            <a:r>
              <a:rPr lang="fr-FR" b="1" dirty="0" err="1" smtClean="0"/>
              <a:t>Research</a:t>
            </a:r>
            <a:r>
              <a:rPr lang="fr-FR" b="1" dirty="0" smtClean="0"/>
              <a:t> </a:t>
            </a:r>
            <a:r>
              <a:rPr lang="fr-FR" b="1" dirty="0" err="1" smtClean="0"/>
              <a:t>Paradigms</a:t>
            </a:r>
            <a:endParaRPr lang="fr-FR" b="1" dirty="0" smtClean="0"/>
          </a:p>
          <a:p>
            <a:pPr algn="ctr">
              <a:buNone/>
            </a:pPr>
            <a:r>
              <a:rPr lang="en-GB" b="1" dirty="0" smtClean="0"/>
              <a:t>Dr. </a:t>
            </a:r>
            <a:r>
              <a:rPr lang="en-GB" b="1" dirty="0" err="1" smtClean="0"/>
              <a:t>Azzioui</a:t>
            </a:r>
            <a:r>
              <a:rPr lang="en-GB" b="1" dirty="0" smtClean="0"/>
              <a:t> </a:t>
            </a:r>
            <a:endParaRPr lang="fr-FR" b="1" dirty="0" smtClean="0"/>
          </a:p>
          <a:p>
            <a:pPr algn="ctr">
              <a:buNone/>
            </a:pPr>
            <a:r>
              <a:rPr lang="en-GB" b="1" dirty="0" smtClean="0"/>
              <a:t>Master 1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1: Paradigm Recognition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Read the statement and identify the research paradigm.</a:t>
            </a:r>
          </a:p>
          <a:p>
            <a:endParaRPr dirty="0"/>
          </a:p>
          <a:p>
            <a:r>
              <a:rPr dirty="0"/>
              <a:t>Reality exists independently of the researcher and can be objectively measured through empirical observation.</a:t>
            </a:r>
          </a:p>
          <a:p>
            <a:endParaRPr dirty="0"/>
          </a:p>
          <a:p>
            <a:r>
              <a:rPr dirty="0"/>
              <a:t>Paradigm:</a:t>
            </a:r>
          </a:p>
          <a:p>
            <a:r>
              <a:rPr dirty="0"/>
              <a:t>Justification: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1: Paradigm Recognition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Knowledge is socially constructed and shaped by individuals’ lived experiences.</a:t>
            </a:r>
          </a:p>
          <a:p>
            <a:endParaRPr/>
          </a:p>
          <a:p>
            <a:r>
              <a:t>Research should expose power relations and contribute to social change.</a:t>
            </a:r>
          </a:p>
          <a:p>
            <a:endParaRPr/>
          </a:p>
          <a:p>
            <a:r>
              <a:t>The choice of methods depends on what best addresses the research problem.</a:t>
            </a:r>
          </a:p>
          <a:p>
            <a:endParaRPr/>
          </a:p>
          <a:p>
            <a:r>
              <a:t>Paradigm:</a:t>
            </a:r>
          </a:p>
          <a:p>
            <a:r>
              <a:t>Justification: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2: Research Questions and Paradigms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 the most appropriate research paradigm and explain why.</a:t>
            </a:r>
          </a:p>
          <a:p>
            <a:endParaRPr/>
          </a:p>
          <a:p>
            <a:r>
              <a:t>1. What is the impact of digital feedback on EFL learners’ writing accuracy?</a:t>
            </a:r>
          </a:p>
          <a:p>
            <a:endParaRPr/>
          </a:p>
          <a:p>
            <a:r>
              <a:t>2. How do university teachers perceive the use of AI tools in classroom assessment?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2: Research Questions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3. In what ways do assessment practices reproduce power relations in higher education?</a:t>
            </a:r>
          </a:p>
          <a:p>
            <a:endParaRPr/>
          </a:p>
          <a:p>
            <a:r>
              <a:t>4. How can quantitative and qualitative data be combined to improve online teaching practices?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3: Paradigms and Methodological Choices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Complete the table in your notes:</a:t>
            </a:r>
          </a:p>
          <a:p>
            <a:endParaRPr/>
          </a:p>
          <a:p>
            <a:r>
              <a:t>Positivist/Post-positivist</a:t>
            </a:r>
          </a:p>
          <a:p>
            <a:r>
              <a:t>Interpretivist</a:t>
            </a:r>
          </a:p>
          <a:p>
            <a:r>
              <a:t>Critical</a:t>
            </a:r>
          </a:p>
          <a:p>
            <a:r>
              <a:t>Pragmatic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4: Application to Your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Briefly describe your research topic.</a:t>
            </a:r>
          </a:p>
          <a:p>
            <a:endParaRPr/>
          </a:p>
          <a:p>
            <a:r>
              <a:t>2. Which research paradigm best aligns with your study?</a:t>
            </a:r>
          </a:p>
          <a:p>
            <a:r>
              <a:t>Justify your choice.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4: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3. Could another research paradigm also be suitable for your topic?</a:t>
            </a:r>
          </a:p>
          <a:p>
            <a:r>
              <a:t>Explain why or why not.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Submission &amp;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Upload your responses before the next session.</a:t>
            </a:r>
          </a:p>
          <a:p>
            <a:endParaRPr/>
          </a:p>
          <a:p>
            <a:r>
              <a:t>Your answers will be used for in-class discussion and comparison of research paradigms.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279</Words>
  <Application>Microsoft Office PowerPoint</Application>
  <PresentationFormat>Affichage à l'écran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  Abdelhafid Boussouf  University/ Mila  Institute of Letters and Languages Department of Foreign Languages </vt:lpstr>
      <vt:lpstr>Activity 1: Paradigm Recognition (1/2)</vt:lpstr>
      <vt:lpstr>Activity 1: Paradigm Recognition (2/2)</vt:lpstr>
      <vt:lpstr>Activity 2: Research Questions and Paradigms</vt:lpstr>
      <vt:lpstr>Activity 2: Research Questions (continued)</vt:lpstr>
      <vt:lpstr>Activity 3: Paradigms and Methodological Choices</vt:lpstr>
      <vt:lpstr>Activity 4: Application to Your Research</vt:lpstr>
      <vt:lpstr>Activity 4: Reflection</vt:lpstr>
      <vt:lpstr>Submission &amp; Purpose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Abdelhafid Boussouf  University/ Mila  Institute of Letters and Languages Department of Foreign Languages </dc:title>
  <dc:creator>WINDOWS</dc:creator>
  <dc:description>generated using python-pptx</dc:description>
  <cp:lastModifiedBy>WINDOWS</cp:lastModifiedBy>
  <cp:revision>2</cp:revision>
  <dcterms:created xsi:type="dcterms:W3CDTF">2013-01-27T09:14:16Z</dcterms:created>
  <dcterms:modified xsi:type="dcterms:W3CDTF">2026-01-25T18:39:58Z</dcterms:modified>
</cp:coreProperties>
</file>