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73" r:id="rId11"/>
    <p:sldId id="264" r:id="rId12"/>
    <p:sldId id="265" r:id="rId13"/>
    <p:sldId id="266" r:id="rId14"/>
    <p:sldId id="267" r:id="rId15"/>
    <p:sldId id="268" r:id="rId16"/>
    <p:sldId id="269" r:id="rId17"/>
    <p:sldId id="270" r:id="rId18"/>
    <p:sldId id="271" r:id="rId19"/>
    <p:sldId id="272"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4B096BEF-F96A-45A3-A267-F1EF147861CB}">
          <p14:sldIdLst>
            <p14:sldId id="256"/>
            <p14:sldId id="257"/>
            <p14:sldId id="258"/>
            <p14:sldId id="259"/>
            <p14:sldId id="260"/>
            <p14:sldId id="261"/>
            <p14:sldId id="262"/>
            <p14:sldId id="263"/>
            <p14:sldId id="273"/>
            <p14:sldId id="264"/>
            <p14:sldId id="265"/>
            <p14:sldId id="266"/>
            <p14:sldId id="267"/>
            <p14:sldId id="268"/>
            <p14:sldId id="269"/>
            <p14:sldId id="270"/>
            <p14:sldId id="271"/>
            <p14:sldId id="272"/>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89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A990A23A-AADF-4B64-94F5-3C8A1884DC3B}" type="datetimeFigureOut">
              <a:rPr lang="fr-FR" smtClean="0"/>
              <a:t>12/04/2025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6636C4-5B5E-494F-BE41-12316A23C4E7}" type="slidenum">
              <a:rPr lang="fr-FR" smtClean="0"/>
              <a:t>‹N°›</a:t>
            </a:fld>
            <a:endParaRPr lang="fr-FR"/>
          </a:p>
        </p:txBody>
      </p:sp>
    </p:spTree>
    <p:extLst>
      <p:ext uri="{BB962C8B-B14F-4D97-AF65-F5344CB8AC3E}">
        <p14:creationId xmlns:p14="http://schemas.microsoft.com/office/powerpoint/2010/main" val="1753349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90A23A-AADF-4B64-94F5-3C8A1884DC3B}" type="datetimeFigureOut">
              <a:rPr lang="fr-FR" smtClean="0"/>
              <a:t>12/04/2025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6636C4-5B5E-494F-BE41-12316A23C4E7}" type="slidenum">
              <a:rPr lang="fr-FR" smtClean="0"/>
              <a:t>‹N°›</a:t>
            </a:fld>
            <a:endParaRPr lang="fr-FR"/>
          </a:p>
        </p:txBody>
      </p:sp>
    </p:spTree>
    <p:extLst>
      <p:ext uri="{BB962C8B-B14F-4D97-AF65-F5344CB8AC3E}">
        <p14:creationId xmlns:p14="http://schemas.microsoft.com/office/powerpoint/2010/main" val="852559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90A23A-AADF-4B64-94F5-3C8A1884DC3B}" type="datetimeFigureOut">
              <a:rPr lang="fr-FR" smtClean="0"/>
              <a:t>12/04/2025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6636C4-5B5E-494F-BE41-12316A23C4E7}" type="slidenum">
              <a:rPr lang="fr-FR" smtClean="0"/>
              <a:t>‹N°›</a:t>
            </a:fld>
            <a:endParaRPr lang="fr-FR"/>
          </a:p>
        </p:txBody>
      </p:sp>
    </p:spTree>
    <p:extLst>
      <p:ext uri="{BB962C8B-B14F-4D97-AF65-F5344CB8AC3E}">
        <p14:creationId xmlns:p14="http://schemas.microsoft.com/office/powerpoint/2010/main" val="2304427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E31BBF8-B4ED-40A5-87EA-77396B4D1724}" type="datetimeFigureOut">
              <a:rPr lang="fr-FR" smtClean="0">
                <a:solidFill>
                  <a:prstClr val="black">
                    <a:tint val="75000"/>
                  </a:prstClr>
                </a:solidFill>
              </a:rPr>
              <a:pPr/>
              <a:t>12/04/2025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1457FE16-C50D-4D3B-BD4D-596A6B793DD5}"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2019427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31BBF8-B4ED-40A5-87EA-77396B4D1724}" type="datetimeFigureOut">
              <a:rPr lang="fr-FR" smtClean="0">
                <a:solidFill>
                  <a:prstClr val="black">
                    <a:tint val="75000"/>
                  </a:prstClr>
                </a:solidFill>
              </a:rPr>
              <a:pPr/>
              <a:t>12/04/2025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1457FE16-C50D-4D3B-BD4D-596A6B793DD5}"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9292209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E31BBF8-B4ED-40A5-87EA-77396B4D1724}" type="datetimeFigureOut">
              <a:rPr lang="fr-FR" smtClean="0">
                <a:solidFill>
                  <a:prstClr val="black">
                    <a:tint val="75000"/>
                  </a:prstClr>
                </a:solidFill>
              </a:rPr>
              <a:pPr/>
              <a:t>12/04/2025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1457FE16-C50D-4D3B-BD4D-596A6B793DD5}"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8317439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E31BBF8-B4ED-40A5-87EA-77396B4D1724}" type="datetimeFigureOut">
              <a:rPr lang="fr-FR" smtClean="0">
                <a:solidFill>
                  <a:prstClr val="black">
                    <a:tint val="75000"/>
                  </a:prstClr>
                </a:solidFill>
              </a:rPr>
              <a:pPr/>
              <a:t>12/04/2025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1457FE16-C50D-4D3B-BD4D-596A6B793DD5}"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04106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E31BBF8-B4ED-40A5-87EA-77396B4D1724}" type="datetimeFigureOut">
              <a:rPr lang="fr-FR" smtClean="0">
                <a:solidFill>
                  <a:prstClr val="black">
                    <a:tint val="75000"/>
                  </a:prstClr>
                </a:solidFill>
              </a:rPr>
              <a:pPr/>
              <a:t>12/04/2025</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1457FE16-C50D-4D3B-BD4D-596A6B793DD5}"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4158798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2E31BBF8-B4ED-40A5-87EA-77396B4D1724}" type="datetimeFigureOut">
              <a:rPr lang="fr-FR" smtClean="0">
                <a:solidFill>
                  <a:prstClr val="black">
                    <a:tint val="75000"/>
                  </a:prstClr>
                </a:solidFill>
              </a:rPr>
              <a:pPr/>
              <a:t>12/04/2025</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1457FE16-C50D-4D3B-BD4D-596A6B793DD5}"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3470688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E31BBF8-B4ED-40A5-87EA-77396B4D1724}" type="datetimeFigureOut">
              <a:rPr lang="fr-FR" smtClean="0">
                <a:solidFill>
                  <a:prstClr val="black">
                    <a:tint val="75000"/>
                  </a:prstClr>
                </a:solidFill>
              </a:rPr>
              <a:pPr/>
              <a:t>12/04/2025</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1457FE16-C50D-4D3B-BD4D-596A6B793DD5}"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3701715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E31BBF8-B4ED-40A5-87EA-77396B4D1724}" type="datetimeFigureOut">
              <a:rPr lang="fr-FR" smtClean="0">
                <a:solidFill>
                  <a:prstClr val="black">
                    <a:tint val="75000"/>
                  </a:prstClr>
                </a:solidFill>
              </a:rPr>
              <a:pPr/>
              <a:t>12/04/2025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1457FE16-C50D-4D3B-BD4D-596A6B793DD5}"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818933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90A23A-AADF-4B64-94F5-3C8A1884DC3B}" type="datetimeFigureOut">
              <a:rPr lang="fr-FR" smtClean="0"/>
              <a:t>12/04/2025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6636C4-5B5E-494F-BE41-12316A23C4E7}" type="slidenum">
              <a:rPr lang="fr-FR" smtClean="0"/>
              <a:t>‹N°›</a:t>
            </a:fld>
            <a:endParaRPr lang="fr-FR"/>
          </a:p>
        </p:txBody>
      </p:sp>
    </p:spTree>
    <p:extLst>
      <p:ext uri="{BB962C8B-B14F-4D97-AF65-F5344CB8AC3E}">
        <p14:creationId xmlns:p14="http://schemas.microsoft.com/office/powerpoint/2010/main" val="6583171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E31BBF8-B4ED-40A5-87EA-77396B4D1724}" type="datetimeFigureOut">
              <a:rPr lang="fr-FR" smtClean="0">
                <a:solidFill>
                  <a:prstClr val="black">
                    <a:tint val="75000"/>
                  </a:prstClr>
                </a:solidFill>
              </a:rPr>
              <a:pPr/>
              <a:t>12/04/2025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1457FE16-C50D-4D3B-BD4D-596A6B793DD5}"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8001314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31BBF8-B4ED-40A5-87EA-77396B4D1724}" type="datetimeFigureOut">
              <a:rPr lang="fr-FR" smtClean="0">
                <a:solidFill>
                  <a:prstClr val="black">
                    <a:tint val="75000"/>
                  </a:prstClr>
                </a:solidFill>
              </a:rPr>
              <a:pPr/>
              <a:t>12/04/2025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1457FE16-C50D-4D3B-BD4D-596A6B793DD5}"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1996762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31BBF8-B4ED-40A5-87EA-77396B4D1724}" type="datetimeFigureOut">
              <a:rPr lang="fr-FR" smtClean="0">
                <a:solidFill>
                  <a:prstClr val="black">
                    <a:tint val="75000"/>
                  </a:prstClr>
                </a:solidFill>
              </a:rPr>
              <a:pPr/>
              <a:t>12/04/2025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1457FE16-C50D-4D3B-BD4D-596A6B793DD5}"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501855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A990A23A-AADF-4B64-94F5-3C8A1884DC3B}" type="datetimeFigureOut">
              <a:rPr lang="fr-FR" smtClean="0"/>
              <a:t>12/04/2025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16636C4-5B5E-494F-BE41-12316A23C4E7}" type="slidenum">
              <a:rPr lang="fr-FR" smtClean="0"/>
              <a:t>‹N°›</a:t>
            </a:fld>
            <a:endParaRPr lang="fr-FR"/>
          </a:p>
        </p:txBody>
      </p:sp>
    </p:spTree>
    <p:extLst>
      <p:ext uri="{BB962C8B-B14F-4D97-AF65-F5344CB8AC3E}">
        <p14:creationId xmlns:p14="http://schemas.microsoft.com/office/powerpoint/2010/main" val="340523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990A23A-AADF-4B64-94F5-3C8A1884DC3B}" type="datetimeFigureOut">
              <a:rPr lang="fr-FR" smtClean="0"/>
              <a:t>12/04/2025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16636C4-5B5E-494F-BE41-12316A23C4E7}" type="slidenum">
              <a:rPr lang="fr-FR" smtClean="0"/>
              <a:t>‹N°›</a:t>
            </a:fld>
            <a:endParaRPr lang="fr-FR"/>
          </a:p>
        </p:txBody>
      </p:sp>
    </p:spTree>
    <p:extLst>
      <p:ext uri="{BB962C8B-B14F-4D97-AF65-F5344CB8AC3E}">
        <p14:creationId xmlns:p14="http://schemas.microsoft.com/office/powerpoint/2010/main" val="3293661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990A23A-AADF-4B64-94F5-3C8A1884DC3B}" type="datetimeFigureOut">
              <a:rPr lang="fr-FR" smtClean="0"/>
              <a:t>12/04/2025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16636C4-5B5E-494F-BE41-12316A23C4E7}" type="slidenum">
              <a:rPr lang="fr-FR" smtClean="0"/>
              <a:t>‹N°›</a:t>
            </a:fld>
            <a:endParaRPr lang="fr-FR"/>
          </a:p>
        </p:txBody>
      </p:sp>
    </p:spTree>
    <p:extLst>
      <p:ext uri="{BB962C8B-B14F-4D97-AF65-F5344CB8AC3E}">
        <p14:creationId xmlns:p14="http://schemas.microsoft.com/office/powerpoint/2010/main" val="1781301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A990A23A-AADF-4B64-94F5-3C8A1884DC3B}" type="datetimeFigureOut">
              <a:rPr lang="fr-FR" smtClean="0"/>
              <a:t>12/04/2025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16636C4-5B5E-494F-BE41-12316A23C4E7}" type="slidenum">
              <a:rPr lang="fr-FR" smtClean="0"/>
              <a:t>‹N°›</a:t>
            </a:fld>
            <a:endParaRPr lang="fr-FR"/>
          </a:p>
        </p:txBody>
      </p:sp>
    </p:spTree>
    <p:extLst>
      <p:ext uri="{BB962C8B-B14F-4D97-AF65-F5344CB8AC3E}">
        <p14:creationId xmlns:p14="http://schemas.microsoft.com/office/powerpoint/2010/main" val="3123606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990A23A-AADF-4B64-94F5-3C8A1884DC3B}" type="datetimeFigureOut">
              <a:rPr lang="fr-FR" smtClean="0"/>
              <a:t>12/04/2025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16636C4-5B5E-494F-BE41-12316A23C4E7}" type="slidenum">
              <a:rPr lang="fr-FR" smtClean="0"/>
              <a:t>‹N°›</a:t>
            </a:fld>
            <a:endParaRPr lang="fr-FR"/>
          </a:p>
        </p:txBody>
      </p:sp>
    </p:spTree>
    <p:extLst>
      <p:ext uri="{BB962C8B-B14F-4D97-AF65-F5344CB8AC3E}">
        <p14:creationId xmlns:p14="http://schemas.microsoft.com/office/powerpoint/2010/main" val="3541084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990A23A-AADF-4B64-94F5-3C8A1884DC3B}" type="datetimeFigureOut">
              <a:rPr lang="fr-FR" smtClean="0"/>
              <a:t>12/04/2025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16636C4-5B5E-494F-BE41-12316A23C4E7}" type="slidenum">
              <a:rPr lang="fr-FR" smtClean="0"/>
              <a:t>‹N°›</a:t>
            </a:fld>
            <a:endParaRPr lang="fr-FR"/>
          </a:p>
        </p:txBody>
      </p:sp>
    </p:spTree>
    <p:extLst>
      <p:ext uri="{BB962C8B-B14F-4D97-AF65-F5344CB8AC3E}">
        <p14:creationId xmlns:p14="http://schemas.microsoft.com/office/powerpoint/2010/main" val="719953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A990A23A-AADF-4B64-94F5-3C8A1884DC3B}" type="datetimeFigureOut">
              <a:rPr lang="fr-FR" smtClean="0"/>
              <a:t>12/04/2025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16636C4-5B5E-494F-BE41-12316A23C4E7}" type="slidenum">
              <a:rPr lang="fr-FR" smtClean="0"/>
              <a:t>‹N°›</a:t>
            </a:fld>
            <a:endParaRPr lang="fr-FR"/>
          </a:p>
        </p:txBody>
      </p:sp>
    </p:spTree>
    <p:extLst>
      <p:ext uri="{BB962C8B-B14F-4D97-AF65-F5344CB8AC3E}">
        <p14:creationId xmlns:p14="http://schemas.microsoft.com/office/powerpoint/2010/main" val="252974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90A23A-AADF-4B64-94F5-3C8A1884DC3B}" type="datetimeFigureOut">
              <a:rPr lang="fr-FR" smtClean="0"/>
              <a:t>12/04/2025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6636C4-5B5E-494F-BE41-12316A23C4E7}" type="slidenum">
              <a:rPr lang="fr-FR" smtClean="0"/>
              <a:t>‹N°›</a:t>
            </a:fld>
            <a:endParaRPr lang="fr-FR"/>
          </a:p>
        </p:txBody>
      </p:sp>
    </p:spTree>
    <p:extLst>
      <p:ext uri="{BB962C8B-B14F-4D97-AF65-F5344CB8AC3E}">
        <p14:creationId xmlns:p14="http://schemas.microsoft.com/office/powerpoint/2010/main" val="6688124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31BBF8-B4ED-40A5-87EA-77396B4D1724}" type="datetimeFigureOut">
              <a:rPr lang="fr-FR" smtClean="0">
                <a:solidFill>
                  <a:prstClr val="black">
                    <a:tint val="75000"/>
                  </a:prstClr>
                </a:solidFill>
              </a:rPr>
              <a:pPr/>
              <a:t>12/04/2025</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57FE16-C50D-4D3B-BD4D-596A6B793DD5}"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9970478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23528" y="1196752"/>
            <a:ext cx="8640960" cy="4176464"/>
          </a:xfrm>
        </p:spPr>
        <p:txBody>
          <a:bodyPr>
            <a:noAutofit/>
          </a:bodyPr>
          <a:lstStyle/>
          <a:p>
            <a:pPr marL="457200" indent="-457200" algn="just">
              <a:buFont typeface="Arial" pitchFamily="34" charset="0"/>
              <a:buChar char="•"/>
            </a:pPr>
            <a:r>
              <a:rPr lang="fr-FR" sz="2400" b="1" dirty="0">
                <a:solidFill>
                  <a:schemeClr val="tx1"/>
                </a:solidFill>
              </a:rPr>
              <a:t>Éléments de définition </a:t>
            </a:r>
          </a:p>
          <a:p>
            <a:pPr marL="457200" indent="-457200" algn="just">
              <a:buFont typeface="Arial" pitchFamily="34" charset="0"/>
              <a:buChar char="•"/>
            </a:pPr>
            <a:r>
              <a:rPr lang="fr-FR" sz="2400" b="1" dirty="0">
                <a:solidFill>
                  <a:schemeClr val="tx1"/>
                </a:solidFill>
              </a:rPr>
              <a:t>Types</a:t>
            </a:r>
          </a:p>
          <a:p>
            <a:pPr marL="457200" indent="-457200" algn="just">
              <a:buFont typeface="Arial" pitchFamily="34" charset="0"/>
              <a:buChar char="•"/>
            </a:pPr>
            <a:r>
              <a:rPr lang="fr-FR" sz="2400" b="1" dirty="0">
                <a:solidFill>
                  <a:schemeClr val="tx1"/>
                </a:solidFill>
              </a:rPr>
              <a:t>Avantages et </a:t>
            </a:r>
            <a:r>
              <a:rPr lang="fr-FR" sz="2400" b="1" dirty="0" smtClean="0">
                <a:solidFill>
                  <a:schemeClr val="tx1"/>
                </a:solidFill>
              </a:rPr>
              <a:t>limites quand utiliser la recherche par observation ?</a:t>
            </a:r>
          </a:p>
          <a:p>
            <a:pPr marL="457200" indent="-457200" algn="just">
              <a:buFont typeface="Arial" pitchFamily="34" charset="0"/>
              <a:buChar char="•"/>
            </a:pPr>
            <a:r>
              <a:rPr lang="fr-FR" sz="2400" b="1" dirty="0" smtClean="0">
                <a:solidFill>
                  <a:schemeClr val="tx1"/>
                </a:solidFill>
              </a:rPr>
              <a:t>Préparer une observation </a:t>
            </a:r>
          </a:p>
          <a:p>
            <a:pPr marL="457200" indent="-457200" algn="just">
              <a:buFont typeface="Arial" pitchFamily="34" charset="0"/>
              <a:buChar char="•"/>
            </a:pPr>
            <a:r>
              <a:rPr lang="fr-FR" sz="2400" b="1" dirty="0" smtClean="0">
                <a:solidFill>
                  <a:schemeClr val="tx1"/>
                </a:solidFill>
              </a:rPr>
              <a:t>Mener une observation: quelques conseils </a:t>
            </a:r>
            <a:endParaRPr lang="fr-FR" sz="2400" b="1" dirty="0">
              <a:solidFill>
                <a:schemeClr val="tx1"/>
              </a:solidFill>
            </a:endParaRPr>
          </a:p>
          <a:p>
            <a:pPr marL="457200" indent="-457200" algn="just">
              <a:buFont typeface="Arial" pitchFamily="34" charset="0"/>
              <a:buChar char="•"/>
            </a:pPr>
            <a:r>
              <a:rPr lang="fr-FR" sz="2400" b="1" dirty="0">
                <a:solidFill>
                  <a:schemeClr val="tx1"/>
                </a:solidFill>
              </a:rPr>
              <a:t>Grille d’observation </a:t>
            </a:r>
          </a:p>
          <a:p>
            <a:pPr marL="457200" indent="-457200" algn="just">
              <a:buFont typeface="Arial" pitchFamily="34" charset="0"/>
              <a:buChar char="•"/>
            </a:pPr>
            <a:r>
              <a:rPr lang="fr-FR" sz="2400" b="1" dirty="0">
                <a:solidFill>
                  <a:schemeClr val="tx1"/>
                </a:solidFill>
              </a:rPr>
              <a:t>exemples </a:t>
            </a:r>
          </a:p>
        </p:txBody>
      </p:sp>
      <p:sp>
        <p:nvSpPr>
          <p:cNvPr id="4" name="Rectangle 3"/>
          <p:cNvSpPr/>
          <p:nvPr/>
        </p:nvSpPr>
        <p:spPr>
          <a:xfrm>
            <a:off x="323528" y="362635"/>
            <a:ext cx="8136904" cy="584775"/>
          </a:xfrm>
          <a:prstGeom prst="rect">
            <a:avLst/>
          </a:prstGeom>
        </p:spPr>
        <p:txBody>
          <a:bodyPr wrap="square">
            <a:spAutoFit/>
          </a:bodyPr>
          <a:lstStyle/>
          <a:p>
            <a:pPr algn="ctr"/>
            <a:r>
              <a:rPr lang="fr-FR" sz="3200" b="1" dirty="0"/>
              <a:t>La méthode de l’observation </a:t>
            </a:r>
            <a:r>
              <a:rPr lang="fr-FR" sz="3200" b="1" dirty="0" smtClean="0"/>
              <a:t>scientifique </a:t>
            </a:r>
            <a:endParaRPr lang="fr-FR" sz="3200" b="1" dirty="0"/>
          </a:p>
        </p:txBody>
      </p:sp>
    </p:spTree>
    <p:extLst>
      <p:ext uri="{BB962C8B-B14F-4D97-AF65-F5344CB8AC3E}">
        <p14:creationId xmlns:p14="http://schemas.microsoft.com/office/powerpoint/2010/main" val="6313255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88641"/>
            <a:ext cx="8964488" cy="3168352"/>
          </a:xfrm>
        </p:spPr>
        <p:txBody>
          <a:bodyPr>
            <a:normAutofit fontScale="77500" lnSpcReduction="20000"/>
          </a:bodyPr>
          <a:lstStyle/>
          <a:p>
            <a:pPr marL="0" indent="0">
              <a:buNone/>
            </a:pPr>
            <a:r>
              <a:rPr lang="fr-FR" b="1" dirty="0" smtClean="0">
                <a:latin typeface="Times New Roman" pitchFamily="18" charset="0"/>
                <a:cs typeface="Times New Roman" pitchFamily="18" charset="0"/>
              </a:rPr>
              <a:t>Avantages </a:t>
            </a:r>
            <a:endParaRPr lang="fr-FR" b="1" dirty="0" smtClean="0">
              <a:latin typeface="Times New Roman" pitchFamily="18" charset="0"/>
              <a:cs typeface="Times New Roman" pitchFamily="18" charset="0"/>
            </a:endParaRPr>
          </a:p>
          <a:p>
            <a:pPr algn="just">
              <a:buFont typeface="Wingdings" pitchFamily="2" charset="2"/>
              <a:buChar char="ü"/>
            </a:pPr>
            <a:r>
              <a:rPr lang="fr-FR" dirty="0" smtClean="0">
                <a:solidFill>
                  <a:srgbClr val="00B050"/>
                </a:solidFill>
                <a:latin typeface="Times New Roman" pitchFamily="18" charset="0"/>
                <a:cs typeface="Times New Roman" pitchFamily="18" charset="0"/>
              </a:rPr>
              <a:t>Rigueur méthodologique: Permet une collecte de données systématique et ordonnée grâce à la grille et au carnet de bord.</a:t>
            </a:r>
          </a:p>
          <a:p>
            <a:pPr algn="just">
              <a:buFont typeface="Wingdings" pitchFamily="2" charset="2"/>
              <a:buChar char="ü"/>
            </a:pPr>
            <a:r>
              <a:rPr lang="fr-FR" dirty="0" smtClean="0">
                <a:solidFill>
                  <a:srgbClr val="00B050"/>
                </a:solidFill>
                <a:latin typeface="Times New Roman" pitchFamily="18" charset="0"/>
                <a:cs typeface="Times New Roman" pitchFamily="18" charset="0"/>
              </a:rPr>
              <a:t>Objectivité: Réduit les biais d’interprétation grâce à une focalisation sur des critères observables et définis à l’avance..</a:t>
            </a:r>
          </a:p>
          <a:p>
            <a:pPr algn="just">
              <a:buFont typeface="Wingdings" pitchFamily="2" charset="2"/>
              <a:buChar char="ü"/>
            </a:pPr>
            <a:r>
              <a:rPr lang="fr-FR" dirty="0" smtClean="0">
                <a:solidFill>
                  <a:srgbClr val="00B050"/>
                </a:solidFill>
                <a:latin typeface="Times New Roman" pitchFamily="18" charset="0"/>
                <a:cs typeface="Times New Roman" pitchFamily="18" charset="0"/>
              </a:rPr>
              <a:t>Comparabilité des données : Rend les données comparables entre différents contextes ou observateurs.</a:t>
            </a:r>
          </a:p>
          <a:p>
            <a:pPr algn="just">
              <a:buFont typeface="Wingdings" pitchFamily="2" charset="2"/>
              <a:buChar char="ü"/>
            </a:pPr>
            <a:r>
              <a:rPr lang="fr-FR" dirty="0" smtClean="0">
                <a:solidFill>
                  <a:srgbClr val="00B050"/>
                </a:solidFill>
                <a:latin typeface="Times New Roman" pitchFamily="18" charset="0"/>
                <a:cs typeface="Times New Roman" pitchFamily="18" charset="0"/>
              </a:rPr>
              <a:t>Gain de temps lors de l’analyse: La structure permet de coder et d’analyser les données plus rapidement</a:t>
            </a:r>
            <a:r>
              <a:rPr lang="fr-FR" dirty="0" smtClean="0">
                <a:solidFill>
                  <a:srgbClr val="00B050"/>
                </a:solidFill>
                <a:latin typeface="Times New Roman" pitchFamily="18" charset="0"/>
                <a:cs typeface="Times New Roman" pitchFamily="18" charset="0"/>
              </a:rPr>
              <a:t>.</a:t>
            </a:r>
            <a:endParaRPr lang="fr-FR" dirty="0" smtClean="0">
              <a:solidFill>
                <a:srgbClr val="00B050"/>
              </a:solidFill>
              <a:latin typeface="Times New Roman" pitchFamily="18" charset="0"/>
              <a:cs typeface="Times New Roman" pitchFamily="18" charset="0"/>
            </a:endParaRPr>
          </a:p>
        </p:txBody>
      </p:sp>
      <p:sp>
        <p:nvSpPr>
          <p:cNvPr id="2" name="Rectangle 1"/>
          <p:cNvSpPr/>
          <p:nvPr/>
        </p:nvSpPr>
        <p:spPr>
          <a:xfrm>
            <a:off x="-20847" y="3643277"/>
            <a:ext cx="9164847" cy="3170099"/>
          </a:xfrm>
          <a:prstGeom prst="rect">
            <a:avLst/>
          </a:prstGeom>
        </p:spPr>
        <p:txBody>
          <a:bodyPr wrap="square">
            <a:spAutoFit/>
          </a:bodyPr>
          <a:lstStyle/>
          <a:p>
            <a:r>
              <a:rPr lang="fr-FR" sz="2500" b="1" dirty="0">
                <a:latin typeface="Times New Roman" pitchFamily="18" charset="0"/>
                <a:cs typeface="Times New Roman" pitchFamily="18" charset="0"/>
              </a:rPr>
              <a:t>Limites</a:t>
            </a:r>
          </a:p>
          <a:p>
            <a:pPr algn="just">
              <a:buFont typeface="Wingdings" pitchFamily="2" charset="2"/>
              <a:buChar char="v"/>
            </a:pPr>
            <a:r>
              <a:rPr lang="fr-FR" sz="2500" dirty="0">
                <a:solidFill>
                  <a:srgbClr val="FF0000"/>
                </a:solidFill>
                <a:latin typeface="Times New Roman" pitchFamily="18" charset="0"/>
                <a:cs typeface="Times New Roman" pitchFamily="18" charset="0"/>
              </a:rPr>
              <a:t>Risque de rigidité: Peut négliger des comportements ou éléments imprévus, car elle suit un cadre fixé à l’avance.</a:t>
            </a:r>
          </a:p>
          <a:p>
            <a:pPr algn="just">
              <a:buFont typeface="Wingdings" pitchFamily="2" charset="2"/>
              <a:buChar char="v"/>
            </a:pPr>
            <a:r>
              <a:rPr lang="fr-FR" sz="2500" dirty="0">
                <a:solidFill>
                  <a:srgbClr val="FF0000"/>
                </a:solidFill>
                <a:latin typeface="Times New Roman" pitchFamily="18" charset="0"/>
                <a:cs typeface="Times New Roman" pitchFamily="18" charset="0"/>
              </a:rPr>
              <a:t>Interprétation parfois limitée: Peut manquer de profondeur interprétative, surtout si elle se limite à des comportements quantifiable</a:t>
            </a:r>
          </a:p>
          <a:p>
            <a:pPr algn="just">
              <a:buFont typeface="Wingdings" pitchFamily="2" charset="2"/>
              <a:buChar char="v"/>
            </a:pPr>
            <a:r>
              <a:rPr lang="fr-FR" sz="2500" dirty="0">
                <a:solidFill>
                  <a:srgbClr val="FF0000"/>
                </a:solidFill>
                <a:latin typeface="Times New Roman" pitchFamily="18" charset="0"/>
                <a:cs typeface="Times New Roman" pitchFamily="18" charset="0"/>
              </a:rPr>
              <a:t>Nécessite une préparation rigoureuse: La construction des outils (grille,) demande du temps, de l’expertise et des essais préalables</a:t>
            </a:r>
            <a:endParaRPr lang="fr-FR" sz="25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1353502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144000" cy="6741368"/>
          </a:xfrm>
        </p:spPr>
        <p:txBody>
          <a:bodyPr>
            <a:normAutofit lnSpcReduction="10000"/>
          </a:bodyPr>
          <a:lstStyle/>
          <a:p>
            <a:pPr marL="0" indent="0">
              <a:buNone/>
            </a:pPr>
            <a:r>
              <a:rPr lang="fr-FR" b="1" dirty="0">
                <a:solidFill>
                  <a:srgbClr val="7030A0"/>
                </a:solidFill>
                <a:latin typeface="Times New Roman" pitchFamily="18" charset="0"/>
                <a:cs typeface="Times New Roman" pitchFamily="18" charset="0"/>
              </a:rPr>
              <a:t>4. L’observation non structurée</a:t>
            </a:r>
          </a:p>
          <a:p>
            <a:pPr algn="just"/>
            <a:r>
              <a:rPr lang="fr-FR" dirty="0" smtClean="0">
                <a:latin typeface="Times New Roman" pitchFamily="18" charset="0"/>
                <a:cs typeface="Times New Roman" pitchFamily="18" charset="0"/>
              </a:rPr>
              <a:t>L’observation scientifique </a:t>
            </a:r>
            <a:r>
              <a:rPr lang="fr-FR" b="1" dirty="0" smtClean="0">
                <a:latin typeface="Times New Roman" pitchFamily="18" charset="0"/>
                <a:cs typeface="Times New Roman" pitchFamily="18" charset="0"/>
              </a:rPr>
              <a:t>non structurée </a:t>
            </a:r>
            <a:r>
              <a:rPr lang="fr-FR" dirty="0" smtClean="0">
                <a:latin typeface="Times New Roman" pitchFamily="18" charset="0"/>
                <a:cs typeface="Times New Roman" pitchFamily="18" charset="0"/>
              </a:rPr>
              <a:t>est une méthode qualitative qui consiste à observer un phénomène </a:t>
            </a:r>
            <a:r>
              <a:rPr lang="fr-FR" b="1" dirty="0" smtClean="0">
                <a:latin typeface="Times New Roman" pitchFamily="18" charset="0"/>
                <a:cs typeface="Times New Roman" pitchFamily="18" charset="0"/>
              </a:rPr>
              <a:t>sans grille ni protocole rigide préétabli</a:t>
            </a:r>
            <a:r>
              <a:rPr lang="fr-FR" dirty="0" smtClean="0">
                <a:latin typeface="Times New Roman" pitchFamily="18" charset="0"/>
                <a:cs typeface="Times New Roman" pitchFamily="18" charset="0"/>
              </a:rPr>
              <a:t>.</a:t>
            </a:r>
          </a:p>
          <a:p>
            <a:pPr algn="just"/>
            <a:r>
              <a:rPr lang="fr-FR" dirty="0" smtClean="0">
                <a:latin typeface="Times New Roman" pitchFamily="18" charset="0"/>
                <a:cs typeface="Times New Roman" pitchFamily="18" charset="0"/>
              </a:rPr>
              <a:t>Elle laisse une grande liberté à l’observateur, qui s’adapte à la situation et note de manière libre ce qu’il considère comme pertinent</a:t>
            </a:r>
          </a:p>
          <a:p>
            <a:pPr algn="just"/>
            <a:r>
              <a:rPr lang="fr-FR" dirty="0" smtClean="0">
                <a:latin typeface="Times New Roman" pitchFamily="18" charset="0"/>
                <a:cs typeface="Times New Roman" pitchFamily="18" charset="0"/>
              </a:rPr>
              <a:t>Ce qui assure la précision dans la description du  </a:t>
            </a:r>
            <a:r>
              <a:rPr lang="fr-FR" dirty="0">
                <a:latin typeface="Times New Roman" pitchFamily="18" charset="0"/>
                <a:cs typeface="Times New Roman" pitchFamily="18" charset="0"/>
              </a:rPr>
              <a:t>comportement </a:t>
            </a:r>
            <a:r>
              <a:rPr lang="fr-FR" dirty="0" smtClean="0">
                <a:latin typeface="Times New Roman" pitchFamily="18" charset="0"/>
                <a:cs typeface="Times New Roman" pitchFamily="18" charset="0"/>
              </a:rPr>
              <a:t>de l’individu.</a:t>
            </a:r>
          </a:p>
          <a:p>
            <a:pPr algn="just"/>
            <a:r>
              <a:rPr lang="fr-FR" dirty="0" smtClean="0">
                <a:latin typeface="Times New Roman" pitchFamily="18" charset="0"/>
                <a:cs typeface="Times New Roman" pitchFamily="18" charset="0"/>
              </a:rPr>
              <a:t>Ce type d’observation est particulièrement utile pour explorer des phénomènes complexes ou peu connus, car il permet de saisir la richesse, la spontanéité et la subjectivité des interactions sociales</a:t>
            </a:r>
            <a:endParaRPr lang="fr-FR" dirty="0">
              <a:latin typeface="Times New Roman" pitchFamily="18" charset="0"/>
              <a:cs typeface="Times New Roman" pitchFamily="18" charset="0"/>
            </a:endParaRPr>
          </a:p>
          <a:p>
            <a:pPr algn="just"/>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16760108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764704"/>
            <a:ext cx="9144000" cy="6093296"/>
          </a:xfrm>
        </p:spPr>
        <p:txBody>
          <a:bodyPr>
            <a:normAutofit lnSpcReduction="10000"/>
          </a:bodyPr>
          <a:lstStyle/>
          <a:p>
            <a:pPr algn="just"/>
            <a:r>
              <a:rPr lang="fr-FR" b="1" dirty="0" smtClean="0">
                <a:solidFill>
                  <a:srgbClr val="00B050"/>
                </a:solidFill>
                <a:latin typeface="Times New Roman" pitchFamily="18" charset="0"/>
                <a:cs typeface="Times New Roman" pitchFamily="18" charset="0"/>
              </a:rPr>
              <a:t>Souplesse méthodologique: L’observateur peut s’adapter librement aux imprévus et aux changements de contexte, ce qui est particulièrement utile dans les milieux sociaux complexes.</a:t>
            </a:r>
          </a:p>
          <a:p>
            <a:pPr algn="just"/>
            <a:r>
              <a:rPr lang="fr-FR" b="1" dirty="0" smtClean="0">
                <a:solidFill>
                  <a:srgbClr val="00B050"/>
                </a:solidFill>
                <a:latin typeface="Times New Roman" pitchFamily="18" charset="0"/>
                <a:cs typeface="Times New Roman" pitchFamily="18" charset="0"/>
              </a:rPr>
              <a:t>Révélation d’éléments inattendus: En l’absence de cadre rigide, l’observateur peut repérer des comportements ou des dynamiques qu’il n’aurait pas anticipés.</a:t>
            </a:r>
          </a:p>
          <a:p>
            <a:pPr algn="just"/>
            <a:r>
              <a:rPr lang="fr-FR" b="1" dirty="0" smtClean="0">
                <a:solidFill>
                  <a:srgbClr val="00B050"/>
                </a:solidFill>
                <a:latin typeface="Times New Roman" pitchFamily="18" charset="0"/>
                <a:cs typeface="Times New Roman" pitchFamily="18" charset="0"/>
              </a:rPr>
              <a:t>Pertinence pour les études qualitatives: Idéale pour les recherches sociolinguistiques ou culturelles centrées sur  les pratiques et les représentations.</a:t>
            </a:r>
            <a:endParaRPr lang="fr-FR" b="1" dirty="0">
              <a:solidFill>
                <a:srgbClr val="00B050"/>
              </a:solidFill>
              <a:latin typeface="Times New Roman" pitchFamily="18" charset="0"/>
              <a:cs typeface="Times New Roman" pitchFamily="18" charset="0"/>
            </a:endParaRPr>
          </a:p>
        </p:txBody>
      </p:sp>
      <p:sp>
        <p:nvSpPr>
          <p:cNvPr id="6" name="Titre 1"/>
          <p:cNvSpPr>
            <a:spLocks noGrp="1"/>
          </p:cNvSpPr>
          <p:nvPr>
            <p:ph type="title"/>
          </p:nvPr>
        </p:nvSpPr>
        <p:spPr>
          <a:xfrm>
            <a:off x="395536" y="0"/>
            <a:ext cx="8229600" cy="692696"/>
          </a:xfrm>
        </p:spPr>
        <p:txBody>
          <a:bodyPr>
            <a:normAutofit fontScale="90000"/>
          </a:bodyPr>
          <a:lstStyle/>
          <a:p>
            <a:r>
              <a:rPr lang="fr-FR" b="1" dirty="0" smtClean="0">
                <a:latin typeface="Times New Roman" pitchFamily="18" charset="0"/>
                <a:cs typeface="Times New Roman" pitchFamily="18" charset="0"/>
              </a:rPr>
              <a:t>Avantages</a:t>
            </a:r>
            <a:endParaRPr lang="fr-FR" b="1" dirty="0">
              <a:latin typeface="Times New Roman" pitchFamily="18" charset="0"/>
              <a:cs typeface="Times New Roman" pitchFamily="18" charset="0"/>
            </a:endParaRPr>
          </a:p>
        </p:txBody>
      </p:sp>
    </p:spTree>
    <p:extLst>
      <p:ext uri="{BB962C8B-B14F-4D97-AF65-F5344CB8AC3E}">
        <p14:creationId xmlns:p14="http://schemas.microsoft.com/office/powerpoint/2010/main" val="20758954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8229600" cy="1143000"/>
          </a:xfrm>
        </p:spPr>
        <p:txBody>
          <a:bodyPr/>
          <a:lstStyle/>
          <a:p>
            <a:r>
              <a:rPr lang="fr-FR" b="1" dirty="0" smtClean="0">
                <a:latin typeface="Times New Roman" pitchFamily="18" charset="0"/>
                <a:cs typeface="Times New Roman" pitchFamily="18" charset="0"/>
              </a:rPr>
              <a:t>Limites </a:t>
            </a:r>
            <a:endParaRPr lang="fr-FR"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1052736"/>
            <a:ext cx="9144000" cy="5688632"/>
          </a:xfrm>
        </p:spPr>
        <p:txBody>
          <a:bodyPr>
            <a:normAutofit/>
          </a:bodyPr>
          <a:lstStyle/>
          <a:p>
            <a:pPr algn="just"/>
            <a:r>
              <a:rPr lang="fr-FR" dirty="0" smtClean="0">
                <a:solidFill>
                  <a:srgbClr val="FF0000"/>
                </a:solidFill>
                <a:latin typeface="Times New Roman" pitchFamily="18" charset="0"/>
                <a:cs typeface="Times New Roman" pitchFamily="18" charset="0"/>
              </a:rPr>
              <a:t>Risque de subjectivité: Les observations peuvent être influencées par les attentes, les émotions ou les valeurs de l’observateur, ce qui peut introduire des préjugés ou parti pris.</a:t>
            </a:r>
          </a:p>
          <a:p>
            <a:pPr algn="just"/>
            <a:r>
              <a:rPr lang="fr-FR" dirty="0" smtClean="0">
                <a:solidFill>
                  <a:srgbClr val="FF0000"/>
                </a:solidFill>
                <a:latin typeface="Times New Roman" pitchFamily="18" charset="0"/>
                <a:cs typeface="Times New Roman" pitchFamily="18" charset="0"/>
              </a:rPr>
              <a:t>Difficulté de comparaison: L’absence de structure rend difficile la comparaison entre différentes observations, terrains ou chercheurs. </a:t>
            </a:r>
          </a:p>
          <a:p>
            <a:pPr algn="just"/>
            <a:r>
              <a:rPr lang="fr-FR" dirty="0" smtClean="0">
                <a:solidFill>
                  <a:srgbClr val="FF0000"/>
                </a:solidFill>
                <a:latin typeface="Times New Roman" pitchFamily="18" charset="0"/>
                <a:cs typeface="Times New Roman" pitchFamily="18" charset="0"/>
              </a:rPr>
              <a:t>Analyse plus complexe: Les données étant moins organisées, leur traitement, leur codage et leur interprétation demandent plus de temps et de rigueur.</a:t>
            </a:r>
          </a:p>
          <a:p>
            <a:pPr algn="just"/>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13678331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75656" y="0"/>
            <a:ext cx="6192688" cy="1015663"/>
          </a:xfrm>
          <a:prstGeom prst="rect">
            <a:avLst/>
          </a:prstGeom>
        </p:spPr>
        <p:txBody>
          <a:bodyPr wrap="square">
            <a:spAutoFit/>
          </a:bodyPr>
          <a:lstStyle/>
          <a:p>
            <a:r>
              <a:rPr lang="fr-FR" sz="2400" b="1" dirty="0">
                <a:latin typeface="Times New Roman" pitchFamily="18" charset="0"/>
                <a:cs typeface="Times New Roman" pitchFamily="18" charset="0"/>
              </a:rPr>
              <a:t>Quand utiliser la recherche par observation ?</a:t>
            </a:r>
          </a:p>
          <a:p>
            <a:r>
              <a:rPr lang="fr-FR" dirty="0" smtClean="0"/>
              <a:t/>
            </a:r>
            <a:br>
              <a:rPr lang="fr-FR" dirty="0" smtClean="0"/>
            </a:br>
            <a:endParaRPr lang="fr-FR" dirty="0"/>
          </a:p>
        </p:txBody>
      </p:sp>
      <p:sp>
        <p:nvSpPr>
          <p:cNvPr id="5" name="Rectangle 4"/>
          <p:cNvSpPr/>
          <p:nvPr/>
        </p:nvSpPr>
        <p:spPr>
          <a:xfrm>
            <a:off x="0" y="692696"/>
            <a:ext cx="9144000" cy="1631216"/>
          </a:xfrm>
          <a:prstGeom prst="rect">
            <a:avLst/>
          </a:prstGeom>
        </p:spPr>
        <p:txBody>
          <a:bodyPr wrap="square">
            <a:spAutoFit/>
          </a:bodyPr>
          <a:lstStyle/>
          <a:p>
            <a:pPr algn="just"/>
            <a:r>
              <a:rPr lang="fr-FR" b="1" dirty="0" smtClean="0"/>
              <a:t>1</a:t>
            </a:r>
            <a:r>
              <a:rPr lang="fr-FR" sz="2000" b="1" dirty="0" smtClean="0">
                <a:latin typeface="Times New Roman" pitchFamily="18" charset="0"/>
                <a:cs typeface="Times New Roman" pitchFamily="18" charset="0"/>
              </a:rPr>
              <a:t>. </a:t>
            </a:r>
            <a:r>
              <a:rPr lang="fr-FR" sz="2000" b="1" dirty="0">
                <a:latin typeface="Times New Roman" pitchFamily="18" charset="0"/>
                <a:cs typeface="Times New Roman" pitchFamily="18" charset="0"/>
              </a:rPr>
              <a:t>Lorsque la question de recherche débute par “comment ?”</a:t>
            </a:r>
          </a:p>
          <a:p>
            <a:pPr algn="just"/>
            <a:r>
              <a:rPr lang="fr-FR" sz="2000" dirty="0">
                <a:latin typeface="Times New Roman" pitchFamily="18" charset="0"/>
                <a:cs typeface="Times New Roman" pitchFamily="18" charset="0"/>
              </a:rPr>
              <a:t>L’observation est une technique utile et très efficace quand il s’agit d’expliquer un phénomène sur lequel on s’interroge, notamment sur le fonctionnement de celui-ci.</a:t>
            </a:r>
          </a:p>
          <a:p>
            <a:pPr algn="just"/>
            <a:r>
              <a:rPr lang="fr-FR" sz="2000" b="1" dirty="0">
                <a:latin typeface="Times New Roman" pitchFamily="18" charset="0"/>
                <a:cs typeface="Times New Roman" pitchFamily="18" charset="0"/>
              </a:rPr>
              <a:t>Exemple</a:t>
            </a:r>
          </a:p>
          <a:p>
            <a:pPr algn="just"/>
            <a:r>
              <a:rPr lang="fr-FR" sz="2000" dirty="0">
                <a:latin typeface="Times New Roman" pitchFamily="18" charset="0"/>
                <a:cs typeface="Times New Roman" pitchFamily="18" charset="0"/>
              </a:rPr>
              <a:t>Comment les réfugiés sont-ils pris en charge à leur arrivée sur le sol français ?</a:t>
            </a:r>
          </a:p>
        </p:txBody>
      </p:sp>
      <p:sp>
        <p:nvSpPr>
          <p:cNvPr id="6" name="Rectangle 5"/>
          <p:cNvSpPr/>
          <p:nvPr/>
        </p:nvSpPr>
        <p:spPr>
          <a:xfrm>
            <a:off x="0" y="2636912"/>
            <a:ext cx="8964488" cy="1631216"/>
          </a:xfrm>
          <a:prstGeom prst="rect">
            <a:avLst/>
          </a:prstGeom>
        </p:spPr>
        <p:txBody>
          <a:bodyPr wrap="square">
            <a:spAutoFit/>
          </a:bodyPr>
          <a:lstStyle/>
          <a:p>
            <a:pPr algn="just"/>
            <a:r>
              <a:rPr lang="fr-FR" b="1" dirty="0"/>
              <a:t>2</a:t>
            </a:r>
            <a:r>
              <a:rPr lang="fr-FR" b="1" dirty="0">
                <a:latin typeface="Times New Roman" pitchFamily="18" charset="0"/>
                <a:cs typeface="Times New Roman" pitchFamily="18" charset="0"/>
              </a:rPr>
              <a:t>. </a:t>
            </a:r>
            <a:r>
              <a:rPr lang="fr-FR" sz="2000" b="1" dirty="0">
                <a:latin typeface="Times New Roman" pitchFamily="18" charset="0"/>
                <a:cs typeface="Times New Roman" pitchFamily="18" charset="0"/>
              </a:rPr>
              <a:t>Lorsque l’on veut étudier un phénomène dans son cadre naturel</a:t>
            </a:r>
          </a:p>
          <a:p>
            <a:pPr algn="just"/>
            <a:r>
              <a:rPr lang="fr-FR" sz="2000" b="1" dirty="0">
                <a:latin typeface="Times New Roman" pitchFamily="18" charset="0"/>
                <a:cs typeface="Times New Roman" pitchFamily="18" charset="0"/>
              </a:rPr>
              <a:t>Exemple</a:t>
            </a:r>
          </a:p>
          <a:p>
            <a:pPr algn="just"/>
            <a:r>
              <a:rPr lang="fr-FR" sz="2000" dirty="0">
                <a:latin typeface="Times New Roman" pitchFamily="18" charset="0"/>
                <a:cs typeface="Times New Roman" pitchFamily="18" charset="0"/>
              </a:rPr>
              <a:t>Pour la recherche sur “comment les réfugiés sont-ils pris en charge à leur arrivée sur le sol français ?”, il peut être plus intéressant d’avoir des éléments de réponse par sa propre observation. Plutôt qu’à travers des entretiens indirects.</a:t>
            </a:r>
          </a:p>
        </p:txBody>
      </p:sp>
      <p:sp>
        <p:nvSpPr>
          <p:cNvPr id="7" name="Rectangle 6"/>
          <p:cNvSpPr/>
          <p:nvPr/>
        </p:nvSpPr>
        <p:spPr>
          <a:xfrm>
            <a:off x="0" y="4509120"/>
            <a:ext cx="9144000" cy="2246769"/>
          </a:xfrm>
          <a:prstGeom prst="rect">
            <a:avLst/>
          </a:prstGeom>
        </p:spPr>
        <p:txBody>
          <a:bodyPr wrap="square">
            <a:spAutoFit/>
          </a:bodyPr>
          <a:lstStyle/>
          <a:p>
            <a:r>
              <a:rPr lang="fr-FR" b="1" dirty="0"/>
              <a:t>3</a:t>
            </a:r>
            <a:r>
              <a:rPr lang="fr-FR" b="1" dirty="0">
                <a:latin typeface="Times New Roman" pitchFamily="18" charset="0"/>
                <a:cs typeface="Times New Roman" pitchFamily="18" charset="0"/>
              </a:rPr>
              <a:t>. </a:t>
            </a:r>
            <a:r>
              <a:rPr lang="fr-FR" sz="2000" b="1" dirty="0">
                <a:latin typeface="Times New Roman" pitchFamily="18" charset="0"/>
                <a:cs typeface="Times New Roman" pitchFamily="18" charset="0"/>
              </a:rPr>
              <a:t>Lorsque l’on connaît peu un sujet</a:t>
            </a:r>
          </a:p>
          <a:p>
            <a:r>
              <a:rPr lang="fr-FR" sz="2000" dirty="0">
                <a:latin typeface="Times New Roman" pitchFamily="18" charset="0"/>
                <a:cs typeface="Times New Roman" pitchFamily="18" charset="0"/>
              </a:rPr>
              <a:t>L’observation peut vous en apprendre bien plus qu’un entretien mené sur un sujet que vous connaissez trop peu.</a:t>
            </a:r>
          </a:p>
          <a:p>
            <a:r>
              <a:rPr lang="fr-FR" sz="2000" b="1" dirty="0">
                <a:latin typeface="Times New Roman" pitchFamily="18" charset="0"/>
                <a:cs typeface="Times New Roman" pitchFamily="18" charset="0"/>
              </a:rPr>
              <a:t>Exemple</a:t>
            </a:r>
          </a:p>
          <a:p>
            <a:r>
              <a:rPr lang="fr-FR" sz="2000" dirty="0">
                <a:latin typeface="Times New Roman" pitchFamily="18" charset="0"/>
                <a:cs typeface="Times New Roman" pitchFamily="18" charset="0"/>
              </a:rPr>
              <a:t>Pour une étude sur le comportement des consommateurs dans un supermarché, l’observation pourrait être une première partie de votre travail de recherche avant un éventuel entretien</a:t>
            </a:r>
          </a:p>
        </p:txBody>
      </p:sp>
    </p:spTree>
    <p:extLst>
      <p:ext uri="{BB962C8B-B14F-4D97-AF65-F5344CB8AC3E}">
        <p14:creationId xmlns:p14="http://schemas.microsoft.com/office/powerpoint/2010/main" val="2685244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8847"/>
            <a:ext cx="9036496" cy="2862322"/>
          </a:xfrm>
          <a:prstGeom prst="rect">
            <a:avLst/>
          </a:prstGeom>
        </p:spPr>
        <p:txBody>
          <a:bodyPr wrap="square">
            <a:spAutoFit/>
          </a:bodyPr>
          <a:lstStyle/>
          <a:p>
            <a:pPr algn="just"/>
            <a:r>
              <a:rPr lang="fr-FR" b="1" dirty="0"/>
              <a:t>4. </a:t>
            </a:r>
            <a:r>
              <a:rPr lang="fr-FR" b="1" dirty="0">
                <a:latin typeface="Times New Roman" pitchFamily="18" charset="0"/>
                <a:cs typeface="Times New Roman" pitchFamily="18" charset="0"/>
              </a:rPr>
              <a:t>Lorsque l’on veut avoir accès à la vérité sur une situation</a:t>
            </a:r>
          </a:p>
          <a:p>
            <a:pPr algn="just"/>
            <a:r>
              <a:rPr lang="fr-FR" dirty="0">
                <a:latin typeface="Times New Roman" pitchFamily="18" charset="0"/>
                <a:cs typeface="Times New Roman" pitchFamily="18" charset="0"/>
              </a:rPr>
              <a:t>La conclusion d’une étude qualitative peut se baser sur les paroles recueillies lors d’un ou plusieurs entretiens, mais les réponses obtenues décrivent-elles avec exactitude la réalité ? L’observation permet de le vérifier.</a:t>
            </a:r>
          </a:p>
          <a:p>
            <a:pPr algn="just"/>
            <a:r>
              <a:rPr lang="fr-FR" dirty="0">
                <a:latin typeface="Times New Roman" pitchFamily="18" charset="0"/>
                <a:cs typeface="Times New Roman" pitchFamily="18" charset="0"/>
              </a:rPr>
              <a:t>Lorsque, par exemple, des sujets plus sensibles sont discutés, les gens peuvent consciemment ou inconsciemment donner une réponse différente de la vérité. </a:t>
            </a:r>
            <a:endParaRPr lang="fr-FR" dirty="0" smtClean="0">
              <a:latin typeface="Times New Roman" pitchFamily="18" charset="0"/>
              <a:cs typeface="Times New Roman" pitchFamily="18" charset="0"/>
            </a:endParaRPr>
          </a:p>
          <a:p>
            <a:pPr algn="just"/>
            <a:r>
              <a:rPr lang="fr-FR" b="1" dirty="0" smtClean="0">
                <a:latin typeface="Times New Roman" pitchFamily="18" charset="0"/>
                <a:cs typeface="Times New Roman" pitchFamily="18" charset="0"/>
              </a:rPr>
              <a:t>Exemple</a:t>
            </a:r>
            <a:endParaRPr lang="fr-FR" b="1" dirty="0">
              <a:latin typeface="Times New Roman" pitchFamily="18" charset="0"/>
              <a:cs typeface="Times New Roman" pitchFamily="18" charset="0"/>
            </a:endParaRPr>
          </a:p>
          <a:p>
            <a:pPr algn="just"/>
            <a:r>
              <a:rPr lang="fr-FR" dirty="0">
                <a:latin typeface="Times New Roman" pitchFamily="18" charset="0"/>
                <a:cs typeface="Times New Roman" pitchFamily="18" charset="0"/>
              </a:rPr>
              <a:t>Pour un sujet d’étude sur la qualité de l’accueil des réfugiés en France, les paroles de bénévoles ou de réfugiés peuvent involontairement différer légèrement de la réalité. L’observation permet d’effacer ce léger décalage pour mieux comprendre le sujet ou le phénomène étudié</a:t>
            </a:r>
            <a:r>
              <a:rPr lang="fr-FR" dirty="0"/>
              <a:t>.</a:t>
            </a:r>
          </a:p>
        </p:txBody>
      </p:sp>
      <p:sp>
        <p:nvSpPr>
          <p:cNvPr id="5" name="Rectangle 4"/>
          <p:cNvSpPr/>
          <p:nvPr/>
        </p:nvSpPr>
        <p:spPr>
          <a:xfrm>
            <a:off x="-27744" y="3140968"/>
            <a:ext cx="9171743" cy="646331"/>
          </a:xfrm>
          <a:prstGeom prst="rect">
            <a:avLst/>
          </a:prstGeom>
        </p:spPr>
        <p:txBody>
          <a:bodyPr wrap="square">
            <a:spAutoFit/>
          </a:bodyPr>
          <a:lstStyle/>
          <a:p>
            <a:pPr algn="just"/>
            <a:r>
              <a:rPr lang="fr-FR" b="1" dirty="0" smtClean="0">
                <a:latin typeface="Times New Roman" pitchFamily="18" charset="0"/>
                <a:cs typeface="Times New Roman" pitchFamily="18" charset="0"/>
              </a:rPr>
              <a:t>5, Préparer </a:t>
            </a:r>
            <a:r>
              <a:rPr lang="fr-FR" b="1" dirty="0">
                <a:latin typeface="Times New Roman" pitchFamily="18" charset="0"/>
                <a:cs typeface="Times New Roman" pitchFamily="18" charset="0"/>
              </a:rPr>
              <a:t>une observation</a:t>
            </a:r>
          </a:p>
          <a:p>
            <a:pPr algn="just"/>
            <a:r>
              <a:rPr lang="fr-FR" dirty="0">
                <a:latin typeface="Times New Roman" pitchFamily="18" charset="0"/>
                <a:cs typeface="Times New Roman" pitchFamily="18" charset="0"/>
              </a:rPr>
              <a:t>Pour préparer une observation, il est utile de suivre plusieurs étapes de préparation.</a:t>
            </a:r>
          </a:p>
        </p:txBody>
      </p:sp>
      <p:sp>
        <p:nvSpPr>
          <p:cNvPr id="6" name="Rectangle 5"/>
          <p:cNvSpPr/>
          <p:nvPr/>
        </p:nvSpPr>
        <p:spPr>
          <a:xfrm>
            <a:off x="18196" y="3933056"/>
            <a:ext cx="9125804" cy="646331"/>
          </a:xfrm>
          <a:prstGeom prst="rect">
            <a:avLst/>
          </a:prstGeom>
        </p:spPr>
        <p:txBody>
          <a:bodyPr wrap="square">
            <a:spAutoFit/>
          </a:bodyPr>
          <a:lstStyle/>
          <a:p>
            <a:r>
              <a:rPr lang="fr-FR" b="1" dirty="0" smtClean="0">
                <a:latin typeface="Times New Roman" pitchFamily="18" charset="0"/>
                <a:cs typeface="Times New Roman" pitchFamily="18" charset="0"/>
              </a:rPr>
              <a:t>6.Définir </a:t>
            </a:r>
            <a:r>
              <a:rPr lang="fr-FR" b="1" dirty="0">
                <a:latin typeface="Times New Roman" pitchFamily="18" charset="0"/>
                <a:cs typeface="Times New Roman" pitchFamily="18" charset="0"/>
              </a:rPr>
              <a:t>la cible à observer</a:t>
            </a:r>
            <a:r>
              <a:rPr lang="fr-FR" dirty="0">
                <a:latin typeface="Times New Roman" pitchFamily="18" charset="0"/>
                <a:cs typeface="Times New Roman" pitchFamily="18" charset="0"/>
              </a:rPr>
              <a:t> : si vous avez choisi l’observation comme technique de recherche, il faut déterminer la cible que vous souhaitez observer, et dans quel contexte.</a:t>
            </a:r>
          </a:p>
        </p:txBody>
      </p:sp>
      <p:sp>
        <p:nvSpPr>
          <p:cNvPr id="7" name="Rectangle 6"/>
          <p:cNvSpPr/>
          <p:nvPr/>
        </p:nvSpPr>
        <p:spPr>
          <a:xfrm>
            <a:off x="18195" y="4726885"/>
            <a:ext cx="9125803" cy="646331"/>
          </a:xfrm>
          <a:prstGeom prst="rect">
            <a:avLst/>
          </a:prstGeom>
        </p:spPr>
        <p:txBody>
          <a:bodyPr wrap="square">
            <a:spAutoFit/>
          </a:bodyPr>
          <a:lstStyle/>
          <a:p>
            <a:pPr algn="just"/>
            <a:r>
              <a:rPr lang="fr-FR" b="1" dirty="0" smtClean="0">
                <a:latin typeface="Times New Roman" pitchFamily="18" charset="0"/>
                <a:cs typeface="Times New Roman" pitchFamily="18" charset="0"/>
              </a:rPr>
              <a:t>7.Déterminer </a:t>
            </a:r>
            <a:r>
              <a:rPr lang="fr-FR" b="1" dirty="0">
                <a:latin typeface="Times New Roman" pitchFamily="18" charset="0"/>
                <a:cs typeface="Times New Roman" pitchFamily="18" charset="0"/>
              </a:rPr>
              <a:t>le type d’observation</a:t>
            </a:r>
            <a:r>
              <a:rPr lang="fr-FR" dirty="0">
                <a:latin typeface="Times New Roman" pitchFamily="18" charset="0"/>
                <a:cs typeface="Times New Roman" pitchFamily="18" charset="0"/>
              </a:rPr>
              <a:t> : entre les quatre techniques d’observations, définissez laquelle sera la plus efficace pour récolter des informations pertinentes pour votre recherche.</a:t>
            </a:r>
          </a:p>
        </p:txBody>
      </p:sp>
      <p:sp>
        <p:nvSpPr>
          <p:cNvPr id="8" name="Rectangle 7"/>
          <p:cNvSpPr/>
          <p:nvPr/>
        </p:nvSpPr>
        <p:spPr>
          <a:xfrm>
            <a:off x="31210" y="5541039"/>
            <a:ext cx="9112789" cy="1200329"/>
          </a:xfrm>
          <a:prstGeom prst="rect">
            <a:avLst/>
          </a:prstGeom>
        </p:spPr>
        <p:txBody>
          <a:bodyPr wrap="square">
            <a:spAutoFit/>
          </a:bodyPr>
          <a:lstStyle/>
          <a:p>
            <a:pPr algn="just"/>
            <a:r>
              <a:rPr lang="fr-FR" b="1" dirty="0" smtClean="0">
                <a:latin typeface="Times New Roman" pitchFamily="18" charset="0"/>
                <a:cs typeface="Times New Roman" pitchFamily="18" charset="0"/>
              </a:rPr>
              <a:t>8.Préparer </a:t>
            </a:r>
            <a:r>
              <a:rPr lang="fr-FR" b="1" dirty="0">
                <a:latin typeface="Times New Roman" pitchFamily="18" charset="0"/>
                <a:cs typeface="Times New Roman" pitchFamily="18" charset="0"/>
              </a:rPr>
              <a:t>les formalités de l’observation</a:t>
            </a:r>
            <a:r>
              <a:rPr lang="fr-FR" dirty="0">
                <a:latin typeface="Times New Roman" pitchFamily="18" charset="0"/>
                <a:cs typeface="Times New Roman" pitchFamily="18" charset="0"/>
              </a:rPr>
              <a:t> : étudiez le terrain sur lequel vous allez mener votre observation. Selon le type d’observation choisi, renseignez-vous sur les horaires du lieu où vous souhaitez mener votre observation. Contactez éventuellement des personnes pour organiser votre observation (ex : dans </a:t>
            </a:r>
            <a:r>
              <a:rPr lang="fr-FR" dirty="0" smtClean="0">
                <a:latin typeface="Times New Roman" pitchFamily="18" charset="0"/>
                <a:cs typeface="Times New Roman" pitchFamily="18" charset="0"/>
              </a:rPr>
              <a:t>un centre de langues ).</a:t>
            </a: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2888726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1569660"/>
          </a:xfrm>
          <a:prstGeom prst="rect">
            <a:avLst/>
          </a:prstGeom>
        </p:spPr>
        <p:txBody>
          <a:bodyPr wrap="square">
            <a:spAutoFit/>
          </a:bodyPr>
          <a:lstStyle/>
          <a:p>
            <a:pPr algn="just"/>
            <a:r>
              <a:rPr lang="fr-FR" sz="2400" b="1" dirty="0" smtClean="0">
                <a:latin typeface="Times New Roman" pitchFamily="18" charset="0"/>
                <a:cs typeface="Times New Roman" pitchFamily="18" charset="0"/>
              </a:rPr>
              <a:t>9, Aller </a:t>
            </a:r>
            <a:r>
              <a:rPr lang="fr-FR" sz="2400" b="1" dirty="0">
                <a:latin typeface="Times New Roman" pitchFamily="18" charset="0"/>
                <a:cs typeface="Times New Roman" pitchFamily="18" charset="0"/>
              </a:rPr>
              <a:t>en repérage</a:t>
            </a:r>
            <a:r>
              <a:rPr lang="fr-FR" sz="2400" dirty="0">
                <a:latin typeface="Times New Roman" pitchFamily="18" charset="0"/>
                <a:cs typeface="Times New Roman" pitchFamily="18" charset="0"/>
              </a:rPr>
              <a:t> : n’hésitez pas, avant votre observation, à aller en repérage sur le lieu de l’observation. Étudiez la taille du lieu, où vous placer, comment vous organiser pour observer au mieux avec discrétion…</a:t>
            </a:r>
          </a:p>
        </p:txBody>
      </p:sp>
      <p:sp>
        <p:nvSpPr>
          <p:cNvPr id="5" name="Rectangle 4"/>
          <p:cNvSpPr/>
          <p:nvPr/>
        </p:nvSpPr>
        <p:spPr>
          <a:xfrm>
            <a:off x="20787" y="2348880"/>
            <a:ext cx="9144000" cy="2308324"/>
          </a:xfrm>
          <a:prstGeom prst="rect">
            <a:avLst/>
          </a:prstGeom>
        </p:spPr>
        <p:txBody>
          <a:bodyPr wrap="square">
            <a:spAutoFit/>
          </a:bodyPr>
          <a:lstStyle/>
          <a:p>
            <a:pPr algn="just"/>
            <a:r>
              <a:rPr lang="fr-FR" sz="2400" b="1" dirty="0" smtClean="0">
                <a:latin typeface="Times New Roman" pitchFamily="18" charset="0"/>
                <a:cs typeface="Times New Roman" pitchFamily="18" charset="0"/>
              </a:rPr>
              <a:t>10.Rédiger </a:t>
            </a:r>
            <a:r>
              <a:rPr lang="fr-FR" sz="2400" b="1" dirty="0" smtClean="0">
                <a:latin typeface="Times New Roman" pitchFamily="18" charset="0"/>
                <a:cs typeface="Times New Roman" pitchFamily="18" charset="0"/>
              </a:rPr>
              <a:t>une grille d’observation</a:t>
            </a:r>
            <a:r>
              <a:rPr lang="fr-FR" sz="2400" dirty="0">
                <a:latin typeface="Times New Roman" pitchFamily="18" charset="0"/>
                <a:cs typeface="Times New Roman" pitchFamily="18" charset="0"/>
              </a:rPr>
              <a:t> : si besoin, réaliser un schéma d’observation pour préparer votre observation. Cet outil est obligatoire si vous menez une observation structurée (observation systématique).</a:t>
            </a:r>
          </a:p>
          <a:p>
            <a:pPr algn="just"/>
            <a:r>
              <a:rPr lang="fr-FR" sz="2400" b="1" dirty="0" smtClean="0">
                <a:latin typeface="Times New Roman" pitchFamily="18" charset="0"/>
                <a:cs typeface="Times New Roman" pitchFamily="18" charset="0"/>
              </a:rPr>
              <a:t>11.Préparer </a:t>
            </a:r>
            <a:r>
              <a:rPr lang="fr-FR" sz="2400" b="1" dirty="0">
                <a:latin typeface="Times New Roman" pitchFamily="18" charset="0"/>
                <a:cs typeface="Times New Roman" pitchFamily="18" charset="0"/>
              </a:rPr>
              <a:t>le matériel</a:t>
            </a:r>
            <a:r>
              <a:rPr lang="fr-FR" sz="2400" dirty="0">
                <a:latin typeface="Times New Roman" pitchFamily="18" charset="0"/>
                <a:cs typeface="Times New Roman" pitchFamily="18" charset="0"/>
              </a:rPr>
              <a:t> : stylos, carnet, </a:t>
            </a:r>
            <a:r>
              <a:rPr lang="fr-FR" sz="2400" dirty="0" err="1">
                <a:latin typeface="Times New Roman" pitchFamily="18" charset="0"/>
                <a:cs typeface="Times New Roman" pitchFamily="18" charset="0"/>
              </a:rPr>
              <a:t>smartphone</a:t>
            </a:r>
            <a:r>
              <a:rPr lang="fr-FR" sz="2400" dirty="0">
                <a:latin typeface="Times New Roman" pitchFamily="18" charset="0"/>
                <a:cs typeface="Times New Roman" pitchFamily="18" charset="0"/>
              </a:rPr>
              <a:t>, schéma d’observation… préparez le matériel qui vous sera utile pour mener votre observation.</a:t>
            </a:r>
          </a:p>
        </p:txBody>
      </p:sp>
    </p:spTree>
    <p:extLst>
      <p:ext uri="{BB962C8B-B14F-4D97-AF65-F5344CB8AC3E}">
        <p14:creationId xmlns:p14="http://schemas.microsoft.com/office/powerpoint/2010/main" val="1809427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43608" y="0"/>
            <a:ext cx="7164288" cy="369332"/>
          </a:xfrm>
          <a:prstGeom prst="rect">
            <a:avLst/>
          </a:prstGeom>
        </p:spPr>
        <p:txBody>
          <a:bodyPr wrap="square">
            <a:spAutoFit/>
          </a:bodyPr>
          <a:lstStyle/>
          <a:p>
            <a:r>
              <a:rPr lang="fr-FR" b="1" dirty="0" smtClean="0"/>
              <a:t>Grille d'observation sociolinguistique – Classe bilingue (français/arabe)</a:t>
            </a:r>
            <a:endParaRPr lang="fr-FR" b="1" dirty="0"/>
          </a:p>
        </p:txBody>
      </p:sp>
      <p:pic>
        <p:nvPicPr>
          <p:cNvPr id="3073"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433860"/>
            <a:ext cx="8568951" cy="5595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2387" y="764704"/>
            <a:ext cx="9505056" cy="133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94570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1272580"/>
            <a:ext cx="9036496" cy="2156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2921124"/>
            <a:ext cx="9036495" cy="245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504" y="503387"/>
            <a:ext cx="10009111" cy="1341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54184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Times New Roman" pitchFamily="18" charset="0"/>
                <a:cs typeface="Times New Roman" pitchFamily="18" charset="0"/>
              </a:rPr>
              <a:t>Introduction </a:t>
            </a:r>
            <a:endParaRPr lang="fr-FR" b="1" dirty="0">
              <a:latin typeface="Times New Roman" pitchFamily="18" charset="0"/>
              <a:cs typeface="Times New Roman" pitchFamily="18" charset="0"/>
            </a:endParaRPr>
          </a:p>
        </p:txBody>
      </p:sp>
      <p:sp>
        <p:nvSpPr>
          <p:cNvPr id="3" name="Espace réservé du contenu 2"/>
          <p:cNvSpPr>
            <a:spLocks noGrp="1"/>
          </p:cNvSpPr>
          <p:nvPr>
            <p:ph idx="1"/>
          </p:nvPr>
        </p:nvSpPr>
        <p:spPr>
          <a:xfrm>
            <a:off x="107504" y="1340768"/>
            <a:ext cx="9036496" cy="5328592"/>
          </a:xfrm>
        </p:spPr>
        <p:txBody>
          <a:bodyPr>
            <a:normAutofit/>
          </a:bodyPr>
          <a:lstStyle/>
          <a:p>
            <a:pPr algn="just"/>
            <a:r>
              <a:rPr lang="fr-FR" sz="2700" dirty="0">
                <a:latin typeface="Times New Roman" pitchFamily="18" charset="0"/>
                <a:cs typeface="Times New Roman" pitchFamily="18" charset="0"/>
              </a:rPr>
              <a:t>Dans de nombreuses études, il peut être utile de prêter attention au comportement et à la gestuelle des individus étudiés. Il est intéressant de voir comment les gens réagissent dans certaines situations, quel comportement ils ont et quelles interactions ont lieu.</a:t>
            </a:r>
          </a:p>
          <a:p>
            <a:pPr algn="just"/>
            <a:r>
              <a:rPr lang="fr-FR" sz="2700" dirty="0">
                <a:latin typeface="Times New Roman" pitchFamily="18" charset="0"/>
                <a:cs typeface="Times New Roman" pitchFamily="18" charset="0"/>
              </a:rPr>
              <a:t>Que l’on soit un étudiant ou un professionnel, l’observation est une méthode utilisée pour recueillir des informations dans le cadre d’une </a:t>
            </a:r>
            <a:r>
              <a:rPr lang="fr-FR" sz="2700" dirty="0">
                <a:latin typeface="Times New Roman" pitchFamily="18" charset="0"/>
                <a:cs typeface="Times New Roman" pitchFamily="18" charset="0"/>
              </a:rPr>
              <a:t>enquête </a:t>
            </a:r>
            <a:r>
              <a:rPr lang="fr-FR" sz="2700" b="1" dirty="0">
                <a:solidFill>
                  <a:srgbClr val="FF0000"/>
                </a:solidFill>
                <a:latin typeface="Times New Roman" pitchFamily="18" charset="0"/>
                <a:cs typeface="Times New Roman" pitchFamily="18" charset="0"/>
              </a:rPr>
              <a:t>qualitative </a:t>
            </a:r>
            <a:endParaRPr lang="fr-FR" sz="2700" b="1" dirty="0">
              <a:solidFill>
                <a:srgbClr val="FF0000"/>
              </a:solidFill>
              <a:latin typeface="Times New Roman" pitchFamily="18" charset="0"/>
              <a:cs typeface="Times New Roman" pitchFamily="18" charset="0"/>
            </a:endParaRPr>
          </a:p>
          <a:p>
            <a:endParaRPr lang="fr-FR" sz="2700" dirty="0">
              <a:latin typeface="Times New Roman" pitchFamily="18" charset="0"/>
              <a:cs typeface="Times New Roman" pitchFamily="18" charset="0"/>
            </a:endParaRPr>
          </a:p>
        </p:txBody>
      </p:sp>
    </p:spTree>
    <p:extLst>
      <p:ext uri="{BB962C8B-B14F-4D97-AF65-F5344CB8AC3E}">
        <p14:creationId xmlns:p14="http://schemas.microsoft.com/office/powerpoint/2010/main" val="31904337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1143000"/>
          </a:xfrm>
        </p:spPr>
        <p:txBody>
          <a:bodyPr>
            <a:normAutofit fontScale="90000"/>
          </a:bodyPr>
          <a:lstStyle/>
          <a:p>
            <a:r>
              <a:rPr lang="fr-FR" b="1" dirty="0" smtClean="0"/>
              <a:t>Observation : définition générale</a:t>
            </a:r>
            <a:br>
              <a:rPr lang="fr-FR" b="1" dirty="0" smtClean="0"/>
            </a:br>
            <a:endParaRPr lang="fr-FR" dirty="0"/>
          </a:p>
        </p:txBody>
      </p:sp>
      <p:sp>
        <p:nvSpPr>
          <p:cNvPr id="3" name="Espace réservé du contenu 2"/>
          <p:cNvSpPr>
            <a:spLocks noGrp="1"/>
          </p:cNvSpPr>
          <p:nvPr>
            <p:ph idx="1"/>
          </p:nvPr>
        </p:nvSpPr>
        <p:spPr>
          <a:xfrm>
            <a:off x="107504" y="692696"/>
            <a:ext cx="9036496" cy="3024336"/>
          </a:xfrm>
        </p:spPr>
        <p:txBody>
          <a:bodyPr>
            <a:normAutofit fontScale="85000" lnSpcReduction="20000"/>
          </a:bodyPr>
          <a:lstStyle/>
          <a:p>
            <a:pPr algn="just"/>
            <a:r>
              <a:rPr lang="fr-FR" dirty="0" smtClean="0">
                <a:latin typeface="Times New Roman" pitchFamily="18" charset="0"/>
                <a:cs typeface="Times New Roman" pitchFamily="18" charset="0"/>
              </a:rPr>
              <a:t>L’observation </a:t>
            </a:r>
            <a:r>
              <a:rPr lang="fr-FR" dirty="0">
                <a:latin typeface="Times New Roman" pitchFamily="18" charset="0"/>
                <a:cs typeface="Times New Roman" pitchFamily="18" charset="0"/>
              </a:rPr>
              <a:t>est une technique fréquemment utilisée pour mener </a:t>
            </a:r>
            <a:r>
              <a:rPr lang="fr-FR" dirty="0" smtClean="0">
                <a:latin typeface="Times New Roman" pitchFamily="18" charset="0"/>
                <a:cs typeface="Times New Roman" pitchFamily="18" charset="0"/>
              </a:rPr>
              <a:t>une étude </a:t>
            </a:r>
            <a:r>
              <a:rPr lang="fr-FR" b="1" dirty="0" smtClean="0">
                <a:solidFill>
                  <a:srgbClr val="FF0000"/>
                </a:solidFill>
                <a:latin typeface="Times New Roman" pitchFamily="18" charset="0"/>
                <a:cs typeface="Times New Roman" pitchFamily="18" charset="0"/>
              </a:rPr>
              <a:t>qualitative</a:t>
            </a: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 </a:t>
            </a:r>
            <a:endParaRPr lang="fr-FR" dirty="0" smtClean="0">
              <a:latin typeface="Times New Roman" pitchFamily="18" charset="0"/>
              <a:cs typeface="Times New Roman" pitchFamily="18" charset="0"/>
            </a:endParaRPr>
          </a:p>
          <a:p>
            <a:pPr algn="just"/>
            <a:r>
              <a:rPr lang="fr-FR" dirty="0" smtClean="0">
                <a:latin typeface="Times New Roman" pitchFamily="18" charset="0"/>
                <a:cs typeface="Times New Roman" pitchFamily="18" charset="0"/>
              </a:rPr>
              <a:t>Elle </a:t>
            </a:r>
            <a:r>
              <a:rPr lang="fr-FR" dirty="0">
                <a:latin typeface="Times New Roman" pitchFamily="18" charset="0"/>
                <a:cs typeface="Times New Roman" pitchFamily="18" charset="0"/>
              </a:rPr>
              <a:t>permet de recueillir des données </a:t>
            </a:r>
            <a:r>
              <a:rPr lang="fr-FR" b="1" dirty="0">
                <a:solidFill>
                  <a:srgbClr val="FF0000"/>
                </a:solidFill>
                <a:latin typeface="Times New Roman" pitchFamily="18" charset="0"/>
                <a:cs typeface="Times New Roman" pitchFamily="18" charset="0"/>
              </a:rPr>
              <a:t>verbales</a:t>
            </a:r>
            <a:r>
              <a:rPr lang="fr-FR" dirty="0">
                <a:solidFill>
                  <a:srgbClr val="FF0000"/>
                </a:solidFill>
                <a:latin typeface="Times New Roman" pitchFamily="18" charset="0"/>
                <a:cs typeface="Times New Roman" pitchFamily="18" charset="0"/>
              </a:rPr>
              <a:t> </a:t>
            </a:r>
            <a:r>
              <a:rPr lang="fr-FR" dirty="0">
                <a:latin typeface="Times New Roman" pitchFamily="18" charset="0"/>
                <a:cs typeface="Times New Roman" pitchFamily="18" charset="0"/>
              </a:rPr>
              <a:t>et surtout </a:t>
            </a:r>
            <a:r>
              <a:rPr lang="fr-FR" b="1" dirty="0">
                <a:solidFill>
                  <a:srgbClr val="FF0000"/>
                </a:solidFill>
                <a:latin typeface="Times New Roman" pitchFamily="18" charset="0"/>
                <a:cs typeface="Times New Roman" pitchFamily="18" charset="0"/>
              </a:rPr>
              <a:t>non verbales</a:t>
            </a:r>
            <a:r>
              <a:rPr lang="fr-FR" dirty="0">
                <a:latin typeface="Times New Roman" pitchFamily="18" charset="0"/>
                <a:cs typeface="Times New Roman" pitchFamily="18" charset="0"/>
              </a:rPr>
              <a:t>.</a:t>
            </a:r>
          </a:p>
          <a:p>
            <a:pPr algn="just"/>
            <a:r>
              <a:rPr lang="fr-FR" dirty="0">
                <a:latin typeface="Times New Roman" pitchFamily="18" charset="0"/>
                <a:cs typeface="Times New Roman" pitchFamily="18" charset="0"/>
              </a:rPr>
              <a:t>Cette technique propose à l’enquêteur de se focaliser sur </a:t>
            </a:r>
            <a:r>
              <a:rPr lang="fr-FR" b="1" dirty="0">
                <a:solidFill>
                  <a:srgbClr val="FF0000"/>
                </a:solidFill>
                <a:latin typeface="Times New Roman" pitchFamily="18" charset="0"/>
                <a:cs typeface="Times New Roman" pitchFamily="18" charset="0"/>
              </a:rPr>
              <a:t>le comportement </a:t>
            </a:r>
            <a:r>
              <a:rPr lang="fr-FR" dirty="0">
                <a:latin typeface="Times New Roman" pitchFamily="18" charset="0"/>
                <a:cs typeface="Times New Roman" pitchFamily="18" charset="0"/>
              </a:rPr>
              <a:t>d’une personne, plutôt que sur ses </a:t>
            </a:r>
            <a:r>
              <a:rPr lang="fr-FR" b="1" dirty="0">
                <a:solidFill>
                  <a:srgbClr val="FF0000"/>
                </a:solidFill>
                <a:latin typeface="Times New Roman" pitchFamily="18" charset="0"/>
                <a:cs typeface="Times New Roman" pitchFamily="18" charset="0"/>
              </a:rPr>
              <a:t>déclarations</a:t>
            </a:r>
            <a:r>
              <a:rPr lang="fr-FR" dirty="0">
                <a:latin typeface="Times New Roman" pitchFamily="18" charset="0"/>
                <a:cs typeface="Times New Roman" pitchFamily="18" charset="0"/>
              </a:rPr>
              <a:t>. Vous observez simplement ce que les gens font et ce qu’ils disent, sans intervenir</a:t>
            </a:r>
            <a:r>
              <a:rPr lang="fr-FR" dirty="0" smtClean="0">
                <a:latin typeface="Times New Roman" pitchFamily="18" charset="0"/>
                <a:cs typeface="Times New Roman" pitchFamily="18" charset="0"/>
              </a:rPr>
              <a:t>.</a:t>
            </a:r>
            <a:endParaRPr lang="fr-FR" dirty="0" smtClean="0">
              <a:latin typeface="Times New Roman" pitchFamily="18" charset="0"/>
              <a:cs typeface="Times New Roman" pitchFamily="18" charset="0"/>
            </a:endParaRPr>
          </a:p>
        </p:txBody>
      </p:sp>
      <p:sp>
        <p:nvSpPr>
          <p:cNvPr id="4" name="Rectangle 3"/>
          <p:cNvSpPr/>
          <p:nvPr/>
        </p:nvSpPr>
        <p:spPr>
          <a:xfrm>
            <a:off x="35496" y="3740547"/>
            <a:ext cx="9036496" cy="3000821"/>
          </a:xfrm>
          <a:prstGeom prst="rect">
            <a:avLst/>
          </a:prstGeom>
        </p:spPr>
        <p:txBody>
          <a:bodyPr wrap="square">
            <a:spAutoFit/>
          </a:bodyPr>
          <a:lstStyle/>
          <a:p>
            <a:pPr marL="457200" indent="-457200" algn="just">
              <a:buFont typeface="Arial" pitchFamily="34" charset="0"/>
              <a:buChar char="•"/>
            </a:pPr>
            <a:r>
              <a:rPr lang="fr-FR" sz="2700" dirty="0">
                <a:latin typeface="Times New Roman" pitchFamily="18" charset="0"/>
                <a:cs typeface="Times New Roman" pitchFamily="18" charset="0"/>
              </a:rPr>
              <a:t>L’observation est une méthode qui permet de comprendre un phénomène en s’appuyant sur la description de comportements, de situations et de faits concrets et non des déclarations. Pour qu’elle soit scientifiquement valable, il est essentiel que cette description reflète fidèlement la réalité observée, et qu’elle s’appuie sur des comptes rendus réalisés de manière systématique.</a:t>
            </a:r>
          </a:p>
        </p:txBody>
      </p:sp>
    </p:spTree>
    <p:extLst>
      <p:ext uri="{BB962C8B-B14F-4D97-AF65-F5344CB8AC3E}">
        <p14:creationId xmlns:p14="http://schemas.microsoft.com/office/powerpoint/2010/main" val="1869563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476672"/>
            <a:ext cx="8784976" cy="6192688"/>
          </a:xfrm>
        </p:spPr>
        <p:txBody>
          <a:bodyPr>
            <a:noAutofit/>
          </a:bodyPr>
          <a:lstStyle/>
          <a:p>
            <a:pPr algn="just"/>
            <a:r>
              <a:rPr lang="fr-FR" sz="2700" dirty="0">
                <a:latin typeface="Times New Roman" pitchFamily="18" charset="0"/>
                <a:cs typeface="Times New Roman" pitchFamily="18" charset="0"/>
              </a:rPr>
              <a:t>L’observation </a:t>
            </a:r>
            <a:r>
              <a:rPr lang="fr-FR" sz="2700" dirty="0" smtClean="0">
                <a:latin typeface="Times New Roman" pitchFamily="18" charset="0"/>
                <a:cs typeface="Times New Roman" pitchFamily="18" charset="0"/>
              </a:rPr>
              <a:t>scientifique est </a:t>
            </a:r>
            <a:r>
              <a:rPr lang="fr-FR" sz="2700" dirty="0">
                <a:latin typeface="Times New Roman" pitchFamily="18" charset="0"/>
                <a:cs typeface="Times New Roman" pitchFamily="18" charset="0"/>
              </a:rPr>
              <a:t>principalement utilisée lorsque vous voulez obtenir des informations détaillées sur une culture particulière, un groupe de </a:t>
            </a:r>
            <a:r>
              <a:rPr lang="fr-FR" sz="2700" dirty="0">
                <a:latin typeface="Times New Roman" pitchFamily="18" charset="0"/>
                <a:cs typeface="Times New Roman" pitchFamily="18" charset="0"/>
              </a:rPr>
              <a:t>personnes, des pratiques de la langue et une variété de la langue  </a:t>
            </a:r>
            <a:r>
              <a:rPr lang="fr-FR" sz="2700" dirty="0">
                <a:latin typeface="Times New Roman" pitchFamily="18" charset="0"/>
                <a:cs typeface="Times New Roman" pitchFamily="18" charset="0"/>
              </a:rPr>
              <a:t>ou sur le comportement des individus</a:t>
            </a:r>
            <a:r>
              <a:rPr lang="fr-FR" sz="2700" dirty="0" smtClean="0">
                <a:latin typeface="Times New Roman" pitchFamily="18" charset="0"/>
                <a:cs typeface="Times New Roman" pitchFamily="18" charset="0"/>
              </a:rPr>
              <a:t>.</a:t>
            </a:r>
          </a:p>
          <a:p>
            <a:pPr marL="0" indent="0" algn="just">
              <a:buNone/>
            </a:pPr>
            <a:endParaRPr lang="fr-FR" sz="2700" dirty="0">
              <a:latin typeface="Times New Roman" pitchFamily="18" charset="0"/>
              <a:cs typeface="Times New Roman" pitchFamily="18" charset="0"/>
            </a:endParaRPr>
          </a:p>
          <a:p>
            <a:pPr algn="just"/>
            <a:r>
              <a:rPr lang="fr-FR" sz="2700" dirty="0">
                <a:latin typeface="Times New Roman" pitchFamily="18" charset="0"/>
                <a:cs typeface="Times New Roman" pitchFamily="18" charset="0"/>
              </a:rPr>
              <a:t>Elle se distingue de l’observation primaire ou ordinaire par son caractère « scientifique », c’est-à-dire, un ensemble de procédures rigoureuses, méthodiques pendant la collecte des données  </a:t>
            </a:r>
          </a:p>
          <a:p>
            <a:pPr algn="just"/>
            <a:r>
              <a:rPr lang="fr-FR" sz="2700" dirty="0">
                <a:latin typeface="Times New Roman" pitchFamily="18" charset="0"/>
                <a:cs typeface="Times New Roman" pitchFamily="18" charset="0"/>
              </a:rPr>
              <a:t>On peut également la combiner </a:t>
            </a:r>
            <a:r>
              <a:rPr lang="fr-FR" sz="2700" dirty="0">
                <a:latin typeface="Times New Roman" pitchFamily="18" charset="0"/>
                <a:cs typeface="Times New Roman" pitchFamily="18" charset="0"/>
              </a:rPr>
              <a:t>avec </a:t>
            </a:r>
            <a:r>
              <a:rPr lang="fr-FR" sz="2700" dirty="0">
                <a:latin typeface="Times New Roman" pitchFamily="18" charset="0"/>
                <a:cs typeface="Times New Roman" pitchFamily="18" charset="0"/>
              </a:rPr>
              <a:t>l’entretien ou le questionnaire pour comprendre davantage le phénomène ou le comportement</a:t>
            </a:r>
            <a:endParaRPr lang="fr-FR" sz="2700" dirty="0">
              <a:latin typeface="Times New Roman" pitchFamily="18" charset="0"/>
              <a:cs typeface="Times New Roman" pitchFamily="18" charset="0"/>
            </a:endParaRPr>
          </a:p>
        </p:txBody>
      </p:sp>
    </p:spTree>
    <p:extLst>
      <p:ext uri="{BB962C8B-B14F-4D97-AF65-F5344CB8AC3E}">
        <p14:creationId xmlns:p14="http://schemas.microsoft.com/office/powerpoint/2010/main" val="20276905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Les types d’observations</a:t>
            </a:r>
            <a:br>
              <a:rPr lang="fr-FR" b="1" dirty="0"/>
            </a:br>
            <a:endParaRPr lang="fr-FR" dirty="0"/>
          </a:p>
        </p:txBody>
      </p:sp>
      <p:sp>
        <p:nvSpPr>
          <p:cNvPr id="3" name="Espace réservé du contenu 2"/>
          <p:cNvSpPr>
            <a:spLocks noGrp="1"/>
          </p:cNvSpPr>
          <p:nvPr>
            <p:ph idx="1"/>
          </p:nvPr>
        </p:nvSpPr>
        <p:spPr>
          <a:xfrm>
            <a:off x="179512" y="980729"/>
            <a:ext cx="8507288" cy="2520280"/>
          </a:xfrm>
        </p:spPr>
        <p:txBody>
          <a:bodyPr>
            <a:normAutofit fontScale="92500" lnSpcReduction="20000"/>
          </a:bodyPr>
          <a:lstStyle/>
          <a:p>
            <a:pPr algn="just"/>
            <a:r>
              <a:rPr lang="fr-FR" dirty="0">
                <a:latin typeface="Times New Roman" pitchFamily="18" charset="0"/>
                <a:cs typeface="Times New Roman" pitchFamily="18" charset="0"/>
              </a:rPr>
              <a:t>Il existe différents types </a:t>
            </a:r>
            <a:r>
              <a:rPr lang="fr-FR" dirty="0" smtClean="0">
                <a:latin typeface="Times New Roman" pitchFamily="18" charset="0"/>
                <a:cs typeface="Times New Roman" pitchFamily="18" charset="0"/>
              </a:rPr>
              <a:t>d’observations selon </a:t>
            </a:r>
          </a:p>
          <a:p>
            <a:pPr algn="just">
              <a:buFontTx/>
              <a:buChar char="-"/>
            </a:pPr>
            <a:r>
              <a:rPr lang="fr-FR" dirty="0" smtClean="0">
                <a:latin typeface="Times New Roman" pitchFamily="18" charset="0"/>
                <a:cs typeface="Times New Roman" pitchFamily="18" charset="0"/>
              </a:rPr>
              <a:t>La participation ou non du chercheur  à la situation observée (observation </a:t>
            </a:r>
            <a:r>
              <a:rPr lang="fr-FR" b="1" dirty="0" smtClean="0">
                <a:latin typeface="Times New Roman" pitchFamily="18" charset="0"/>
                <a:cs typeface="Times New Roman" pitchFamily="18" charset="0"/>
              </a:rPr>
              <a:t>participante</a:t>
            </a:r>
            <a:r>
              <a:rPr lang="fr-FR" dirty="0" smtClean="0">
                <a:latin typeface="Times New Roman" pitchFamily="18" charset="0"/>
                <a:cs typeface="Times New Roman" pitchFamily="18" charset="0"/>
              </a:rPr>
              <a:t> ou </a:t>
            </a:r>
            <a:r>
              <a:rPr lang="fr-FR" b="1" dirty="0" smtClean="0">
                <a:latin typeface="Times New Roman" pitchFamily="18" charset="0"/>
                <a:cs typeface="Times New Roman" pitchFamily="18" charset="0"/>
              </a:rPr>
              <a:t>non participante</a:t>
            </a:r>
            <a:r>
              <a:rPr lang="fr-FR" dirty="0" smtClean="0">
                <a:latin typeface="Times New Roman" pitchFamily="18" charset="0"/>
                <a:cs typeface="Times New Roman" pitchFamily="18" charset="0"/>
              </a:rPr>
              <a:t>)</a:t>
            </a:r>
          </a:p>
          <a:p>
            <a:pPr algn="just">
              <a:buFontTx/>
              <a:buChar char="-"/>
            </a:pPr>
            <a:r>
              <a:rPr lang="fr-FR" dirty="0" smtClean="0">
                <a:latin typeface="Times New Roman" pitchFamily="18" charset="0"/>
                <a:cs typeface="Times New Roman" pitchFamily="18" charset="0"/>
              </a:rPr>
              <a:t>Le cadre structurel de l’observation (observation </a:t>
            </a:r>
            <a:r>
              <a:rPr lang="fr-FR" b="1" dirty="0" smtClean="0">
                <a:latin typeface="Times New Roman" pitchFamily="18" charset="0"/>
                <a:cs typeface="Times New Roman" pitchFamily="18" charset="0"/>
              </a:rPr>
              <a:t>structurée</a:t>
            </a:r>
            <a:r>
              <a:rPr lang="fr-FR" dirty="0" smtClean="0">
                <a:latin typeface="Times New Roman" pitchFamily="18" charset="0"/>
                <a:cs typeface="Times New Roman" pitchFamily="18" charset="0"/>
              </a:rPr>
              <a:t> ou </a:t>
            </a:r>
            <a:r>
              <a:rPr lang="fr-FR" b="1" dirty="0" smtClean="0">
                <a:latin typeface="Times New Roman" pitchFamily="18" charset="0"/>
                <a:cs typeface="Times New Roman" pitchFamily="18" charset="0"/>
              </a:rPr>
              <a:t>non structurée</a:t>
            </a:r>
            <a:r>
              <a:rPr lang="fr-FR" dirty="0" smtClean="0">
                <a:latin typeface="Times New Roman" pitchFamily="18" charset="0"/>
                <a:cs typeface="Times New Roman" pitchFamily="18" charset="0"/>
              </a:rPr>
              <a:t>) </a:t>
            </a:r>
          </a:p>
          <a:p>
            <a:pPr>
              <a:buFontTx/>
              <a:buChar char="-"/>
            </a:pPr>
            <a:endParaRPr lang="fr-FR" dirty="0"/>
          </a:p>
        </p:txBody>
      </p:sp>
      <p:sp>
        <p:nvSpPr>
          <p:cNvPr id="4" name="Rectangle 3"/>
          <p:cNvSpPr/>
          <p:nvPr/>
        </p:nvSpPr>
        <p:spPr>
          <a:xfrm>
            <a:off x="179512" y="3933056"/>
            <a:ext cx="8856984" cy="2677656"/>
          </a:xfrm>
          <a:prstGeom prst="rect">
            <a:avLst/>
          </a:prstGeom>
        </p:spPr>
        <p:txBody>
          <a:bodyPr wrap="square">
            <a:spAutoFit/>
          </a:bodyPr>
          <a:lstStyle/>
          <a:p>
            <a:pPr algn="just"/>
            <a:r>
              <a:rPr lang="fr-FR" b="1" dirty="0">
                <a:solidFill>
                  <a:srgbClr val="7030A0"/>
                </a:solidFill>
              </a:rPr>
              <a:t>1</a:t>
            </a:r>
            <a:r>
              <a:rPr lang="fr-FR" b="1" dirty="0">
                <a:solidFill>
                  <a:srgbClr val="7030A0"/>
                </a:solidFill>
                <a:latin typeface="Times New Roman" pitchFamily="18" charset="0"/>
                <a:cs typeface="Times New Roman" pitchFamily="18" charset="0"/>
              </a:rPr>
              <a:t>. </a:t>
            </a:r>
            <a:r>
              <a:rPr lang="fr-FR" sz="2800" b="1" dirty="0">
                <a:solidFill>
                  <a:srgbClr val="7030A0"/>
                </a:solidFill>
                <a:latin typeface="Times New Roman" pitchFamily="18" charset="0"/>
                <a:cs typeface="Times New Roman" pitchFamily="18" charset="0"/>
              </a:rPr>
              <a:t>L’observation participante</a:t>
            </a:r>
          </a:p>
          <a:p>
            <a:pPr algn="just"/>
            <a:r>
              <a:rPr lang="fr-FR" sz="2800" dirty="0">
                <a:latin typeface="Times New Roman" pitchFamily="18" charset="0"/>
                <a:cs typeface="Times New Roman" pitchFamily="18" charset="0"/>
              </a:rPr>
              <a:t>L’observation participante consiste, pour l’enquêteur, à </a:t>
            </a:r>
            <a:r>
              <a:rPr lang="fr-FR" sz="2800" b="1" dirty="0">
                <a:latin typeface="Times New Roman" pitchFamily="18" charset="0"/>
                <a:cs typeface="Times New Roman" pitchFamily="18" charset="0"/>
              </a:rPr>
              <a:t>faire partie</a:t>
            </a:r>
            <a:r>
              <a:rPr lang="fr-FR" sz="2800" dirty="0">
                <a:latin typeface="Times New Roman" pitchFamily="18" charset="0"/>
                <a:cs typeface="Times New Roman" pitchFamily="18" charset="0"/>
              </a:rPr>
              <a:t> du contexte dans lequel le comportement d’un individu est étudié. Il est aussi possible d’interagir avec la ou les personnes observées pour poser des questions</a:t>
            </a:r>
            <a:r>
              <a:rPr lang="fr-FR" sz="2800" dirty="0" smtClean="0">
                <a:latin typeface="Times New Roman" pitchFamily="18" charset="0"/>
                <a:cs typeface="Times New Roman" pitchFamily="18" charset="0"/>
              </a:rPr>
              <a:t>. (entretien/questionnaire)</a:t>
            </a:r>
            <a:endParaRPr lang="fr-FR" sz="2800" dirty="0">
              <a:latin typeface="Times New Roman" pitchFamily="18" charset="0"/>
              <a:cs typeface="Times New Roman" pitchFamily="18" charset="0"/>
            </a:endParaRPr>
          </a:p>
        </p:txBody>
      </p:sp>
    </p:spTree>
    <p:extLst>
      <p:ext uri="{BB962C8B-B14F-4D97-AF65-F5344CB8AC3E}">
        <p14:creationId xmlns:p14="http://schemas.microsoft.com/office/powerpoint/2010/main" val="379240821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1"/>
            <a:ext cx="8229600" cy="2088231"/>
          </a:xfrm>
        </p:spPr>
        <p:txBody>
          <a:bodyPr>
            <a:normAutofit fontScale="92500" lnSpcReduction="20000"/>
          </a:bodyPr>
          <a:lstStyle/>
          <a:p>
            <a:pPr algn="just"/>
            <a:r>
              <a:rPr lang="fr-FR" dirty="0">
                <a:latin typeface="Times New Roman" pitchFamily="18" charset="0"/>
                <a:cs typeface="Times New Roman" pitchFamily="18" charset="0"/>
              </a:rPr>
              <a:t>Dans l’observation participante, une distinction peut être faite entre : l’observation où les personnes observées savent que l’observateur les observe ou l’observation où les personnes ne le savent pas.</a:t>
            </a:r>
          </a:p>
        </p:txBody>
      </p:sp>
      <p:sp>
        <p:nvSpPr>
          <p:cNvPr id="4" name="Rectangle 3"/>
          <p:cNvSpPr/>
          <p:nvPr/>
        </p:nvSpPr>
        <p:spPr>
          <a:xfrm>
            <a:off x="0" y="2282096"/>
            <a:ext cx="9144000" cy="1938992"/>
          </a:xfrm>
          <a:prstGeom prst="rect">
            <a:avLst/>
          </a:prstGeom>
        </p:spPr>
        <p:txBody>
          <a:bodyPr wrap="square">
            <a:spAutoFit/>
          </a:bodyPr>
          <a:lstStyle/>
          <a:p>
            <a:pPr algn="just"/>
            <a:r>
              <a:rPr lang="fr-FR" sz="2400" b="1" dirty="0" smtClean="0">
                <a:latin typeface="Times New Roman" pitchFamily="18" charset="0"/>
                <a:cs typeface="Times New Roman" pitchFamily="18" charset="0"/>
              </a:rPr>
              <a:t>Avantage et limites de l’observation participante </a:t>
            </a:r>
          </a:p>
          <a:p>
            <a:pPr marL="285750" indent="-285750" algn="just">
              <a:buFont typeface="Wingdings" pitchFamily="2" charset="2"/>
              <a:buChar char="ü"/>
            </a:pPr>
            <a:r>
              <a:rPr lang="fr-FR" sz="2400" dirty="0" smtClean="0">
                <a:solidFill>
                  <a:srgbClr val="00B050"/>
                </a:solidFill>
                <a:latin typeface="Times New Roman" pitchFamily="18" charset="0"/>
                <a:cs typeface="Times New Roman" pitchFamily="18" charset="0"/>
              </a:rPr>
              <a:t>L’avantage </a:t>
            </a:r>
            <a:r>
              <a:rPr lang="fr-FR" sz="2400" dirty="0">
                <a:solidFill>
                  <a:srgbClr val="00B050"/>
                </a:solidFill>
                <a:latin typeface="Times New Roman" pitchFamily="18" charset="0"/>
                <a:cs typeface="Times New Roman" pitchFamily="18" charset="0"/>
              </a:rPr>
              <a:t>de ce type d’observations est de pouvoir apporter un questionnement qui peut délivrer des informations supplémentaires.</a:t>
            </a:r>
          </a:p>
          <a:p>
            <a:pPr marL="285750" indent="-285750" algn="just">
              <a:buFont typeface="Calibri" pitchFamily="34" charset="0"/>
              <a:buChar char="X"/>
            </a:pPr>
            <a:r>
              <a:rPr lang="fr-FR" sz="2400" dirty="0">
                <a:solidFill>
                  <a:srgbClr val="FF0000"/>
                </a:solidFill>
                <a:latin typeface="Times New Roman" pitchFamily="18" charset="0"/>
                <a:cs typeface="Times New Roman" pitchFamily="18" charset="0"/>
              </a:rPr>
              <a:t>En revanche, en intervenant, ou en étant visible, l’observateur peut modifier le comportement de la personne observée.</a:t>
            </a:r>
          </a:p>
        </p:txBody>
      </p:sp>
      <p:sp>
        <p:nvSpPr>
          <p:cNvPr id="5" name="Rectangle 4"/>
          <p:cNvSpPr/>
          <p:nvPr/>
        </p:nvSpPr>
        <p:spPr>
          <a:xfrm>
            <a:off x="107504" y="4479558"/>
            <a:ext cx="9036496" cy="2308324"/>
          </a:xfrm>
          <a:prstGeom prst="rect">
            <a:avLst/>
          </a:prstGeom>
        </p:spPr>
        <p:txBody>
          <a:bodyPr wrap="square">
            <a:spAutoFit/>
          </a:bodyPr>
          <a:lstStyle/>
          <a:p>
            <a:pPr algn="just"/>
            <a:r>
              <a:rPr lang="fr-FR" sz="2400" b="1" dirty="0" smtClean="0">
                <a:latin typeface="Times New Roman" pitchFamily="18" charset="0"/>
                <a:cs typeface="Times New Roman" pitchFamily="18" charset="0"/>
              </a:rPr>
              <a:t>Exemple</a:t>
            </a:r>
            <a:endParaRPr lang="fr-FR" sz="2400" dirty="0" smtClean="0">
              <a:latin typeface="Times New Roman" pitchFamily="18" charset="0"/>
              <a:cs typeface="Times New Roman" pitchFamily="18" charset="0"/>
            </a:endParaRPr>
          </a:p>
          <a:p>
            <a:pPr algn="just"/>
            <a:r>
              <a:rPr lang="fr-FR" sz="2400" dirty="0" smtClean="0">
                <a:latin typeface="Times New Roman" pitchFamily="18" charset="0"/>
                <a:cs typeface="Times New Roman" pitchFamily="18" charset="0"/>
              </a:rPr>
              <a:t>Pour </a:t>
            </a:r>
            <a:r>
              <a:rPr lang="fr-FR" sz="2400" dirty="0">
                <a:latin typeface="Times New Roman" pitchFamily="18" charset="0"/>
                <a:cs typeface="Times New Roman" pitchFamily="18" charset="0"/>
              </a:rPr>
              <a:t>répondre à la question “comment expliquer </a:t>
            </a:r>
            <a:r>
              <a:rPr lang="fr-FR" sz="2400" dirty="0" smtClean="0">
                <a:latin typeface="Times New Roman" pitchFamily="18" charset="0"/>
                <a:cs typeface="Times New Roman" pitchFamily="18" charset="0"/>
              </a:rPr>
              <a:t>l’insécurité linguistique des étudiants en classe</a:t>
            </a:r>
            <a:r>
              <a:rPr lang="fr-FR" sz="2400" dirty="0">
                <a:latin typeface="Times New Roman" pitchFamily="18" charset="0"/>
                <a:cs typeface="Times New Roman" pitchFamily="18" charset="0"/>
              </a:rPr>
              <a:t> ?”, l’observation participante visera à observer les conditions </a:t>
            </a:r>
            <a:r>
              <a:rPr lang="fr-FR" sz="2400" dirty="0" smtClean="0">
                <a:latin typeface="Times New Roman" pitchFamily="18" charset="0"/>
                <a:cs typeface="Times New Roman" pitchFamily="18" charset="0"/>
              </a:rPr>
              <a:t>du déroulement du cours. </a:t>
            </a:r>
            <a:r>
              <a:rPr lang="fr-FR" sz="2400" dirty="0">
                <a:latin typeface="Times New Roman" pitchFamily="18" charset="0"/>
                <a:cs typeface="Times New Roman" pitchFamily="18" charset="0"/>
              </a:rPr>
              <a:t>Vous pourriez alors poser des questions sur certains aspects rencontrés lors de votre observation </a:t>
            </a:r>
            <a:r>
              <a:rPr lang="fr-FR" sz="2400" dirty="0" smtClean="0">
                <a:latin typeface="Times New Roman" pitchFamily="18" charset="0"/>
                <a:cs typeface="Times New Roman" pitchFamily="18" charset="0"/>
              </a:rPr>
              <a:t>dans la classe,</a:t>
            </a:r>
            <a:endParaRPr lang="fr-FR" sz="2400" dirty="0">
              <a:latin typeface="Times New Roman" pitchFamily="18" charset="0"/>
              <a:cs typeface="Times New Roman" pitchFamily="18" charset="0"/>
            </a:endParaRPr>
          </a:p>
        </p:txBody>
      </p:sp>
    </p:spTree>
    <p:extLst>
      <p:ext uri="{BB962C8B-B14F-4D97-AF65-F5344CB8AC3E}">
        <p14:creationId xmlns:p14="http://schemas.microsoft.com/office/powerpoint/2010/main" val="3995507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036496" cy="3312368"/>
          </a:xfrm>
        </p:spPr>
        <p:txBody>
          <a:bodyPr>
            <a:normAutofit fontScale="92500" lnSpcReduction="20000"/>
          </a:bodyPr>
          <a:lstStyle/>
          <a:p>
            <a:pPr marL="0" indent="0" algn="just">
              <a:buNone/>
            </a:pPr>
            <a:r>
              <a:rPr lang="fr-FR" b="1" dirty="0">
                <a:solidFill>
                  <a:srgbClr val="7030A0"/>
                </a:solidFill>
                <a:latin typeface="Times New Roman" pitchFamily="18" charset="0"/>
                <a:cs typeface="Times New Roman" pitchFamily="18" charset="0"/>
              </a:rPr>
              <a:t>2. L’observation non participante</a:t>
            </a:r>
          </a:p>
          <a:p>
            <a:pPr algn="just"/>
            <a:r>
              <a:rPr lang="fr-FR" dirty="0">
                <a:latin typeface="Times New Roman" pitchFamily="18" charset="0"/>
                <a:cs typeface="Times New Roman" pitchFamily="18" charset="0"/>
              </a:rPr>
              <a:t>L’observation non participante exclut l’enquêteur du cadre social étudié. Il n’est pas vu par le/les individu(s) observé(s) et peut avoir recours à des images vidéo.</a:t>
            </a:r>
          </a:p>
          <a:p>
            <a:pPr algn="just"/>
            <a:r>
              <a:rPr lang="fr-FR" dirty="0">
                <a:latin typeface="Times New Roman" pitchFamily="18" charset="0"/>
                <a:cs typeface="Times New Roman" pitchFamily="18" charset="0"/>
              </a:rPr>
              <a:t>Ce type d’observation permet de ne pas influencer la situation observée : elle reste fidèle à la réalité du phénomène étudié ce qui augmente la fiabilité des résultats</a:t>
            </a:r>
            <a:r>
              <a:rPr lang="fr-FR" dirty="0" smtClean="0">
                <a:latin typeface="Times New Roman" pitchFamily="18" charset="0"/>
                <a:cs typeface="Times New Roman" pitchFamily="18" charset="0"/>
              </a:rPr>
              <a:t>.</a:t>
            </a:r>
            <a:endParaRPr lang="fr-FR" dirty="0" smtClean="0">
              <a:latin typeface="Times New Roman" pitchFamily="18" charset="0"/>
              <a:cs typeface="Times New Roman" pitchFamily="18" charset="0"/>
            </a:endParaRPr>
          </a:p>
        </p:txBody>
      </p:sp>
      <p:sp>
        <p:nvSpPr>
          <p:cNvPr id="2" name="Rectangle 1"/>
          <p:cNvSpPr/>
          <p:nvPr/>
        </p:nvSpPr>
        <p:spPr>
          <a:xfrm>
            <a:off x="0" y="3407445"/>
            <a:ext cx="9144000" cy="3693319"/>
          </a:xfrm>
          <a:prstGeom prst="rect">
            <a:avLst/>
          </a:prstGeom>
        </p:spPr>
        <p:txBody>
          <a:bodyPr wrap="square">
            <a:spAutoFit/>
          </a:bodyPr>
          <a:lstStyle/>
          <a:p>
            <a:pPr algn="just">
              <a:lnSpc>
                <a:spcPct val="80000"/>
              </a:lnSpc>
              <a:spcBef>
                <a:spcPct val="20000"/>
              </a:spcBef>
            </a:pPr>
            <a:r>
              <a:rPr lang="fr-FR" sz="3000" b="1" dirty="0">
                <a:latin typeface="Times New Roman" pitchFamily="18" charset="0"/>
                <a:cs typeface="Times New Roman" pitchFamily="18" charset="0"/>
              </a:rPr>
              <a:t>Avantages et limites </a:t>
            </a:r>
          </a:p>
          <a:p>
            <a:pPr marL="457200" indent="-457200" algn="just">
              <a:lnSpc>
                <a:spcPct val="80000"/>
              </a:lnSpc>
              <a:spcBef>
                <a:spcPct val="20000"/>
              </a:spcBef>
              <a:buFont typeface="Wingdings" pitchFamily="2" charset="2"/>
              <a:buChar char="ü"/>
            </a:pPr>
            <a:r>
              <a:rPr lang="fr-FR" sz="3000" dirty="0" smtClean="0">
                <a:solidFill>
                  <a:srgbClr val="00B050"/>
                </a:solidFill>
                <a:latin typeface="Times New Roman" pitchFamily="18" charset="0"/>
                <a:cs typeface="Times New Roman" pitchFamily="18" charset="0"/>
              </a:rPr>
              <a:t>Cette </a:t>
            </a:r>
            <a:r>
              <a:rPr lang="fr-FR" sz="3000" dirty="0">
                <a:solidFill>
                  <a:srgbClr val="00B050"/>
                </a:solidFill>
                <a:latin typeface="Times New Roman" pitchFamily="18" charset="0"/>
                <a:cs typeface="Times New Roman" pitchFamily="18" charset="0"/>
              </a:rPr>
              <a:t>technique d’observation est utile pour définir un sujet de recherche, afin de constituer la base d’une recherche. </a:t>
            </a:r>
            <a:r>
              <a:rPr lang="fr-FR" sz="3000" dirty="0">
                <a:solidFill>
                  <a:srgbClr val="00B050"/>
                </a:solidFill>
                <a:latin typeface="Times New Roman" pitchFamily="18" charset="0"/>
                <a:cs typeface="Times New Roman" pitchFamily="18" charset="0"/>
              </a:rPr>
              <a:t>L’observation non participante peut être suivie par la suite d’autres méthodes de recherche.</a:t>
            </a:r>
          </a:p>
          <a:p>
            <a:pPr algn="just">
              <a:lnSpc>
                <a:spcPct val="80000"/>
              </a:lnSpc>
              <a:spcBef>
                <a:spcPct val="20000"/>
              </a:spcBef>
            </a:pPr>
            <a:r>
              <a:rPr lang="fr-FR" sz="3000" dirty="0" smtClean="0">
                <a:solidFill>
                  <a:srgbClr val="FF0000"/>
                </a:solidFill>
                <a:latin typeface="Times New Roman" pitchFamily="18" charset="0"/>
                <a:cs typeface="Times New Roman" pitchFamily="18" charset="0"/>
              </a:rPr>
              <a:t>X/ Cependant</a:t>
            </a:r>
            <a:r>
              <a:rPr lang="fr-FR" sz="3000" dirty="0">
                <a:solidFill>
                  <a:srgbClr val="FF0000"/>
                </a:solidFill>
                <a:latin typeface="Times New Roman" pitchFamily="18" charset="0"/>
                <a:cs typeface="Times New Roman" pitchFamily="18" charset="0"/>
              </a:rPr>
              <a:t>, elle ne permet pas à l’enquêteur d’intervenir. </a:t>
            </a:r>
            <a:r>
              <a:rPr lang="fr-FR" sz="3000" dirty="0">
                <a:solidFill>
                  <a:srgbClr val="FF0000"/>
                </a:solidFill>
                <a:latin typeface="Times New Roman" pitchFamily="18" charset="0"/>
                <a:cs typeface="Times New Roman" pitchFamily="18" charset="0"/>
              </a:rPr>
              <a:t>Il est possible de passer à côté de certaines informations.</a:t>
            </a:r>
          </a:p>
          <a:p>
            <a:pPr marL="342900" indent="-342900" algn="just">
              <a:lnSpc>
                <a:spcPct val="80000"/>
              </a:lnSpc>
              <a:spcBef>
                <a:spcPct val="20000"/>
              </a:spcBef>
              <a:buFont typeface="Arial" pitchFamily="34" charset="0"/>
              <a:buChar char="•"/>
            </a:pPr>
            <a:endParaRPr lang="fr-FR" sz="3000" dirty="0">
              <a:latin typeface="Times New Roman" pitchFamily="18" charset="0"/>
              <a:cs typeface="Times New Roman" pitchFamily="18" charset="0"/>
            </a:endParaRPr>
          </a:p>
        </p:txBody>
      </p:sp>
    </p:spTree>
    <p:extLst>
      <p:ext uri="{BB962C8B-B14F-4D97-AF65-F5344CB8AC3E}">
        <p14:creationId xmlns:p14="http://schemas.microsoft.com/office/powerpoint/2010/main" val="2498173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72008"/>
            <a:ext cx="9144000" cy="2276872"/>
          </a:xfrm>
        </p:spPr>
        <p:txBody>
          <a:bodyPr>
            <a:normAutofit fontScale="92500" lnSpcReduction="20000"/>
          </a:bodyPr>
          <a:lstStyle/>
          <a:p>
            <a:pPr marL="0" indent="0" algn="just">
              <a:buNone/>
            </a:pPr>
            <a:r>
              <a:rPr lang="fr-FR" b="1" dirty="0">
                <a:solidFill>
                  <a:srgbClr val="7030A0"/>
                </a:solidFill>
              </a:rPr>
              <a:t>3</a:t>
            </a:r>
            <a:r>
              <a:rPr lang="fr-FR" b="1" dirty="0">
                <a:solidFill>
                  <a:srgbClr val="7030A0"/>
                </a:solidFill>
                <a:latin typeface="Times New Roman" pitchFamily="18" charset="0"/>
                <a:cs typeface="Times New Roman" pitchFamily="18" charset="0"/>
              </a:rPr>
              <a:t>. L’observation structurée (ou systématique)</a:t>
            </a:r>
          </a:p>
          <a:p>
            <a:pPr algn="just"/>
            <a:r>
              <a:rPr lang="fr-FR" sz="2600" dirty="0">
                <a:latin typeface="Times New Roman" pitchFamily="18" charset="0"/>
                <a:cs typeface="Times New Roman" pitchFamily="18" charset="0"/>
              </a:rPr>
              <a:t>L’observation structurée (aussi appelée observation “systématique”), comporte des règles clairement définies et formulées en amont pour mener l’observation.</a:t>
            </a:r>
          </a:p>
          <a:p>
            <a:pPr algn="just"/>
            <a:r>
              <a:rPr lang="fr-FR" sz="2600" dirty="0">
                <a:latin typeface="Times New Roman" pitchFamily="18" charset="0"/>
                <a:cs typeface="Times New Roman" pitchFamily="18" charset="0"/>
              </a:rPr>
              <a:t>Comme un guide d’entretien pour mener un entretien directif, les règles sont précisées dans un schéma d’observation</a:t>
            </a:r>
            <a:r>
              <a:rPr lang="fr-FR" sz="2600" dirty="0" smtClean="0">
                <a:latin typeface="Times New Roman" pitchFamily="18" charset="0"/>
                <a:cs typeface="Times New Roman" pitchFamily="18" charset="0"/>
              </a:rPr>
              <a:t>.</a:t>
            </a:r>
            <a:endParaRPr lang="fr-FR" sz="2600" dirty="0" smtClean="0">
              <a:latin typeface="Times New Roman" pitchFamily="18" charset="0"/>
              <a:cs typeface="Times New Roman" pitchFamily="18" charset="0"/>
            </a:endParaRPr>
          </a:p>
        </p:txBody>
      </p:sp>
      <p:sp>
        <p:nvSpPr>
          <p:cNvPr id="4" name="Rectangle 3"/>
          <p:cNvSpPr/>
          <p:nvPr/>
        </p:nvSpPr>
        <p:spPr>
          <a:xfrm>
            <a:off x="-14749" y="4919008"/>
            <a:ext cx="9124030" cy="1938992"/>
          </a:xfrm>
          <a:prstGeom prst="rect">
            <a:avLst/>
          </a:prstGeom>
        </p:spPr>
        <p:txBody>
          <a:bodyPr wrap="square">
            <a:spAutoFit/>
          </a:bodyPr>
          <a:lstStyle/>
          <a:p>
            <a:pPr marL="342900" indent="-342900" algn="just">
              <a:buFont typeface="Arial" pitchFamily="34" charset="0"/>
              <a:buChar char="•"/>
            </a:pPr>
            <a:r>
              <a:rPr lang="fr-FR" sz="2400" dirty="0">
                <a:latin typeface="Times New Roman" pitchFamily="18" charset="0"/>
                <a:cs typeface="Times New Roman" pitchFamily="18" charset="0"/>
              </a:rPr>
              <a:t>La grille d’observation </a:t>
            </a:r>
            <a:r>
              <a:rPr lang="fr-FR" sz="2400" dirty="0">
                <a:latin typeface="Times New Roman" pitchFamily="18" charset="0"/>
                <a:cs typeface="Times New Roman" pitchFamily="18" charset="0"/>
              </a:rPr>
              <a:t>vous permet de placer les observations dans certaines catégories que vous avez déterminées avant la collecte des données. </a:t>
            </a:r>
            <a:r>
              <a:rPr lang="fr-FR" sz="2400" dirty="0">
                <a:latin typeface="Times New Roman" pitchFamily="18" charset="0"/>
                <a:cs typeface="Times New Roman" pitchFamily="18" charset="0"/>
              </a:rPr>
              <a:t>Celle-ci est </a:t>
            </a:r>
            <a:r>
              <a:rPr lang="fr-FR" sz="2400" dirty="0">
                <a:latin typeface="Times New Roman" pitchFamily="18" charset="0"/>
                <a:cs typeface="Times New Roman" pitchFamily="18" charset="0"/>
              </a:rPr>
              <a:t>utile pour ne pas perdre le fil de votre observation. C</a:t>
            </a:r>
            <a:r>
              <a:rPr lang="fr-FR" sz="2400" dirty="0">
                <a:latin typeface="Times New Roman" pitchFamily="18" charset="0"/>
                <a:cs typeface="Times New Roman" pitchFamily="18" charset="0"/>
              </a:rPr>
              <a:t>et </a:t>
            </a:r>
            <a:r>
              <a:rPr lang="fr-FR" sz="2400" dirty="0">
                <a:latin typeface="Times New Roman" pitchFamily="18" charset="0"/>
                <a:cs typeface="Times New Roman" pitchFamily="18" charset="0"/>
              </a:rPr>
              <a:t>outil résume le cadre de l’observation : durée, observation à réaliser, informations à obtenir ou vérifier.</a:t>
            </a:r>
          </a:p>
        </p:txBody>
      </p:sp>
      <p:sp>
        <p:nvSpPr>
          <p:cNvPr id="2" name="Rectangle 1"/>
          <p:cNvSpPr/>
          <p:nvPr/>
        </p:nvSpPr>
        <p:spPr>
          <a:xfrm>
            <a:off x="-14749" y="2185949"/>
            <a:ext cx="9124030" cy="2585323"/>
          </a:xfrm>
          <a:prstGeom prst="rect">
            <a:avLst/>
          </a:prstGeom>
        </p:spPr>
        <p:txBody>
          <a:bodyPr wrap="square">
            <a:spAutoFit/>
          </a:bodyPr>
          <a:lstStyle/>
          <a:p>
            <a:pPr marL="342900" indent="-342900" algn="just">
              <a:buFont typeface="Arial" pitchFamily="34" charset="0"/>
              <a:buChar char="•"/>
            </a:pPr>
            <a:r>
              <a:rPr lang="fr-FR" sz="2400" dirty="0">
                <a:latin typeface="Times New Roman" pitchFamily="18" charset="0"/>
                <a:cs typeface="Times New Roman" pitchFamily="18" charset="0"/>
              </a:rPr>
              <a:t>L’observation scientifique </a:t>
            </a:r>
            <a:r>
              <a:rPr lang="fr-FR" sz="2400" b="1" dirty="0">
                <a:latin typeface="Times New Roman" pitchFamily="18" charset="0"/>
                <a:cs typeface="Times New Roman" pitchFamily="18" charset="0"/>
              </a:rPr>
              <a:t>structurée</a:t>
            </a:r>
            <a:r>
              <a:rPr lang="fr-FR" sz="2400" dirty="0">
                <a:latin typeface="Times New Roman" pitchFamily="18" charset="0"/>
                <a:cs typeface="Times New Roman" pitchFamily="18" charset="0"/>
              </a:rPr>
              <a:t> est une méthode rigoureuse qui consiste à recueillir des données de manière systématique selon un cadre prédéfini. Elle repose sur des grilles d’observation ou des protocoles précis permettant de décrire objectivement les comportements, les situations ou les interactions, dans le but d’analyser un phénomène de façon reproductible et vérifiable</a:t>
            </a:r>
            <a:r>
              <a:rPr lang="fr-FR" sz="2400" dirty="0"/>
              <a:t>.</a:t>
            </a:r>
          </a:p>
          <a:p>
            <a:endParaRPr lang="fr-FR" dirty="0"/>
          </a:p>
        </p:txBody>
      </p:sp>
    </p:spTree>
    <p:extLst>
      <p:ext uri="{BB962C8B-B14F-4D97-AF65-F5344CB8AC3E}">
        <p14:creationId xmlns:p14="http://schemas.microsoft.com/office/powerpoint/2010/main" val="1390141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664" y="188640"/>
            <a:ext cx="9144000" cy="2123658"/>
          </a:xfrm>
          <a:prstGeom prst="rect">
            <a:avLst/>
          </a:prstGeom>
        </p:spPr>
        <p:txBody>
          <a:bodyPr wrap="square">
            <a:spAutoFit/>
          </a:bodyPr>
          <a:lstStyle/>
          <a:p>
            <a:pPr algn="just"/>
            <a:r>
              <a:rPr lang="fr-FR" sz="2200" dirty="0">
                <a:solidFill>
                  <a:prstClr val="black"/>
                </a:solidFill>
                <a:latin typeface="Times New Roman" pitchFamily="18" charset="0"/>
                <a:cs typeface="Times New Roman" pitchFamily="18" charset="0"/>
              </a:rPr>
              <a:t>Pour bien recueillir les données partant de l’observation, le chercheur doit disposer des outils de consignation :</a:t>
            </a:r>
          </a:p>
          <a:p>
            <a:pPr algn="just"/>
            <a:r>
              <a:rPr lang="fr-FR" sz="2200" b="1" dirty="0">
                <a:solidFill>
                  <a:prstClr val="black"/>
                </a:solidFill>
                <a:latin typeface="Times New Roman" pitchFamily="18" charset="0"/>
                <a:cs typeface="Times New Roman" pitchFamily="18" charset="0"/>
              </a:rPr>
              <a:t>Grille d’observation</a:t>
            </a:r>
            <a:r>
              <a:rPr lang="fr-FR" sz="2200" dirty="0">
                <a:solidFill>
                  <a:prstClr val="black"/>
                </a:solidFill>
                <a:latin typeface="Times New Roman" pitchFamily="18" charset="0"/>
                <a:cs typeface="Times New Roman" pitchFamily="18" charset="0"/>
              </a:rPr>
              <a:t> : une liste préétablie et précise  de caractéristiques ou d’actions (pratiques, comportements) en vue d’un pointage de leur présence ou de leur absence à des fins descriptives et interprétatives</a:t>
            </a:r>
          </a:p>
          <a:p>
            <a:pPr algn="just"/>
            <a:endParaRPr lang="fr-FR" sz="2200" dirty="0">
              <a:solidFill>
                <a:prstClr val="black"/>
              </a:solidFill>
              <a:latin typeface="Times New Roman" pitchFamily="18" charset="0"/>
              <a:cs typeface="Times New Roman" pitchFamily="18" charset="0"/>
            </a:endParaRPr>
          </a:p>
        </p:txBody>
      </p:sp>
      <p:sp>
        <p:nvSpPr>
          <p:cNvPr id="6" name="Rectangle 5"/>
          <p:cNvSpPr/>
          <p:nvPr/>
        </p:nvSpPr>
        <p:spPr>
          <a:xfrm>
            <a:off x="-28660" y="2312298"/>
            <a:ext cx="9144000" cy="2123658"/>
          </a:xfrm>
          <a:prstGeom prst="rect">
            <a:avLst/>
          </a:prstGeom>
        </p:spPr>
        <p:txBody>
          <a:bodyPr wrap="square">
            <a:spAutoFit/>
          </a:bodyPr>
          <a:lstStyle/>
          <a:p>
            <a:pPr algn="just" fontAlgn="base">
              <a:spcBef>
                <a:spcPct val="0"/>
              </a:spcBef>
              <a:spcAft>
                <a:spcPct val="0"/>
              </a:spcAft>
            </a:pPr>
            <a:r>
              <a:rPr lang="fr-FR" sz="2200" b="1" dirty="0">
                <a:solidFill>
                  <a:prstClr val="black"/>
                </a:solidFill>
                <a:latin typeface="Times New Roman" pitchFamily="18" charset="0"/>
                <a:cs typeface="Times New Roman" pitchFamily="18" charset="0"/>
              </a:rPr>
              <a:t>Le carnet de bord </a:t>
            </a:r>
            <a:r>
              <a:rPr lang="fr-FR" sz="2200" dirty="0">
                <a:solidFill>
                  <a:prstClr val="black"/>
                </a:solidFill>
                <a:latin typeface="Times New Roman" pitchFamily="18" charset="0"/>
                <a:cs typeface="Times New Roman" pitchFamily="18" charset="0"/>
              </a:rPr>
              <a:t>est un outil fréquemment utilisé pour l'observation scientifique en sociolinguistique. Il s'agit d'un journal où les chercheurs consignent leurs observations et leurs réflexions sur les interactions langagières qu'ils ont observées. Le carnet de bord permet aux chercheurs de prendre des notes détaillées sur les événements observés, les locuteurs impliqués, le contexte de l'interaction et les caractéristiques linguistiques pertinentes.</a:t>
            </a:r>
          </a:p>
        </p:txBody>
      </p:sp>
      <p:sp>
        <p:nvSpPr>
          <p:cNvPr id="7" name="Rectangle 6"/>
          <p:cNvSpPr/>
          <p:nvPr/>
        </p:nvSpPr>
        <p:spPr>
          <a:xfrm>
            <a:off x="-28660" y="4725144"/>
            <a:ext cx="9144000" cy="2123658"/>
          </a:xfrm>
          <a:prstGeom prst="rect">
            <a:avLst/>
          </a:prstGeom>
        </p:spPr>
        <p:txBody>
          <a:bodyPr wrap="square">
            <a:spAutoFit/>
          </a:bodyPr>
          <a:lstStyle/>
          <a:p>
            <a:pPr algn="just" fontAlgn="base">
              <a:spcBef>
                <a:spcPct val="0"/>
              </a:spcBef>
              <a:spcAft>
                <a:spcPct val="0"/>
              </a:spcAft>
            </a:pPr>
            <a:r>
              <a:rPr lang="fr-FR" sz="2200" b="1" dirty="0">
                <a:solidFill>
                  <a:prstClr val="black"/>
                </a:solidFill>
                <a:latin typeface="Times New Roman" pitchFamily="18" charset="0"/>
                <a:cs typeface="Times New Roman" pitchFamily="18" charset="0"/>
              </a:rPr>
              <a:t>Le carnet de bord </a:t>
            </a:r>
            <a:r>
              <a:rPr lang="fr-FR" sz="2200" dirty="0">
                <a:solidFill>
                  <a:prstClr val="black"/>
                </a:solidFill>
                <a:latin typeface="Times New Roman" pitchFamily="18" charset="0"/>
                <a:cs typeface="Times New Roman" pitchFamily="18" charset="0"/>
              </a:rPr>
              <a:t>est souvent utilisé dans le cadre de l'observation participante, où les chercheurs participent activement aux interactions qu'ils étudient. Ils peuvent ainsi noter les détails des interactions qu'ils ont observées, y compris les nuances de langage, les expressions faciales, les gestes, la prononciation, le ton de la voix ou encore les changements de langues en fonction des contextes</a:t>
            </a:r>
          </a:p>
        </p:txBody>
      </p:sp>
    </p:spTree>
    <p:extLst>
      <p:ext uri="{BB962C8B-B14F-4D97-AF65-F5344CB8AC3E}">
        <p14:creationId xmlns:p14="http://schemas.microsoft.com/office/powerpoint/2010/main" val="799294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165</TotalTime>
  <Words>1352</Words>
  <Application>Microsoft Office PowerPoint</Application>
  <PresentationFormat>Affichage à l'écran (4:3)</PresentationFormat>
  <Paragraphs>96</Paragraphs>
  <Slides>18</Slides>
  <Notes>0</Notes>
  <HiddenSlides>0</HiddenSlides>
  <MMClips>0</MMClips>
  <ScaleCrop>false</ScaleCrop>
  <HeadingPairs>
    <vt:vector size="4" baseType="variant">
      <vt:variant>
        <vt:lpstr>Thème</vt:lpstr>
      </vt:variant>
      <vt:variant>
        <vt:i4>2</vt:i4>
      </vt:variant>
      <vt:variant>
        <vt:lpstr>Titres des diapositives</vt:lpstr>
      </vt:variant>
      <vt:variant>
        <vt:i4>18</vt:i4>
      </vt:variant>
    </vt:vector>
  </HeadingPairs>
  <TitlesOfParts>
    <vt:vector size="20" baseType="lpstr">
      <vt:lpstr>Thème Office</vt:lpstr>
      <vt:lpstr>1_Thème Office</vt:lpstr>
      <vt:lpstr>Présentation PowerPoint</vt:lpstr>
      <vt:lpstr>Introduction </vt:lpstr>
      <vt:lpstr>Observation : définition générale </vt:lpstr>
      <vt:lpstr>Présentation PowerPoint</vt:lpstr>
      <vt:lpstr>Les types d’observations </vt:lpstr>
      <vt:lpstr>Présentation PowerPoint</vt:lpstr>
      <vt:lpstr>Présentation PowerPoint</vt:lpstr>
      <vt:lpstr>Présentation PowerPoint</vt:lpstr>
      <vt:lpstr>Présentation PowerPoint</vt:lpstr>
      <vt:lpstr>Présentation PowerPoint</vt:lpstr>
      <vt:lpstr>Présentation PowerPoint</vt:lpstr>
      <vt:lpstr>Avantages</vt:lpstr>
      <vt:lpstr>Limites </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CSA</dc:creator>
  <cp:lastModifiedBy>CSA</cp:lastModifiedBy>
  <cp:revision>14</cp:revision>
  <dcterms:created xsi:type="dcterms:W3CDTF">2025-04-10T13:00:29Z</dcterms:created>
  <dcterms:modified xsi:type="dcterms:W3CDTF">2025-04-12T17:08:24Z</dcterms:modified>
</cp:coreProperties>
</file>