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2"/>
  </p:notesMasterIdLst>
  <p:sldIdLst>
    <p:sldId id="258" r:id="rId2"/>
    <p:sldId id="279" r:id="rId3"/>
    <p:sldId id="280" r:id="rId4"/>
    <p:sldId id="353" r:id="rId5"/>
    <p:sldId id="292" r:id="rId6"/>
    <p:sldId id="320" r:id="rId7"/>
    <p:sldId id="288" r:id="rId8"/>
    <p:sldId id="295" r:id="rId9"/>
    <p:sldId id="294" r:id="rId10"/>
    <p:sldId id="296" r:id="rId11"/>
    <p:sldId id="265" r:id="rId12"/>
    <p:sldId id="362" r:id="rId13"/>
    <p:sldId id="266" r:id="rId14"/>
    <p:sldId id="275" r:id="rId15"/>
    <p:sldId id="273" r:id="rId16"/>
    <p:sldId id="267" r:id="rId17"/>
    <p:sldId id="268" r:id="rId18"/>
    <p:sldId id="270" r:id="rId19"/>
    <p:sldId id="335" r:id="rId20"/>
    <p:sldId id="300" r:id="rId21"/>
    <p:sldId id="301" r:id="rId22"/>
    <p:sldId id="306" r:id="rId23"/>
    <p:sldId id="307" r:id="rId24"/>
    <p:sldId id="303" r:id="rId25"/>
    <p:sldId id="308" r:id="rId26"/>
    <p:sldId id="309" r:id="rId27"/>
    <p:sldId id="305" r:id="rId28"/>
    <p:sldId id="313" r:id="rId29"/>
    <p:sldId id="312" r:id="rId30"/>
    <p:sldId id="314" r:id="rId31"/>
    <p:sldId id="316" r:id="rId32"/>
    <p:sldId id="319" r:id="rId33"/>
    <p:sldId id="317" r:id="rId34"/>
    <p:sldId id="336" r:id="rId35"/>
    <p:sldId id="323" r:id="rId36"/>
    <p:sldId id="325" r:id="rId37"/>
    <p:sldId id="326" r:id="rId38"/>
    <p:sldId id="328" r:id="rId39"/>
    <p:sldId id="329" r:id="rId40"/>
    <p:sldId id="330" r:id="rId41"/>
    <p:sldId id="337" r:id="rId42"/>
    <p:sldId id="331" r:id="rId43"/>
    <p:sldId id="332" r:id="rId44"/>
    <p:sldId id="333" r:id="rId45"/>
    <p:sldId id="338" r:id="rId46"/>
    <p:sldId id="339" r:id="rId47"/>
    <p:sldId id="341" r:id="rId48"/>
    <p:sldId id="342" r:id="rId49"/>
    <p:sldId id="343" r:id="rId50"/>
    <p:sldId id="363" r:id="rId51"/>
  </p:sldIdLst>
  <p:sldSz cx="9144000" cy="6858000" type="screen4x3"/>
  <p:notesSz cx="6858000" cy="9144000"/>
  <p:custShowLst>
    <p:custShow name="Diaporama personnalisé 1" id="0">
      <p:sldLst>
        <p:sld r:id="rId2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id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E72"/>
    <a:srgbClr val="CFFBA7"/>
    <a:srgbClr val="FFCDDD"/>
    <a:srgbClr val="DCE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576" autoAdjust="0"/>
  </p:normalViewPr>
  <p:slideViewPr>
    <p:cSldViewPr>
      <p:cViewPr varScale="1">
        <p:scale>
          <a:sx n="70" d="100"/>
          <a:sy n="70" d="100"/>
        </p:scale>
        <p:origin x="11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4002-9D16-4B51-87BC-D700DF1C386E}" type="datetimeFigureOut">
              <a:rPr lang="fr-FR" smtClean="0"/>
              <a:pPr/>
              <a:t>25/11/2025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976B-D438-4F09-921E-37EC30D201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6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976B-D438-4F09-921E-37EC30D2015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99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976B-D438-4F09-921E-37EC30D20150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36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976B-D438-4F09-921E-37EC30D20150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86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25/11/2025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57290" y="22859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Introduction</a:t>
            </a:r>
            <a:endParaRPr lang="fr-FR" b="1" dirty="0"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1538" y="2714620"/>
            <a:ext cx="435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effectLst>
                  <a:reflection blurRad="6350" stA="55000" endA="300" endPos="45500" dir="5400000" sy="-100000" algn="bl" rotWithShape="0"/>
                </a:effectLst>
              </a:rPr>
              <a:t>definitions</a:t>
            </a:r>
            <a:endParaRPr lang="fr-FR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5715016"/>
            <a:ext cx="4071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ea typeface="Times New Roman" pitchFamily="18" charset="0"/>
                <a:cs typeface="Aharoni" pitchFamily="2" charset="-79"/>
              </a:rPr>
              <a:t>Conclusion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1538" y="321468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Glycogenesis</a:t>
            </a:r>
            <a:r>
              <a:rPr lang="fr-FR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endParaRPr lang="fr-F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1538" y="3643314"/>
            <a:ext cx="450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fr-FR" b="1" dirty="0" smtClean="0">
                <a:latin typeface="Aharoni" pitchFamily="2" charset="-79"/>
                <a:cs typeface="Aharoni" pitchFamily="2" charset="-79"/>
              </a:rPr>
              <a:t>Glycogenesis Regulation</a:t>
            </a:r>
            <a:endParaRPr lang="fr-FR" b="1" dirty="0"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1538" y="4000504"/>
            <a:ext cx="37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fr-FR" b="1" dirty="0" smtClean="0"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Glycogenolysis</a:t>
            </a:r>
            <a:endParaRPr lang="fr-FR" b="1" dirty="0"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1538" y="435769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Glycogenolysis regulation</a:t>
            </a:r>
            <a:endParaRPr lang="fr-FR" b="1" dirty="0"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1538" y="478632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fr-FR" b="1" dirty="0" smtClean="0">
                <a:latin typeface="Aharoni" pitchFamily="2" charset="-79"/>
                <a:cs typeface="Aharoni" pitchFamily="2" charset="-79"/>
              </a:rPr>
              <a:t>Simultaneous regulation between glycogenolysis and glycogenesis </a:t>
            </a:r>
            <a:endParaRPr lang="fr-FR" b="1" dirty="0"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96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Glycogen metabolism and hormonal regulation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3" name="Picture 8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8229"/>
            <a:ext cx="407196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313" grpId="0"/>
      <p:bldP spid="7" grpId="0"/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142976" y="1643050"/>
            <a:ext cx="2000264" cy="71438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Insulin </a:t>
            </a:r>
            <a:endParaRPr lang="fr-FR" sz="2400" dirty="0">
              <a:ln>
                <a:solidFill>
                  <a:srgbClr val="FFFF00"/>
                </a:solidFill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286380" y="2071678"/>
            <a:ext cx="2500330" cy="11430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nhibition</a:t>
            </a: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fr-FR" sz="6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lycogenolysis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Lipolysis</a:t>
            </a:r>
            <a:endParaRPr lang="fr-FR" sz="6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fr-FR" sz="6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fr-FR" sz="640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5214942" y="857232"/>
            <a:ext cx="2500330" cy="1071570"/>
          </a:xfrm>
          <a:prstGeom prst="rect">
            <a:avLst/>
          </a:prstGeom>
          <a:solidFill>
            <a:srgbClr val="44CE7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65760" marR="0" lvl="1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Georgia"/>
              <a:buNone/>
              <a:tabLst/>
              <a:defRPr/>
            </a:pPr>
            <a:r>
              <a:rPr kumimoji="0" lang="fr-FR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Activation </a:t>
            </a:r>
            <a:r>
              <a:rPr kumimoji="0" lang="fr-FR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endParaRPr kumimoji="0" lang="fr-FR" sz="6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1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fr-FR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Glycogenesis</a:t>
            </a:r>
          </a:p>
          <a:p>
            <a:pPr marL="365760" marR="0" lvl="1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fr-FR" sz="6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Lipogenesis</a:t>
            </a:r>
            <a:endParaRPr lang="fr-FR" sz="6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1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Georgia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1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Georgia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1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Georgia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Virage 11"/>
          <p:cNvSpPr/>
          <p:nvPr/>
        </p:nvSpPr>
        <p:spPr>
          <a:xfrm>
            <a:off x="2071670" y="1285860"/>
            <a:ext cx="3143272" cy="357190"/>
          </a:xfrm>
          <a:prstGeom prst="bentArrow">
            <a:avLst>
              <a:gd name="adj1" fmla="val 15154"/>
              <a:gd name="adj2" fmla="val 16561"/>
              <a:gd name="adj3" fmla="val 25000"/>
              <a:gd name="adj4" fmla="val 86253"/>
            </a:avLst>
          </a:prstGeom>
          <a:solidFill>
            <a:srgbClr val="44CE7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flipV="1">
            <a:off x="2071670" y="2357430"/>
            <a:ext cx="3143272" cy="357190"/>
          </a:xfrm>
          <a:prstGeom prst="bentArrow">
            <a:avLst>
              <a:gd name="adj1" fmla="val 16696"/>
              <a:gd name="adj2" fmla="val 23999"/>
              <a:gd name="adj3" fmla="val 27483"/>
              <a:gd name="adj4" fmla="val 84349"/>
            </a:avLst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96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prstClr val="white"/>
                </a:solidFill>
              </a:rPr>
              <a:t>Glycogen </a:t>
            </a:r>
            <a:r>
              <a:rPr lang="fr-FR" b="1" dirty="0">
                <a:solidFill>
                  <a:prstClr val="white"/>
                </a:solidFill>
              </a:rPr>
              <a:t>metabolism and hormonal </a:t>
            </a:r>
            <a:r>
              <a:rPr lang="fr-FR" b="1" dirty="0" smtClean="0">
                <a:solidFill>
                  <a:prstClr val="white"/>
                </a:solidFill>
              </a:rPr>
              <a:t>regulation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42976" y="4286256"/>
            <a:ext cx="2000264" cy="71438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44CE7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glucagon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Espace réservé du contenu 3"/>
          <p:cNvSpPr txBox="1">
            <a:spLocks/>
          </p:cNvSpPr>
          <p:nvPr/>
        </p:nvSpPr>
        <p:spPr>
          <a:xfrm>
            <a:off x="5286380" y="3357562"/>
            <a:ext cx="2428892" cy="1357322"/>
          </a:xfrm>
          <a:prstGeom prst="rect">
            <a:avLst/>
          </a:prstGeom>
          <a:solidFill>
            <a:srgbClr val="44CE7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ctivation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luconeogenesis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lycogenolysis</a:t>
            </a:r>
            <a:endParaRPr lang="fr-FR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lipolysis</a:t>
            </a:r>
            <a:endParaRPr lang="fr-FR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endParaRPr lang="fr-FR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Virage 22"/>
          <p:cNvSpPr/>
          <p:nvPr/>
        </p:nvSpPr>
        <p:spPr>
          <a:xfrm>
            <a:off x="2071670" y="3929066"/>
            <a:ext cx="3143272" cy="357190"/>
          </a:xfrm>
          <a:prstGeom prst="bentArrow">
            <a:avLst>
              <a:gd name="adj1" fmla="val 15154"/>
              <a:gd name="adj2" fmla="val 16561"/>
              <a:gd name="adj3" fmla="val 25000"/>
              <a:gd name="adj4" fmla="val 86253"/>
            </a:avLst>
          </a:prstGeom>
          <a:solidFill>
            <a:srgbClr val="44CE7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Virage 23"/>
          <p:cNvSpPr/>
          <p:nvPr/>
        </p:nvSpPr>
        <p:spPr>
          <a:xfrm flipV="1">
            <a:off x="2071670" y="5000636"/>
            <a:ext cx="3143272" cy="357190"/>
          </a:xfrm>
          <a:prstGeom prst="bentArrow">
            <a:avLst>
              <a:gd name="adj1" fmla="val 16696"/>
              <a:gd name="adj2" fmla="val 23999"/>
              <a:gd name="adj3" fmla="val 27483"/>
              <a:gd name="adj4" fmla="val 84349"/>
            </a:avLst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250661" y="4857760"/>
            <a:ext cx="2500330" cy="11430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nhibition</a:t>
            </a: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kumimoji="0" lang="fr-F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fr-FR" sz="6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lycogenesis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fr-FR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Lipogenesis</a:t>
            </a:r>
            <a:endParaRPr lang="fr-FR" sz="64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fr-FR" sz="640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5" grpId="0" animBg="1"/>
      <p:bldP spid="18" grpId="0" animBg="1"/>
      <p:bldP spid="22" grpId="0" animBg="1"/>
      <p:bldP spid="23" grpId="0" animBg="1"/>
      <p:bldP spid="2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" y="369332"/>
            <a:ext cx="9137367" cy="64860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907704" y="4944022"/>
            <a:ext cx="1747118" cy="19145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Linearly linked by </a:t>
            </a:r>
            <a:r>
              <a:rPr lang="el-G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(1,4) bond </a:t>
            </a:r>
            <a:endParaRPr lang="fr-F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076056" y="4149080"/>
            <a:ext cx="1756940" cy="19145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branched by α(1-6) bond</a:t>
            </a:r>
            <a:endParaRPr lang="fr-F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725996" y="1124744"/>
            <a:ext cx="2197932" cy="19145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Formed of thousands</a:t>
            </a:r>
          </a:p>
          <a:p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glucose molecules</a:t>
            </a:r>
            <a:r>
              <a:rPr lang="fr-F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0272" y="4581128"/>
            <a:ext cx="2279136" cy="725788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Glycogen</a:t>
            </a:r>
            <a:r>
              <a:rPr lang="fr-FR" sz="3200" b="1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endParaRPr lang="fr-FR" sz="32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2"/>
            <a:ext cx="9180513" cy="67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52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6255" y="1560204"/>
            <a:ext cx="6463050" cy="797226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Carbohydrates hemeostasis</a:t>
            </a:r>
            <a:endParaRPr lang="fr-FR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252536" y="2428868"/>
            <a:ext cx="9396536" cy="26563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The body's ability to maintain glucose levels at approximately 1 g/L results from complex regulatory mechanisms involving multiple interacting organs. This is essential for optimal blood glucose regulation.</a:t>
            </a:r>
            <a:endParaRPr lang="fr-FR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7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92882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76300" y="-77123"/>
            <a:ext cx="91440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>
                <a:solidFill>
                  <a:schemeClr val="bg1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Carbohydrates hemeostasis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Text Box 306"/>
          <p:cNvSpPr txBox="1">
            <a:spLocks noChangeArrowheads="1"/>
          </p:cNvSpPr>
          <p:nvPr/>
        </p:nvSpPr>
        <p:spPr bwMode="auto">
          <a:xfrm>
            <a:off x="3714744" y="714356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/>
              <a:t>Glycemia              </a:t>
            </a:r>
            <a:r>
              <a:rPr lang="fr-FR" sz="1400" b="1" dirty="0" smtClean="0"/>
              <a:t>Value of 1g/L</a:t>
            </a:r>
            <a:endParaRPr lang="fr-FR" sz="1400" b="1" dirty="0"/>
          </a:p>
        </p:txBody>
      </p:sp>
      <p:sp>
        <p:nvSpPr>
          <p:cNvPr id="8" name="Rectangle 241"/>
          <p:cNvSpPr>
            <a:spLocks noChangeArrowheads="1"/>
          </p:cNvSpPr>
          <p:nvPr/>
        </p:nvSpPr>
        <p:spPr bwMode="auto">
          <a:xfrm>
            <a:off x="533400" y="1524000"/>
            <a:ext cx="8153400" cy="518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grpSp>
        <p:nvGrpSpPr>
          <p:cNvPr id="9" name="Group 561"/>
          <p:cNvGrpSpPr>
            <a:grpSpLocks/>
          </p:cNvGrpSpPr>
          <p:nvPr/>
        </p:nvGrpSpPr>
        <p:grpSpPr bwMode="auto">
          <a:xfrm>
            <a:off x="5468938" y="2016125"/>
            <a:ext cx="3094037" cy="1198563"/>
            <a:chOff x="3445" y="1270"/>
            <a:chExt cx="1949" cy="755"/>
          </a:xfrm>
        </p:grpSpPr>
        <p:sp>
          <p:nvSpPr>
            <p:cNvPr id="10" name="Freeform 258"/>
            <p:cNvSpPr>
              <a:spLocks/>
            </p:cNvSpPr>
            <p:nvPr/>
          </p:nvSpPr>
          <p:spPr bwMode="auto">
            <a:xfrm rot="1318663">
              <a:off x="3509" y="1270"/>
              <a:ext cx="1150" cy="755"/>
            </a:xfrm>
            <a:custGeom>
              <a:avLst/>
              <a:gdLst/>
              <a:ahLst/>
              <a:cxnLst>
                <a:cxn ang="0">
                  <a:pos x="1411" y="2003"/>
                </a:cxn>
                <a:cxn ang="0">
                  <a:pos x="1328" y="1881"/>
                </a:cxn>
                <a:cxn ang="0">
                  <a:pos x="1223" y="1820"/>
                </a:cxn>
                <a:cxn ang="0">
                  <a:pos x="1076" y="1774"/>
                </a:cxn>
                <a:cxn ang="0">
                  <a:pos x="1055" y="1663"/>
                </a:cxn>
                <a:cxn ang="0">
                  <a:pos x="1183" y="1610"/>
                </a:cxn>
                <a:cxn ang="0">
                  <a:pos x="1321" y="1558"/>
                </a:cxn>
                <a:cxn ang="0">
                  <a:pos x="1539" y="1475"/>
                </a:cxn>
                <a:cxn ang="0">
                  <a:pos x="1744" y="1444"/>
                </a:cxn>
                <a:cxn ang="0">
                  <a:pos x="1870" y="1382"/>
                </a:cxn>
                <a:cxn ang="0">
                  <a:pos x="2067" y="1339"/>
                </a:cxn>
                <a:cxn ang="0">
                  <a:pos x="2264" y="1256"/>
                </a:cxn>
                <a:cxn ang="0">
                  <a:pos x="2445" y="1204"/>
                </a:cxn>
                <a:cxn ang="0">
                  <a:pos x="2697" y="1073"/>
                </a:cxn>
                <a:cxn ang="0">
                  <a:pos x="2832" y="1001"/>
                </a:cxn>
                <a:cxn ang="0">
                  <a:pos x="2998" y="863"/>
                </a:cxn>
                <a:cxn ang="0">
                  <a:pos x="3200" y="706"/>
                </a:cxn>
                <a:cxn ang="0">
                  <a:pos x="3352" y="561"/>
                </a:cxn>
                <a:cxn ang="0">
                  <a:pos x="3473" y="300"/>
                </a:cxn>
                <a:cxn ang="0">
                  <a:pos x="3428" y="19"/>
                </a:cxn>
                <a:cxn ang="0">
                  <a:pos x="3276" y="48"/>
                </a:cxn>
                <a:cxn ang="0">
                  <a:pos x="3036" y="147"/>
                </a:cxn>
                <a:cxn ang="0">
                  <a:pos x="2818" y="283"/>
                </a:cxn>
                <a:cxn ang="0">
                  <a:pos x="2663" y="338"/>
                </a:cxn>
                <a:cxn ang="0">
                  <a:pos x="2492" y="395"/>
                </a:cxn>
                <a:cxn ang="0">
                  <a:pos x="2345" y="464"/>
                </a:cxn>
                <a:cxn ang="0">
                  <a:pos x="2129" y="495"/>
                </a:cxn>
                <a:cxn ang="0">
                  <a:pos x="2031" y="516"/>
                </a:cxn>
                <a:cxn ang="0">
                  <a:pos x="1965" y="533"/>
                </a:cxn>
                <a:cxn ang="0">
                  <a:pos x="1836" y="540"/>
                </a:cxn>
                <a:cxn ang="0">
                  <a:pos x="1727" y="578"/>
                </a:cxn>
                <a:cxn ang="0">
                  <a:pos x="1554" y="561"/>
                </a:cxn>
                <a:cxn ang="0">
                  <a:pos x="1449" y="599"/>
                </a:cxn>
                <a:cxn ang="0">
                  <a:pos x="1283" y="652"/>
                </a:cxn>
                <a:cxn ang="0">
                  <a:pos x="1124" y="756"/>
                </a:cxn>
                <a:cxn ang="0">
                  <a:pos x="934" y="766"/>
                </a:cxn>
                <a:cxn ang="0">
                  <a:pos x="824" y="794"/>
                </a:cxn>
                <a:cxn ang="0">
                  <a:pos x="656" y="916"/>
                </a:cxn>
                <a:cxn ang="0">
                  <a:pos x="489" y="954"/>
                </a:cxn>
                <a:cxn ang="0">
                  <a:pos x="380" y="992"/>
                </a:cxn>
                <a:cxn ang="0">
                  <a:pos x="292" y="1094"/>
                </a:cxn>
                <a:cxn ang="0">
                  <a:pos x="200" y="1127"/>
                </a:cxn>
                <a:cxn ang="0">
                  <a:pos x="95" y="1263"/>
                </a:cxn>
                <a:cxn ang="0">
                  <a:pos x="0" y="1551"/>
                </a:cxn>
                <a:cxn ang="0">
                  <a:pos x="245" y="2055"/>
                </a:cxn>
                <a:cxn ang="0">
                  <a:pos x="846" y="2438"/>
                </a:cxn>
                <a:cxn ang="0">
                  <a:pos x="1311" y="2272"/>
                </a:cxn>
                <a:cxn ang="0">
                  <a:pos x="1411" y="2145"/>
                </a:cxn>
              </a:cxnLst>
              <a:rect l="0" t="0" r="r" b="b"/>
              <a:pathLst>
                <a:path w="3473" h="2438">
                  <a:moveTo>
                    <a:pt x="1411" y="2145"/>
                  </a:moveTo>
                  <a:lnTo>
                    <a:pt x="1411" y="2003"/>
                  </a:lnTo>
                  <a:lnTo>
                    <a:pt x="1349" y="1948"/>
                  </a:lnTo>
                  <a:lnTo>
                    <a:pt x="1328" y="1881"/>
                  </a:lnTo>
                  <a:lnTo>
                    <a:pt x="1214" y="1858"/>
                  </a:lnTo>
                  <a:lnTo>
                    <a:pt x="1223" y="1820"/>
                  </a:lnTo>
                  <a:lnTo>
                    <a:pt x="1155" y="1782"/>
                  </a:lnTo>
                  <a:lnTo>
                    <a:pt x="1076" y="1774"/>
                  </a:lnTo>
                  <a:lnTo>
                    <a:pt x="1076" y="1736"/>
                  </a:lnTo>
                  <a:lnTo>
                    <a:pt x="1055" y="1663"/>
                  </a:lnTo>
                  <a:lnTo>
                    <a:pt x="1093" y="1601"/>
                  </a:lnTo>
                  <a:lnTo>
                    <a:pt x="1183" y="1610"/>
                  </a:lnTo>
                  <a:lnTo>
                    <a:pt x="1252" y="1558"/>
                  </a:lnTo>
                  <a:lnTo>
                    <a:pt x="1321" y="1558"/>
                  </a:lnTo>
                  <a:lnTo>
                    <a:pt x="1395" y="1534"/>
                  </a:lnTo>
                  <a:lnTo>
                    <a:pt x="1539" y="1475"/>
                  </a:lnTo>
                  <a:lnTo>
                    <a:pt x="1644" y="1427"/>
                  </a:lnTo>
                  <a:lnTo>
                    <a:pt x="1744" y="1444"/>
                  </a:lnTo>
                  <a:lnTo>
                    <a:pt x="1789" y="1389"/>
                  </a:lnTo>
                  <a:lnTo>
                    <a:pt x="1870" y="1382"/>
                  </a:lnTo>
                  <a:lnTo>
                    <a:pt x="1941" y="1361"/>
                  </a:lnTo>
                  <a:lnTo>
                    <a:pt x="2067" y="1339"/>
                  </a:lnTo>
                  <a:lnTo>
                    <a:pt x="2205" y="1306"/>
                  </a:lnTo>
                  <a:lnTo>
                    <a:pt x="2264" y="1256"/>
                  </a:lnTo>
                  <a:lnTo>
                    <a:pt x="2357" y="1208"/>
                  </a:lnTo>
                  <a:lnTo>
                    <a:pt x="2445" y="1204"/>
                  </a:lnTo>
                  <a:lnTo>
                    <a:pt x="2559" y="1137"/>
                  </a:lnTo>
                  <a:lnTo>
                    <a:pt x="2697" y="1073"/>
                  </a:lnTo>
                  <a:lnTo>
                    <a:pt x="2770" y="1051"/>
                  </a:lnTo>
                  <a:lnTo>
                    <a:pt x="2832" y="1001"/>
                  </a:lnTo>
                  <a:lnTo>
                    <a:pt x="2946" y="947"/>
                  </a:lnTo>
                  <a:lnTo>
                    <a:pt x="2998" y="863"/>
                  </a:lnTo>
                  <a:lnTo>
                    <a:pt x="3119" y="816"/>
                  </a:lnTo>
                  <a:lnTo>
                    <a:pt x="3200" y="706"/>
                  </a:lnTo>
                  <a:lnTo>
                    <a:pt x="3286" y="652"/>
                  </a:lnTo>
                  <a:lnTo>
                    <a:pt x="3352" y="561"/>
                  </a:lnTo>
                  <a:lnTo>
                    <a:pt x="3428" y="435"/>
                  </a:lnTo>
                  <a:lnTo>
                    <a:pt x="3473" y="300"/>
                  </a:lnTo>
                  <a:lnTo>
                    <a:pt x="3466" y="178"/>
                  </a:lnTo>
                  <a:lnTo>
                    <a:pt x="3428" y="19"/>
                  </a:lnTo>
                  <a:lnTo>
                    <a:pt x="3352" y="0"/>
                  </a:lnTo>
                  <a:lnTo>
                    <a:pt x="3276" y="48"/>
                  </a:lnTo>
                  <a:lnTo>
                    <a:pt x="3134" y="119"/>
                  </a:lnTo>
                  <a:lnTo>
                    <a:pt x="3036" y="147"/>
                  </a:lnTo>
                  <a:lnTo>
                    <a:pt x="2991" y="224"/>
                  </a:lnTo>
                  <a:lnTo>
                    <a:pt x="2818" y="283"/>
                  </a:lnTo>
                  <a:lnTo>
                    <a:pt x="2756" y="326"/>
                  </a:lnTo>
                  <a:lnTo>
                    <a:pt x="2663" y="338"/>
                  </a:lnTo>
                  <a:lnTo>
                    <a:pt x="2582" y="390"/>
                  </a:lnTo>
                  <a:lnTo>
                    <a:pt x="2492" y="395"/>
                  </a:lnTo>
                  <a:lnTo>
                    <a:pt x="2433" y="390"/>
                  </a:lnTo>
                  <a:lnTo>
                    <a:pt x="2345" y="464"/>
                  </a:lnTo>
                  <a:lnTo>
                    <a:pt x="2198" y="473"/>
                  </a:lnTo>
                  <a:lnTo>
                    <a:pt x="2129" y="495"/>
                  </a:lnTo>
                  <a:lnTo>
                    <a:pt x="2076" y="540"/>
                  </a:lnTo>
                  <a:lnTo>
                    <a:pt x="2031" y="516"/>
                  </a:lnTo>
                  <a:lnTo>
                    <a:pt x="1991" y="523"/>
                  </a:lnTo>
                  <a:lnTo>
                    <a:pt x="1965" y="533"/>
                  </a:lnTo>
                  <a:lnTo>
                    <a:pt x="1891" y="511"/>
                  </a:lnTo>
                  <a:lnTo>
                    <a:pt x="1836" y="540"/>
                  </a:lnTo>
                  <a:lnTo>
                    <a:pt x="1789" y="547"/>
                  </a:lnTo>
                  <a:lnTo>
                    <a:pt x="1727" y="578"/>
                  </a:lnTo>
                  <a:lnTo>
                    <a:pt x="1623" y="540"/>
                  </a:lnTo>
                  <a:lnTo>
                    <a:pt x="1554" y="561"/>
                  </a:lnTo>
                  <a:lnTo>
                    <a:pt x="1523" y="621"/>
                  </a:lnTo>
                  <a:lnTo>
                    <a:pt x="1449" y="599"/>
                  </a:lnTo>
                  <a:lnTo>
                    <a:pt x="1335" y="659"/>
                  </a:lnTo>
                  <a:lnTo>
                    <a:pt x="1283" y="652"/>
                  </a:lnTo>
                  <a:lnTo>
                    <a:pt x="1176" y="697"/>
                  </a:lnTo>
                  <a:lnTo>
                    <a:pt x="1124" y="756"/>
                  </a:lnTo>
                  <a:lnTo>
                    <a:pt x="1038" y="766"/>
                  </a:lnTo>
                  <a:lnTo>
                    <a:pt x="934" y="766"/>
                  </a:lnTo>
                  <a:lnTo>
                    <a:pt x="858" y="816"/>
                  </a:lnTo>
                  <a:lnTo>
                    <a:pt x="824" y="794"/>
                  </a:lnTo>
                  <a:lnTo>
                    <a:pt x="770" y="825"/>
                  </a:lnTo>
                  <a:lnTo>
                    <a:pt x="656" y="916"/>
                  </a:lnTo>
                  <a:lnTo>
                    <a:pt x="573" y="916"/>
                  </a:lnTo>
                  <a:lnTo>
                    <a:pt x="489" y="954"/>
                  </a:lnTo>
                  <a:lnTo>
                    <a:pt x="456" y="1006"/>
                  </a:lnTo>
                  <a:lnTo>
                    <a:pt x="380" y="992"/>
                  </a:lnTo>
                  <a:lnTo>
                    <a:pt x="292" y="1035"/>
                  </a:lnTo>
                  <a:lnTo>
                    <a:pt x="292" y="1094"/>
                  </a:lnTo>
                  <a:lnTo>
                    <a:pt x="254" y="1082"/>
                  </a:lnTo>
                  <a:lnTo>
                    <a:pt x="200" y="1127"/>
                  </a:lnTo>
                  <a:lnTo>
                    <a:pt x="140" y="1182"/>
                  </a:lnTo>
                  <a:lnTo>
                    <a:pt x="95" y="1263"/>
                  </a:lnTo>
                  <a:lnTo>
                    <a:pt x="19" y="1382"/>
                  </a:lnTo>
                  <a:lnTo>
                    <a:pt x="0" y="1551"/>
                  </a:lnTo>
                  <a:lnTo>
                    <a:pt x="19" y="1715"/>
                  </a:lnTo>
                  <a:lnTo>
                    <a:pt x="245" y="2055"/>
                  </a:lnTo>
                  <a:lnTo>
                    <a:pt x="511" y="2319"/>
                  </a:lnTo>
                  <a:lnTo>
                    <a:pt x="846" y="2438"/>
                  </a:lnTo>
                  <a:lnTo>
                    <a:pt x="1124" y="2369"/>
                  </a:lnTo>
                  <a:lnTo>
                    <a:pt x="1311" y="2272"/>
                  </a:lnTo>
                  <a:lnTo>
                    <a:pt x="1411" y="2145"/>
                  </a:lnTo>
                  <a:lnTo>
                    <a:pt x="1411" y="2145"/>
                  </a:lnTo>
                  <a:close/>
                </a:path>
              </a:pathLst>
            </a:custGeom>
            <a:solidFill>
              <a:srgbClr val="FFDF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259"/>
            <p:cNvSpPr>
              <a:spLocks/>
            </p:cNvSpPr>
            <p:nvPr/>
          </p:nvSpPr>
          <p:spPr bwMode="auto">
            <a:xfrm rot="1318663">
              <a:off x="3653" y="1388"/>
              <a:ext cx="335" cy="133"/>
            </a:xfrm>
            <a:custGeom>
              <a:avLst/>
              <a:gdLst/>
              <a:ahLst/>
              <a:cxnLst>
                <a:cxn ang="0">
                  <a:pos x="1012" y="0"/>
                </a:cxn>
                <a:cxn ang="0">
                  <a:pos x="995" y="69"/>
                </a:cxn>
                <a:cxn ang="0">
                  <a:pos x="945" y="103"/>
                </a:cxn>
                <a:cxn ang="0">
                  <a:pos x="900" y="86"/>
                </a:cxn>
                <a:cxn ang="0">
                  <a:pos x="860" y="119"/>
                </a:cxn>
                <a:cxn ang="0">
                  <a:pos x="800" y="110"/>
                </a:cxn>
                <a:cxn ang="0">
                  <a:pos x="722" y="203"/>
                </a:cxn>
                <a:cxn ang="0">
                  <a:pos x="641" y="179"/>
                </a:cxn>
                <a:cxn ang="0">
                  <a:pos x="627" y="146"/>
                </a:cxn>
                <a:cxn ang="0">
                  <a:pos x="558" y="226"/>
                </a:cxn>
                <a:cxn ang="0">
                  <a:pos x="498" y="203"/>
                </a:cxn>
                <a:cxn ang="0">
                  <a:pos x="439" y="279"/>
                </a:cxn>
                <a:cxn ang="0">
                  <a:pos x="396" y="245"/>
                </a:cxn>
                <a:cxn ang="0">
                  <a:pos x="344" y="305"/>
                </a:cxn>
                <a:cxn ang="0">
                  <a:pos x="278" y="329"/>
                </a:cxn>
                <a:cxn ang="0">
                  <a:pos x="237" y="310"/>
                </a:cxn>
                <a:cxn ang="0">
                  <a:pos x="185" y="381"/>
                </a:cxn>
                <a:cxn ang="0">
                  <a:pos x="125" y="374"/>
                </a:cxn>
                <a:cxn ang="0">
                  <a:pos x="95" y="338"/>
                </a:cxn>
                <a:cxn ang="0">
                  <a:pos x="49" y="429"/>
                </a:cxn>
                <a:cxn ang="0">
                  <a:pos x="0" y="421"/>
                </a:cxn>
                <a:cxn ang="0">
                  <a:pos x="7" y="381"/>
                </a:cxn>
                <a:cxn ang="0">
                  <a:pos x="35" y="362"/>
                </a:cxn>
                <a:cxn ang="0">
                  <a:pos x="85" y="310"/>
                </a:cxn>
                <a:cxn ang="0">
                  <a:pos x="152" y="286"/>
                </a:cxn>
                <a:cxn ang="0">
                  <a:pos x="218" y="279"/>
                </a:cxn>
                <a:cxn ang="0">
                  <a:pos x="270" y="226"/>
                </a:cxn>
                <a:cxn ang="0">
                  <a:pos x="380" y="210"/>
                </a:cxn>
                <a:cxn ang="0">
                  <a:pos x="413" y="169"/>
                </a:cxn>
                <a:cxn ang="0">
                  <a:pos x="482" y="179"/>
                </a:cxn>
                <a:cxn ang="0">
                  <a:pos x="532" y="103"/>
                </a:cxn>
                <a:cxn ang="0">
                  <a:pos x="627" y="91"/>
                </a:cxn>
                <a:cxn ang="0">
                  <a:pos x="710" y="69"/>
                </a:cxn>
                <a:cxn ang="0">
                  <a:pos x="767" y="69"/>
                </a:cxn>
                <a:cxn ang="0">
                  <a:pos x="850" y="20"/>
                </a:cxn>
                <a:cxn ang="0">
                  <a:pos x="886" y="43"/>
                </a:cxn>
                <a:cxn ang="0">
                  <a:pos x="959" y="0"/>
                </a:cxn>
                <a:cxn ang="0">
                  <a:pos x="1012" y="0"/>
                </a:cxn>
                <a:cxn ang="0">
                  <a:pos x="1012" y="0"/>
                </a:cxn>
              </a:cxnLst>
              <a:rect l="0" t="0" r="r" b="b"/>
              <a:pathLst>
                <a:path w="1012" h="429">
                  <a:moveTo>
                    <a:pt x="1012" y="0"/>
                  </a:moveTo>
                  <a:lnTo>
                    <a:pt x="995" y="69"/>
                  </a:lnTo>
                  <a:lnTo>
                    <a:pt x="945" y="103"/>
                  </a:lnTo>
                  <a:lnTo>
                    <a:pt x="900" y="86"/>
                  </a:lnTo>
                  <a:lnTo>
                    <a:pt x="860" y="119"/>
                  </a:lnTo>
                  <a:lnTo>
                    <a:pt x="800" y="110"/>
                  </a:lnTo>
                  <a:lnTo>
                    <a:pt x="722" y="203"/>
                  </a:lnTo>
                  <a:lnTo>
                    <a:pt x="641" y="179"/>
                  </a:lnTo>
                  <a:lnTo>
                    <a:pt x="627" y="146"/>
                  </a:lnTo>
                  <a:lnTo>
                    <a:pt x="558" y="226"/>
                  </a:lnTo>
                  <a:lnTo>
                    <a:pt x="498" y="203"/>
                  </a:lnTo>
                  <a:lnTo>
                    <a:pt x="439" y="279"/>
                  </a:lnTo>
                  <a:lnTo>
                    <a:pt x="396" y="245"/>
                  </a:lnTo>
                  <a:lnTo>
                    <a:pt x="344" y="305"/>
                  </a:lnTo>
                  <a:lnTo>
                    <a:pt x="278" y="329"/>
                  </a:lnTo>
                  <a:lnTo>
                    <a:pt x="237" y="310"/>
                  </a:lnTo>
                  <a:lnTo>
                    <a:pt x="185" y="381"/>
                  </a:lnTo>
                  <a:lnTo>
                    <a:pt x="125" y="374"/>
                  </a:lnTo>
                  <a:lnTo>
                    <a:pt x="95" y="338"/>
                  </a:lnTo>
                  <a:lnTo>
                    <a:pt x="49" y="429"/>
                  </a:lnTo>
                  <a:lnTo>
                    <a:pt x="0" y="421"/>
                  </a:lnTo>
                  <a:lnTo>
                    <a:pt x="7" y="381"/>
                  </a:lnTo>
                  <a:lnTo>
                    <a:pt x="35" y="362"/>
                  </a:lnTo>
                  <a:lnTo>
                    <a:pt x="85" y="310"/>
                  </a:lnTo>
                  <a:lnTo>
                    <a:pt x="152" y="286"/>
                  </a:lnTo>
                  <a:lnTo>
                    <a:pt x="218" y="279"/>
                  </a:lnTo>
                  <a:lnTo>
                    <a:pt x="270" y="226"/>
                  </a:lnTo>
                  <a:lnTo>
                    <a:pt x="380" y="210"/>
                  </a:lnTo>
                  <a:lnTo>
                    <a:pt x="413" y="169"/>
                  </a:lnTo>
                  <a:lnTo>
                    <a:pt x="482" y="179"/>
                  </a:lnTo>
                  <a:lnTo>
                    <a:pt x="532" y="103"/>
                  </a:lnTo>
                  <a:lnTo>
                    <a:pt x="627" y="91"/>
                  </a:lnTo>
                  <a:lnTo>
                    <a:pt x="710" y="69"/>
                  </a:lnTo>
                  <a:lnTo>
                    <a:pt x="767" y="69"/>
                  </a:lnTo>
                  <a:lnTo>
                    <a:pt x="850" y="20"/>
                  </a:lnTo>
                  <a:lnTo>
                    <a:pt x="886" y="43"/>
                  </a:lnTo>
                  <a:lnTo>
                    <a:pt x="959" y="0"/>
                  </a:lnTo>
                  <a:lnTo>
                    <a:pt x="1012" y="0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60"/>
            <p:cNvSpPr>
              <a:spLocks/>
            </p:cNvSpPr>
            <p:nvPr/>
          </p:nvSpPr>
          <p:spPr bwMode="auto">
            <a:xfrm rot="1318663">
              <a:off x="4365" y="1497"/>
              <a:ext cx="167" cy="73"/>
            </a:xfrm>
            <a:custGeom>
              <a:avLst/>
              <a:gdLst/>
              <a:ahLst/>
              <a:cxnLst>
                <a:cxn ang="0">
                  <a:pos x="69" y="152"/>
                </a:cxn>
                <a:cxn ang="0">
                  <a:pos x="0" y="192"/>
                </a:cxn>
                <a:cxn ang="0">
                  <a:pos x="0" y="235"/>
                </a:cxn>
                <a:cxn ang="0">
                  <a:pos x="103" y="209"/>
                </a:cxn>
                <a:cxn ang="0">
                  <a:pos x="169" y="152"/>
                </a:cxn>
                <a:cxn ang="0">
                  <a:pos x="281" y="152"/>
                </a:cxn>
                <a:cxn ang="0">
                  <a:pos x="357" y="93"/>
                </a:cxn>
                <a:cxn ang="0">
                  <a:pos x="457" y="47"/>
                </a:cxn>
                <a:cxn ang="0">
                  <a:pos x="506" y="0"/>
                </a:cxn>
                <a:cxn ang="0">
                  <a:pos x="328" y="64"/>
                </a:cxn>
                <a:cxn ang="0">
                  <a:pos x="297" y="100"/>
                </a:cxn>
                <a:cxn ang="0">
                  <a:pos x="209" y="109"/>
                </a:cxn>
                <a:cxn ang="0">
                  <a:pos x="133" y="140"/>
                </a:cxn>
                <a:cxn ang="0">
                  <a:pos x="69" y="152"/>
                </a:cxn>
                <a:cxn ang="0">
                  <a:pos x="69" y="152"/>
                </a:cxn>
              </a:cxnLst>
              <a:rect l="0" t="0" r="r" b="b"/>
              <a:pathLst>
                <a:path w="506" h="235">
                  <a:moveTo>
                    <a:pt x="69" y="152"/>
                  </a:moveTo>
                  <a:lnTo>
                    <a:pt x="0" y="192"/>
                  </a:lnTo>
                  <a:lnTo>
                    <a:pt x="0" y="235"/>
                  </a:lnTo>
                  <a:lnTo>
                    <a:pt x="103" y="209"/>
                  </a:lnTo>
                  <a:lnTo>
                    <a:pt x="169" y="152"/>
                  </a:lnTo>
                  <a:lnTo>
                    <a:pt x="281" y="152"/>
                  </a:lnTo>
                  <a:lnTo>
                    <a:pt x="357" y="93"/>
                  </a:lnTo>
                  <a:lnTo>
                    <a:pt x="457" y="47"/>
                  </a:lnTo>
                  <a:lnTo>
                    <a:pt x="506" y="0"/>
                  </a:lnTo>
                  <a:lnTo>
                    <a:pt x="328" y="64"/>
                  </a:lnTo>
                  <a:lnTo>
                    <a:pt x="297" y="100"/>
                  </a:lnTo>
                  <a:lnTo>
                    <a:pt x="209" y="109"/>
                  </a:lnTo>
                  <a:lnTo>
                    <a:pt x="133" y="140"/>
                  </a:lnTo>
                  <a:lnTo>
                    <a:pt x="69" y="152"/>
                  </a:lnTo>
                  <a:lnTo>
                    <a:pt x="69" y="15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61"/>
            <p:cNvSpPr>
              <a:spLocks/>
            </p:cNvSpPr>
            <p:nvPr/>
          </p:nvSpPr>
          <p:spPr bwMode="auto">
            <a:xfrm rot="1318663">
              <a:off x="3596" y="1447"/>
              <a:ext cx="17" cy="3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33"/>
                </a:cxn>
                <a:cxn ang="0">
                  <a:pos x="10" y="97"/>
                </a:cxn>
                <a:cxn ang="0">
                  <a:pos x="50" y="85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50" h="97">
                  <a:moveTo>
                    <a:pt x="41" y="0"/>
                  </a:moveTo>
                  <a:lnTo>
                    <a:pt x="0" y="33"/>
                  </a:lnTo>
                  <a:lnTo>
                    <a:pt x="10" y="97"/>
                  </a:lnTo>
                  <a:lnTo>
                    <a:pt x="50" y="85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62"/>
            <p:cNvSpPr>
              <a:spLocks/>
            </p:cNvSpPr>
            <p:nvPr/>
          </p:nvSpPr>
          <p:spPr bwMode="auto">
            <a:xfrm rot="1318663">
              <a:off x="3566" y="1477"/>
              <a:ext cx="11" cy="1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"/>
                </a:cxn>
                <a:cxn ang="0">
                  <a:pos x="9" y="52"/>
                </a:cxn>
                <a:cxn ang="0">
                  <a:pos x="35" y="4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5" h="52">
                  <a:moveTo>
                    <a:pt x="9" y="0"/>
                  </a:moveTo>
                  <a:lnTo>
                    <a:pt x="0" y="17"/>
                  </a:lnTo>
                  <a:lnTo>
                    <a:pt x="9" y="52"/>
                  </a:lnTo>
                  <a:lnTo>
                    <a:pt x="35" y="4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63"/>
            <p:cNvSpPr>
              <a:spLocks/>
            </p:cNvSpPr>
            <p:nvPr/>
          </p:nvSpPr>
          <p:spPr bwMode="auto">
            <a:xfrm rot="1318663">
              <a:off x="4613" y="1516"/>
              <a:ext cx="14" cy="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" y="0"/>
                </a:cxn>
                <a:cxn ang="0">
                  <a:pos x="0" y="43"/>
                </a:cxn>
                <a:cxn ang="0">
                  <a:pos x="43" y="17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43">
                  <a:moveTo>
                    <a:pt x="43" y="0"/>
                  </a:moveTo>
                  <a:lnTo>
                    <a:pt x="5" y="0"/>
                  </a:lnTo>
                  <a:lnTo>
                    <a:pt x="0" y="43"/>
                  </a:lnTo>
                  <a:lnTo>
                    <a:pt x="43" y="1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64"/>
            <p:cNvSpPr>
              <a:spLocks/>
            </p:cNvSpPr>
            <p:nvPr/>
          </p:nvSpPr>
          <p:spPr bwMode="auto">
            <a:xfrm rot="1318663">
              <a:off x="3535" y="1341"/>
              <a:ext cx="1041" cy="583"/>
            </a:xfrm>
            <a:custGeom>
              <a:avLst/>
              <a:gdLst/>
              <a:ahLst/>
              <a:cxnLst>
                <a:cxn ang="0">
                  <a:pos x="3132" y="117"/>
                </a:cxn>
                <a:cxn ang="0">
                  <a:pos x="3025" y="269"/>
                </a:cxn>
                <a:cxn ang="0">
                  <a:pos x="2856" y="405"/>
                </a:cxn>
                <a:cxn ang="0">
                  <a:pos x="2604" y="547"/>
                </a:cxn>
                <a:cxn ang="0">
                  <a:pos x="2376" y="681"/>
                </a:cxn>
                <a:cxn ang="0">
                  <a:pos x="2115" y="747"/>
                </a:cxn>
                <a:cxn ang="0">
                  <a:pos x="1870" y="840"/>
                </a:cxn>
                <a:cxn ang="0">
                  <a:pos x="1626" y="933"/>
                </a:cxn>
                <a:cxn ang="0">
                  <a:pos x="1440" y="976"/>
                </a:cxn>
                <a:cxn ang="0">
                  <a:pos x="1255" y="1023"/>
                </a:cxn>
                <a:cxn ang="0">
                  <a:pos x="1119" y="1092"/>
                </a:cxn>
                <a:cxn ang="0">
                  <a:pos x="951" y="1175"/>
                </a:cxn>
                <a:cxn ang="0">
                  <a:pos x="825" y="1394"/>
                </a:cxn>
                <a:cxn ang="0">
                  <a:pos x="844" y="1613"/>
                </a:cxn>
                <a:cxn ang="0">
                  <a:pos x="792" y="1770"/>
                </a:cxn>
                <a:cxn ang="0">
                  <a:pos x="613" y="1882"/>
                </a:cxn>
                <a:cxn ang="0">
                  <a:pos x="464" y="1839"/>
                </a:cxn>
                <a:cxn ang="0">
                  <a:pos x="335" y="1770"/>
                </a:cxn>
                <a:cxn ang="0">
                  <a:pos x="252" y="1730"/>
                </a:cxn>
                <a:cxn ang="0">
                  <a:pos x="174" y="1663"/>
                </a:cxn>
                <a:cxn ang="0">
                  <a:pos x="74" y="1573"/>
                </a:cxn>
                <a:cxn ang="0">
                  <a:pos x="0" y="1387"/>
                </a:cxn>
                <a:cxn ang="0">
                  <a:pos x="84" y="1194"/>
                </a:cxn>
                <a:cxn ang="0">
                  <a:pos x="295" y="1128"/>
                </a:cxn>
                <a:cxn ang="0">
                  <a:pos x="499" y="1068"/>
                </a:cxn>
                <a:cxn ang="0">
                  <a:pos x="666" y="999"/>
                </a:cxn>
                <a:cxn ang="0">
                  <a:pos x="749" y="952"/>
                </a:cxn>
                <a:cxn ang="0">
                  <a:pos x="908" y="873"/>
                </a:cxn>
                <a:cxn ang="0">
                  <a:pos x="1051" y="807"/>
                </a:cxn>
                <a:cxn ang="0">
                  <a:pos x="1215" y="764"/>
                </a:cxn>
                <a:cxn ang="0">
                  <a:pos x="1329" y="657"/>
                </a:cxn>
                <a:cxn ang="0">
                  <a:pos x="1364" y="445"/>
                </a:cxn>
                <a:cxn ang="0">
                  <a:pos x="1576" y="371"/>
                </a:cxn>
                <a:cxn ang="0">
                  <a:pos x="1770" y="381"/>
                </a:cxn>
                <a:cxn ang="0">
                  <a:pos x="1977" y="371"/>
                </a:cxn>
                <a:cxn ang="0">
                  <a:pos x="2167" y="312"/>
                </a:cxn>
                <a:cxn ang="0">
                  <a:pos x="2367" y="381"/>
                </a:cxn>
                <a:cxn ang="0">
                  <a:pos x="2493" y="329"/>
                </a:cxn>
                <a:cxn ang="0">
                  <a:pos x="2635" y="262"/>
                </a:cxn>
                <a:cxn ang="0">
                  <a:pos x="2787" y="193"/>
                </a:cxn>
                <a:cxn ang="0">
                  <a:pos x="3008" y="93"/>
                </a:cxn>
                <a:cxn ang="0">
                  <a:pos x="3144" y="0"/>
                </a:cxn>
              </a:cxnLst>
              <a:rect l="0" t="0" r="r" b="b"/>
              <a:pathLst>
                <a:path w="3144" h="1882">
                  <a:moveTo>
                    <a:pt x="3144" y="0"/>
                  </a:moveTo>
                  <a:lnTo>
                    <a:pt x="3132" y="117"/>
                  </a:lnTo>
                  <a:lnTo>
                    <a:pt x="3082" y="229"/>
                  </a:lnTo>
                  <a:lnTo>
                    <a:pt x="3025" y="269"/>
                  </a:lnTo>
                  <a:lnTo>
                    <a:pt x="2965" y="348"/>
                  </a:lnTo>
                  <a:lnTo>
                    <a:pt x="2856" y="405"/>
                  </a:lnTo>
                  <a:lnTo>
                    <a:pt x="2735" y="462"/>
                  </a:lnTo>
                  <a:lnTo>
                    <a:pt x="2604" y="547"/>
                  </a:lnTo>
                  <a:lnTo>
                    <a:pt x="2469" y="640"/>
                  </a:lnTo>
                  <a:lnTo>
                    <a:pt x="2376" y="681"/>
                  </a:lnTo>
                  <a:lnTo>
                    <a:pt x="2258" y="728"/>
                  </a:lnTo>
                  <a:lnTo>
                    <a:pt x="2115" y="747"/>
                  </a:lnTo>
                  <a:lnTo>
                    <a:pt x="2048" y="797"/>
                  </a:lnTo>
                  <a:lnTo>
                    <a:pt x="1870" y="840"/>
                  </a:lnTo>
                  <a:lnTo>
                    <a:pt x="1754" y="883"/>
                  </a:lnTo>
                  <a:lnTo>
                    <a:pt x="1626" y="933"/>
                  </a:lnTo>
                  <a:lnTo>
                    <a:pt x="1523" y="976"/>
                  </a:lnTo>
                  <a:lnTo>
                    <a:pt x="1440" y="976"/>
                  </a:lnTo>
                  <a:lnTo>
                    <a:pt x="1348" y="966"/>
                  </a:lnTo>
                  <a:lnTo>
                    <a:pt x="1255" y="1023"/>
                  </a:lnTo>
                  <a:lnTo>
                    <a:pt x="1155" y="1023"/>
                  </a:lnTo>
                  <a:lnTo>
                    <a:pt x="1119" y="1092"/>
                  </a:lnTo>
                  <a:lnTo>
                    <a:pt x="1051" y="1135"/>
                  </a:lnTo>
                  <a:lnTo>
                    <a:pt x="951" y="1175"/>
                  </a:lnTo>
                  <a:lnTo>
                    <a:pt x="908" y="1304"/>
                  </a:lnTo>
                  <a:lnTo>
                    <a:pt x="825" y="1394"/>
                  </a:lnTo>
                  <a:lnTo>
                    <a:pt x="825" y="1530"/>
                  </a:lnTo>
                  <a:lnTo>
                    <a:pt x="844" y="1613"/>
                  </a:lnTo>
                  <a:lnTo>
                    <a:pt x="782" y="1673"/>
                  </a:lnTo>
                  <a:lnTo>
                    <a:pt x="792" y="1770"/>
                  </a:lnTo>
                  <a:lnTo>
                    <a:pt x="725" y="1875"/>
                  </a:lnTo>
                  <a:lnTo>
                    <a:pt x="613" y="1882"/>
                  </a:lnTo>
                  <a:lnTo>
                    <a:pt x="554" y="1839"/>
                  </a:lnTo>
                  <a:lnTo>
                    <a:pt x="464" y="1839"/>
                  </a:lnTo>
                  <a:lnTo>
                    <a:pt x="423" y="1770"/>
                  </a:lnTo>
                  <a:lnTo>
                    <a:pt x="335" y="1770"/>
                  </a:lnTo>
                  <a:lnTo>
                    <a:pt x="319" y="1739"/>
                  </a:lnTo>
                  <a:lnTo>
                    <a:pt x="252" y="1730"/>
                  </a:lnTo>
                  <a:lnTo>
                    <a:pt x="233" y="1689"/>
                  </a:lnTo>
                  <a:lnTo>
                    <a:pt x="174" y="1663"/>
                  </a:lnTo>
                  <a:lnTo>
                    <a:pt x="134" y="1596"/>
                  </a:lnTo>
                  <a:lnTo>
                    <a:pt x="74" y="1573"/>
                  </a:lnTo>
                  <a:lnTo>
                    <a:pt x="15" y="1463"/>
                  </a:lnTo>
                  <a:lnTo>
                    <a:pt x="0" y="1387"/>
                  </a:lnTo>
                  <a:lnTo>
                    <a:pt x="27" y="1311"/>
                  </a:lnTo>
                  <a:lnTo>
                    <a:pt x="84" y="1194"/>
                  </a:lnTo>
                  <a:lnTo>
                    <a:pt x="174" y="1118"/>
                  </a:lnTo>
                  <a:lnTo>
                    <a:pt x="295" y="1128"/>
                  </a:lnTo>
                  <a:lnTo>
                    <a:pt x="447" y="1068"/>
                  </a:lnTo>
                  <a:lnTo>
                    <a:pt x="499" y="1068"/>
                  </a:lnTo>
                  <a:lnTo>
                    <a:pt x="573" y="1011"/>
                  </a:lnTo>
                  <a:lnTo>
                    <a:pt x="666" y="999"/>
                  </a:lnTo>
                  <a:lnTo>
                    <a:pt x="716" y="952"/>
                  </a:lnTo>
                  <a:lnTo>
                    <a:pt x="749" y="952"/>
                  </a:lnTo>
                  <a:lnTo>
                    <a:pt x="825" y="883"/>
                  </a:lnTo>
                  <a:lnTo>
                    <a:pt x="908" y="873"/>
                  </a:lnTo>
                  <a:lnTo>
                    <a:pt x="963" y="816"/>
                  </a:lnTo>
                  <a:lnTo>
                    <a:pt x="1051" y="807"/>
                  </a:lnTo>
                  <a:lnTo>
                    <a:pt x="1079" y="783"/>
                  </a:lnTo>
                  <a:lnTo>
                    <a:pt x="1215" y="764"/>
                  </a:lnTo>
                  <a:lnTo>
                    <a:pt x="1288" y="728"/>
                  </a:lnTo>
                  <a:lnTo>
                    <a:pt x="1329" y="657"/>
                  </a:lnTo>
                  <a:lnTo>
                    <a:pt x="1329" y="547"/>
                  </a:lnTo>
                  <a:lnTo>
                    <a:pt x="1364" y="445"/>
                  </a:lnTo>
                  <a:lnTo>
                    <a:pt x="1440" y="395"/>
                  </a:lnTo>
                  <a:lnTo>
                    <a:pt x="1576" y="371"/>
                  </a:lnTo>
                  <a:lnTo>
                    <a:pt x="1718" y="381"/>
                  </a:lnTo>
                  <a:lnTo>
                    <a:pt x="1770" y="381"/>
                  </a:lnTo>
                  <a:lnTo>
                    <a:pt x="1854" y="348"/>
                  </a:lnTo>
                  <a:lnTo>
                    <a:pt x="1977" y="371"/>
                  </a:lnTo>
                  <a:lnTo>
                    <a:pt x="2056" y="329"/>
                  </a:lnTo>
                  <a:lnTo>
                    <a:pt x="2167" y="312"/>
                  </a:lnTo>
                  <a:lnTo>
                    <a:pt x="2307" y="336"/>
                  </a:lnTo>
                  <a:lnTo>
                    <a:pt x="2367" y="381"/>
                  </a:lnTo>
                  <a:lnTo>
                    <a:pt x="2440" y="371"/>
                  </a:lnTo>
                  <a:lnTo>
                    <a:pt x="2493" y="329"/>
                  </a:lnTo>
                  <a:lnTo>
                    <a:pt x="2571" y="312"/>
                  </a:lnTo>
                  <a:lnTo>
                    <a:pt x="2635" y="262"/>
                  </a:lnTo>
                  <a:lnTo>
                    <a:pt x="2723" y="245"/>
                  </a:lnTo>
                  <a:lnTo>
                    <a:pt x="2787" y="193"/>
                  </a:lnTo>
                  <a:lnTo>
                    <a:pt x="2882" y="169"/>
                  </a:lnTo>
                  <a:lnTo>
                    <a:pt x="3008" y="93"/>
                  </a:lnTo>
                  <a:lnTo>
                    <a:pt x="3075" y="17"/>
                  </a:lnTo>
                  <a:lnTo>
                    <a:pt x="3144" y="0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65"/>
            <p:cNvSpPr>
              <a:spLocks/>
            </p:cNvSpPr>
            <p:nvPr/>
          </p:nvSpPr>
          <p:spPr bwMode="auto">
            <a:xfrm rot="1318663">
              <a:off x="3477" y="1369"/>
              <a:ext cx="1038" cy="437"/>
            </a:xfrm>
            <a:custGeom>
              <a:avLst/>
              <a:gdLst/>
              <a:ahLst/>
              <a:cxnLst>
                <a:cxn ang="0">
                  <a:pos x="238" y="1142"/>
                </a:cxn>
                <a:cxn ang="0">
                  <a:pos x="380" y="1026"/>
                </a:cxn>
                <a:cxn ang="0">
                  <a:pos x="539" y="1035"/>
                </a:cxn>
                <a:cxn ang="0">
                  <a:pos x="910" y="859"/>
                </a:cxn>
                <a:cxn ang="0">
                  <a:pos x="1076" y="750"/>
                </a:cxn>
                <a:cxn ang="0">
                  <a:pos x="1397" y="631"/>
                </a:cxn>
                <a:cxn ang="0">
                  <a:pos x="1644" y="481"/>
                </a:cxn>
                <a:cxn ang="0">
                  <a:pos x="1829" y="495"/>
                </a:cxn>
                <a:cxn ang="0">
                  <a:pos x="2390" y="336"/>
                </a:cxn>
                <a:cxn ang="0">
                  <a:pos x="2875" y="153"/>
                </a:cxn>
                <a:cxn ang="0">
                  <a:pos x="3134" y="0"/>
                </a:cxn>
                <a:cxn ang="0">
                  <a:pos x="2863" y="219"/>
                </a:cxn>
                <a:cxn ang="0">
                  <a:pos x="2799" y="269"/>
                </a:cxn>
                <a:cxn ang="0">
                  <a:pos x="2697" y="362"/>
                </a:cxn>
                <a:cxn ang="0">
                  <a:pos x="2492" y="371"/>
                </a:cxn>
                <a:cxn ang="0">
                  <a:pos x="2383" y="405"/>
                </a:cxn>
                <a:cxn ang="0">
                  <a:pos x="2300" y="495"/>
                </a:cxn>
                <a:cxn ang="0">
                  <a:pos x="2072" y="524"/>
                </a:cxn>
                <a:cxn ang="0">
                  <a:pos x="1993" y="547"/>
                </a:cxn>
                <a:cxn ang="0">
                  <a:pos x="1744" y="707"/>
                </a:cxn>
                <a:cxn ang="0">
                  <a:pos x="1551" y="676"/>
                </a:cxn>
                <a:cxn ang="0">
                  <a:pos x="1473" y="697"/>
                </a:cxn>
                <a:cxn ang="0">
                  <a:pos x="1290" y="750"/>
                </a:cxn>
                <a:cxn ang="0">
                  <a:pos x="1297" y="840"/>
                </a:cxn>
                <a:cxn ang="0">
                  <a:pos x="1238" y="840"/>
                </a:cxn>
                <a:cxn ang="0">
                  <a:pos x="1095" y="823"/>
                </a:cxn>
                <a:cxn ang="0">
                  <a:pos x="1072" y="942"/>
                </a:cxn>
                <a:cxn ang="0">
                  <a:pos x="1036" y="935"/>
                </a:cxn>
                <a:cxn ang="0">
                  <a:pos x="986" y="999"/>
                </a:cxn>
                <a:cxn ang="0">
                  <a:pos x="960" y="1066"/>
                </a:cxn>
                <a:cxn ang="0">
                  <a:pos x="841" y="1228"/>
                </a:cxn>
                <a:cxn ang="0">
                  <a:pos x="784" y="1318"/>
                </a:cxn>
                <a:cxn ang="0">
                  <a:pos x="665" y="1311"/>
                </a:cxn>
                <a:cxn ang="0">
                  <a:pos x="622" y="1330"/>
                </a:cxn>
                <a:cxn ang="0">
                  <a:pos x="354" y="1335"/>
                </a:cxn>
                <a:cxn ang="0">
                  <a:pos x="211" y="1330"/>
                </a:cxn>
                <a:cxn ang="0">
                  <a:pos x="373" y="1152"/>
                </a:cxn>
                <a:cxn ang="0">
                  <a:pos x="380" y="1287"/>
                </a:cxn>
                <a:cxn ang="0">
                  <a:pos x="622" y="1287"/>
                </a:cxn>
                <a:cxn ang="0">
                  <a:pos x="699" y="1194"/>
                </a:cxn>
                <a:cxn ang="0">
                  <a:pos x="834" y="1159"/>
                </a:cxn>
                <a:cxn ang="0">
                  <a:pos x="919" y="1011"/>
                </a:cxn>
                <a:cxn ang="0">
                  <a:pos x="741" y="983"/>
                </a:cxn>
                <a:cxn ang="0">
                  <a:pos x="314" y="1142"/>
                </a:cxn>
                <a:cxn ang="0">
                  <a:pos x="0" y="1202"/>
                </a:cxn>
              </a:cxnLst>
              <a:rect l="0" t="0" r="r" b="b"/>
              <a:pathLst>
                <a:path w="3134" h="1411">
                  <a:moveTo>
                    <a:pt x="0" y="1202"/>
                  </a:moveTo>
                  <a:lnTo>
                    <a:pt x="238" y="1142"/>
                  </a:lnTo>
                  <a:lnTo>
                    <a:pt x="364" y="1092"/>
                  </a:lnTo>
                  <a:lnTo>
                    <a:pt x="380" y="1026"/>
                  </a:lnTo>
                  <a:lnTo>
                    <a:pt x="404" y="1076"/>
                  </a:lnTo>
                  <a:lnTo>
                    <a:pt x="539" y="1035"/>
                  </a:lnTo>
                  <a:lnTo>
                    <a:pt x="715" y="952"/>
                  </a:lnTo>
                  <a:lnTo>
                    <a:pt x="910" y="859"/>
                  </a:lnTo>
                  <a:lnTo>
                    <a:pt x="986" y="816"/>
                  </a:lnTo>
                  <a:lnTo>
                    <a:pt x="1076" y="750"/>
                  </a:lnTo>
                  <a:lnTo>
                    <a:pt x="1231" y="688"/>
                  </a:lnTo>
                  <a:lnTo>
                    <a:pt x="1397" y="631"/>
                  </a:lnTo>
                  <a:lnTo>
                    <a:pt x="1585" y="581"/>
                  </a:lnTo>
                  <a:lnTo>
                    <a:pt x="1644" y="481"/>
                  </a:lnTo>
                  <a:lnTo>
                    <a:pt x="1658" y="528"/>
                  </a:lnTo>
                  <a:lnTo>
                    <a:pt x="1829" y="495"/>
                  </a:lnTo>
                  <a:lnTo>
                    <a:pt x="2155" y="429"/>
                  </a:lnTo>
                  <a:lnTo>
                    <a:pt x="2390" y="336"/>
                  </a:lnTo>
                  <a:lnTo>
                    <a:pt x="2647" y="253"/>
                  </a:lnTo>
                  <a:lnTo>
                    <a:pt x="2875" y="153"/>
                  </a:lnTo>
                  <a:lnTo>
                    <a:pt x="2989" y="112"/>
                  </a:lnTo>
                  <a:lnTo>
                    <a:pt x="3134" y="0"/>
                  </a:lnTo>
                  <a:lnTo>
                    <a:pt x="2934" y="186"/>
                  </a:lnTo>
                  <a:lnTo>
                    <a:pt x="2863" y="219"/>
                  </a:lnTo>
                  <a:lnTo>
                    <a:pt x="2863" y="245"/>
                  </a:lnTo>
                  <a:lnTo>
                    <a:pt x="2799" y="269"/>
                  </a:lnTo>
                  <a:lnTo>
                    <a:pt x="2697" y="322"/>
                  </a:lnTo>
                  <a:lnTo>
                    <a:pt x="2697" y="362"/>
                  </a:lnTo>
                  <a:lnTo>
                    <a:pt x="2630" y="329"/>
                  </a:lnTo>
                  <a:lnTo>
                    <a:pt x="2492" y="371"/>
                  </a:lnTo>
                  <a:lnTo>
                    <a:pt x="2492" y="421"/>
                  </a:lnTo>
                  <a:lnTo>
                    <a:pt x="2383" y="405"/>
                  </a:lnTo>
                  <a:lnTo>
                    <a:pt x="2300" y="464"/>
                  </a:lnTo>
                  <a:lnTo>
                    <a:pt x="2300" y="495"/>
                  </a:lnTo>
                  <a:lnTo>
                    <a:pt x="2233" y="495"/>
                  </a:lnTo>
                  <a:lnTo>
                    <a:pt x="2072" y="524"/>
                  </a:lnTo>
                  <a:lnTo>
                    <a:pt x="2072" y="597"/>
                  </a:lnTo>
                  <a:lnTo>
                    <a:pt x="1993" y="547"/>
                  </a:lnTo>
                  <a:lnTo>
                    <a:pt x="1715" y="621"/>
                  </a:lnTo>
                  <a:lnTo>
                    <a:pt x="1744" y="707"/>
                  </a:lnTo>
                  <a:lnTo>
                    <a:pt x="1644" y="621"/>
                  </a:lnTo>
                  <a:lnTo>
                    <a:pt x="1551" y="676"/>
                  </a:lnTo>
                  <a:lnTo>
                    <a:pt x="1568" y="731"/>
                  </a:lnTo>
                  <a:lnTo>
                    <a:pt x="1473" y="697"/>
                  </a:lnTo>
                  <a:lnTo>
                    <a:pt x="1380" y="707"/>
                  </a:lnTo>
                  <a:lnTo>
                    <a:pt x="1290" y="750"/>
                  </a:lnTo>
                  <a:lnTo>
                    <a:pt x="1271" y="816"/>
                  </a:lnTo>
                  <a:lnTo>
                    <a:pt x="1297" y="840"/>
                  </a:lnTo>
                  <a:lnTo>
                    <a:pt x="1290" y="892"/>
                  </a:lnTo>
                  <a:lnTo>
                    <a:pt x="1238" y="840"/>
                  </a:lnTo>
                  <a:lnTo>
                    <a:pt x="1195" y="800"/>
                  </a:lnTo>
                  <a:lnTo>
                    <a:pt x="1095" y="823"/>
                  </a:lnTo>
                  <a:lnTo>
                    <a:pt x="1048" y="866"/>
                  </a:lnTo>
                  <a:lnTo>
                    <a:pt x="1072" y="942"/>
                  </a:lnTo>
                  <a:lnTo>
                    <a:pt x="1095" y="1011"/>
                  </a:lnTo>
                  <a:lnTo>
                    <a:pt x="1036" y="935"/>
                  </a:lnTo>
                  <a:lnTo>
                    <a:pt x="1003" y="959"/>
                  </a:lnTo>
                  <a:lnTo>
                    <a:pt x="986" y="999"/>
                  </a:lnTo>
                  <a:lnTo>
                    <a:pt x="993" y="1059"/>
                  </a:lnTo>
                  <a:lnTo>
                    <a:pt x="960" y="1066"/>
                  </a:lnTo>
                  <a:lnTo>
                    <a:pt x="903" y="1159"/>
                  </a:lnTo>
                  <a:lnTo>
                    <a:pt x="841" y="1228"/>
                  </a:lnTo>
                  <a:lnTo>
                    <a:pt x="794" y="1275"/>
                  </a:lnTo>
                  <a:lnTo>
                    <a:pt x="784" y="1318"/>
                  </a:lnTo>
                  <a:lnTo>
                    <a:pt x="758" y="1271"/>
                  </a:lnTo>
                  <a:lnTo>
                    <a:pt x="665" y="1311"/>
                  </a:lnTo>
                  <a:lnTo>
                    <a:pt x="639" y="1404"/>
                  </a:lnTo>
                  <a:lnTo>
                    <a:pt x="622" y="1330"/>
                  </a:lnTo>
                  <a:lnTo>
                    <a:pt x="456" y="1361"/>
                  </a:lnTo>
                  <a:lnTo>
                    <a:pt x="354" y="1335"/>
                  </a:lnTo>
                  <a:lnTo>
                    <a:pt x="280" y="1411"/>
                  </a:lnTo>
                  <a:lnTo>
                    <a:pt x="211" y="1330"/>
                  </a:lnTo>
                  <a:lnTo>
                    <a:pt x="285" y="1259"/>
                  </a:lnTo>
                  <a:lnTo>
                    <a:pt x="373" y="1152"/>
                  </a:lnTo>
                  <a:lnTo>
                    <a:pt x="397" y="1142"/>
                  </a:lnTo>
                  <a:lnTo>
                    <a:pt x="380" y="1287"/>
                  </a:lnTo>
                  <a:lnTo>
                    <a:pt x="480" y="1311"/>
                  </a:lnTo>
                  <a:lnTo>
                    <a:pt x="622" y="1287"/>
                  </a:lnTo>
                  <a:lnTo>
                    <a:pt x="734" y="1228"/>
                  </a:lnTo>
                  <a:lnTo>
                    <a:pt x="699" y="1194"/>
                  </a:lnTo>
                  <a:lnTo>
                    <a:pt x="794" y="1187"/>
                  </a:lnTo>
                  <a:lnTo>
                    <a:pt x="834" y="1159"/>
                  </a:lnTo>
                  <a:lnTo>
                    <a:pt x="893" y="1076"/>
                  </a:lnTo>
                  <a:lnTo>
                    <a:pt x="919" y="1011"/>
                  </a:lnTo>
                  <a:lnTo>
                    <a:pt x="919" y="916"/>
                  </a:lnTo>
                  <a:lnTo>
                    <a:pt x="741" y="983"/>
                  </a:lnTo>
                  <a:lnTo>
                    <a:pt x="456" y="1092"/>
                  </a:lnTo>
                  <a:lnTo>
                    <a:pt x="314" y="1142"/>
                  </a:lnTo>
                  <a:lnTo>
                    <a:pt x="7" y="1237"/>
                  </a:lnTo>
                  <a:lnTo>
                    <a:pt x="0" y="1202"/>
                  </a:lnTo>
                  <a:lnTo>
                    <a:pt x="0" y="1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68"/>
            <p:cNvSpPr>
              <a:spLocks/>
            </p:cNvSpPr>
            <p:nvPr/>
          </p:nvSpPr>
          <p:spPr bwMode="auto">
            <a:xfrm rot="1318663">
              <a:off x="3460" y="1501"/>
              <a:ext cx="311" cy="112"/>
            </a:xfrm>
            <a:custGeom>
              <a:avLst/>
              <a:gdLst/>
              <a:ahLst/>
              <a:cxnLst>
                <a:cxn ang="0">
                  <a:pos x="0" y="350"/>
                </a:cxn>
                <a:cxn ang="0">
                  <a:pos x="247" y="267"/>
                </a:cxn>
                <a:cxn ang="0">
                  <a:pos x="418" y="222"/>
                </a:cxn>
                <a:cxn ang="0">
                  <a:pos x="546" y="167"/>
                </a:cxn>
                <a:cxn ang="0">
                  <a:pos x="705" y="100"/>
                </a:cxn>
                <a:cxn ang="0">
                  <a:pos x="938" y="0"/>
                </a:cxn>
                <a:cxn ang="0">
                  <a:pos x="938" y="53"/>
                </a:cxn>
                <a:cxn ang="0">
                  <a:pos x="917" y="157"/>
                </a:cxn>
                <a:cxn ang="0">
                  <a:pos x="862" y="241"/>
                </a:cxn>
                <a:cxn ang="0">
                  <a:pos x="807" y="302"/>
                </a:cxn>
                <a:cxn ang="0">
                  <a:pos x="667" y="302"/>
                </a:cxn>
                <a:cxn ang="0">
                  <a:pos x="807" y="295"/>
                </a:cxn>
                <a:cxn ang="0">
                  <a:pos x="862" y="229"/>
                </a:cxn>
                <a:cxn ang="0">
                  <a:pos x="900" y="167"/>
                </a:cxn>
                <a:cxn ang="0">
                  <a:pos x="912" y="119"/>
                </a:cxn>
                <a:cxn ang="0">
                  <a:pos x="912" y="34"/>
                </a:cxn>
                <a:cxn ang="0">
                  <a:pos x="584" y="174"/>
                </a:cxn>
                <a:cxn ang="0">
                  <a:pos x="399" y="241"/>
                </a:cxn>
                <a:cxn ang="0">
                  <a:pos x="7" y="360"/>
                </a:cxn>
                <a:cxn ang="0">
                  <a:pos x="0" y="350"/>
                </a:cxn>
                <a:cxn ang="0">
                  <a:pos x="0" y="350"/>
                </a:cxn>
              </a:cxnLst>
              <a:rect l="0" t="0" r="r" b="b"/>
              <a:pathLst>
                <a:path w="938" h="360">
                  <a:moveTo>
                    <a:pt x="0" y="350"/>
                  </a:moveTo>
                  <a:lnTo>
                    <a:pt x="247" y="267"/>
                  </a:lnTo>
                  <a:lnTo>
                    <a:pt x="418" y="222"/>
                  </a:lnTo>
                  <a:lnTo>
                    <a:pt x="546" y="167"/>
                  </a:lnTo>
                  <a:lnTo>
                    <a:pt x="705" y="100"/>
                  </a:lnTo>
                  <a:lnTo>
                    <a:pt x="938" y="0"/>
                  </a:lnTo>
                  <a:lnTo>
                    <a:pt x="938" y="53"/>
                  </a:lnTo>
                  <a:lnTo>
                    <a:pt x="917" y="157"/>
                  </a:lnTo>
                  <a:lnTo>
                    <a:pt x="862" y="241"/>
                  </a:lnTo>
                  <a:lnTo>
                    <a:pt x="807" y="302"/>
                  </a:lnTo>
                  <a:lnTo>
                    <a:pt x="667" y="302"/>
                  </a:lnTo>
                  <a:lnTo>
                    <a:pt x="807" y="295"/>
                  </a:lnTo>
                  <a:lnTo>
                    <a:pt x="862" y="229"/>
                  </a:lnTo>
                  <a:lnTo>
                    <a:pt x="900" y="167"/>
                  </a:lnTo>
                  <a:lnTo>
                    <a:pt x="912" y="119"/>
                  </a:lnTo>
                  <a:lnTo>
                    <a:pt x="912" y="34"/>
                  </a:lnTo>
                  <a:lnTo>
                    <a:pt x="584" y="174"/>
                  </a:lnTo>
                  <a:lnTo>
                    <a:pt x="399" y="241"/>
                  </a:lnTo>
                  <a:lnTo>
                    <a:pt x="7" y="360"/>
                  </a:lnTo>
                  <a:lnTo>
                    <a:pt x="0" y="35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269"/>
            <p:cNvSpPr>
              <a:spLocks/>
            </p:cNvSpPr>
            <p:nvPr/>
          </p:nvSpPr>
          <p:spPr bwMode="auto">
            <a:xfrm rot="1318663">
              <a:off x="3529" y="1564"/>
              <a:ext cx="239" cy="176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30" y="321"/>
                </a:cxn>
                <a:cxn ang="0">
                  <a:pos x="137" y="328"/>
                </a:cxn>
                <a:cxn ang="0">
                  <a:pos x="230" y="321"/>
                </a:cxn>
                <a:cxn ang="0">
                  <a:pos x="320" y="307"/>
                </a:cxn>
                <a:cxn ang="0">
                  <a:pos x="320" y="490"/>
                </a:cxn>
                <a:cxn ang="0">
                  <a:pos x="330" y="490"/>
                </a:cxn>
                <a:cxn ang="0">
                  <a:pos x="368" y="292"/>
                </a:cxn>
                <a:cxn ang="0">
                  <a:pos x="451" y="245"/>
                </a:cxn>
                <a:cxn ang="0">
                  <a:pos x="475" y="328"/>
                </a:cxn>
                <a:cxn ang="0">
                  <a:pos x="513" y="383"/>
                </a:cxn>
                <a:cxn ang="0">
                  <a:pos x="529" y="435"/>
                </a:cxn>
                <a:cxn ang="0">
                  <a:pos x="529" y="497"/>
                </a:cxn>
                <a:cxn ang="0">
                  <a:pos x="558" y="559"/>
                </a:cxn>
                <a:cxn ang="0">
                  <a:pos x="574" y="568"/>
                </a:cxn>
                <a:cxn ang="0">
                  <a:pos x="558" y="513"/>
                </a:cxn>
                <a:cxn ang="0">
                  <a:pos x="551" y="444"/>
                </a:cxn>
                <a:cxn ang="0">
                  <a:pos x="567" y="406"/>
                </a:cxn>
                <a:cxn ang="0">
                  <a:pos x="636" y="454"/>
                </a:cxn>
                <a:cxn ang="0">
                  <a:pos x="665" y="475"/>
                </a:cxn>
                <a:cxn ang="0">
                  <a:pos x="636" y="421"/>
                </a:cxn>
                <a:cxn ang="0">
                  <a:pos x="558" y="366"/>
                </a:cxn>
                <a:cxn ang="0">
                  <a:pos x="513" y="337"/>
                </a:cxn>
                <a:cxn ang="0">
                  <a:pos x="489" y="285"/>
                </a:cxn>
                <a:cxn ang="0">
                  <a:pos x="489" y="245"/>
                </a:cxn>
                <a:cxn ang="0">
                  <a:pos x="551" y="195"/>
                </a:cxn>
                <a:cxn ang="0">
                  <a:pos x="584" y="254"/>
                </a:cxn>
                <a:cxn ang="0">
                  <a:pos x="636" y="307"/>
                </a:cxn>
                <a:cxn ang="0">
                  <a:pos x="589" y="169"/>
                </a:cxn>
                <a:cxn ang="0">
                  <a:pos x="658" y="57"/>
                </a:cxn>
                <a:cxn ang="0">
                  <a:pos x="722" y="78"/>
                </a:cxn>
                <a:cxn ang="0">
                  <a:pos x="684" y="0"/>
                </a:cxn>
                <a:cxn ang="0">
                  <a:pos x="684" y="40"/>
                </a:cxn>
                <a:cxn ang="0">
                  <a:pos x="650" y="31"/>
                </a:cxn>
                <a:cxn ang="0">
                  <a:pos x="596" y="123"/>
                </a:cxn>
                <a:cxn ang="0">
                  <a:pos x="567" y="169"/>
                </a:cxn>
                <a:cxn ang="0">
                  <a:pos x="489" y="223"/>
                </a:cxn>
                <a:cxn ang="0">
                  <a:pos x="475" y="254"/>
                </a:cxn>
                <a:cxn ang="0">
                  <a:pos x="458" y="238"/>
                </a:cxn>
                <a:cxn ang="0">
                  <a:pos x="358" y="271"/>
                </a:cxn>
                <a:cxn ang="0">
                  <a:pos x="337" y="354"/>
                </a:cxn>
                <a:cxn ang="0">
                  <a:pos x="320" y="285"/>
                </a:cxn>
                <a:cxn ang="0">
                  <a:pos x="268" y="299"/>
                </a:cxn>
                <a:cxn ang="0">
                  <a:pos x="161" y="307"/>
                </a:cxn>
                <a:cxn ang="0">
                  <a:pos x="47" y="299"/>
                </a:cxn>
                <a:cxn ang="0">
                  <a:pos x="14" y="314"/>
                </a:cxn>
                <a:cxn ang="0">
                  <a:pos x="0" y="345"/>
                </a:cxn>
                <a:cxn ang="0">
                  <a:pos x="0" y="345"/>
                </a:cxn>
              </a:cxnLst>
              <a:rect l="0" t="0" r="r" b="b"/>
              <a:pathLst>
                <a:path w="722" h="568">
                  <a:moveTo>
                    <a:pt x="0" y="345"/>
                  </a:moveTo>
                  <a:lnTo>
                    <a:pt x="30" y="321"/>
                  </a:lnTo>
                  <a:lnTo>
                    <a:pt x="137" y="328"/>
                  </a:lnTo>
                  <a:lnTo>
                    <a:pt x="230" y="321"/>
                  </a:lnTo>
                  <a:lnTo>
                    <a:pt x="320" y="307"/>
                  </a:lnTo>
                  <a:lnTo>
                    <a:pt x="320" y="490"/>
                  </a:lnTo>
                  <a:lnTo>
                    <a:pt x="330" y="490"/>
                  </a:lnTo>
                  <a:lnTo>
                    <a:pt x="368" y="292"/>
                  </a:lnTo>
                  <a:lnTo>
                    <a:pt x="451" y="245"/>
                  </a:lnTo>
                  <a:lnTo>
                    <a:pt x="475" y="328"/>
                  </a:lnTo>
                  <a:lnTo>
                    <a:pt x="513" y="383"/>
                  </a:lnTo>
                  <a:lnTo>
                    <a:pt x="529" y="435"/>
                  </a:lnTo>
                  <a:lnTo>
                    <a:pt x="529" y="497"/>
                  </a:lnTo>
                  <a:lnTo>
                    <a:pt x="558" y="559"/>
                  </a:lnTo>
                  <a:lnTo>
                    <a:pt x="574" y="568"/>
                  </a:lnTo>
                  <a:lnTo>
                    <a:pt x="558" y="513"/>
                  </a:lnTo>
                  <a:lnTo>
                    <a:pt x="551" y="444"/>
                  </a:lnTo>
                  <a:lnTo>
                    <a:pt x="567" y="406"/>
                  </a:lnTo>
                  <a:lnTo>
                    <a:pt x="636" y="454"/>
                  </a:lnTo>
                  <a:lnTo>
                    <a:pt x="665" y="475"/>
                  </a:lnTo>
                  <a:lnTo>
                    <a:pt x="636" y="421"/>
                  </a:lnTo>
                  <a:lnTo>
                    <a:pt x="558" y="366"/>
                  </a:lnTo>
                  <a:lnTo>
                    <a:pt x="513" y="337"/>
                  </a:lnTo>
                  <a:lnTo>
                    <a:pt x="489" y="285"/>
                  </a:lnTo>
                  <a:lnTo>
                    <a:pt x="489" y="245"/>
                  </a:lnTo>
                  <a:lnTo>
                    <a:pt x="551" y="195"/>
                  </a:lnTo>
                  <a:lnTo>
                    <a:pt x="584" y="254"/>
                  </a:lnTo>
                  <a:lnTo>
                    <a:pt x="636" y="307"/>
                  </a:lnTo>
                  <a:lnTo>
                    <a:pt x="589" y="169"/>
                  </a:lnTo>
                  <a:lnTo>
                    <a:pt x="658" y="57"/>
                  </a:lnTo>
                  <a:lnTo>
                    <a:pt x="722" y="78"/>
                  </a:lnTo>
                  <a:lnTo>
                    <a:pt x="684" y="0"/>
                  </a:lnTo>
                  <a:lnTo>
                    <a:pt x="684" y="40"/>
                  </a:lnTo>
                  <a:lnTo>
                    <a:pt x="650" y="31"/>
                  </a:lnTo>
                  <a:lnTo>
                    <a:pt x="596" y="123"/>
                  </a:lnTo>
                  <a:lnTo>
                    <a:pt x="567" y="169"/>
                  </a:lnTo>
                  <a:lnTo>
                    <a:pt x="489" y="223"/>
                  </a:lnTo>
                  <a:lnTo>
                    <a:pt x="475" y="254"/>
                  </a:lnTo>
                  <a:lnTo>
                    <a:pt x="458" y="238"/>
                  </a:lnTo>
                  <a:lnTo>
                    <a:pt x="358" y="271"/>
                  </a:lnTo>
                  <a:lnTo>
                    <a:pt x="337" y="354"/>
                  </a:lnTo>
                  <a:lnTo>
                    <a:pt x="320" y="285"/>
                  </a:lnTo>
                  <a:lnTo>
                    <a:pt x="268" y="299"/>
                  </a:lnTo>
                  <a:lnTo>
                    <a:pt x="161" y="307"/>
                  </a:lnTo>
                  <a:lnTo>
                    <a:pt x="47" y="299"/>
                  </a:lnTo>
                  <a:lnTo>
                    <a:pt x="14" y="314"/>
                  </a:lnTo>
                  <a:lnTo>
                    <a:pt x="0" y="345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70"/>
            <p:cNvSpPr>
              <a:spLocks/>
            </p:cNvSpPr>
            <p:nvPr/>
          </p:nvSpPr>
          <p:spPr bwMode="auto">
            <a:xfrm rot="1318663">
              <a:off x="3494" y="1358"/>
              <a:ext cx="590" cy="300"/>
            </a:xfrm>
            <a:custGeom>
              <a:avLst/>
              <a:gdLst/>
              <a:ahLst/>
              <a:cxnLst>
                <a:cxn ang="0">
                  <a:pos x="0" y="971"/>
                </a:cxn>
                <a:cxn ang="0">
                  <a:pos x="338" y="871"/>
                </a:cxn>
                <a:cxn ang="0">
                  <a:pos x="492" y="818"/>
                </a:cxn>
                <a:cxn ang="0">
                  <a:pos x="768" y="695"/>
                </a:cxn>
                <a:cxn ang="0">
                  <a:pos x="943" y="611"/>
                </a:cxn>
                <a:cxn ang="0">
                  <a:pos x="1065" y="523"/>
                </a:cxn>
                <a:cxn ang="0">
                  <a:pos x="1209" y="466"/>
                </a:cxn>
                <a:cxn ang="0">
                  <a:pos x="1342" y="421"/>
                </a:cxn>
                <a:cxn ang="0">
                  <a:pos x="1518" y="376"/>
                </a:cxn>
                <a:cxn ang="0">
                  <a:pos x="1601" y="338"/>
                </a:cxn>
                <a:cxn ang="0">
                  <a:pos x="1630" y="293"/>
                </a:cxn>
                <a:cxn ang="0">
                  <a:pos x="1647" y="248"/>
                </a:cxn>
                <a:cxn ang="0">
                  <a:pos x="1656" y="307"/>
                </a:cxn>
                <a:cxn ang="0">
                  <a:pos x="1670" y="238"/>
                </a:cxn>
                <a:cxn ang="0">
                  <a:pos x="1725" y="162"/>
                </a:cxn>
                <a:cxn ang="0">
                  <a:pos x="1780" y="117"/>
                </a:cxn>
                <a:cxn ang="0">
                  <a:pos x="1725" y="138"/>
                </a:cxn>
                <a:cxn ang="0">
                  <a:pos x="1663" y="217"/>
                </a:cxn>
                <a:cxn ang="0">
                  <a:pos x="1647" y="171"/>
                </a:cxn>
                <a:cxn ang="0">
                  <a:pos x="1656" y="131"/>
                </a:cxn>
                <a:cxn ang="0">
                  <a:pos x="1685" y="86"/>
                </a:cxn>
                <a:cxn ang="0">
                  <a:pos x="1692" y="33"/>
                </a:cxn>
                <a:cxn ang="0">
                  <a:pos x="1692" y="0"/>
                </a:cxn>
                <a:cxn ang="0">
                  <a:pos x="1680" y="55"/>
                </a:cxn>
                <a:cxn ang="0">
                  <a:pos x="1642" y="131"/>
                </a:cxn>
                <a:cxn ang="0">
                  <a:pos x="1601" y="131"/>
                </a:cxn>
                <a:cxn ang="0">
                  <a:pos x="1563" y="100"/>
                </a:cxn>
                <a:cxn ang="0">
                  <a:pos x="1547" y="86"/>
                </a:cxn>
                <a:cxn ang="0">
                  <a:pos x="1571" y="138"/>
                </a:cxn>
                <a:cxn ang="0">
                  <a:pos x="1625" y="152"/>
                </a:cxn>
                <a:cxn ang="0">
                  <a:pos x="1630" y="209"/>
                </a:cxn>
                <a:cxn ang="0">
                  <a:pos x="1630" y="255"/>
                </a:cxn>
                <a:cxn ang="0">
                  <a:pos x="1601" y="307"/>
                </a:cxn>
                <a:cxn ang="0">
                  <a:pos x="1587" y="321"/>
                </a:cxn>
                <a:cxn ang="0">
                  <a:pos x="1502" y="359"/>
                </a:cxn>
                <a:cxn ang="0">
                  <a:pos x="1383" y="390"/>
                </a:cxn>
                <a:cxn ang="0">
                  <a:pos x="1264" y="431"/>
                </a:cxn>
                <a:cxn ang="0">
                  <a:pos x="1181" y="457"/>
                </a:cxn>
                <a:cxn ang="0">
                  <a:pos x="1065" y="507"/>
                </a:cxn>
                <a:cxn ang="0">
                  <a:pos x="950" y="590"/>
                </a:cxn>
                <a:cxn ang="0">
                  <a:pos x="858" y="642"/>
                </a:cxn>
                <a:cxn ang="0">
                  <a:pos x="653" y="735"/>
                </a:cxn>
                <a:cxn ang="0">
                  <a:pos x="409" y="842"/>
                </a:cxn>
                <a:cxn ang="0">
                  <a:pos x="83" y="940"/>
                </a:cxn>
                <a:cxn ang="0">
                  <a:pos x="0" y="971"/>
                </a:cxn>
                <a:cxn ang="0">
                  <a:pos x="0" y="971"/>
                </a:cxn>
              </a:cxnLst>
              <a:rect l="0" t="0" r="r" b="b"/>
              <a:pathLst>
                <a:path w="1780" h="971">
                  <a:moveTo>
                    <a:pt x="0" y="971"/>
                  </a:moveTo>
                  <a:lnTo>
                    <a:pt x="338" y="871"/>
                  </a:lnTo>
                  <a:lnTo>
                    <a:pt x="492" y="818"/>
                  </a:lnTo>
                  <a:lnTo>
                    <a:pt x="768" y="695"/>
                  </a:lnTo>
                  <a:lnTo>
                    <a:pt x="943" y="611"/>
                  </a:lnTo>
                  <a:lnTo>
                    <a:pt x="1065" y="523"/>
                  </a:lnTo>
                  <a:lnTo>
                    <a:pt x="1209" y="466"/>
                  </a:lnTo>
                  <a:lnTo>
                    <a:pt x="1342" y="421"/>
                  </a:lnTo>
                  <a:lnTo>
                    <a:pt x="1518" y="376"/>
                  </a:lnTo>
                  <a:lnTo>
                    <a:pt x="1601" y="338"/>
                  </a:lnTo>
                  <a:lnTo>
                    <a:pt x="1630" y="293"/>
                  </a:lnTo>
                  <a:lnTo>
                    <a:pt x="1647" y="248"/>
                  </a:lnTo>
                  <a:lnTo>
                    <a:pt x="1656" y="307"/>
                  </a:lnTo>
                  <a:lnTo>
                    <a:pt x="1670" y="238"/>
                  </a:lnTo>
                  <a:lnTo>
                    <a:pt x="1725" y="162"/>
                  </a:lnTo>
                  <a:lnTo>
                    <a:pt x="1780" y="117"/>
                  </a:lnTo>
                  <a:lnTo>
                    <a:pt x="1725" y="138"/>
                  </a:lnTo>
                  <a:lnTo>
                    <a:pt x="1663" y="217"/>
                  </a:lnTo>
                  <a:lnTo>
                    <a:pt x="1647" y="171"/>
                  </a:lnTo>
                  <a:lnTo>
                    <a:pt x="1656" y="131"/>
                  </a:lnTo>
                  <a:lnTo>
                    <a:pt x="1685" y="86"/>
                  </a:lnTo>
                  <a:lnTo>
                    <a:pt x="1692" y="33"/>
                  </a:lnTo>
                  <a:lnTo>
                    <a:pt x="1692" y="0"/>
                  </a:lnTo>
                  <a:lnTo>
                    <a:pt x="1680" y="55"/>
                  </a:lnTo>
                  <a:lnTo>
                    <a:pt x="1642" y="131"/>
                  </a:lnTo>
                  <a:lnTo>
                    <a:pt x="1601" y="131"/>
                  </a:lnTo>
                  <a:lnTo>
                    <a:pt x="1563" y="100"/>
                  </a:lnTo>
                  <a:lnTo>
                    <a:pt x="1547" y="86"/>
                  </a:lnTo>
                  <a:lnTo>
                    <a:pt x="1571" y="138"/>
                  </a:lnTo>
                  <a:lnTo>
                    <a:pt x="1625" y="152"/>
                  </a:lnTo>
                  <a:lnTo>
                    <a:pt x="1630" y="209"/>
                  </a:lnTo>
                  <a:lnTo>
                    <a:pt x="1630" y="255"/>
                  </a:lnTo>
                  <a:lnTo>
                    <a:pt x="1601" y="307"/>
                  </a:lnTo>
                  <a:lnTo>
                    <a:pt x="1587" y="321"/>
                  </a:lnTo>
                  <a:lnTo>
                    <a:pt x="1502" y="359"/>
                  </a:lnTo>
                  <a:lnTo>
                    <a:pt x="1383" y="390"/>
                  </a:lnTo>
                  <a:lnTo>
                    <a:pt x="1264" y="431"/>
                  </a:lnTo>
                  <a:lnTo>
                    <a:pt x="1181" y="457"/>
                  </a:lnTo>
                  <a:lnTo>
                    <a:pt x="1065" y="507"/>
                  </a:lnTo>
                  <a:lnTo>
                    <a:pt x="950" y="590"/>
                  </a:lnTo>
                  <a:lnTo>
                    <a:pt x="858" y="642"/>
                  </a:lnTo>
                  <a:lnTo>
                    <a:pt x="653" y="735"/>
                  </a:lnTo>
                  <a:lnTo>
                    <a:pt x="409" y="842"/>
                  </a:lnTo>
                  <a:lnTo>
                    <a:pt x="83" y="940"/>
                  </a:lnTo>
                  <a:lnTo>
                    <a:pt x="0" y="971"/>
                  </a:lnTo>
                  <a:lnTo>
                    <a:pt x="0" y="9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71"/>
            <p:cNvSpPr>
              <a:spLocks/>
            </p:cNvSpPr>
            <p:nvPr/>
          </p:nvSpPr>
          <p:spPr bwMode="auto">
            <a:xfrm rot="1318663">
              <a:off x="4065" y="1470"/>
              <a:ext cx="516" cy="187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122" y="568"/>
                </a:cxn>
                <a:cxn ang="0">
                  <a:pos x="160" y="528"/>
                </a:cxn>
                <a:cxn ang="0">
                  <a:pos x="169" y="468"/>
                </a:cxn>
                <a:cxn ang="0">
                  <a:pos x="169" y="421"/>
                </a:cxn>
                <a:cxn ang="0">
                  <a:pos x="114" y="321"/>
                </a:cxn>
                <a:cxn ang="0">
                  <a:pos x="186" y="407"/>
                </a:cxn>
                <a:cxn ang="0">
                  <a:pos x="214" y="397"/>
                </a:cxn>
                <a:cxn ang="0">
                  <a:pos x="255" y="368"/>
                </a:cxn>
                <a:cxn ang="0">
                  <a:pos x="293" y="321"/>
                </a:cxn>
                <a:cxn ang="0">
                  <a:pos x="269" y="368"/>
                </a:cxn>
                <a:cxn ang="0">
                  <a:pos x="214" y="428"/>
                </a:cxn>
                <a:cxn ang="0">
                  <a:pos x="193" y="480"/>
                </a:cxn>
                <a:cxn ang="0">
                  <a:pos x="186" y="556"/>
                </a:cxn>
                <a:cxn ang="0">
                  <a:pos x="323" y="518"/>
                </a:cxn>
                <a:cxn ang="0">
                  <a:pos x="369" y="414"/>
                </a:cxn>
                <a:cxn ang="0">
                  <a:pos x="369" y="297"/>
                </a:cxn>
                <a:cxn ang="0">
                  <a:pos x="383" y="407"/>
                </a:cxn>
                <a:cxn ang="0">
                  <a:pos x="459" y="345"/>
                </a:cxn>
                <a:cxn ang="0">
                  <a:pos x="392" y="428"/>
                </a:cxn>
                <a:cxn ang="0">
                  <a:pos x="359" y="514"/>
                </a:cxn>
                <a:cxn ang="0">
                  <a:pos x="485" y="476"/>
                </a:cxn>
                <a:cxn ang="0">
                  <a:pos x="514" y="442"/>
                </a:cxn>
                <a:cxn ang="0">
                  <a:pos x="535" y="368"/>
                </a:cxn>
                <a:cxn ang="0">
                  <a:pos x="523" y="290"/>
                </a:cxn>
                <a:cxn ang="0">
                  <a:pos x="552" y="345"/>
                </a:cxn>
                <a:cxn ang="0">
                  <a:pos x="635" y="261"/>
                </a:cxn>
                <a:cxn ang="0">
                  <a:pos x="561" y="359"/>
                </a:cxn>
                <a:cxn ang="0">
                  <a:pos x="535" y="459"/>
                </a:cxn>
                <a:cxn ang="0">
                  <a:pos x="685" y="414"/>
                </a:cxn>
                <a:cxn ang="0">
                  <a:pos x="706" y="368"/>
                </a:cxn>
                <a:cxn ang="0">
                  <a:pos x="713" y="321"/>
                </a:cxn>
                <a:cxn ang="0">
                  <a:pos x="696" y="261"/>
                </a:cxn>
                <a:cxn ang="0">
                  <a:pos x="739" y="309"/>
                </a:cxn>
                <a:cxn ang="0">
                  <a:pos x="799" y="261"/>
                </a:cxn>
                <a:cxn ang="0">
                  <a:pos x="739" y="330"/>
                </a:cxn>
                <a:cxn ang="0">
                  <a:pos x="723" y="397"/>
                </a:cxn>
                <a:cxn ang="0">
                  <a:pos x="913" y="330"/>
                </a:cxn>
                <a:cxn ang="0">
                  <a:pos x="998" y="297"/>
                </a:cxn>
                <a:cxn ang="0">
                  <a:pos x="1020" y="245"/>
                </a:cxn>
                <a:cxn ang="0">
                  <a:pos x="1020" y="283"/>
                </a:cxn>
                <a:cxn ang="0">
                  <a:pos x="1105" y="254"/>
                </a:cxn>
                <a:cxn ang="0">
                  <a:pos x="1143" y="192"/>
                </a:cxn>
                <a:cxn ang="0">
                  <a:pos x="1143" y="238"/>
                </a:cxn>
                <a:cxn ang="0">
                  <a:pos x="1243" y="209"/>
                </a:cxn>
                <a:cxn ang="0">
                  <a:pos x="1302" y="131"/>
                </a:cxn>
                <a:cxn ang="0">
                  <a:pos x="1293" y="171"/>
                </a:cxn>
                <a:cxn ang="0">
                  <a:pos x="1347" y="131"/>
                </a:cxn>
                <a:cxn ang="0">
                  <a:pos x="1557" y="0"/>
                </a:cxn>
                <a:cxn ang="0">
                  <a:pos x="1369" y="138"/>
                </a:cxn>
                <a:cxn ang="0">
                  <a:pos x="1248" y="216"/>
                </a:cxn>
                <a:cxn ang="0">
                  <a:pos x="1043" y="290"/>
                </a:cxn>
                <a:cxn ang="0">
                  <a:pos x="827" y="376"/>
                </a:cxn>
                <a:cxn ang="0">
                  <a:pos x="623" y="449"/>
                </a:cxn>
                <a:cxn ang="0">
                  <a:pos x="407" y="514"/>
                </a:cxn>
                <a:cxn ang="0">
                  <a:pos x="160" y="573"/>
                </a:cxn>
                <a:cxn ang="0">
                  <a:pos x="0" y="604"/>
                </a:cxn>
                <a:cxn ang="0">
                  <a:pos x="0" y="604"/>
                </a:cxn>
              </a:cxnLst>
              <a:rect l="0" t="0" r="r" b="b"/>
              <a:pathLst>
                <a:path w="1557" h="604">
                  <a:moveTo>
                    <a:pt x="0" y="604"/>
                  </a:moveTo>
                  <a:lnTo>
                    <a:pt x="122" y="568"/>
                  </a:lnTo>
                  <a:lnTo>
                    <a:pt x="160" y="528"/>
                  </a:lnTo>
                  <a:lnTo>
                    <a:pt x="169" y="468"/>
                  </a:lnTo>
                  <a:lnTo>
                    <a:pt x="169" y="421"/>
                  </a:lnTo>
                  <a:lnTo>
                    <a:pt x="114" y="321"/>
                  </a:lnTo>
                  <a:lnTo>
                    <a:pt x="186" y="407"/>
                  </a:lnTo>
                  <a:lnTo>
                    <a:pt x="214" y="397"/>
                  </a:lnTo>
                  <a:lnTo>
                    <a:pt x="255" y="368"/>
                  </a:lnTo>
                  <a:lnTo>
                    <a:pt x="293" y="321"/>
                  </a:lnTo>
                  <a:lnTo>
                    <a:pt x="269" y="368"/>
                  </a:lnTo>
                  <a:lnTo>
                    <a:pt x="214" y="428"/>
                  </a:lnTo>
                  <a:lnTo>
                    <a:pt x="193" y="480"/>
                  </a:lnTo>
                  <a:lnTo>
                    <a:pt x="186" y="556"/>
                  </a:lnTo>
                  <a:lnTo>
                    <a:pt x="323" y="518"/>
                  </a:lnTo>
                  <a:lnTo>
                    <a:pt x="369" y="414"/>
                  </a:lnTo>
                  <a:lnTo>
                    <a:pt x="369" y="297"/>
                  </a:lnTo>
                  <a:lnTo>
                    <a:pt x="383" y="407"/>
                  </a:lnTo>
                  <a:lnTo>
                    <a:pt x="459" y="345"/>
                  </a:lnTo>
                  <a:lnTo>
                    <a:pt x="392" y="428"/>
                  </a:lnTo>
                  <a:lnTo>
                    <a:pt x="359" y="514"/>
                  </a:lnTo>
                  <a:lnTo>
                    <a:pt x="485" y="476"/>
                  </a:lnTo>
                  <a:lnTo>
                    <a:pt x="514" y="442"/>
                  </a:lnTo>
                  <a:lnTo>
                    <a:pt x="535" y="368"/>
                  </a:lnTo>
                  <a:lnTo>
                    <a:pt x="523" y="290"/>
                  </a:lnTo>
                  <a:lnTo>
                    <a:pt x="552" y="345"/>
                  </a:lnTo>
                  <a:lnTo>
                    <a:pt x="635" y="261"/>
                  </a:lnTo>
                  <a:lnTo>
                    <a:pt x="561" y="359"/>
                  </a:lnTo>
                  <a:lnTo>
                    <a:pt x="535" y="459"/>
                  </a:lnTo>
                  <a:lnTo>
                    <a:pt x="685" y="414"/>
                  </a:lnTo>
                  <a:lnTo>
                    <a:pt x="706" y="368"/>
                  </a:lnTo>
                  <a:lnTo>
                    <a:pt x="713" y="321"/>
                  </a:lnTo>
                  <a:lnTo>
                    <a:pt x="696" y="261"/>
                  </a:lnTo>
                  <a:lnTo>
                    <a:pt x="739" y="309"/>
                  </a:lnTo>
                  <a:lnTo>
                    <a:pt x="799" y="261"/>
                  </a:lnTo>
                  <a:lnTo>
                    <a:pt x="739" y="330"/>
                  </a:lnTo>
                  <a:lnTo>
                    <a:pt x="723" y="397"/>
                  </a:lnTo>
                  <a:lnTo>
                    <a:pt x="913" y="330"/>
                  </a:lnTo>
                  <a:lnTo>
                    <a:pt x="998" y="297"/>
                  </a:lnTo>
                  <a:lnTo>
                    <a:pt x="1020" y="245"/>
                  </a:lnTo>
                  <a:lnTo>
                    <a:pt x="1020" y="283"/>
                  </a:lnTo>
                  <a:lnTo>
                    <a:pt x="1105" y="254"/>
                  </a:lnTo>
                  <a:lnTo>
                    <a:pt x="1143" y="192"/>
                  </a:lnTo>
                  <a:lnTo>
                    <a:pt x="1143" y="238"/>
                  </a:lnTo>
                  <a:lnTo>
                    <a:pt x="1243" y="209"/>
                  </a:lnTo>
                  <a:lnTo>
                    <a:pt x="1302" y="131"/>
                  </a:lnTo>
                  <a:lnTo>
                    <a:pt x="1293" y="171"/>
                  </a:lnTo>
                  <a:lnTo>
                    <a:pt x="1347" y="131"/>
                  </a:lnTo>
                  <a:lnTo>
                    <a:pt x="1557" y="0"/>
                  </a:lnTo>
                  <a:lnTo>
                    <a:pt x="1369" y="138"/>
                  </a:lnTo>
                  <a:lnTo>
                    <a:pt x="1248" y="216"/>
                  </a:lnTo>
                  <a:lnTo>
                    <a:pt x="1043" y="290"/>
                  </a:lnTo>
                  <a:lnTo>
                    <a:pt x="827" y="376"/>
                  </a:lnTo>
                  <a:lnTo>
                    <a:pt x="623" y="449"/>
                  </a:lnTo>
                  <a:lnTo>
                    <a:pt x="407" y="514"/>
                  </a:lnTo>
                  <a:lnTo>
                    <a:pt x="160" y="573"/>
                  </a:lnTo>
                  <a:lnTo>
                    <a:pt x="0" y="604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72"/>
            <p:cNvSpPr>
              <a:spLocks/>
            </p:cNvSpPr>
            <p:nvPr/>
          </p:nvSpPr>
          <p:spPr bwMode="auto">
            <a:xfrm rot="1318663">
              <a:off x="3787" y="1588"/>
              <a:ext cx="32" cy="2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8" y="0"/>
                </a:cxn>
                <a:cxn ang="0">
                  <a:pos x="66" y="17"/>
                </a:cxn>
                <a:cxn ang="0">
                  <a:pos x="97" y="67"/>
                </a:cxn>
                <a:cxn ang="0">
                  <a:pos x="59" y="31"/>
                </a:cxn>
                <a:cxn ang="0">
                  <a:pos x="28" y="17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97" h="67">
                  <a:moveTo>
                    <a:pt x="0" y="38"/>
                  </a:moveTo>
                  <a:lnTo>
                    <a:pt x="28" y="0"/>
                  </a:lnTo>
                  <a:lnTo>
                    <a:pt x="66" y="17"/>
                  </a:lnTo>
                  <a:lnTo>
                    <a:pt x="97" y="67"/>
                  </a:lnTo>
                  <a:lnTo>
                    <a:pt x="59" y="31"/>
                  </a:lnTo>
                  <a:lnTo>
                    <a:pt x="28" y="17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73"/>
            <p:cNvSpPr>
              <a:spLocks/>
            </p:cNvSpPr>
            <p:nvPr/>
          </p:nvSpPr>
          <p:spPr bwMode="auto">
            <a:xfrm rot="1318663">
              <a:off x="3814" y="1557"/>
              <a:ext cx="82" cy="46"/>
            </a:xfrm>
            <a:custGeom>
              <a:avLst/>
              <a:gdLst/>
              <a:ahLst/>
              <a:cxnLst>
                <a:cxn ang="0">
                  <a:pos x="23" y="150"/>
                </a:cxn>
                <a:cxn ang="0">
                  <a:pos x="0" y="112"/>
                </a:cxn>
                <a:cxn ang="0">
                  <a:pos x="9" y="74"/>
                </a:cxn>
                <a:cxn ang="0">
                  <a:pos x="47" y="45"/>
                </a:cxn>
                <a:cxn ang="0">
                  <a:pos x="102" y="7"/>
                </a:cxn>
                <a:cxn ang="0">
                  <a:pos x="161" y="0"/>
                </a:cxn>
                <a:cxn ang="0">
                  <a:pos x="175" y="38"/>
                </a:cxn>
                <a:cxn ang="0">
                  <a:pos x="202" y="74"/>
                </a:cxn>
                <a:cxn ang="0">
                  <a:pos x="247" y="104"/>
                </a:cxn>
                <a:cxn ang="0">
                  <a:pos x="202" y="90"/>
                </a:cxn>
                <a:cxn ang="0">
                  <a:pos x="171" y="62"/>
                </a:cxn>
                <a:cxn ang="0">
                  <a:pos x="147" y="38"/>
                </a:cxn>
                <a:cxn ang="0">
                  <a:pos x="102" y="38"/>
                </a:cxn>
                <a:cxn ang="0">
                  <a:pos x="31" y="74"/>
                </a:cxn>
                <a:cxn ang="0">
                  <a:pos x="16" y="104"/>
                </a:cxn>
                <a:cxn ang="0">
                  <a:pos x="23" y="150"/>
                </a:cxn>
                <a:cxn ang="0">
                  <a:pos x="23" y="150"/>
                </a:cxn>
              </a:cxnLst>
              <a:rect l="0" t="0" r="r" b="b"/>
              <a:pathLst>
                <a:path w="247" h="150">
                  <a:moveTo>
                    <a:pt x="23" y="150"/>
                  </a:moveTo>
                  <a:lnTo>
                    <a:pt x="0" y="112"/>
                  </a:lnTo>
                  <a:lnTo>
                    <a:pt x="9" y="74"/>
                  </a:lnTo>
                  <a:lnTo>
                    <a:pt x="47" y="45"/>
                  </a:lnTo>
                  <a:lnTo>
                    <a:pt x="102" y="7"/>
                  </a:lnTo>
                  <a:lnTo>
                    <a:pt x="161" y="0"/>
                  </a:lnTo>
                  <a:lnTo>
                    <a:pt x="175" y="38"/>
                  </a:lnTo>
                  <a:lnTo>
                    <a:pt x="202" y="74"/>
                  </a:lnTo>
                  <a:lnTo>
                    <a:pt x="247" y="104"/>
                  </a:lnTo>
                  <a:lnTo>
                    <a:pt x="202" y="90"/>
                  </a:lnTo>
                  <a:lnTo>
                    <a:pt x="171" y="62"/>
                  </a:lnTo>
                  <a:lnTo>
                    <a:pt x="147" y="38"/>
                  </a:lnTo>
                  <a:lnTo>
                    <a:pt x="102" y="38"/>
                  </a:lnTo>
                  <a:lnTo>
                    <a:pt x="31" y="74"/>
                  </a:lnTo>
                  <a:lnTo>
                    <a:pt x="16" y="104"/>
                  </a:lnTo>
                  <a:lnTo>
                    <a:pt x="23" y="150"/>
                  </a:lnTo>
                  <a:lnTo>
                    <a:pt x="23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74"/>
            <p:cNvSpPr>
              <a:spLocks/>
            </p:cNvSpPr>
            <p:nvPr/>
          </p:nvSpPr>
          <p:spPr bwMode="auto">
            <a:xfrm rot="1318663">
              <a:off x="3910" y="1456"/>
              <a:ext cx="629" cy="262"/>
            </a:xfrm>
            <a:custGeom>
              <a:avLst/>
              <a:gdLst/>
              <a:ahLst/>
              <a:cxnLst>
                <a:cxn ang="0">
                  <a:pos x="14" y="835"/>
                </a:cxn>
                <a:cxn ang="0">
                  <a:pos x="0" y="780"/>
                </a:cxn>
                <a:cxn ang="0">
                  <a:pos x="133" y="685"/>
                </a:cxn>
                <a:cxn ang="0">
                  <a:pos x="259" y="694"/>
                </a:cxn>
                <a:cxn ang="0">
                  <a:pos x="275" y="666"/>
                </a:cxn>
                <a:cxn ang="0">
                  <a:pos x="430" y="666"/>
                </a:cxn>
                <a:cxn ang="0">
                  <a:pos x="451" y="609"/>
                </a:cxn>
                <a:cxn ang="0">
                  <a:pos x="751" y="535"/>
                </a:cxn>
                <a:cxn ang="0">
                  <a:pos x="812" y="511"/>
                </a:cxn>
                <a:cxn ang="0">
                  <a:pos x="981" y="466"/>
                </a:cxn>
                <a:cxn ang="0">
                  <a:pos x="1033" y="437"/>
                </a:cxn>
                <a:cxn ang="0">
                  <a:pos x="1209" y="428"/>
                </a:cxn>
                <a:cxn ang="0">
                  <a:pos x="1368" y="321"/>
                </a:cxn>
                <a:cxn ang="0">
                  <a:pos x="1423" y="299"/>
                </a:cxn>
                <a:cxn ang="0">
                  <a:pos x="1606" y="240"/>
                </a:cxn>
                <a:cxn ang="0">
                  <a:pos x="1689" y="162"/>
                </a:cxn>
                <a:cxn ang="0">
                  <a:pos x="1722" y="152"/>
                </a:cxn>
                <a:cxn ang="0">
                  <a:pos x="1646" y="245"/>
                </a:cxn>
                <a:cxn ang="0">
                  <a:pos x="1447" y="314"/>
                </a:cxn>
                <a:cxn ang="0">
                  <a:pos x="1378" y="338"/>
                </a:cxn>
                <a:cxn ang="0">
                  <a:pos x="1247" y="466"/>
                </a:cxn>
                <a:cxn ang="0">
                  <a:pos x="1055" y="449"/>
                </a:cxn>
                <a:cxn ang="0">
                  <a:pos x="988" y="499"/>
                </a:cxn>
                <a:cxn ang="0">
                  <a:pos x="834" y="618"/>
                </a:cxn>
                <a:cxn ang="0">
                  <a:pos x="734" y="640"/>
                </a:cxn>
                <a:cxn ang="0">
                  <a:pos x="751" y="549"/>
                </a:cxn>
                <a:cxn ang="0">
                  <a:pos x="513" y="735"/>
                </a:cxn>
                <a:cxn ang="0">
                  <a:pos x="397" y="640"/>
                </a:cxn>
                <a:cxn ang="0">
                  <a:pos x="321" y="751"/>
                </a:cxn>
                <a:cxn ang="0">
                  <a:pos x="176" y="704"/>
                </a:cxn>
                <a:cxn ang="0">
                  <a:pos x="31" y="773"/>
                </a:cxn>
                <a:cxn ang="0">
                  <a:pos x="38" y="847"/>
                </a:cxn>
              </a:cxnLst>
              <a:rect l="0" t="0" r="r" b="b"/>
              <a:pathLst>
                <a:path w="1898" h="847">
                  <a:moveTo>
                    <a:pt x="38" y="847"/>
                  </a:moveTo>
                  <a:lnTo>
                    <a:pt x="14" y="835"/>
                  </a:lnTo>
                  <a:lnTo>
                    <a:pt x="0" y="801"/>
                  </a:lnTo>
                  <a:lnTo>
                    <a:pt x="0" y="780"/>
                  </a:lnTo>
                  <a:lnTo>
                    <a:pt x="14" y="735"/>
                  </a:lnTo>
                  <a:lnTo>
                    <a:pt x="133" y="685"/>
                  </a:lnTo>
                  <a:lnTo>
                    <a:pt x="209" y="680"/>
                  </a:lnTo>
                  <a:lnTo>
                    <a:pt x="259" y="694"/>
                  </a:lnTo>
                  <a:lnTo>
                    <a:pt x="297" y="725"/>
                  </a:lnTo>
                  <a:lnTo>
                    <a:pt x="275" y="666"/>
                  </a:lnTo>
                  <a:lnTo>
                    <a:pt x="406" y="618"/>
                  </a:lnTo>
                  <a:lnTo>
                    <a:pt x="430" y="666"/>
                  </a:lnTo>
                  <a:lnTo>
                    <a:pt x="480" y="704"/>
                  </a:lnTo>
                  <a:lnTo>
                    <a:pt x="451" y="609"/>
                  </a:lnTo>
                  <a:lnTo>
                    <a:pt x="658" y="559"/>
                  </a:lnTo>
                  <a:lnTo>
                    <a:pt x="751" y="535"/>
                  </a:lnTo>
                  <a:lnTo>
                    <a:pt x="812" y="580"/>
                  </a:lnTo>
                  <a:lnTo>
                    <a:pt x="812" y="511"/>
                  </a:lnTo>
                  <a:lnTo>
                    <a:pt x="919" y="487"/>
                  </a:lnTo>
                  <a:lnTo>
                    <a:pt x="981" y="466"/>
                  </a:lnTo>
                  <a:lnTo>
                    <a:pt x="1043" y="487"/>
                  </a:lnTo>
                  <a:lnTo>
                    <a:pt x="1033" y="437"/>
                  </a:lnTo>
                  <a:lnTo>
                    <a:pt x="1143" y="407"/>
                  </a:lnTo>
                  <a:lnTo>
                    <a:pt x="1209" y="428"/>
                  </a:lnTo>
                  <a:lnTo>
                    <a:pt x="1209" y="366"/>
                  </a:lnTo>
                  <a:lnTo>
                    <a:pt x="1368" y="321"/>
                  </a:lnTo>
                  <a:lnTo>
                    <a:pt x="1432" y="345"/>
                  </a:lnTo>
                  <a:lnTo>
                    <a:pt x="1423" y="299"/>
                  </a:lnTo>
                  <a:lnTo>
                    <a:pt x="1539" y="252"/>
                  </a:lnTo>
                  <a:lnTo>
                    <a:pt x="1606" y="240"/>
                  </a:lnTo>
                  <a:lnTo>
                    <a:pt x="1592" y="214"/>
                  </a:lnTo>
                  <a:lnTo>
                    <a:pt x="1689" y="162"/>
                  </a:lnTo>
                  <a:lnTo>
                    <a:pt x="1898" y="0"/>
                  </a:lnTo>
                  <a:lnTo>
                    <a:pt x="1722" y="152"/>
                  </a:lnTo>
                  <a:lnTo>
                    <a:pt x="1632" y="214"/>
                  </a:lnTo>
                  <a:lnTo>
                    <a:pt x="1646" y="245"/>
                  </a:lnTo>
                  <a:lnTo>
                    <a:pt x="1539" y="269"/>
                  </a:lnTo>
                  <a:lnTo>
                    <a:pt x="1447" y="314"/>
                  </a:lnTo>
                  <a:lnTo>
                    <a:pt x="1463" y="359"/>
                  </a:lnTo>
                  <a:lnTo>
                    <a:pt x="1378" y="338"/>
                  </a:lnTo>
                  <a:lnTo>
                    <a:pt x="1226" y="380"/>
                  </a:lnTo>
                  <a:lnTo>
                    <a:pt x="1247" y="466"/>
                  </a:lnTo>
                  <a:lnTo>
                    <a:pt x="1147" y="421"/>
                  </a:lnTo>
                  <a:lnTo>
                    <a:pt x="1055" y="449"/>
                  </a:lnTo>
                  <a:lnTo>
                    <a:pt x="1064" y="521"/>
                  </a:lnTo>
                  <a:lnTo>
                    <a:pt x="988" y="499"/>
                  </a:lnTo>
                  <a:lnTo>
                    <a:pt x="827" y="535"/>
                  </a:lnTo>
                  <a:lnTo>
                    <a:pt x="834" y="618"/>
                  </a:lnTo>
                  <a:lnTo>
                    <a:pt x="779" y="580"/>
                  </a:lnTo>
                  <a:lnTo>
                    <a:pt x="734" y="640"/>
                  </a:lnTo>
                  <a:lnTo>
                    <a:pt x="767" y="566"/>
                  </a:lnTo>
                  <a:lnTo>
                    <a:pt x="751" y="549"/>
                  </a:lnTo>
                  <a:lnTo>
                    <a:pt x="475" y="618"/>
                  </a:lnTo>
                  <a:lnTo>
                    <a:pt x="513" y="735"/>
                  </a:lnTo>
                  <a:lnTo>
                    <a:pt x="430" y="680"/>
                  </a:lnTo>
                  <a:lnTo>
                    <a:pt x="397" y="640"/>
                  </a:lnTo>
                  <a:lnTo>
                    <a:pt x="309" y="680"/>
                  </a:lnTo>
                  <a:lnTo>
                    <a:pt x="321" y="751"/>
                  </a:lnTo>
                  <a:lnTo>
                    <a:pt x="230" y="711"/>
                  </a:lnTo>
                  <a:lnTo>
                    <a:pt x="176" y="704"/>
                  </a:lnTo>
                  <a:lnTo>
                    <a:pt x="92" y="718"/>
                  </a:lnTo>
                  <a:lnTo>
                    <a:pt x="31" y="773"/>
                  </a:lnTo>
                  <a:lnTo>
                    <a:pt x="21" y="811"/>
                  </a:lnTo>
                  <a:lnTo>
                    <a:pt x="38" y="847"/>
                  </a:lnTo>
                  <a:lnTo>
                    <a:pt x="38" y="8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75"/>
            <p:cNvSpPr>
              <a:spLocks/>
            </p:cNvSpPr>
            <p:nvPr/>
          </p:nvSpPr>
          <p:spPr bwMode="auto">
            <a:xfrm rot="1318663">
              <a:off x="3565" y="1580"/>
              <a:ext cx="129" cy="60"/>
            </a:xfrm>
            <a:custGeom>
              <a:avLst/>
              <a:gdLst/>
              <a:ahLst/>
              <a:cxnLst>
                <a:cxn ang="0">
                  <a:pos x="390" y="110"/>
                </a:cxn>
                <a:cxn ang="0">
                  <a:pos x="323" y="143"/>
                </a:cxn>
                <a:cxn ang="0">
                  <a:pos x="231" y="176"/>
                </a:cxn>
                <a:cxn ang="0">
                  <a:pos x="155" y="186"/>
                </a:cxn>
                <a:cxn ang="0">
                  <a:pos x="86" y="191"/>
                </a:cxn>
                <a:cxn ang="0">
                  <a:pos x="0" y="176"/>
                </a:cxn>
                <a:cxn ang="0">
                  <a:pos x="22" y="110"/>
                </a:cxn>
                <a:cxn ang="0">
                  <a:pos x="31" y="43"/>
                </a:cxn>
                <a:cxn ang="0">
                  <a:pos x="38" y="0"/>
                </a:cxn>
                <a:cxn ang="0">
                  <a:pos x="53" y="10"/>
                </a:cxn>
                <a:cxn ang="0">
                  <a:pos x="38" y="93"/>
                </a:cxn>
                <a:cxn ang="0">
                  <a:pos x="22" y="169"/>
                </a:cxn>
                <a:cxn ang="0">
                  <a:pos x="86" y="176"/>
                </a:cxn>
                <a:cxn ang="0">
                  <a:pos x="190" y="169"/>
                </a:cxn>
                <a:cxn ang="0">
                  <a:pos x="297" y="138"/>
                </a:cxn>
                <a:cxn ang="0">
                  <a:pos x="338" y="98"/>
                </a:cxn>
                <a:cxn ang="0">
                  <a:pos x="390" y="110"/>
                </a:cxn>
                <a:cxn ang="0">
                  <a:pos x="390" y="110"/>
                </a:cxn>
              </a:cxnLst>
              <a:rect l="0" t="0" r="r" b="b"/>
              <a:pathLst>
                <a:path w="390" h="191">
                  <a:moveTo>
                    <a:pt x="390" y="110"/>
                  </a:moveTo>
                  <a:lnTo>
                    <a:pt x="323" y="143"/>
                  </a:lnTo>
                  <a:lnTo>
                    <a:pt x="231" y="176"/>
                  </a:lnTo>
                  <a:lnTo>
                    <a:pt x="155" y="186"/>
                  </a:lnTo>
                  <a:lnTo>
                    <a:pt x="86" y="191"/>
                  </a:lnTo>
                  <a:lnTo>
                    <a:pt x="0" y="176"/>
                  </a:lnTo>
                  <a:lnTo>
                    <a:pt x="22" y="110"/>
                  </a:lnTo>
                  <a:lnTo>
                    <a:pt x="31" y="43"/>
                  </a:lnTo>
                  <a:lnTo>
                    <a:pt x="38" y="0"/>
                  </a:lnTo>
                  <a:lnTo>
                    <a:pt x="53" y="10"/>
                  </a:lnTo>
                  <a:lnTo>
                    <a:pt x="38" y="93"/>
                  </a:lnTo>
                  <a:lnTo>
                    <a:pt x="22" y="169"/>
                  </a:lnTo>
                  <a:lnTo>
                    <a:pt x="86" y="176"/>
                  </a:lnTo>
                  <a:lnTo>
                    <a:pt x="190" y="169"/>
                  </a:lnTo>
                  <a:lnTo>
                    <a:pt x="297" y="138"/>
                  </a:lnTo>
                  <a:lnTo>
                    <a:pt x="338" y="98"/>
                  </a:lnTo>
                  <a:lnTo>
                    <a:pt x="390" y="110"/>
                  </a:lnTo>
                  <a:lnTo>
                    <a:pt x="39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76"/>
            <p:cNvSpPr>
              <a:spLocks/>
            </p:cNvSpPr>
            <p:nvPr/>
          </p:nvSpPr>
          <p:spPr bwMode="auto">
            <a:xfrm rot="1318663">
              <a:off x="3509" y="1557"/>
              <a:ext cx="13" cy="33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0" y="15"/>
                </a:cxn>
                <a:cxn ang="0">
                  <a:pos x="22" y="0"/>
                </a:cxn>
                <a:cxn ang="0">
                  <a:pos x="38" y="107"/>
                </a:cxn>
                <a:cxn ang="0">
                  <a:pos x="38" y="107"/>
                </a:cxn>
              </a:cxnLst>
              <a:rect l="0" t="0" r="r" b="b"/>
              <a:pathLst>
                <a:path w="38" h="107">
                  <a:moveTo>
                    <a:pt x="38" y="107"/>
                  </a:moveTo>
                  <a:lnTo>
                    <a:pt x="0" y="15"/>
                  </a:lnTo>
                  <a:lnTo>
                    <a:pt x="22" y="0"/>
                  </a:lnTo>
                  <a:lnTo>
                    <a:pt x="38" y="107"/>
                  </a:lnTo>
                  <a:lnTo>
                    <a:pt x="38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77"/>
            <p:cNvSpPr>
              <a:spLocks/>
            </p:cNvSpPr>
            <p:nvPr/>
          </p:nvSpPr>
          <p:spPr bwMode="auto">
            <a:xfrm rot="1318663">
              <a:off x="3531" y="1418"/>
              <a:ext cx="60" cy="139"/>
            </a:xfrm>
            <a:custGeom>
              <a:avLst/>
              <a:gdLst/>
              <a:ahLst/>
              <a:cxnLst>
                <a:cxn ang="0">
                  <a:pos x="15" y="449"/>
                </a:cxn>
                <a:cxn ang="0">
                  <a:pos x="0" y="342"/>
                </a:cxn>
                <a:cxn ang="0">
                  <a:pos x="22" y="228"/>
                </a:cxn>
                <a:cxn ang="0">
                  <a:pos x="53" y="152"/>
                </a:cxn>
                <a:cxn ang="0">
                  <a:pos x="107" y="69"/>
                </a:cxn>
                <a:cxn ang="0">
                  <a:pos x="98" y="14"/>
                </a:cxn>
                <a:cxn ang="0">
                  <a:pos x="121" y="36"/>
                </a:cxn>
                <a:cxn ang="0">
                  <a:pos x="181" y="0"/>
                </a:cxn>
                <a:cxn ang="0">
                  <a:pos x="129" y="69"/>
                </a:cxn>
                <a:cxn ang="0">
                  <a:pos x="121" y="121"/>
                </a:cxn>
                <a:cxn ang="0">
                  <a:pos x="160" y="173"/>
                </a:cxn>
                <a:cxn ang="0">
                  <a:pos x="107" y="131"/>
                </a:cxn>
                <a:cxn ang="0">
                  <a:pos x="69" y="181"/>
                </a:cxn>
                <a:cxn ang="0">
                  <a:pos x="81" y="219"/>
                </a:cxn>
                <a:cxn ang="0">
                  <a:pos x="114" y="273"/>
                </a:cxn>
                <a:cxn ang="0">
                  <a:pos x="43" y="228"/>
                </a:cxn>
                <a:cxn ang="0">
                  <a:pos x="31" y="295"/>
                </a:cxn>
                <a:cxn ang="0">
                  <a:pos x="38" y="335"/>
                </a:cxn>
                <a:cxn ang="0">
                  <a:pos x="60" y="366"/>
                </a:cxn>
                <a:cxn ang="0">
                  <a:pos x="22" y="366"/>
                </a:cxn>
                <a:cxn ang="0">
                  <a:pos x="31" y="411"/>
                </a:cxn>
                <a:cxn ang="0">
                  <a:pos x="31" y="442"/>
                </a:cxn>
                <a:cxn ang="0">
                  <a:pos x="15" y="449"/>
                </a:cxn>
                <a:cxn ang="0">
                  <a:pos x="15" y="449"/>
                </a:cxn>
              </a:cxnLst>
              <a:rect l="0" t="0" r="r" b="b"/>
              <a:pathLst>
                <a:path w="181" h="449">
                  <a:moveTo>
                    <a:pt x="15" y="449"/>
                  </a:moveTo>
                  <a:lnTo>
                    <a:pt x="0" y="342"/>
                  </a:lnTo>
                  <a:lnTo>
                    <a:pt x="22" y="228"/>
                  </a:lnTo>
                  <a:lnTo>
                    <a:pt x="53" y="152"/>
                  </a:lnTo>
                  <a:lnTo>
                    <a:pt x="107" y="69"/>
                  </a:lnTo>
                  <a:lnTo>
                    <a:pt x="98" y="14"/>
                  </a:lnTo>
                  <a:lnTo>
                    <a:pt x="121" y="36"/>
                  </a:lnTo>
                  <a:lnTo>
                    <a:pt x="181" y="0"/>
                  </a:lnTo>
                  <a:lnTo>
                    <a:pt x="129" y="69"/>
                  </a:lnTo>
                  <a:lnTo>
                    <a:pt x="121" y="121"/>
                  </a:lnTo>
                  <a:lnTo>
                    <a:pt x="160" y="173"/>
                  </a:lnTo>
                  <a:lnTo>
                    <a:pt x="107" y="131"/>
                  </a:lnTo>
                  <a:lnTo>
                    <a:pt x="69" y="181"/>
                  </a:lnTo>
                  <a:lnTo>
                    <a:pt x="81" y="219"/>
                  </a:lnTo>
                  <a:lnTo>
                    <a:pt x="114" y="273"/>
                  </a:lnTo>
                  <a:lnTo>
                    <a:pt x="43" y="228"/>
                  </a:lnTo>
                  <a:lnTo>
                    <a:pt x="31" y="295"/>
                  </a:lnTo>
                  <a:lnTo>
                    <a:pt x="38" y="335"/>
                  </a:lnTo>
                  <a:lnTo>
                    <a:pt x="60" y="366"/>
                  </a:lnTo>
                  <a:lnTo>
                    <a:pt x="22" y="366"/>
                  </a:lnTo>
                  <a:lnTo>
                    <a:pt x="31" y="411"/>
                  </a:lnTo>
                  <a:lnTo>
                    <a:pt x="31" y="442"/>
                  </a:lnTo>
                  <a:lnTo>
                    <a:pt x="15" y="449"/>
                  </a:lnTo>
                  <a:lnTo>
                    <a:pt x="15" y="4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78"/>
            <p:cNvSpPr>
              <a:spLocks/>
            </p:cNvSpPr>
            <p:nvPr/>
          </p:nvSpPr>
          <p:spPr bwMode="auto">
            <a:xfrm rot="1318663">
              <a:off x="3520" y="1553"/>
              <a:ext cx="51" cy="48"/>
            </a:xfrm>
            <a:custGeom>
              <a:avLst/>
              <a:gdLst/>
              <a:ahLst/>
              <a:cxnLst>
                <a:cxn ang="0">
                  <a:pos x="12" y="154"/>
                </a:cxn>
                <a:cxn ang="0">
                  <a:pos x="67" y="116"/>
                </a:cxn>
                <a:cxn ang="0">
                  <a:pos x="105" y="76"/>
                </a:cxn>
                <a:cxn ang="0">
                  <a:pos x="152" y="0"/>
                </a:cxn>
                <a:cxn ang="0">
                  <a:pos x="138" y="9"/>
                </a:cxn>
                <a:cxn ang="0">
                  <a:pos x="105" y="54"/>
                </a:cxn>
                <a:cxn ang="0">
                  <a:pos x="60" y="92"/>
                </a:cxn>
                <a:cxn ang="0">
                  <a:pos x="0" y="131"/>
                </a:cxn>
                <a:cxn ang="0">
                  <a:pos x="12" y="154"/>
                </a:cxn>
                <a:cxn ang="0">
                  <a:pos x="12" y="154"/>
                </a:cxn>
              </a:cxnLst>
              <a:rect l="0" t="0" r="r" b="b"/>
              <a:pathLst>
                <a:path w="152" h="154">
                  <a:moveTo>
                    <a:pt x="12" y="154"/>
                  </a:moveTo>
                  <a:lnTo>
                    <a:pt x="67" y="116"/>
                  </a:lnTo>
                  <a:lnTo>
                    <a:pt x="105" y="76"/>
                  </a:lnTo>
                  <a:lnTo>
                    <a:pt x="152" y="0"/>
                  </a:lnTo>
                  <a:lnTo>
                    <a:pt x="138" y="9"/>
                  </a:lnTo>
                  <a:lnTo>
                    <a:pt x="105" y="54"/>
                  </a:lnTo>
                  <a:lnTo>
                    <a:pt x="60" y="92"/>
                  </a:lnTo>
                  <a:lnTo>
                    <a:pt x="0" y="131"/>
                  </a:lnTo>
                  <a:lnTo>
                    <a:pt x="12" y="154"/>
                  </a:lnTo>
                  <a:lnTo>
                    <a:pt x="12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79"/>
            <p:cNvSpPr>
              <a:spLocks/>
            </p:cNvSpPr>
            <p:nvPr/>
          </p:nvSpPr>
          <p:spPr bwMode="auto">
            <a:xfrm rot="1318663">
              <a:off x="3585" y="1528"/>
              <a:ext cx="18" cy="25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7"/>
                </a:cxn>
                <a:cxn ang="0">
                  <a:pos x="29" y="0"/>
                </a:cxn>
                <a:cxn ang="0">
                  <a:pos x="55" y="69"/>
                </a:cxn>
                <a:cxn ang="0">
                  <a:pos x="38" y="62"/>
                </a:cxn>
                <a:cxn ang="0">
                  <a:pos x="22" y="31"/>
                </a:cxn>
                <a:cxn ang="0">
                  <a:pos x="14" y="6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55" h="79">
                  <a:moveTo>
                    <a:pt x="0" y="79"/>
                  </a:moveTo>
                  <a:lnTo>
                    <a:pt x="0" y="7"/>
                  </a:lnTo>
                  <a:lnTo>
                    <a:pt x="29" y="0"/>
                  </a:lnTo>
                  <a:lnTo>
                    <a:pt x="55" y="69"/>
                  </a:lnTo>
                  <a:lnTo>
                    <a:pt x="38" y="62"/>
                  </a:lnTo>
                  <a:lnTo>
                    <a:pt x="22" y="31"/>
                  </a:lnTo>
                  <a:lnTo>
                    <a:pt x="14" y="69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80"/>
            <p:cNvSpPr>
              <a:spLocks/>
            </p:cNvSpPr>
            <p:nvPr/>
          </p:nvSpPr>
          <p:spPr bwMode="auto">
            <a:xfrm rot="1318663">
              <a:off x="3541" y="1542"/>
              <a:ext cx="343" cy="268"/>
            </a:xfrm>
            <a:custGeom>
              <a:avLst/>
              <a:gdLst/>
              <a:ahLst/>
              <a:cxnLst>
                <a:cxn ang="0">
                  <a:pos x="43" y="616"/>
                </a:cxn>
                <a:cxn ang="0">
                  <a:pos x="95" y="625"/>
                </a:cxn>
                <a:cxn ang="0">
                  <a:pos x="211" y="680"/>
                </a:cxn>
                <a:cxn ang="0">
                  <a:pos x="292" y="694"/>
                </a:cxn>
                <a:cxn ang="0">
                  <a:pos x="321" y="728"/>
                </a:cxn>
                <a:cxn ang="0">
                  <a:pos x="430" y="775"/>
                </a:cxn>
                <a:cxn ang="0">
                  <a:pos x="527" y="804"/>
                </a:cxn>
                <a:cxn ang="0">
                  <a:pos x="584" y="761"/>
                </a:cxn>
                <a:cxn ang="0">
                  <a:pos x="639" y="680"/>
                </a:cxn>
                <a:cxn ang="0">
                  <a:pos x="670" y="578"/>
                </a:cxn>
                <a:cxn ang="0">
                  <a:pos x="684" y="490"/>
                </a:cxn>
                <a:cxn ang="0">
                  <a:pos x="660" y="364"/>
                </a:cxn>
                <a:cxn ang="0">
                  <a:pos x="710" y="261"/>
                </a:cxn>
                <a:cxn ang="0">
                  <a:pos x="777" y="166"/>
                </a:cxn>
                <a:cxn ang="0">
                  <a:pos x="858" y="95"/>
                </a:cxn>
                <a:cxn ang="0">
                  <a:pos x="946" y="50"/>
                </a:cxn>
                <a:cxn ang="0">
                  <a:pos x="1036" y="140"/>
                </a:cxn>
                <a:cxn ang="0">
                  <a:pos x="993" y="47"/>
                </a:cxn>
                <a:cxn ang="0">
                  <a:pos x="919" y="88"/>
                </a:cxn>
                <a:cxn ang="0">
                  <a:pos x="872" y="173"/>
                </a:cxn>
                <a:cxn ang="0">
                  <a:pos x="872" y="280"/>
                </a:cxn>
                <a:cxn ang="0">
                  <a:pos x="858" y="173"/>
                </a:cxn>
                <a:cxn ang="0">
                  <a:pos x="843" y="119"/>
                </a:cxn>
                <a:cxn ang="0">
                  <a:pos x="801" y="204"/>
                </a:cxn>
                <a:cxn ang="0">
                  <a:pos x="786" y="276"/>
                </a:cxn>
                <a:cxn ang="0">
                  <a:pos x="741" y="285"/>
                </a:cxn>
                <a:cxn ang="0">
                  <a:pos x="737" y="345"/>
                </a:cxn>
                <a:cxn ang="0">
                  <a:pos x="727" y="437"/>
                </a:cxn>
                <a:cxn ang="0">
                  <a:pos x="722" y="461"/>
                </a:cxn>
                <a:cxn ang="0">
                  <a:pos x="737" y="582"/>
                </a:cxn>
                <a:cxn ang="0">
                  <a:pos x="760" y="673"/>
                </a:cxn>
                <a:cxn ang="0">
                  <a:pos x="741" y="678"/>
                </a:cxn>
                <a:cxn ang="0">
                  <a:pos x="703" y="621"/>
                </a:cxn>
                <a:cxn ang="0">
                  <a:pos x="677" y="601"/>
                </a:cxn>
                <a:cxn ang="0">
                  <a:pos x="677" y="678"/>
                </a:cxn>
                <a:cxn ang="0">
                  <a:pos x="641" y="751"/>
                </a:cxn>
                <a:cxn ang="0">
                  <a:pos x="608" y="858"/>
                </a:cxn>
                <a:cxn ang="0">
                  <a:pos x="525" y="868"/>
                </a:cxn>
                <a:cxn ang="0">
                  <a:pos x="442" y="816"/>
                </a:cxn>
                <a:cxn ang="0">
                  <a:pos x="397" y="797"/>
                </a:cxn>
                <a:cxn ang="0">
                  <a:pos x="349" y="806"/>
                </a:cxn>
                <a:cxn ang="0">
                  <a:pos x="326" y="827"/>
                </a:cxn>
                <a:cxn ang="0">
                  <a:pos x="278" y="751"/>
                </a:cxn>
                <a:cxn ang="0">
                  <a:pos x="214" y="732"/>
                </a:cxn>
                <a:cxn ang="0">
                  <a:pos x="166" y="689"/>
                </a:cxn>
                <a:cxn ang="0">
                  <a:pos x="81" y="651"/>
                </a:cxn>
                <a:cxn ang="0">
                  <a:pos x="40" y="621"/>
                </a:cxn>
                <a:cxn ang="0">
                  <a:pos x="0" y="556"/>
                </a:cxn>
              </a:cxnLst>
              <a:rect l="0" t="0" r="r" b="b"/>
              <a:pathLst>
                <a:path w="1036" h="868">
                  <a:moveTo>
                    <a:pt x="0" y="556"/>
                  </a:moveTo>
                  <a:lnTo>
                    <a:pt x="43" y="616"/>
                  </a:lnTo>
                  <a:lnTo>
                    <a:pt x="74" y="625"/>
                  </a:lnTo>
                  <a:lnTo>
                    <a:pt x="95" y="625"/>
                  </a:lnTo>
                  <a:lnTo>
                    <a:pt x="128" y="668"/>
                  </a:lnTo>
                  <a:lnTo>
                    <a:pt x="211" y="680"/>
                  </a:lnTo>
                  <a:lnTo>
                    <a:pt x="245" y="706"/>
                  </a:lnTo>
                  <a:lnTo>
                    <a:pt x="292" y="694"/>
                  </a:lnTo>
                  <a:lnTo>
                    <a:pt x="311" y="678"/>
                  </a:lnTo>
                  <a:lnTo>
                    <a:pt x="321" y="728"/>
                  </a:lnTo>
                  <a:lnTo>
                    <a:pt x="390" y="780"/>
                  </a:lnTo>
                  <a:lnTo>
                    <a:pt x="430" y="775"/>
                  </a:lnTo>
                  <a:lnTo>
                    <a:pt x="468" y="806"/>
                  </a:lnTo>
                  <a:lnTo>
                    <a:pt x="527" y="804"/>
                  </a:lnTo>
                  <a:lnTo>
                    <a:pt x="561" y="780"/>
                  </a:lnTo>
                  <a:lnTo>
                    <a:pt x="584" y="761"/>
                  </a:lnTo>
                  <a:lnTo>
                    <a:pt x="627" y="725"/>
                  </a:lnTo>
                  <a:lnTo>
                    <a:pt x="639" y="680"/>
                  </a:lnTo>
                  <a:lnTo>
                    <a:pt x="618" y="630"/>
                  </a:lnTo>
                  <a:lnTo>
                    <a:pt x="670" y="578"/>
                  </a:lnTo>
                  <a:lnTo>
                    <a:pt x="689" y="528"/>
                  </a:lnTo>
                  <a:lnTo>
                    <a:pt x="684" y="490"/>
                  </a:lnTo>
                  <a:lnTo>
                    <a:pt x="660" y="428"/>
                  </a:lnTo>
                  <a:lnTo>
                    <a:pt x="660" y="364"/>
                  </a:lnTo>
                  <a:lnTo>
                    <a:pt x="677" y="299"/>
                  </a:lnTo>
                  <a:lnTo>
                    <a:pt x="710" y="261"/>
                  </a:lnTo>
                  <a:lnTo>
                    <a:pt x="744" y="228"/>
                  </a:lnTo>
                  <a:lnTo>
                    <a:pt x="777" y="166"/>
                  </a:lnTo>
                  <a:lnTo>
                    <a:pt x="786" y="114"/>
                  </a:lnTo>
                  <a:lnTo>
                    <a:pt x="858" y="95"/>
                  </a:lnTo>
                  <a:lnTo>
                    <a:pt x="872" y="76"/>
                  </a:lnTo>
                  <a:lnTo>
                    <a:pt x="946" y="50"/>
                  </a:lnTo>
                  <a:lnTo>
                    <a:pt x="1000" y="0"/>
                  </a:lnTo>
                  <a:lnTo>
                    <a:pt x="1036" y="140"/>
                  </a:lnTo>
                  <a:lnTo>
                    <a:pt x="1005" y="166"/>
                  </a:lnTo>
                  <a:lnTo>
                    <a:pt x="993" y="47"/>
                  </a:lnTo>
                  <a:lnTo>
                    <a:pt x="960" y="88"/>
                  </a:lnTo>
                  <a:lnTo>
                    <a:pt x="919" y="88"/>
                  </a:lnTo>
                  <a:lnTo>
                    <a:pt x="896" y="154"/>
                  </a:lnTo>
                  <a:lnTo>
                    <a:pt x="872" y="173"/>
                  </a:lnTo>
                  <a:lnTo>
                    <a:pt x="884" y="242"/>
                  </a:lnTo>
                  <a:lnTo>
                    <a:pt x="872" y="280"/>
                  </a:lnTo>
                  <a:lnTo>
                    <a:pt x="872" y="233"/>
                  </a:lnTo>
                  <a:lnTo>
                    <a:pt x="858" y="173"/>
                  </a:lnTo>
                  <a:lnTo>
                    <a:pt x="862" y="140"/>
                  </a:lnTo>
                  <a:lnTo>
                    <a:pt x="843" y="119"/>
                  </a:lnTo>
                  <a:lnTo>
                    <a:pt x="798" y="145"/>
                  </a:lnTo>
                  <a:lnTo>
                    <a:pt x="801" y="204"/>
                  </a:lnTo>
                  <a:lnTo>
                    <a:pt x="782" y="228"/>
                  </a:lnTo>
                  <a:lnTo>
                    <a:pt x="786" y="276"/>
                  </a:lnTo>
                  <a:lnTo>
                    <a:pt x="775" y="295"/>
                  </a:lnTo>
                  <a:lnTo>
                    <a:pt x="741" y="285"/>
                  </a:lnTo>
                  <a:lnTo>
                    <a:pt x="722" y="314"/>
                  </a:lnTo>
                  <a:lnTo>
                    <a:pt x="737" y="345"/>
                  </a:lnTo>
                  <a:lnTo>
                    <a:pt x="741" y="397"/>
                  </a:lnTo>
                  <a:lnTo>
                    <a:pt x="727" y="437"/>
                  </a:lnTo>
                  <a:lnTo>
                    <a:pt x="777" y="461"/>
                  </a:lnTo>
                  <a:lnTo>
                    <a:pt x="722" y="461"/>
                  </a:lnTo>
                  <a:lnTo>
                    <a:pt x="708" y="535"/>
                  </a:lnTo>
                  <a:lnTo>
                    <a:pt x="737" y="582"/>
                  </a:lnTo>
                  <a:lnTo>
                    <a:pt x="737" y="635"/>
                  </a:lnTo>
                  <a:lnTo>
                    <a:pt x="760" y="673"/>
                  </a:lnTo>
                  <a:lnTo>
                    <a:pt x="741" y="732"/>
                  </a:lnTo>
                  <a:lnTo>
                    <a:pt x="741" y="678"/>
                  </a:lnTo>
                  <a:lnTo>
                    <a:pt x="727" y="649"/>
                  </a:lnTo>
                  <a:lnTo>
                    <a:pt x="703" y="621"/>
                  </a:lnTo>
                  <a:lnTo>
                    <a:pt x="694" y="571"/>
                  </a:lnTo>
                  <a:lnTo>
                    <a:pt x="677" y="601"/>
                  </a:lnTo>
                  <a:lnTo>
                    <a:pt x="646" y="625"/>
                  </a:lnTo>
                  <a:lnTo>
                    <a:pt x="677" y="678"/>
                  </a:lnTo>
                  <a:lnTo>
                    <a:pt x="660" y="718"/>
                  </a:lnTo>
                  <a:lnTo>
                    <a:pt x="641" y="751"/>
                  </a:lnTo>
                  <a:lnTo>
                    <a:pt x="646" y="797"/>
                  </a:lnTo>
                  <a:lnTo>
                    <a:pt x="608" y="858"/>
                  </a:lnTo>
                  <a:lnTo>
                    <a:pt x="539" y="827"/>
                  </a:lnTo>
                  <a:lnTo>
                    <a:pt x="525" y="868"/>
                  </a:lnTo>
                  <a:lnTo>
                    <a:pt x="468" y="868"/>
                  </a:lnTo>
                  <a:lnTo>
                    <a:pt x="442" y="816"/>
                  </a:lnTo>
                  <a:lnTo>
                    <a:pt x="428" y="797"/>
                  </a:lnTo>
                  <a:lnTo>
                    <a:pt x="397" y="797"/>
                  </a:lnTo>
                  <a:lnTo>
                    <a:pt x="361" y="780"/>
                  </a:lnTo>
                  <a:lnTo>
                    <a:pt x="349" y="806"/>
                  </a:lnTo>
                  <a:lnTo>
                    <a:pt x="356" y="863"/>
                  </a:lnTo>
                  <a:lnTo>
                    <a:pt x="326" y="827"/>
                  </a:lnTo>
                  <a:lnTo>
                    <a:pt x="314" y="785"/>
                  </a:lnTo>
                  <a:lnTo>
                    <a:pt x="278" y="751"/>
                  </a:lnTo>
                  <a:lnTo>
                    <a:pt x="245" y="766"/>
                  </a:lnTo>
                  <a:lnTo>
                    <a:pt x="214" y="732"/>
                  </a:lnTo>
                  <a:lnTo>
                    <a:pt x="183" y="749"/>
                  </a:lnTo>
                  <a:lnTo>
                    <a:pt x="166" y="689"/>
                  </a:lnTo>
                  <a:lnTo>
                    <a:pt x="109" y="699"/>
                  </a:lnTo>
                  <a:lnTo>
                    <a:pt x="81" y="651"/>
                  </a:lnTo>
                  <a:lnTo>
                    <a:pt x="81" y="640"/>
                  </a:lnTo>
                  <a:lnTo>
                    <a:pt x="40" y="621"/>
                  </a:lnTo>
                  <a:lnTo>
                    <a:pt x="0" y="556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1"/>
            <p:cNvSpPr>
              <a:spLocks/>
            </p:cNvSpPr>
            <p:nvPr/>
          </p:nvSpPr>
          <p:spPr bwMode="auto">
            <a:xfrm rot="1318663">
              <a:off x="3576" y="1370"/>
              <a:ext cx="451" cy="265"/>
            </a:xfrm>
            <a:custGeom>
              <a:avLst/>
              <a:gdLst/>
              <a:ahLst/>
              <a:cxnLst>
                <a:cxn ang="0">
                  <a:pos x="1338" y="14"/>
                </a:cxn>
                <a:cxn ang="0">
                  <a:pos x="1297" y="67"/>
                </a:cxn>
                <a:cxn ang="0">
                  <a:pos x="1278" y="109"/>
                </a:cxn>
                <a:cxn ang="0">
                  <a:pos x="1271" y="183"/>
                </a:cxn>
                <a:cxn ang="0">
                  <a:pos x="1264" y="245"/>
                </a:cxn>
                <a:cxn ang="0">
                  <a:pos x="1231" y="295"/>
                </a:cxn>
                <a:cxn ang="0">
                  <a:pos x="1181" y="316"/>
                </a:cxn>
                <a:cxn ang="0">
                  <a:pos x="1095" y="331"/>
                </a:cxn>
                <a:cxn ang="0">
                  <a:pos x="1041" y="323"/>
                </a:cxn>
                <a:cxn ang="0">
                  <a:pos x="1007" y="354"/>
                </a:cxn>
                <a:cxn ang="0">
                  <a:pos x="960" y="373"/>
                </a:cxn>
                <a:cxn ang="0">
                  <a:pos x="905" y="373"/>
                </a:cxn>
                <a:cxn ang="0">
                  <a:pos x="877" y="416"/>
                </a:cxn>
                <a:cxn ang="0">
                  <a:pos x="834" y="440"/>
                </a:cxn>
                <a:cxn ang="0">
                  <a:pos x="784" y="445"/>
                </a:cxn>
                <a:cxn ang="0">
                  <a:pos x="765" y="473"/>
                </a:cxn>
                <a:cxn ang="0">
                  <a:pos x="734" y="488"/>
                </a:cxn>
                <a:cxn ang="0">
                  <a:pos x="710" y="509"/>
                </a:cxn>
                <a:cxn ang="0">
                  <a:pos x="668" y="499"/>
                </a:cxn>
                <a:cxn ang="0">
                  <a:pos x="644" y="542"/>
                </a:cxn>
                <a:cxn ang="0">
                  <a:pos x="587" y="566"/>
                </a:cxn>
                <a:cxn ang="0">
                  <a:pos x="535" y="547"/>
                </a:cxn>
                <a:cxn ang="0">
                  <a:pos x="511" y="599"/>
                </a:cxn>
                <a:cxn ang="0">
                  <a:pos x="447" y="630"/>
                </a:cxn>
                <a:cxn ang="0">
                  <a:pos x="399" y="630"/>
                </a:cxn>
                <a:cxn ang="0">
                  <a:pos x="307" y="659"/>
                </a:cxn>
                <a:cxn ang="0">
                  <a:pos x="273" y="690"/>
                </a:cxn>
                <a:cxn ang="0">
                  <a:pos x="221" y="697"/>
                </a:cxn>
                <a:cxn ang="0">
                  <a:pos x="174" y="671"/>
                </a:cxn>
                <a:cxn ang="0">
                  <a:pos x="109" y="690"/>
                </a:cxn>
                <a:cxn ang="0">
                  <a:pos x="43" y="747"/>
                </a:cxn>
                <a:cxn ang="0">
                  <a:pos x="0" y="854"/>
                </a:cxn>
                <a:cxn ang="0">
                  <a:pos x="57" y="761"/>
                </a:cxn>
                <a:cxn ang="0">
                  <a:pos x="140" y="704"/>
                </a:cxn>
                <a:cxn ang="0">
                  <a:pos x="235" y="709"/>
                </a:cxn>
                <a:cxn ang="0">
                  <a:pos x="299" y="702"/>
                </a:cxn>
                <a:cxn ang="0">
                  <a:pos x="385" y="664"/>
                </a:cxn>
                <a:cxn ang="0">
                  <a:pos x="421" y="640"/>
                </a:cxn>
                <a:cxn ang="0">
                  <a:pos x="463" y="637"/>
                </a:cxn>
                <a:cxn ang="0">
                  <a:pos x="530" y="604"/>
                </a:cxn>
                <a:cxn ang="0">
                  <a:pos x="549" y="573"/>
                </a:cxn>
                <a:cxn ang="0">
                  <a:pos x="604" y="573"/>
                </a:cxn>
                <a:cxn ang="0">
                  <a:pos x="663" y="566"/>
                </a:cxn>
                <a:cxn ang="0">
                  <a:pos x="689" y="523"/>
                </a:cxn>
                <a:cxn ang="0">
                  <a:pos x="722" y="523"/>
                </a:cxn>
                <a:cxn ang="0">
                  <a:pos x="801" y="452"/>
                </a:cxn>
                <a:cxn ang="0">
                  <a:pos x="884" y="433"/>
                </a:cxn>
                <a:cxn ang="0">
                  <a:pos x="931" y="397"/>
                </a:cxn>
                <a:cxn ang="0">
                  <a:pos x="1015" y="373"/>
                </a:cxn>
                <a:cxn ang="0">
                  <a:pos x="1048" y="347"/>
                </a:cxn>
                <a:cxn ang="0">
                  <a:pos x="1136" y="342"/>
                </a:cxn>
                <a:cxn ang="0">
                  <a:pos x="1245" y="309"/>
                </a:cxn>
                <a:cxn ang="0">
                  <a:pos x="1288" y="247"/>
                </a:cxn>
                <a:cxn ang="0">
                  <a:pos x="1293" y="193"/>
                </a:cxn>
                <a:cxn ang="0">
                  <a:pos x="1293" y="128"/>
                </a:cxn>
                <a:cxn ang="0">
                  <a:pos x="1309" y="67"/>
                </a:cxn>
                <a:cxn ang="0">
                  <a:pos x="1361" y="0"/>
                </a:cxn>
                <a:cxn ang="0">
                  <a:pos x="1338" y="14"/>
                </a:cxn>
                <a:cxn ang="0">
                  <a:pos x="1338" y="14"/>
                </a:cxn>
              </a:cxnLst>
              <a:rect l="0" t="0" r="r" b="b"/>
              <a:pathLst>
                <a:path w="1361" h="854">
                  <a:moveTo>
                    <a:pt x="1338" y="14"/>
                  </a:moveTo>
                  <a:lnTo>
                    <a:pt x="1297" y="67"/>
                  </a:lnTo>
                  <a:lnTo>
                    <a:pt x="1278" y="109"/>
                  </a:lnTo>
                  <a:lnTo>
                    <a:pt x="1271" y="183"/>
                  </a:lnTo>
                  <a:lnTo>
                    <a:pt x="1264" y="245"/>
                  </a:lnTo>
                  <a:lnTo>
                    <a:pt x="1231" y="295"/>
                  </a:lnTo>
                  <a:lnTo>
                    <a:pt x="1181" y="316"/>
                  </a:lnTo>
                  <a:lnTo>
                    <a:pt x="1095" y="331"/>
                  </a:lnTo>
                  <a:lnTo>
                    <a:pt x="1041" y="323"/>
                  </a:lnTo>
                  <a:lnTo>
                    <a:pt x="1007" y="354"/>
                  </a:lnTo>
                  <a:lnTo>
                    <a:pt x="960" y="373"/>
                  </a:lnTo>
                  <a:lnTo>
                    <a:pt x="905" y="373"/>
                  </a:lnTo>
                  <a:lnTo>
                    <a:pt x="877" y="416"/>
                  </a:lnTo>
                  <a:lnTo>
                    <a:pt x="834" y="440"/>
                  </a:lnTo>
                  <a:lnTo>
                    <a:pt x="784" y="445"/>
                  </a:lnTo>
                  <a:lnTo>
                    <a:pt x="765" y="473"/>
                  </a:lnTo>
                  <a:lnTo>
                    <a:pt x="734" y="488"/>
                  </a:lnTo>
                  <a:lnTo>
                    <a:pt x="710" y="509"/>
                  </a:lnTo>
                  <a:lnTo>
                    <a:pt x="668" y="499"/>
                  </a:lnTo>
                  <a:lnTo>
                    <a:pt x="644" y="542"/>
                  </a:lnTo>
                  <a:lnTo>
                    <a:pt x="587" y="566"/>
                  </a:lnTo>
                  <a:lnTo>
                    <a:pt x="535" y="547"/>
                  </a:lnTo>
                  <a:lnTo>
                    <a:pt x="511" y="599"/>
                  </a:lnTo>
                  <a:lnTo>
                    <a:pt x="447" y="630"/>
                  </a:lnTo>
                  <a:lnTo>
                    <a:pt x="399" y="630"/>
                  </a:lnTo>
                  <a:lnTo>
                    <a:pt x="307" y="659"/>
                  </a:lnTo>
                  <a:lnTo>
                    <a:pt x="273" y="690"/>
                  </a:lnTo>
                  <a:lnTo>
                    <a:pt x="221" y="697"/>
                  </a:lnTo>
                  <a:lnTo>
                    <a:pt x="174" y="671"/>
                  </a:lnTo>
                  <a:lnTo>
                    <a:pt x="109" y="690"/>
                  </a:lnTo>
                  <a:lnTo>
                    <a:pt x="43" y="747"/>
                  </a:lnTo>
                  <a:lnTo>
                    <a:pt x="0" y="854"/>
                  </a:lnTo>
                  <a:lnTo>
                    <a:pt x="57" y="761"/>
                  </a:lnTo>
                  <a:lnTo>
                    <a:pt x="140" y="704"/>
                  </a:lnTo>
                  <a:lnTo>
                    <a:pt x="235" y="709"/>
                  </a:lnTo>
                  <a:lnTo>
                    <a:pt x="299" y="702"/>
                  </a:lnTo>
                  <a:lnTo>
                    <a:pt x="385" y="664"/>
                  </a:lnTo>
                  <a:lnTo>
                    <a:pt x="421" y="640"/>
                  </a:lnTo>
                  <a:lnTo>
                    <a:pt x="463" y="637"/>
                  </a:lnTo>
                  <a:lnTo>
                    <a:pt x="530" y="604"/>
                  </a:lnTo>
                  <a:lnTo>
                    <a:pt x="549" y="573"/>
                  </a:lnTo>
                  <a:lnTo>
                    <a:pt x="604" y="573"/>
                  </a:lnTo>
                  <a:lnTo>
                    <a:pt x="663" y="566"/>
                  </a:lnTo>
                  <a:lnTo>
                    <a:pt x="689" y="523"/>
                  </a:lnTo>
                  <a:lnTo>
                    <a:pt x="722" y="523"/>
                  </a:lnTo>
                  <a:lnTo>
                    <a:pt x="801" y="452"/>
                  </a:lnTo>
                  <a:lnTo>
                    <a:pt x="884" y="433"/>
                  </a:lnTo>
                  <a:lnTo>
                    <a:pt x="931" y="397"/>
                  </a:lnTo>
                  <a:lnTo>
                    <a:pt x="1015" y="373"/>
                  </a:lnTo>
                  <a:lnTo>
                    <a:pt x="1048" y="347"/>
                  </a:lnTo>
                  <a:lnTo>
                    <a:pt x="1136" y="342"/>
                  </a:lnTo>
                  <a:lnTo>
                    <a:pt x="1245" y="309"/>
                  </a:lnTo>
                  <a:lnTo>
                    <a:pt x="1288" y="247"/>
                  </a:lnTo>
                  <a:lnTo>
                    <a:pt x="1293" y="193"/>
                  </a:lnTo>
                  <a:lnTo>
                    <a:pt x="1293" y="128"/>
                  </a:lnTo>
                  <a:lnTo>
                    <a:pt x="1309" y="67"/>
                  </a:lnTo>
                  <a:lnTo>
                    <a:pt x="1361" y="0"/>
                  </a:lnTo>
                  <a:lnTo>
                    <a:pt x="1338" y="14"/>
                  </a:lnTo>
                  <a:lnTo>
                    <a:pt x="13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82"/>
            <p:cNvSpPr>
              <a:spLocks/>
            </p:cNvSpPr>
            <p:nvPr/>
          </p:nvSpPr>
          <p:spPr bwMode="auto">
            <a:xfrm rot="1318663">
              <a:off x="3599" y="1573"/>
              <a:ext cx="111" cy="59"/>
            </a:xfrm>
            <a:custGeom>
              <a:avLst/>
              <a:gdLst/>
              <a:ahLst/>
              <a:cxnLst>
                <a:cxn ang="0">
                  <a:pos x="57" y="33"/>
                </a:cxn>
                <a:cxn ang="0">
                  <a:pos x="76" y="54"/>
                </a:cxn>
                <a:cxn ang="0">
                  <a:pos x="68" y="80"/>
                </a:cxn>
                <a:cxn ang="0">
                  <a:pos x="49" y="114"/>
                </a:cxn>
                <a:cxn ang="0">
                  <a:pos x="9" y="145"/>
                </a:cxn>
                <a:cxn ang="0">
                  <a:pos x="0" y="185"/>
                </a:cxn>
                <a:cxn ang="0">
                  <a:pos x="26" y="149"/>
                </a:cxn>
                <a:cxn ang="0">
                  <a:pos x="61" y="135"/>
                </a:cxn>
                <a:cxn ang="0">
                  <a:pos x="87" y="157"/>
                </a:cxn>
                <a:cxn ang="0">
                  <a:pos x="99" y="183"/>
                </a:cxn>
                <a:cxn ang="0">
                  <a:pos x="99" y="149"/>
                </a:cxn>
                <a:cxn ang="0">
                  <a:pos x="76" y="119"/>
                </a:cxn>
                <a:cxn ang="0">
                  <a:pos x="85" y="100"/>
                </a:cxn>
                <a:cxn ang="0">
                  <a:pos x="102" y="135"/>
                </a:cxn>
                <a:cxn ang="0">
                  <a:pos x="87" y="88"/>
                </a:cxn>
                <a:cxn ang="0">
                  <a:pos x="95" y="66"/>
                </a:cxn>
                <a:cxn ang="0">
                  <a:pos x="130" y="88"/>
                </a:cxn>
                <a:cxn ang="0">
                  <a:pos x="140" y="126"/>
                </a:cxn>
                <a:cxn ang="0">
                  <a:pos x="135" y="149"/>
                </a:cxn>
                <a:cxn ang="0">
                  <a:pos x="147" y="190"/>
                </a:cxn>
                <a:cxn ang="0">
                  <a:pos x="144" y="149"/>
                </a:cxn>
                <a:cxn ang="0">
                  <a:pos x="178" y="164"/>
                </a:cxn>
                <a:cxn ang="0">
                  <a:pos x="197" y="190"/>
                </a:cxn>
                <a:cxn ang="0">
                  <a:pos x="187" y="157"/>
                </a:cxn>
                <a:cxn ang="0">
                  <a:pos x="154" y="130"/>
                </a:cxn>
                <a:cxn ang="0">
                  <a:pos x="144" y="92"/>
                </a:cxn>
                <a:cxn ang="0">
                  <a:pos x="244" y="135"/>
                </a:cxn>
                <a:cxn ang="0">
                  <a:pos x="266" y="130"/>
                </a:cxn>
                <a:cxn ang="0">
                  <a:pos x="206" y="97"/>
                </a:cxn>
                <a:cxn ang="0">
                  <a:pos x="251" y="88"/>
                </a:cxn>
                <a:cxn ang="0">
                  <a:pos x="294" y="71"/>
                </a:cxn>
                <a:cxn ang="0">
                  <a:pos x="337" y="88"/>
                </a:cxn>
                <a:cxn ang="0">
                  <a:pos x="299" y="59"/>
                </a:cxn>
                <a:cxn ang="0">
                  <a:pos x="311" y="9"/>
                </a:cxn>
                <a:cxn ang="0">
                  <a:pos x="280" y="54"/>
                </a:cxn>
                <a:cxn ang="0">
                  <a:pos x="244" y="73"/>
                </a:cxn>
                <a:cxn ang="0">
                  <a:pos x="192" y="73"/>
                </a:cxn>
                <a:cxn ang="0">
                  <a:pos x="140" y="66"/>
                </a:cxn>
                <a:cxn ang="0">
                  <a:pos x="109" y="45"/>
                </a:cxn>
                <a:cxn ang="0">
                  <a:pos x="187" y="38"/>
                </a:cxn>
                <a:cxn ang="0">
                  <a:pos x="228" y="50"/>
                </a:cxn>
                <a:cxn ang="0">
                  <a:pos x="206" y="28"/>
                </a:cxn>
                <a:cxn ang="0">
                  <a:pos x="221" y="0"/>
                </a:cxn>
                <a:cxn ang="0">
                  <a:pos x="187" y="21"/>
                </a:cxn>
                <a:cxn ang="0">
                  <a:pos x="109" y="33"/>
                </a:cxn>
                <a:cxn ang="0">
                  <a:pos x="95" y="38"/>
                </a:cxn>
                <a:cxn ang="0">
                  <a:pos x="78" y="16"/>
                </a:cxn>
                <a:cxn ang="0">
                  <a:pos x="57" y="33"/>
                </a:cxn>
                <a:cxn ang="0">
                  <a:pos x="57" y="33"/>
                </a:cxn>
              </a:cxnLst>
              <a:rect l="0" t="0" r="r" b="b"/>
              <a:pathLst>
                <a:path w="337" h="190">
                  <a:moveTo>
                    <a:pt x="57" y="33"/>
                  </a:moveTo>
                  <a:lnTo>
                    <a:pt x="76" y="54"/>
                  </a:lnTo>
                  <a:lnTo>
                    <a:pt x="68" y="80"/>
                  </a:lnTo>
                  <a:lnTo>
                    <a:pt x="49" y="114"/>
                  </a:lnTo>
                  <a:lnTo>
                    <a:pt x="9" y="145"/>
                  </a:lnTo>
                  <a:lnTo>
                    <a:pt x="0" y="185"/>
                  </a:lnTo>
                  <a:lnTo>
                    <a:pt x="26" y="149"/>
                  </a:lnTo>
                  <a:lnTo>
                    <a:pt x="61" y="135"/>
                  </a:lnTo>
                  <a:lnTo>
                    <a:pt x="87" y="157"/>
                  </a:lnTo>
                  <a:lnTo>
                    <a:pt x="99" y="183"/>
                  </a:lnTo>
                  <a:lnTo>
                    <a:pt x="99" y="149"/>
                  </a:lnTo>
                  <a:lnTo>
                    <a:pt x="76" y="119"/>
                  </a:lnTo>
                  <a:lnTo>
                    <a:pt x="85" y="100"/>
                  </a:lnTo>
                  <a:lnTo>
                    <a:pt x="102" y="135"/>
                  </a:lnTo>
                  <a:lnTo>
                    <a:pt x="87" y="88"/>
                  </a:lnTo>
                  <a:lnTo>
                    <a:pt x="95" y="66"/>
                  </a:lnTo>
                  <a:lnTo>
                    <a:pt x="130" y="88"/>
                  </a:lnTo>
                  <a:lnTo>
                    <a:pt x="140" y="126"/>
                  </a:lnTo>
                  <a:lnTo>
                    <a:pt x="135" y="149"/>
                  </a:lnTo>
                  <a:lnTo>
                    <a:pt x="147" y="190"/>
                  </a:lnTo>
                  <a:lnTo>
                    <a:pt x="144" y="149"/>
                  </a:lnTo>
                  <a:lnTo>
                    <a:pt x="178" y="164"/>
                  </a:lnTo>
                  <a:lnTo>
                    <a:pt x="197" y="190"/>
                  </a:lnTo>
                  <a:lnTo>
                    <a:pt x="187" y="157"/>
                  </a:lnTo>
                  <a:lnTo>
                    <a:pt x="154" y="130"/>
                  </a:lnTo>
                  <a:lnTo>
                    <a:pt x="144" y="92"/>
                  </a:lnTo>
                  <a:lnTo>
                    <a:pt x="244" y="135"/>
                  </a:lnTo>
                  <a:lnTo>
                    <a:pt x="266" y="130"/>
                  </a:lnTo>
                  <a:lnTo>
                    <a:pt x="206" y="97"/>
                  </a:lnTo>
                  <a:lnTo>
                    <a:pt x="251" y="88"/>
                  </a:lnTo>
                  <a:lnTo>
                    <a:pt x="294" y="71"/>
                  </a:lnTo>
                  <a:lnTo>
                    <a:pt x="337" y="88"/>
                  </a:lnTo>
                  <a:lnTo>
                    <a:pt x="299" y="59"/>
                  </a:lnTo>
                  <a:lnTo>
                    <a:pt x="311" y="9"/>
                  </a:lnTo>
                  <a:lnTo>
                    <a:pt x="280" y="54"/>
                  </a:lnTo>
                  <a:lnTo>
                    <a:pt x="244" y="73"/>
                  </a:lnTo>
                  <a:lnTo>
                    <a:pt x="192" y="73"/>
                  </a:lnTo>
                  <a:lnTo>
                    <a:pt x="140" y="66"/>
                  </a:lnTo>
                  <a:lnTo>
                    <a:pt x="109" y="45"/>
                  </a:lnTo>
                  <a:lnTo>
                    <a:pt x="187" y="38"/>
                  </a:lnTo>
                  <a:lnTo>
                    <a:pt x="228" y="50"/>
                  </a:lnTo>
                  <a:lnTo>
                    <a:pt x="206" y="28"/>
                  </a:lnTo>
                  <a:lnTo>
                    <a:pt x="221" y="0"/>
                  </a:lnTo>
                  <a:lnTo>
                    <a:pt x="187" y="21"/>
                  </a:lnTo>
                  <a:lnTo>
                    <a:pt x="109" y="33"/>
                  </a:lnTo>
                  <a:lnTo>
                    <a:pt x="95" y="38"/>
                  </a:lnTo>
                  <a:lnTo>
                    <a:pt x="78" y="16"/>
                  </a:lnTo>
                  <a:lnTo>
                    <a:pt x="57" y="33"/>
                  </a:lnTo>
                  <a:lnTo>
                    <a:pt x="5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83"/>
            <p:cNvSpPr>
              <a:spLocks/>
            </p:cNvSpPr>
            <p:nvPr/>
          </p:nvSpPr>
          <p:spPr bwMode="auto">
            <a:xfrm rot="1318663">
              <a:off x="3634" y="1356"/>
              <a:ext cx="377" cy="183"/>
            </a:xfrm>
            <a:custGeom>
              <a:avLst/>
              <a:gdLst/>
              <a:ahLst/>
              <a:cxnLst>
                <a:cxn ang="0">
                  <a:pos x="33" y="593"/>
                </a:cxn>
                <a:cxn ang="0">
                  <a:pos x="31" y="519"/>
                </a:cxn>
                <a:cxn ang="0">
                  <a:pos x="43" y="457"/>
                </a:cxn>
                <a:cxn ang="0">
                  <a:pos x="71" y="445"/>
                </a:cxn>
                <a:cxn ang="0">
                  <a:pos x="86" y="471"/>
                </a:cxn>
                <a:cxn ang="0">
                  <a:pos x="116" y="398"/>
                </a:cxn>
                <a:cxn ang="0">
                  <a:pos x="190" y="357"/>
                </a:cxn>
                <a:cxn ang="0">
                  <a:pos x="264" y="383"/>
                </a:cxn>
                <a:cxn ang="0">
                  <a:pos x="297" y="319"/>
                </a:cxn>
                <a:cxn ang="0">
                  <a:pos x="378" y="286"/>
                </a:cxn>
                <a:cxn ang="0">
                  <a:pos x="442" y="286"/>
                </a:cxn>
                <a:cxn ang="0">
                  <a:pos x="537" y="219"/>
                </a:cxn>
                <a:cxn ang="0">
                  <a:pos x="601" y="196"/>
                </a:cxn>
                <a:cxn ang="0">
                  <a:pos x="615" y="160"/>
                </a:cxn>
                <a:cxn ang="0">
                  <a:pos x="677" y="198"/>
                </a:cxn>
                <a:cxn ang="0">
                  <a:pos x="677" y="169"/>
                </a:cxn>
                <a:cxn ang="0">
                  <a:pos x="741" y="150"/>
                </a:cxn>
                <a:cxn ang="0">
                  <a:pos x="841" y="169"/>
                </a:cxn>
                <a:cxn ang="0">
                  <a:pos x="848" y="136"/>
                </a:cxn>
                <a:cxn ang="0">
                  <a:pos x="953" y="122"/>
                </a:cxn>
                <a:cxn ang="0">
                  <a:pos x="965" y="93"/>
                </a:cxn>
                <a:cxn ang="0">
                  <a:pos x="1048" y="67"/>
                </a:cxn>
                <a:cxn ang="0">
                  <a:pos x="1079" y="43"/>
                </a:cxn>
                <a:cxn ang="0">
                  <a:pos x="1138" y="79"/>
                </a:cxn>
                <a:cxn ang="0">
                  <a:pos x="1124" y="0"/>
                </a:cxn>
                <a:cxn ang="0">
                  <a:pos x="988" y="15"/>
                </a:cxn>
                <a:cxn ang="0">
                  <a:pos x="927" y="84"/>
                </a:cxn>
                <a:cxn ang="0">
                  <a:pos x="867" y="98"/>
                </a:cxn>
                <a:cxn ang="0">
                  <a:pos x="820" y="131"/>
                </a:cxn>
                <a:cxn ang="0">
                  <a:pos x="708" y="122"/>
                </a:cxn>
                <a:cxn ang="0">
                  <a:pos x="658" y="155"/>
                </a:cxn>
                <a:cxn ang="0">
                  <a:pos x="608" y="131"/>
                </a:cxn>
                <a:cxn ang="0">
                  <a:pos x="549" y="172"/>
                </a:cxn>
                <a:cxn ang="0">
                  <a:pos x="520" y="207"/>
                </a:cxn>
                <a:cxn ang="0">
                  <a:pos x="421" y="267"/>
                </a:cxn>
                <a:cxn ang="0">
                  <a:pos x="328" y="284"/>
                </a:cxn>
                <a:cxn ang="0">
                  <a:pos x="264" y="319"/>
                </a:cxn>
                <a:cxn ang="0">
                  <a:pos x="245" y="357"/>
                </a:cxn>
                <a:cxn ang="0">
                  <a:pos x="171" y="343"/>
                </a:cxn>
                <a:cxn ang="0">
                  <a:pos x="90" y="383"/>
                </a:cxn>
                <a:cxn ang="0">
                  <a:pos x="81" y="421"/>
                </a:cxn>
                <a:cxn ang="0">
                  <a:pos x="31" y="433"/>
                </a:cxn>
                <a:cxn ang="0">
                  <a:pos x="0" y="493"/>
                </a:cxn>
                <a:cxn ang="0">
                  <a:pos x="33" y="593"/>
                </a:cxn>
                <a:cxn ang="0">
                  <a:pos x="33" y="593"/>
                </a:cxn>
              </a:cxnLst>
              <a:rect l="0" t="0" r="r" b="b"/>
              <a:pathLst>
                <a:path w="1138" h="593">
                  <a:moveTo>
                    <a:pt x="33" y="593"/>
                  </a:moveTo>
                  <a:lnTo>
                    <a:pt x="31" y="519"/>
                  </a:lnTo>
                  <a:lnTo>
                    <a:pt x="43" y="457"/>
                  </a:lnTo>
                  <a:lnTo>
                    <a:pt x="71" y="445"/>
                  </a:lnTo>
                  <a:lnTo>
                    <a:pt x="86" y="471"/>
                  </a:lnTo>
                  <a:lnTo>
                    <a:pt x="116" y="398"/>
                  </a:lnTo>
                  <a:lnTo>
                    <a:pt x="190" y="357"/>
                  </a:lnTo>
                  <a:lnTo>
                    <a:pt x="264" y="383"/>
                  </a:lnTo>
                  <a:lnTo>
                    <a:pt x="297" y="319"/>
                  </a:lnTo>
                  <a:lnTo>
                    <a:pt x="378" y="286"/>
                  </a:lnTo>
                  <a:lnTo>
                    <a:pt x="442" y="286"/>
                  </a:lnTo>
                  <a:lnTo>
                    <a:pt x="537" y="219"/>
                  </a:lnTo>
                  <a:lnTo>
                    <a:pt x="601" y="196"/>
                  </a:lnTo>
                  <a:lnTo>
                    <a:pt x="615" y="160"/>
                  </a:lnTo>
                  <a:lnTo>
                    <a:pt x="677" y="198"/>
                  </a:lnTo>
                  <a:lnTo>
                    <a:pt x="677" y="169"/>
                  </a:lnTo>
                  <a:lnTo>
                    <a:pt x="741" y="150"/>
                  </a:lnTo>
                  <a:lnTo>
                    <a:pt x="841" y="169"/>
                  </a:lnTo>
                  <a:lnTo>
                    <a:pt x="848" y="136"/>
                  </a:lnTo>
                  <a:lnTo>
                    <a:pt x="953" y="122"/>
                  </a:lnTo>
                  <a:lnTo>
                    <a:pt x="965" y="93"/>
                  </a:lnTo>
                  <a:lnTo>
                    <a:pt x="1048" y="67"/>
                  </a:lnTo>
                  <a:lnTo>
                    <a:pt x="1079" y="43"/>
                  </a:lnTo>
                  <a:lnTo>
                    <a:pt x="1138" y="79"/>
                  </a:lnTo>
                  <a:lnTo>
                    <a:pt x="1124" y="0"/>
                  </a:lnTo>
                  <a:lnTo>
                    <a:pt x="988" y="15"/>
                  </a:lnTo>
                  <a:lnTo>
                    <a:pt x="927" y="84"/>
                  </a:lnTo>
                  <a:lnTo>
                    <a:pt x="867" y="98"/>
                  </a:lnTo>
                  <a:lnTo>
                    <a:pt x="820" y="131"/>
                  </a:lnTo>
                  <a:lnTo>
                    <a:pt x="708" y="122"/>
                  </a:lnTo>
                  <a:lnTo>
                    <a:pt x="658" y="155"/>
                  </a:lnTo>
                  <a:lnTo>
                    <a:pt x="608" y="131"/>
                  </a:lnTo>
                  <a:lnTo>
                    <a:pt x="549" y="172"/>
                  </a:lnTo>
                  <a:lnTo>
                    <a:pt x="520" y="207"/>
                  </a:lnTo>
                  <a:lnTo>
                    <a:pt x="421" y="267"/>
                  </a:lnTo>
                  <a:lnTo>
                    <a:pt x="328" y="284"/>
                  </a:lnTo>
                  <a:lnTo>
                    <a:pt x="264" y="319"/>
                  </a:lnTo>
                  <a:lnTo>
                    <a:pt x="245" y="357"/>
                  </a:lnTo>
                  <a:lnTo>
                    <a:pt x="171" y="343"/>
                  </a:lnTo>
                  <a:lnTo>
                    <a:pt x="90" y="383"/>
                  </a:lnTo>
                  <a:lnTo>
                    <a:pt x="81" y="421"/>
                  </a:lnTo>
                  <a:lnTo>
                    <a:pt x="31" y="433"/>
                  </a:lnTo>
                  <a:lnTo>
                    <a:pt x="0" y="493"/>
                  </a:lnTo>
                  <a:lnTo>
                    <a:pt x="33" y="593"/>
                  </a:lnTo>
                  <a:lnTo>
                    <a:pt x="33" y="5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84"/>
            <p:cNvSpPr>
              <a:spLocks/>
            </p:cNvSpPr>
            <p:nvPr/>
          </p:nvSpPr>
          <p:spPr bwMode="auto">
            <a:xfrm rot="1318663">
              <a:off x="3782" y="1676"/>
              <a:ext cx="140" cy="17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6" y="98"/>
                </a:cxn>
                <a:cxn ang="0">
                  <a:pos x="50" y="164"/>
                </a:cxn>
                <a:cxn ang="0">
                  <a:pos x="43" y="181"/>
                </a:cxn>
                <a:cxn ang="0">
                  <a:pos x="15" y="181"/>
                </a:cxn>
                <a:cxn ang="0">
                  <a:pos x="7" y="209"/>
                </a:cxn>
                <a:cxn ang="0">
                  <a:pos x="83" y="233"/>
                </a:cxn>
                <a:cxn ang="0">
                  <a:pos x="129" y="224"/>
                </a:cxn>
                <a:cxn ang="0">
                  <a:pos x="202" y="264"/>
                </a:cxn>
                <a:cxn ang="0">
                  <a:pos x="186" y="302"/>
                </a:cxn>
                <a:cxn ang="0">
                  <a:pos x="205" y="335"/>
                </a:cxn>
                <a:cxn ang="0">
                  <a:pos x="250" y="309"/>
                </a:cxn>
                <a:cxn ang="0">
                  <a:pos x="314" y="345"/>
                </a:cxn>
                <a:cxn ang="0">
                  <a:pos x="321" y="404"/>
                </a:cxn>
                <a:cxn ang="0">
                  <a:pos x="359" y="431"/>
                </a:cxn>
                <a:cxn ang="0">
                  <a:pos x="366" y="464"/>
                </a:cxn>
                <a:cxn ang="0">
                  <a:pos x="359" y="557"/>
                </a:cxn>
                <a:cxn ang="0">
                  <a:pos x="402" y="490"/>
                </a:cxn>
                <a:cxn ang="0">
                  <a:pos x="423" y="442"/>
                </a:cxn>
                <a:cxn ang="0">
                  <a:pos x="416" y="354"/>
                </a:cxn>
                <a:cxn ang="0">
                  <a:pos x="373" y="295"/>
                </a:cxn>
                <a:cxn ang="0">
                  <a:pos x="295" y="274"/>
                </a:cxn>
                <a:cxn ang="0">
                  <a:pos x="231" y="281"/>
                </a:cxn>
                <a:cxn ang="0">
                  <a:pos x="226" y="233"/>
                </a:cxn>
                <a:cxn ang="0">
                  <a:pos x="171" y="207"/>
                </a:cxn>
                <a:cxn ang="0">
                  <a:pos x="98" y="202"/>
                </a:cxn>
                <a:cxn ang="0">
                  <a:pos x="95" y="152"/>
                </a:cxn>
                <a:cxn ang="0">
                  <a:pos x="69" y="143"/>
                </a:cxn>
                <a:cxn ang="0">
                  <a:pos x="79" y="98"/>
                </a:cxn>
                <a:cxn ang="0">
                  <a:pos x="64" y="79"/>
                </a:cxn>
                <a:cxn ang="0">
                  <a:pos x="95" y="60"/>
                </a:cxn>
                <a:cxn ang="0">
                  <a:pos x="83" y="0"/>
                </a:cxn>
                <a:cxn ang="0">
                  <a:pos x="50" y="60"/>
                </a:cxn>
                <a:cxn ang="0">
                  <a:pos x="31" y="67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23" h="557">
                  <a:moveTo>
                    <a:pt x="0" y="52"/>
                  </a:moveTo>
                  <a:lnTo>
                    <a:pt x="26" y="98"/>
                  </a:lnTo>
                  <a:lnTo>
                    <a:pt x="50" y="164"/>
                  </a:lnTo>
                  <a:lnTo>
                    <a:pt x="43" y="181"/>
                  </a:lnTo>
                  <a:lnTo>
                    <a:pt x="15" y="181"/>
                  </a:lnTo>
                  <a:lnTo>
                    <a:pt x="7" y="209"/>
                  </a:lnTo>
                  <a:lnTo>
                    <a:pt x="83" y="233"/>
                  </a:lnTo>
                  <a:lnTo>
                    <a:pt x="129" y="224"/>
                  </a:lnTo>
                  <a:lnTo>
                    <a:pt x="202" y="264"/>
                  </a:lnTo>
                  <a:lnTo>
                    <a:pt x="186" y="302"/>
                  </a:lnTo>
                  <a:lnTo>
                    <a:pt x="205" y="335"/>
                  </a:lnTo>
                  <a:lnTo>
                    <a:pt x="250" y="309"/>
                  </a:lnTo>
                  <a:lnTo>
                    <a:pt x="314" y="345"/>
                  </a:lnTo>
                  <a:lnTo>
                    <a:pt x="321" y="404"/>
                  </a:lnTo>
                  <a:lnTo>
                    <a:pt x="359" y="431"/>
                  </a:lnTo>
                  <a:lnTo>
                    <a:pt x="366" y="464"/>
                  </a:lnTo>
                  <a:lnTo>
                    <a:pt x="359" y="557"/>
                  </a:lnTo>
                  <a:lnTo>
                    <a:pt x="402" y="490"/>
                  </a:lnTo>
                  <a:lnTo>
                    <a:pt x="423" y="442"/>
                  </a:lnTo>
                  <a:lnTo>
                    <a:pt x="416" y="354"/>
                  </a:lnTo>
                  <a:lnTo>
                    <a:pt x="373" y="295"/>
                  </a:lnTo>
                  <a:lnTo>
                    <a:pt x="295" y="274"/>
                  </a:lnTo>
                  <a:lnTo>
                    <a:pt x="231" y="281"/>
                  </a:lnTo>
                  <a:lnTo>
                    <a:pt x="226" y="233"/>
                  </a:lnTo>
                  <a:lnTo>
                    <a:pt x="171" y="207"/>
                  </a:lnTo>
                  <a:lnTo>
                    <a:pt x="98" y="202"/>
                  </a:lnTo>
                  <a:lnTo>
                    <a:pt x="95" y="152"/>
                  </a:lnTo>
                  <a:lnTo>
                    <a:pt x="69" y="143"/>
                  </a:lnTo>
                  <a:lnTo>
                    <a:pt x="79" y="98"/>
                  </a:lnTo>
                  <a:lnTo>
                    <a:pt x="64" y="79"/>
                  </a:lnTo>
                  <a:lnTo>
                    <a:pt x="95" y="60"/>
                  </a:lnTo>
                  <a:lnTo>
                    <a:pt x="83" y="0"/>
                  </a:lnTo>
                  <a:lnTo>
                    <a:pt x="50" y="60"/>
                  </a:lnTo>
                  <a:lnTo>
                    <a:pt x="31" y="6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85"/>
            <p:cNvSpPr>
              <a:spLocks/>
            </p:cNvSpPr>
            <p:nvPr/>
          </p:nvSpPr>
          <p:spPr bwMode="auto">
            <a:xfrm rot="1318663">
              <a:off x="3777" y="1747"/>
              <a:ext cx="42" cy="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8" y="55"/>
                </a:cxn>
                <a:cxn ang="0">
                  <a:pos x="29" y="95"/>
                </a:cxn>
                <a:cxn ang="0">
                  <a:pos x="0" y="143"/>
                </a:cxn>
                <a:cxn ang="0">
                  <a:pos x="48" y="197"/>
                </a:cxn>
                <a:cxn ang="0">
                  <a:pos x="86" y="226"/>
                </a:cxn>
                <a:cxn ang="0">
                  <a:pos x="90" y="278"/>
                </a:cxn>
                <a:cxn ang="0">
                  <a:pos x="71" y="309"/>
                </a:cxn>
                <a:cxn ang="0">
                  <a:pos x="112" y="271"/>
                </a:cxn>
                <a:cxn ang="0">
                  <a:pos x="124" y="216"/>
                </a:cxn>
                <a:cxn ang="0">
                  <a:pos x="95" y="176"/>
                </a:cxn>
                <a:cxn ang="0">
                  <a:pos x="124" y="126"/>
                </a:cxn>
                <a:cxn ang="0">
                  <a:pos x="67" y="126"/>
                </a:cxn>
                <a:cxn ang="0">
                  <a:pos x="74" y="62"/>
                </a:cxn>
                <a:cxn ang="0">
                  <a:pos x="43" y="14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24" h="309">
                  <a:moveTo>
                    <a:pt x="19" y="0"/>
                  </a:moveTo>
                  <a:lnTo>
                    <a:pt x="48" y="55"/>
                  </a:lnTo>
                  <a:lnTo>
                    <a:pt x="29" y="95"/>
                  </a:lnTo>
                  <a:lnTo>
                    <a:pt x="0" y="143"/>
                  </a:lnTo>
                  <a:lnTo>
                    <a:pt x="48" y="197"/>
                  </a:lnTo>
                  <a:lnTo>
                    <a:pt x="86" y="226"/>
                  </a:lnTo>
                  <a:lnTo>
                    <a:pt x="90" y="278"/>
                  </a:lnTo>
                  <a:lnTo>
                    <a:pt x="71" y="309"/>
                  </a:lnTo>
                  <a:lnTo>
                    <a:pt x="112" y="271"/>
                  </a:lnTo>
                  <a:lnTo>
                    <a:pt x="124" y="216"/>
                  </a:lnTo>
                  <a:lnTo>
                    <a:pt x="95" y="176"/>
                  </a:lnTo>
                  <a:lnTo>
                    <a:pt x="124" y="126"/>
                  </a:lnTo>
                  <a:lnTo>
                    <a:pt x="67" y="126"/>
                  </a:lnTo>
                  <a:lnTo>
                    <a:pt x="74" y="62"/>
                  </a:lnTo>
                  <a:lnTo>
                    <a:pt x="43" y="14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86"/>
            <p:cNvSpPr>
              <a:spLocks/>
            </p:cNvSpPr>
            <p:nvPr/>
          </p:nvSpPr>
          <p:spPr bwMode="auto">
            <a:xfrm rot="1318663">
              <a:off x="3714" y="1796"/>
              <a:ext cx="55" cy="86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76" y="53"/>
                </a:cxn>
                <a:cxn ang="0">
                  <a:pos x="2" y="76"/>
                </a:cxn>
                <a:cxn ang="0">
                  <a:pos x="0" y="117"/>
                </a:cxn>
                <a:cxn ang="0">
                  <a:pos x="47" y="157"/>
                </a:cxn>
                <a:cxn ang="0">
                  <a:pos x="69" y="214"/>
                </a:cxn>
                <a:cxn ang="0">
                  <a:pos x="76" y="276"/>
                </a:cxn>
                <a:cxn ang="0">
                  <a:pos x="104" y="210"/>
                </a:cxn>
                <a:cxn ang="0">
                  <a:pos x="97" y="157"/>
                </a:cxn>
                <a:cxn ang="0">
                  <a:pos x="76" y="174"/>
                </a:cxn>
                <a:cxn ang="0">
                  <a:pos x="40" y="124"/>
                </a:cxn>
                <a:cxn ang="0">
                  <a:pos x="26" y="103"/>
                </a:cxn>
                <a:cxn ang="0">
                  <a:pos x="81" y="76"/>
                </a:cxn>
                <a:cxn ang="0">
                  <a:pos x="100" y="41"/>
                </a:cxn>
                <a:cxn ang="0">
                  <a:pos x="112" y="112"/>
                </a:cxn>
                <a:cxn ang="0">
                  <a:pos x="147" y="155"/>
                </a:cxn>
                <a:cxn ang="0">
                  <a:pos x="166" y="205"/>
                </a:cxn>
                <a:cxn ang="0">
                  <a:pos x="161" y="141"/>
                </a:cxn>
                <a:cxn ang="0">
                  <a:pos x="133" y="112"/>
                </a:cxn>
                <a:cxn ang="0">
                  <a:pos x="142" y="62"/>
                </a:cxn>
                <a:cxn ang="0">
                  <a:pos x="123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66" h="276">
                  <a:moveTo>
                    <a:pt x="100" y="0"/>
                  </a:moveTo>
                  <a:lnTo>
                    <a:pt x="76" y="53"/>
                  </a:lnTo>
                  <a:lnTo>
                    <a:pt x="2" y="76"/>
                  </a:lnTo>
                  <a:lnTo>
                    <a:pt x="0" y="117"/>
                  </a:lnTo>
                  <a:lnTo>
                    <a:pt x="47" y="157"/>
                  </a:lnTo>
                  <a:lnTo>
                    <a:pt x="69" y="214"/>
                  </a:lnTo>
                  <a:lnTo>
                    <a:pt x="76" y="276"/>
                  </a:lnTo>
                  <a:lnTo>
                    <a:pt x="104" y="210"/>
                  </a:lnTo>
                  <a:lnTo>
                    <a:pt x="97" y="157"/>
                  </a:lnTo>
                  <a:lnTo>
                    <a:pt x="76" y="174"/>
                  </a:lnTo>
                  <a:lnTo>
                    <a:pt x="40" y="124"/>
                  </a:lnTo>
                  <a:lnTo>
                    <a:pt x="26" y="103"/>
                  </a:lnTo>
                  <a:lnTo>
                    <a:pt x="81" y="76"/>
                  </a:lnTo>
                  <a:lnTo>
                    <a:pt x="100" y="41"/>
                  </a:lnTo>
                  <a:lnTo>
                    <a:pt x="112" y="112"/>
                  </a:lnTo>
                  <a:lnTo>
                    <a:pt x="147" y="155"/>
                  </a:lnTo>
                  <a:lnTo>
                    <a:pt x="166" y="205"/>
                  </a:lnTo>
                  <a:lnTo>
                    <a:pt x="161" y="141"/>
                  </a:lnTo>
                  <a:lnTo>
                    <a:pt x="133" y="112"/>
                  </a:lnTo>
                  <a:lnTo>
                    <a:pt x="142" y="62"/>
                  </a:lnTo>
                  <a:lnTo>
                    <a:pt x="123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287"/>
            <p:cNvSpPr>
              <a:spLocks/>
            </p:cNvSpPr>
            <p:nvPr/>
          </p:nvSpPr>
          <p:spPr bwMode="auto">
            <a:xfrm rot="1318663">
              <a:off x="3619" y="1804"/>
              <a:ext cx="80" cy="61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13" y="38"/>
                </a:cxn>
                <a:cxn ang="0">
                  <a:pos x="140" y="12"/>
                </a:cxn>
                <a:cxn ang="0">
                  <a:pos x="149" y="62"/>
                </a:cxn>
                <a:cxn ang="0">
                  <a:pos x="97" y="50"/>
                </a:cxn>
                <a:cxn ang="0">
                  <a:pos x="64" y="12"/>
                </a:cxn>
                <a:cxn ang="0">
                  <a:pos x="69" y="93"/>
                </a:cxn>
                <a:cxn ang="0">
                  <a:pos x="23" y="119"/>
                </a:cxn>
                <a:cxn ang="0">
                  <a:pos x="0" y="52"/>
                </a:cxn>
                <a:cxn ang="0">
                  <a:pos x="19" y="133"/>
                </a:cxn>
                <a:cxn ang="0">
                  <a:pos x="90" y="126"/>
                </a:cxn>
                <a:cxn ang="0">
                  <a:pos x="99" y="76"/>
                </a:cxn>
                <a:cxn ang="0">
                  <a:pos x="140" y="109"/>
                </a:cxn>
                <a:cxn ang="0">
                  <a:pos x="116" y="193"/>
                </a:cxn>
                <a:cxn ang="0">
                  <a:pos x="133" y="200"/>
                </a:cxn>
                <a:cxn ang="0">
                  <a:pos x="168" y="136"/>
                </a:cxn>
                <a:cxn ang="0">
                  <a:pos x="173" y="57"/>
                </a:cxn>
                <a:cxn ang="0">
                  <a:pos x="223" y="100"/>
                </a:cxn>
                <a:cxn ang="0">
                  <a:pos x="232" y="33"/>
                </a:cxn>
                <a:cxn ang="0">
                  <a:pos x="242" y="0"/>
                </a:cxn>
                <a:cxn ang="0">
                  <a:pos x="242" y="0"/>
                </a:cxn>
              </a:cxnLst>
              <a:rect l="0" t="0" r="r" b="b"/>
              <a:pathLst>
                <a:path w="242" h="200">
                  <a:moveTo>
                    <a:pt x="242" y="0"/>
                  </a:moveTo>
                  <a:lnTo>
                    <a:pt x="213" y="38"/>
                  </a:lnTo>
                  <a:lnTo>
                    <a:pt x="140" y="12"/>
                  </a:lnTo>
                  <a:lnTo>
                    <a:pt x="149" y="62"/>
                  </a:lnTo>
                  <a:lnTo>
                    <a:pt x="97" y="50"/>
                  </a:lnTo>
                  <a:lnTo>
                    <a:pt x="64" y="12"/>
                  </a:lnTo>
                  <a:lnTo>
                    <a:pt x="69" y="93"/>
                  </a:lnTo>
                  <a:lnTo>
                    <a:pt x="23" y="119"/>
                  </a:lnTo>
                  <a:lnTo>
                    <a:pt x="0" y="52"/>
                  </a:lnTo>
                  <a:lnTo>
                    <a:pt x="19" y="133"/>
                  </a:lnTo>
                  <a:lnTo>
                    <a:pt x="90" y="126"/>
                  </a:lnTo>
                  <a:lnTo>
                    <a:pt x="99" y="76"/>
                  </a:lnTo>
                  <a:lnTo>
                    <a:pt x="140" y="109"/>
                  </a:lnTo>
                  <a:lnTo>
                    <a:pt x="116" y="193"/>
                  </a:lnTo>
                  <a:lnTo>
                    <a:pt x="133" y="200"/>
                  </a:lnTo>
                  <a:lnTo>
                    <a:pt x="168" y="136"/>
                  </a:lnTo>
                  <a:lnTo>
                    <a:pt x="173" y="57"/>
                  </a:lnTo>
                  <a:lnTo>
                    <a:pt x="223" y="100"/>
                  </a:lnTo>
                  <a:lnTo>
                    <a:pt x="232" y="33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88"/>
            <p:cNvSpPr>
              <a:spLocks/>
            </p:cNvSpPr>
            <p:nvPr/>
          </p:nvSpPr>
          <p:spPr bwMode="auto">
            <a:xfrm rot="1318663">
              <a:off x="3825" y="1822"/>
              <a:ext cx="26" cy="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5" y="38"/>
                </a:cxn>
                <a:cxn ang="0">
                  <a:pos x="19" y="102"/>
                </a:cxn>
                <a:cxn ang="0">
                  <a:pos x="26" y="143"/>
                </a:cxn>
                <a:cxn ang="0">
                  <a:pos x="7" y="185"/>
                </a:cxn>
                <a:cxn ang="0">
                  <a:pos x="0" y="235"/>
                </a:cxn>
                <a:cxn ang="0">
                  <a:pos x="38" y="195"/>
                </a:cxn>
                <a:cxn ang="0">
                  <a:pos x="78" y="157"/>
                </a:cxn>
                <a:cxn ang="0">
                  <a:pos x="62" y="124"/>
                </a:cxn>
                <a:cxn ang="0">
                  <a:pos x="57" y="69"/>
                </a:cxn>
                <a:cxn ang="0">
                  <a:pos x="69" y="26"/>
                </a:cxn>
                <a:cxn ang="0">
                  <a:pos x="31" y="7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8" h="235">
                  <a:moveTo>
                    <a:pt x="2" y="0"/>
                  </a:moveTo>
                  <a:lnTo>
                    <a:pt x="45" y="38"/>
                  </a:lnTo>
                  <a:lnTo>
                    <a:pt x="19" y="102"/>
                  </a:lnTo>
                  <a:lnTo>
                    <a:pt x="26" y="143"/>
                  </a:lnTo>
                  <a:lnTo>
                    <a:pt x="7" y="185"/>
                  </a:lnTo>
                  <a:lnTo>
                    <a:pt x="0" y="235"/>
                  </a:lnTo>
                  <a:lnTo>
                    <a:pt x="38" y="195"/>
                  </a:lnTo>
                  <a:lnTo>
                    <a:pt x="78" y="157"/>
                  </a:lnTo>
                  <a:lnTo>
                    <a:pt x="62" y="124"/>
                  </a:lnTo>
                  <a:lnTo>
                    <a:pt x="57" y="69"/>
                  </a:lnTo>
                  <a:lnTo>
                    <a:pt x="69" y="26"/>
                  </a:lnTo>
                  <a:lnTo>
                    <a:pt x="31" y="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289"/>
            <p:cNvSpPr>
              <a:spLocks/>
            </p:cNvSpPr>
            <p:nvPr/>
          </p:nvSpPr>
          <p:spPr bwMode="auto">
            <a:xfrm rot="1318663">
              <a:off x="3914" y="1593"/>
              <a:ext cx="205" cy="122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83" y="142"/>
                </a:cxn>
                <a:cxn ang="0">
                  <a:pos x="140" y="97"/>
                </a:cxn>
                <a:cxn ang="0">
                  <a:pos x="209" y="88"/>
                </a:cxn>
                <a:cxn ang="0">
                  <a:pos x="309" y="107"/>
                </a:cxn>
                <a:cxn ang="0">
                  <a:pos x="382" y="81"/>
                </a:cxn>
                <a:cxn ang="0">
                  <a:pos x="454" y="81"/>
                </a:cxn>
                <a:cxn ang="0">
                  <a:pos x="546" y="19"/>
                </a:cxn>
                <a:cxn ang="0">
                  <a:pos x="618" y="0"/>
                </a:cxn>
                <a:cxn ang="0">
                  <a:pos x="542" y="69"/>
                </a:cxn>
                <a:cxn ang="0">
                  <a:pos x="463" y="88"/>
                </a:cxn>
                <a:cxn ang="0">
                  <a:pos x="394" y="128"/>
                </a:cxn>
                <a:cxn ang="0">
                  <a:pos x="309" y="116"/>
                </a:cxn>
                <a:cxn ang="0">
                  <a:pos x="280" y="221"/>
                </a:cxn>
                <a:cxn ang="0">
                  <a:pos x="223" y="264"/>
                </a:cxn>
                <a:cxn ang="0">
                  <a:pos x="202" y="318"/>
                </a:cxn>
                <a:cxn ang="0">
                  <a:pos x="140" y="349"/>
                </a:cxn>
                <a:cxn ang="0">
                  <a:pos x="102" y="368"/>
                </a:cxn>
                <a:cxn ang="0">
                  <a:pos x="76" y="395"/>
                </a:cxn>
                <a:cxn ang="0">
                  <a:pos x="88" y="335"/>
                </a:cxn>
                <a:cxn ang="0">
                  <a:pos x="50" y="295"/>
                </a:cxn>
                <a:cxn ang="0">
                  <a:pos x="69" y="238"/>
                </a:cxn>
                <a:cxn ang="0">
                  <a:pos x="102" y="211"/>
                </a:cxn>
                <a:cxn ang="0">
                  <a:pos x="95" y="276"/>
                </a:cxn>
                <a:cxn ang="0">
                  <a:pos x="121" y="302"/>
                </a:cxn>
                <a:cxn ang="0">
                  <a:pos x="190" y="271"/>
                </a:cxn>
                <a:cxn ang="0">
                  <a:pos x="266" y="135"/>
                </a:cxn>
                <a:cxn ang="0">
                  <a:pos x="183" y="135"/>
                </a:cxn>
                <a:cxn ang="0">
                  <a:pos x="154" y="123"/>
                </a:cxn>
                <a:cxn ang="0">
                  <a:pos x="83" y="164"/>
                </a:cxn>
                <a:cxn ang="0">
                  <a:pos x="0" y="164"/>
                </a:cxn>
                <a:cxn ang="0">
                  <a:pos x="0" y="164"/>
                </a:cxn>
              </a:cxnLst>
              <a:rect l="0" t="0" r="r" b="b"/>
              <a:pathLst>
                <a:path w="618" h="395">
                  <a:moveTo>
                    <a:pt x="0" y="164"/>
                  </a:moveTo>
                  <a:lnTo>
                    <a:pt x="83" y="142"/>
                  </a:lnTo>
                  <a:lnTo>
                    <a:pt x="140" y="97"/>
                  </a:lnTo>
                  <a:lnTo>
                    <a:pt x="209" y="88"/>
                  </a:lnTo>
                  <a:lnTo>
                    <a:pt x="309" y="107"/>
                  </a:lnTo>
                  <a:lnTo>
                    <a:pt x="382" y="81"/>
                  </a:lnTo>
                  <a:lnTo>
                    <a:pt x="454" y="81"/>
                  </a:lnTo>
                  <a:lnTo>
                    <a:pt x="546" y="19"/>
                  </a:lnTo>
                  <a:lnTo>
                    <a:pt x="618" y="0"/>
                  </a:lnTo>
                  <a:lnTo>
                    <a:pt x="542" y="69"/>
                  </a:lnTo>
                  <a:lnTo>
                    <a:pt x="463" y="88"/>
                  </a:lnTo>
                  <a:lnTo>
                    <a:pt x="394" y="128"/>
                  </a:lnTo>
                  <a:lnTo>
                    <a:pt x="309" y="116"/>
                  </a:lnTo>
                  <a:lnTo>
                    <a:pt x="280" y="221"/>
                  </a:lnTo>
                  <a:lnTo>
                    <a:pt x="223" y="264"/>
                  </a:lnTo>
                  <a:lnTo>
                    <a:pt x="202" y="318"/>
                  </a:lnTo>
                  <a:lnTo>
                    <a:pt x="140" y="349"/>
                  </a:lnTo>
                  <a:lnTo>
                    <a:pt x="102" y="368"/>
                  </a:lnTo>
                  <a:lnTo>
                    <a:pt x="76" y="395"/>
                  </a:lnTo>
                  <a:lnTo>
                    <a:pt x="88" y="335"/>
                  </a:lnTo>
                  <a:lnTo>
                    <a:pt x="50" y="295"/>
                  </a:lnTo>
                  <a:lnTo>
                    <a:pt x="69" y="238"/>
                  </a:lnTo>
                  <a:lnTo>
                    <a:pt x="102" y="211"/>
                  </a:lnTo>
                  <a:lnTo>
                    <a:pt x="95" y="276"/>
                  </a:lnTo>
                  <a:lnTo>
                    <a:pt x="121" y="302"/>
                  </a:lnTo>
                  <a:lnTo>
                    <a:pt x="190" y="271"/>
                  </a:lnTo>
                  <a:lnTo>
                    <a:pt x="266" y="135"/>
                  </a:lnTo>
                  <a:lnTo>
                    <a:pt x="183" y="135"/>
                  </a:lnTo>
                  <a:lnTo>
                    <a:pt x="154" y="123"/>
                  </a:lnTo>
                  <a:lnTo>
                    <a:pt x="83" y="16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290"/>
            <p:cNvSpPr>
              <a:spLocks/>
            </p:cNvSpPr>
            <p:nvPr/>
          </p:nvSpPr>
          <p:spPr bwMode="auto">
            <a:xfrm rot="1318663">
              <a:off x="4192" y="1447"/>
              <a:ext cx="446" cy="281"/>
            </a:xfrm>
            <a:custGeom>
              <a:avLst/>
              <a:gdLst/>
              <a:ahLst/>
              <a:cxnLst>
                <a:cxn ang="0">
                  <a:pos x="93" y="887"/>
                </a:cxn>
                <a:cxn ang="0">
                  <a:pos x="254" y="823"/>
                </a:cxn>
                <a:cxn ang="0">
                  <a:pos x="404" y="801"/>
                </a:cxn>
                <a:cxn ang="0">
                  <a:pos x="558" y="725"/>
                </a:cxn>
                <a:cxn ang="0">
                  <a:pos x="677" y="656"/>
                </a:cxn>
                <a:cxn ang="0">
                  <a:pos x="848" y="542"/>
                </a:cxn>
                <a:cxn ang="0">
                  <a:pos x="988" y="475"/>
                </a:cxn>
                <a:cxn ang="0">
                  <a:pos x="1126" y="380"/>
                </a:cxn>
                <a:cxn ang="0">
                  <a:pos x="1219" y="297"/>
                </a:cxn>
                <a:cxn ang="0">
                  <a:pos x="1273" y="145"/>
                </a:cxn>
                <a:cxn ang="0">
                  <a:pos x="1209" y="130"/>
                </a:cxn>
                <a:cxn ang="0">
                  <a:pos x="1145" y="195"/>
                </a:cxn>
                <a:cxn ang="0">
                  <a:pos x="1012" y="259"/>
                </a:cxn>
                <a:cxn ang="0">
                  <a:pos x="910" y="311"/>
                </a:cxn>
                <a:cxn ang="0">
                  <a:pos x="815" y="352"/>
                </a:cxn>
                <a:cxn ang="0">
                  <a:pos x="710" y="409"/>
                </a:cxn>
                <a:cxn ang="0">
                  <a:pos x="584" y="470"/>
                </a:cxn>
                <a:cxn ang="0">
                  <a:pos x="577" y="451"/>
                </a:cxn>
                <a:cxn ang="0">
                  <a:pos x="672" y="385"/>
                </a:cxn>
                <a:cxn ang="0">
                  <a:pos x="815" y="337"/>
                </a:cxn>
                <a:cxn ang="0">
                  <a:pos x="967" y="264"/>
                </a:cxn>
                <a:cxn ang="0">
                  <a:pos x="1093" y="190"/>
                </a:cxn>
                <a:cxn ang="0">
                  <a:pos x="1219" y="69"/>
                </a:cxn>
                <a:cxn ang="0">
                  <a:pos x="1326" y="0"/>
                </a:cxn>
                <a:cxn ang="0">
                  <a:pos x="1300" y="171"/>
                </a:cxn>
                <a:cxn ang="0">
                  <a:pos x="1247" y="304"/>
                </a:cxn>
                <a:cxn ang="0">
                  <a:pos x="1126" y="404"/>
                </a:cxn>
                <a:cxn ang="0">
                  <a:pos x="995" y="499"/>
                </a:cxn>
                <a:cxn ang="0">
                  <a:pos x="836" y="592"/>
                </a:cxn>
                <a:cxn ang="0">
                  <a:pos x="746" y="661"/>
                </a:cxn>
                <a:cxn ang="0">
                  <a:pos x="649" y="696"/>
                </a:cxn>
                <a:cxn ang="0">
                  <a:pos x="573" y="801"/>
                </a:cxn>
                <a:cxn ang="0">
                  <a:pos x="549" y="746"/>
                </a:cxn>
                <a:cxn ang="0">
                  <a:pos x="435" y="808"/>
                </a:cxn>
                <a:cxn ang="0">
                  <a:pos x="399" y="887"/>
                </a:cxn>
                <a:cxn ang="0">
                  <a:pos x="318" y="868"/>
                </a:cxn>
                <a:cxn ang="0">
                  <a:pos x="166" y="903"/>
                </a:cxn>
                <a:cxn ang="0">
                  <a:pos x="0" y="908"/>
                </a:cxn>
              </a:cxnLst>
              <a:rect l="0" t="0" r="r" b="b"/>
              <a:pathLst>
                <a:path w="1347" h="908">
                  <a:moveTo>
                    <a:pt x="0" y="908"/>
                  </a:moveTo>
                  <a:lnTo>
                    <a:pt x="93" y="887"/>
                  </a:lnTo>
                  <a:lnTo>
                    <a:pt x="185" y="875"/>
                  </a:lnTo>
                  <a:lnTo>
                    <a:pt x="254" y="823"/>
                  </a:lnTo>
                  <a:lnTo>
                    <a:pt x="335" y="806"/>
                  </a:lnTo>
                  <a:lnTo>
                    <a:pt x="404" y="801"/>
                  </a:lnTo>
                  <a:lnTo>
                    <a:pt x="475" y="756"/>
                  </a:lnTo>
                  <a:lnTo>
                    <a:pt x="558" y="725"/>
                  </a:lnTo>
                  <a:lnTo>
                    <a:pt x="632" y="685"/>
                  </a:lnTo>
                  <a:lnTo>
                    <a:pt x="677" y="656"/>
                  </a:lnTo>
                  <a:lnTo>
                    <a:pt x="770" y="604"/>
                  </a:lnTo>
                  <a:lnTo>
                    <a:pt x="848" y="542"/>
                  </a:lnTo>
                  <a:lnTo>
                    <a:pt x="927" y="520"/>
                  </a:lnTo>
                  <a:lnTo>
                    <a:pt x="988" y="475"/>
                  </a:lnTo>
                  <a:lnTo>
                    <a:pt x="1024" y="421"/>
                  </a:lnTo>
                  <a:lnTo>
                    <a:pt x="1126" y="380"/>
                  </a:lnTo>
                  <a:lnTo>
                    <a:pt x="1174" y="316"/>
                  </a:lnTo>
                  <a:lnTo>
                    <a:pt x="1219" y="297"/>
                  </a:lnTo>
                  <a:lnTo>
                    <a:pt x="1245" y="211"/>
                  </a:lnTo>
                  <a:lnTo>
                    <a:pt x="1273" y="145"/>
                  </a:lnTo>
                  <a:lnTo>
                    <a:pt x="1266" y="85"/>
                  </a:lnTo>
                  <a:lnTo>
                    <a:pt x="1209" y="130"/>
                  </a:lnTo>
                  <a:lnTo>
                    <a:pt x="1169" y="137"/>
                  </a:lnTo>
                  <a:lnTo>
                    <a:pt x="1145" y="195"/>
                  </a:lnTo>
                  <a:lnTo>
                    <a:pt x="1088" y="211"/>
                  </a:lnTo>
                  <a:lnTo>
                    <a:pt x="1012" y="259"/>
                  </a:lnTo>
                  <a:lnTo>
                    <a:pt x="957" y="292"/>
                  </a:lnTo>
                  <a:lnTo>
                    <a:pt x="910" y="311"/>
                  </a:lnTo>
                  <a:lnTo>
                    <a:pt x="867" y="356"/>
                  </a:lnTo>
                  <a:lnTo>
                    <a:pt x="815" y="352"/>
                  </a:lnTo>
                  <a:lnTo>
                    <a:pt x="746" y="368"/>
                  </a:lnTo>
                  <a:lnTo>
                    <a:pt x="710" y="409"/>
                  </a:lnTo>
                  <a:lnTo>
                    <a:pt x="641" y="421"/>
                  </a:lnTo>
                  <a:lnTo>
                    <a:pt x="584" y="470"/>
                  </a:lnTo>
                  <a:lnTo>
                    <a:pt x="516" y="466"/>
                  </a:lnTo>
                  <a:lnTo>
                    <a:pt x="577" y="451"/>
                  </a:lnTo>
                  <a:lnTo>
                    <a:pt x="632" y="394"/>
                  </a:lnTo>
                  <a:lnTo>
                    <a:pt x="672" y="385"/>
                  </a:lnTo>
                  <a:lnTo>
                    <a:pt x="739" y="323"/>
                  </a:lnTo>
                  <a:lnTo>
                    <a:pt x="815" y="337"/>
                  </a:lnTo>
                  <a:lnTo>
                    <a:pt x="886" y="283"/>
                  </a:lnTo>
                  <a:lnTo>
                    <a:pt x="967" y="264"/>
                  </a:lnTo>
                  <a:lnTo>
                    <a:pt x="1029" y="195"/>
                  </a:lnTo>
                  <a:lnTo>
                    <a:pt x="1093" y="190"/>
                  </a:lnTo>
                  <a:lnTo>
                    <a:pt x="1133" y="109"/>
                  </a:lnTo>
                  <a:lnTo>
                    <a:pt x="1219" y="69"/>
                  </a:lnTo>
                  <a:lnTo>
                    <a:pt x="1259" y="7"/>
                  </a:lnTo>
                  <a:lnTo>
                    <a:pt x="1326" y="0"/>
                  </a:lnTo>
                  <a:lnTo>
                    <a:pt x="1347" y="85"/>
                  </a:lnTo>
                  <a:lnTo>
                    <a:pt x="1300" y="171"/>
                  </a:lnTo>
                  <a:lnTo>
                    <a:pt x="1290" y="259"/>
                  </a:lnTo>
                  <a:lnTo>
                    <a:pt x="1247" y="304"/>
                  </a:lnTo>
                  <a:lnTo>
                    <a:pt x="1186" y="344"/>
                  </a:lnTo>
                  <a:lnTo>
                    <a:pt x="1126" y="404"/>
                  </a:lnTo>
                  <a:lnTo>
                    <a:pt x="1041" y="482"/>
                  </a:lnTo>
                  <a:lnTo>
                    <a:pt x="995" y="499"/>
                  </a:lnTo>
                  <a:lnTo>
                    <a:pt x="910" y="544"/>
                  </a:lnTo>
                  <a:lnTo>
                    <a:pt x="836" y="592"/>
                  </a:lnTo>
                  <a:lnTo>
                    <a:pt x="791" y="604"/>
                  </a:lnTo>
                  <a:lnTo>
                    <a:pt x="746" y="661"/>
                  </a:lnTo>
                  <a:lnTo>
                    <a:pt x="682" y="696"/>
                  </a:lnTo>
                  <a:lnTo>
                    <a:pt x="649" y="696"/>
                  </a:lnTo>
                  <a:lnTo>
                    <a:pt x="632" y="737"/>
                  </a:lnTo>
                  <a:lnTo>
                    <a:pt x="573" y="801"/>
                  </a:lnTo>
                  <a:lnTo>
                    <a:pt x="577" y="765"/>
                  </a:lnTo>
                  <a:lnTo>
                    <a:pt x="549" y="746"/>
                  </a:lnTo>
                  <a:lnTo>
                    <a:pt x="492" y="770"/>
                  </a:lnTo>
                  <a:lnTo>
                    <a:pt x="435" y="808"/>
                  </a:lnTo>
                  <a:lnTo>
                    <a:pt x="435" y="863"/>
                  </a:lnTo>
                  <a:lnTo>
                    <a:pt x="399" y="887"/>
                  </a:lnTo>
                  <a:lnTo>
                    <a:pt x="385" y="837"/>
                  </a:lnTo>
                  <a:lnTo>
                    <a:pt x="318" y="868"/>
                  </a:lnTo>
                  <a:lnTo>
                    <a:pt x="219" y="875"/>
                  </a:lnTo>
                  <a:lnTo>
                    <a:pt x="166" y="903"/>
                  </a:lnTo>
                  <a:lnTo>
                    <a:pt x="109" y="903"/>
                  </a:lnTo>
                  <a:lnTo>
                    <a:pt x="0" y="908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291"/>
            <p:cNvSpPr>
              <a:spLocks/>
            </p:cNvSpPr>
            <p:nvPr/>
          </p:nvSpPr>
          <p:spPr bwMode="auto">
            <a:xfrm rot="1318663">
              <a:off x="4074" y="1466"/>
              <a:ext cx="294" cy="55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54" y="52"/>
                </a:cxn>
                <a:cxn ang="0">
                  <a:pos x="521" y="97"/>
                </a:cxn>
                <a:cxn ang="0">
                  <a:pos x="457" y="112"/>
                </a:cxn>
                <a:cxn ang="0">
                  <a:pos x="409" y="93"/>
                </a:cxn>
                <a:cxn ang="0">
                  <a:pos x="364" y="114"/>
                </a:cxn>
                <a:cxn ang="0">
                  <a:pos x="295" y="131"/>
                </a:cxn>
                <a:cxn ang="0">
                  <a:pos x="248" y="112"/>
                </a:cxn>
                <a:cxn ang="0">
                  <a:pos x="219" y="135"/>
                </a:cxn>
                <a:cxn ang="0">
                  <a:pos x="124" y="135"/>
                </a:cxn>
                <a:cxn ang="0">
                  <a:pos x="74" y="135"/>
                </a:cxn>
                <a:cxn ang="0">
                  <a:pos x="0" y="178"/>
                </a:cxn>
                <a:cxn ang="0">
                  <a:pos x="62" y="154"/>
                </a:cxn>
                <a:cxn ang="0">
                  <a:pos x="172" y="171"/>
                </a:cxn>
                <a:cxn ang="0">
                  <a:pos x="255" y="145"/>
                </a:cxn>
                <a:cxn ang="0">
                  <a:pos x="309" y="159"/>
                </a:cxn>
                <a:cxn ang="0">
                  <a:pos x="409" y="114"/>
                </a:cxn>
                <a:cxn ang="0">
                  <a:pos x="523" y="145"/>
                </a:cxn>
                <a:cxn ang="0">
                  <a:pos x="606" y="105"/>
                </a:cxn>
                <a:cxn ang="0">
                  <a:pos x="663" y="119"/>
                </a:cxn>
                <a:cxn ang="0">
                  <a:pos x="725" y="88"/>
                </a:cxn>
                <a:cxn ang="0">
                  <a:pos x="825" y="97"/>
                </a:cxn>
                <a:cxn ang="0">
                  <a:pos x="887" y="131"/>
                </a:cxn>
                <a:cxn ang="0">
                  <a:pos x="837" y="88"/>
                </a:cxn>
                <a:cxn ang="0">
                  <a:pos x="763" y="69"/>
                </a:cxn>
                <a:cxn ang="0">
                  <a:pos x="711" y="40"/>
                </a:cxn>
                <a:cxn ang="0">
                  <a:pos x="699" y="69"/>
                </a:cxn>
                <a:cxn ang="0">
                  <a:pos x="635" y="78"/>
                </a:cxn>
                <a:cxn ang="0">
                  <a:pos x="597" y="57"/>
                </a:cxn>
                <a:cxn ang="0">
                  <a:pos x="578" y="21"/>
                </a:cxn>
                <a:cxn ang="0">
                  <a:pos x="559" y="7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887" h="178">
                  <a:moveTo>
                    <a:pt x="542" y="0"/>
                  </a:moveTo>
                  <a:lnTo>
                    <a:pt x="554" y="52"/>
                  </a:lnTo>
                  <a:lnTo>
                    <a:pt x="521" y="97"/>
                  </a:lnTo>
                  <a:lnTo>
                    <a:pt x="457" y="112"/>
                  </a:lnTo>
                  <a:lnTo>
                    <a:pt x="409" y="93"/>
                  </a:lnTo>
                  <a:lnTo>
                    <a:pt x="364" y="114"/>
                  </a:lnTo>
                  <a:lnTo>
                    <a:pt x="295" y="131"/>
                  </a:lnTo>
                  <a:lnTo>
                    <a:pt x="248" y="112"/>
                  </a:lnTo>
                  <a:lnTo>
                    <a:pt x="219" y="135"/>
                  </a:lnTo>
                  <a:lnTo>
                    <a:pt x="124" y="135"/>
                  </a:lnTo>
                  <a:lnTo>
                    <a:pt x="74" y="135"/>
                  </a:lnTo>
                  <a:lnTo>
                    <a:pt x="0" y="178"/>
                  </a:lnTo>
                  <a:lnTo>
                    <a:pt x="62" y="154"/>
                  </a:lnTo>
                  <a:lnTo>
                    <a:pt x="172" y="171"/>
                  </a:lnTo>
                  <a:lnTo>
                    <a:pt x="255" y="145"/>
                  </a:lnTo>
                  <a:lnTo>
                    <a:pt x="309" y="159"/>
                  </a:lnTo>
                  <a:lnTo>
                    <a:pt x="409" y="114"/>
                  </a:lnTo>
                  <a:lnTo>
                    <a:pt x="523" y="145"/>
                  </a:lnTo>
                  <a:lnTo>
                    <a:pt x="606" y="105"/>
                  </a:lnTo>
                  <a:lnTo>
                    <a:pt x="663" y="119"/>
                  </a:lnTo>
                  <a:lnTo>
                    <a:pt x="725" y="88"/>
                  </a:lnTo>
                  <a:lnTo>
                    <a:pt x="825" y="97"/>
                  </a:lnTo>
                  <a:lnTo>
                    <a:pt x="887" y="131"/>
                  </a:lnTo>
                  <a:lnTo>
                    <a:pt x="837" y="88"/>
                  </a:lnTo>
                  <a:lnTo>
                    <a:pt x="763" y="69"/>
                  </a:lnTo>
                  <a:lnTo>
                    <a:pt x="711" y="40"/>
                  </a:lnTo>
                  <a:lnTo>
                    <a:pt x="699" y="69"/>
                  </a:lnTo>
                  <a:lnTo>
                    <a:pt x="635" y="78"/>
                  </a:lnTo>
                  <a:lnTo>
                    <a:pt x="597" y="57"/>
                  </a:lnTo>
                  <a:lnTo>
                    <a:pt x="578" y="21"/>
                  </a:lnTo>
                  <a:lnTo>
                    <a:pt x="559" y="7"/>
                  </a:ln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292"/>
            <p:cNvSpPr>
              <a:spLocks/>
            </p:cNvSpPr>
            <p:nvPr/>
          </p:nvSpPr>
          <p:spPr bwMode="auto">
            <a:xfrm rot="1318663">
              <a:off x="4028" y="1431"/>
              <a:ext cx="236" cy="59"/>
            </a:xfrm>
            <a:custGeom>
              <a:avLst/>
              <a:gdLst/>
              <a:ahLst/>
              <a:cxnLst>
                <a:cxn ang="0">
                  <a:pos x="9" y="157"/>
                </a:cxn>
                <a:cxn ang="0">
                  <a:pos x="102" y="90"/>
                </a:cxn>
                <a:cxn ang="0">
                  <a:pos x="183" y="117"/>
                </a:cxn>
                <a:cxn ang="0">
                  <a:pos x="218" y="64"/>
                </a:cxn>
                <a:cxn ang="0">
                  <a:pos x="309" y="40"/>
                </a:cxn>
                <a:cxn ang="0">
                  <a:pos x="399" y="76"/>
                </a:cxn>
                <a:cxn ang="0">
                  <a:pos x="430" y="40"/>
                </a:cxn>
                <a:cxn ang="0">
                  <a:pos x="501" y="40"/>
                </a:cxn>
                <a:cxn ang="0">
                  <a:pos x="537" y="0"/>
                </a:cxn>
                <a:cxn ang="0">
                  <a:pos x="603" y="12"/>
                </a:cxn>
                <a:cxn ang="0">
                  <a:pos x="627" y="48"/>
                </a:cxn>
                <a:cxn ang="0">
                  <a:pos x="649" y="0"/>
                </a:cxn>
                <a:cxn ang="0">
                  <a:pos x="715" y="29"/>
                </a:cxn>
                <a:cxn ang="0">
                  <a:pos x="675" y="33"/>
                </a:cxn>
                <a:cxn ang="0">
                  <a:pos x="627" y="69"/>
                </a:cxn>
                <a:cxn ang="0">
                  <a:pos x="577" y="40"/>
                </a:cxn>
                <a:cxn ang="0">
                  <a:pos x="537" y="48"/>
                </a:cxn>
                <a:cxn ang="0">
                  <a:pos x="506" y="76"/>
                </a:cxn>
                <a:cxn ang="0">
                  <a:pos x="437" y="64"/>
                </a:cxn>
                <a:cxn ang="0">
                  <a:pos x="399" y="90"/>
                </a:cxn>
                <a:cxn ang="0">
                  <a:pos x="309" y="76"/>
                </a:cxn>
                <a:cxn ang="0">
                  <a:pos x="235" y="76"/>
                </a:cxn>
                <a:cxn ang="0">
                  <a:pos x="188" y="126"/>
                </a:cxn>
                <a:cxn ang="0">
                  <a:pos x="121" y="124"/>
                </a:cxn>
                <a:cxn ang="0">
                  <a:pos x="0" y="190"/>
                </a:cxn>
                <a:cxn ang="0">
                  <a:pos x="9" y="157"/>
                </a:cxn>
                <a:cxn ang="0">
                  <a:pos x="9" y="157"/>
                </a:cxn>
              </a:cxnLst>
              <a:rect l="0" t="0" r="r" b="b"/>
              <a:pathLst>
                <a:path w="715" h="190">
                  <a:moveTo>
                    <a:pt x="9" y="157"/>
                  </a:moveTo>
                  <a:lnTo>
                    <a:pt x="102" y="90"/>
                  </a:lnTo>
                  <a:lnTo>
                    <a:pt x="183" y="117"/>
                  </a:lnTo>
                  <a:lnTo>
                    <a:pt x="218" y="64"/>
                  </a:lnTo>
                  <a:lnTo>
                    <a:pt x="309" y="40"/>
                  </a:lnTo>
                  <a:lnTo>
                    <a:pt x="399" y="76"/>
                  </a:lnTo>
                  <a:lnTo>
                    <a:pt x="430" y="40"/>
                  </a:lnTo>
                  <a:lnTo>
                    <a:pt x="501" y="40"/>
                  </a:lnTo>
                  <a:lnTo>
                    <a:pt x="537" y="0"/>
                  </a:lnTo>
                  <a:lnTo>
                    <a:pt x="603" y="12"/>
                  </a:lnTo>
                  <a:lnTo>
                    <a:pt x="627" y="48"/>
                  </a:lnTo>
                  <a:lnTo>
                    <a:pt x="649" y="0"/>
                  </a:lnTo>
                  <a:lnTo>
                    <a:pt x="715" y="29"/>
                  </a:lnTo>
                  <a:lnTo>
                    <a:pt x="675" y="33"/>
                  </a:lnTo>
                  <a:lnTo>
                    <a:pt x="627" y="69"/>
                  </a:lnTo>
                  <a:lnTo>
                    <a:pt x="577" y="40"/>
                  </a:lnTo>
                  <a:lnTo>
                    <a:pt x="537" y="48"/>
                  </a:lnTo>
                  <a:lnTo>
                    <a:pt x="506" y="76"/>
                  </a:lnTo>
                  <a:lnTo>
                    <a:pt x="437" y="64"/>
                  </a:lnTo>
                  <a:lnTo>
                    <a:pt x="399" y="90"/>
                  </a:lnTo>
                  <a:lnTo>
                    <a:pt x="309" y="76"/>
                  </a:lnTo>
                  <a:lnTo>
                    <a:pt x="235" y="76"/>
                  </a:lnTo>
                  <a:lnTo>
                    <a:pt x="188" y="126"/>
                  </a:lnTo>
                  <a:lnTo>
                    <a:pt x="121" y="124"/>
                  </a:lnTo>
                  <a:lnTo>
                    <a:pt x="0" y="190"/>
                  </a:lnTo>
                  <a:lnTo>
                    <a:pt x="9" y="157"/>
                  </a:lnTo>
                  <a:lnTo>
                    <a:pt x="9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293"/>
            <p:cNvSpPr>
              <a:spLocks/>
            </p:cNvSpPr>
            <p:nvPr/>
          </p:nvSpPr>
          <p:spPr bwMode="auto">
            <a:xfrm rot="1318663">
              <a:off x="4241" y="1400"/>
              <a:ext cx="461" cy="424"/>
            </a:xfrm>
            <a:custGeom>
              <a:avLst/>
              <a:gdLst/>
              <a:ahLst/>
              <a:cxnLst>
                <a:cxn ang="0">
                  <a:pos x="64" y="497"/>
                </a:cxn>
                <a:cxn ang="0">
                  <a:pos x="261" y="501"/>
                </a:cxn>
                <a:cxn ang="0">
                  <a:pos x="422" y="411"/>
                </a:cxn>
                <a:cxn ang="0">
                  <a:pos x="541" y="375"/>
                </a:cxn>
                <a:cxn ang="0">
                  <a:pos x="629" y="335"/>
                </a:cxn>
                <a:cxn ang="0">
                  <a:pos x="748" y="295"/>
                </a:cxn>
                <a:cxn ang="0">
                  <a:pos x="814" y="226"/>
                </a:cxn>
                <a:cxn ang="0">
                  <a:pos x="947" y="166"/>
                </a:cxn>
                <a:cxn ang="0">
                  <a:pos x="1104" y="90"/>
                </a:cxn>
                <a:cxn ang="0">
                  <a:pos x="1221" y="19"/>
                </a:cxn>
                <a:cxn ang="0">
                  <a:pos x="1354" y="47"/>
                </a:cxn>
                <a:cxn ang="0">
                  <a:pos x="1392" y="352"/>
                </a:cxn>
                <a:cxn ang="0">
                  <a:pos x="1290" y="606"/>
                </a:cxn>
                <a:cxn ang="0">
                  <a:pos x="1133" y="737"/>
                </a:cxn>
                <a:cxn ang="0">
                  <a:pos x="926" y="915"/>
                </a:cxn>
                <a:cxn ang="0">
                  <a:pos x="750" y="1053"/>
                </a:cxn>
                <a:cxn ang="0">
                  <a:pos x="548" y="1158"/>
                </a:cxn>
                <a:cxn ang="0">
                  <a:pos x="415" y="1239"/>
                </a:cxn>
                <a:cxn ang="0">
                  <a:pos x="249" y="1286"/>
                </a:cxn>
                <a:cxn ang="0">
                  <a:pos x="30" y="1370"/>
                </a:cxn>
                <a:cxn ang="0">
                  <a:pos x="173" y="1236"/>
                </a:cxn>
                <a:cxn ang="0">
                  <a:pos x="249" y="1236"/>
                </a:cxn>
                <a:cxn ang="0">
                  <a:pos x="289" y="1246"/>
                </a:cxn>
                <a:cxn ang="0">
                  <a:pos x="475" y="1120"/>
                </a:cxn>
                <a:cxn ang="0">
                  <a:pos x="584" y="1103"/>
                </a:cxn>
                <a:cxn ang="0">
                  <a:pos x="748" y="996"/>
                </a:cxn>
                <a:cxn ang="0">
                  <a:pos x="810" y="961"/>
                </a:cxn>
                <a:cxn ang="0">
                  <a:pos x="902" y="892"/>
                </a:cxn>
                <a:cxn ang="0">
                  <a:pos x="1097" y="746"/>
                </a:cxn>
                <a:cxn ang="0">
                  <a:pos x="1244" y="578"/>
                </a:cxn>
                <a:cxn ang="0">
                  <a:pos x="1363" y="335"/>
                </a:cxn>
                <a:cxn ang="0">
                  <a:pos x="1335" y="109"/>
                </a:cxn>
                <a:cxn ang="0">
                  <a:pos x="1173" y="121"/>
                </a:cxn>
                <a:cxn ang="0">
                  <a:pos x="952" y="190"/>
                </a:cxn>
                <a:cxn ang="0">
                  <a:pos x="814" y="311"/>
                </a:cxn>
                <a:cxn ang="0">
                  <a:pos x="665" y="375"/>
                </a:cxn>
                <a:cxn ang="0">
                  <a:pos x="548" y="411"/>
                </a:cxn>
                <a:cxn ang="0">
                  <a:pos x="394" y="461"/>
                </a:cxn>
                <a:cxn ang="0">
                  <a:pos x="263" y="513"/>
                </a:cxn>
                <a:cxn ang="0">
                  <a:pos x="111" y="509"/>
                </a:cxn>
                <a:cxn ang="0">
                  <a:pos x="0" y="570"/>
                </a:cxn>
              </a:cxnLst>
              <a:rect l="0" t="0" r="r" b="b"/>
              <a:pathLst>
                <a:path w="1392" h="1370">
                  <a:moveTo>
                    <a:pt x="0" y="570"/>
                  </a:moveTo>
                  <a:lnTo>
                    <a:pt x="64" y="497"/>
                  </a:lnTo>
                  <a:lnTo>
                    <a:pt x="173" y="473"/>
                  </a:lnTo>
                  <a:lnTo>
                    <a:pt x="261" y="501"/>
                  </a:lnTo>
                  <a:lnTo>
                    <a:pt x="294" y="437"/>
                  </a:lnTo>
                  <a:lnTo>
                    <a:pt x="422" y="411"/>
                  </a:lnTo>
                  <a:lnTo>
                    <a:pt x="491" y="421"/>
                  </a:lnTo>
                  <a:lnTo>
                    <a:pt x="541" y="375"/>
                  </a:lnTo>
                  <a:lnTo>
                    <a:pt x="596" y="371"/>
                  </a:lnTo>
                  <a:lnTo>
                    <a:pt x="629" y="335"/>
                  </a:lnTo>
                  <a:lnTo>
                    <a:pt x="698" y="330"/>
                  </a:lnTo>
                  <a:lnTo>
                    <a:pt x="748" y="295"/>
                  </a:lnTo>
                  <a:lnTo>
                    <a:pt x="793" y="285"/>
                  </a:lnTo>
                  <a:lnTo>
                    <a:pt x="814" y="226"/>
                  </a:lnTo>
                  <a:lnTo>
                    <a:pt x="909" y="237"/>
                  </a:lnTo>
                  <a:lnTo>
                    <a:pt x="947" y="166"/>
                  </a:lnTo>
                  <a:lnTo>
                    <a:pt x="1057" y="149"/>
                  </a:lnTo>
                  <a:lnTo>
                    <a:pt x="1104" y="90"/>
                  </a:lnTo>
                  <a:lnTo>
                    <a:pt x="1190" y="69"/>
                  </a:lnTo>
                  <a:lnTo>
                    <a:pt x="1221" y="19"/>
                  </a:lnTo>
                  <a:lnTo>
                    <a:pt x="1285" y="0"/>
                  </a:lnTo>
                  <a:lnTo>
                    <a:pt x="1354" y="47"/>
                  </a:lnTo>
                  <a:lnTo>
                    <a:pt x="1387" y="195"/>
                  </a:lnTo>
                  <a:lnTo>
                    <a:pt x="1392" y="352"/>
                  </a:lnTo>
                  <a:lnTo>
                    <a:pt x="1354" y="478"/>
                  </a:lnTo>
                  <a:lnTo>
                    <a:pt x="1290" y="606"/>
                  </a:lnTo>
                  <a:lnTo>
                    <a:pt x="1209" y="701"/>
                  </a:lnTo>
                  <a:lnTo>
                    <a:pt x="1133" y="737"/>
                  </a:lnTo>
                  <a:lnTo>
                    <a:pt x="1040" y="870"/>
                  </a:lnTo>
                  <a:lnTo>
                    <a:pt x="926" y="915"/>
                  </a:lnTo>
                  <a:lnTo>
                    <a:pt x="862" y="1008"/>
                  </a:lnTo>
                  <a:lnTo>
                    <a:pt x="750" y="1053"/>
                  </a:lnTo>
                  <a:lnTo>
                    <a:pt x="684" y="1125"/>
                  </a:lnTo>
                  <a:lnTo>
                    <a:pt x="548" y="1158"/>
                  </a:lnTo>
                  <a:lnTo>
                    <a:pt x="460" y="1222"/>
                  </a:lnTo>
                  <a:lnTo>
                    <a:pt x="415" y="1239"/>
                  </a:lnTo>
                  <a:lnTo>
                    <a:pt x="354" y="1286"/>
                  </a:lnTo>
                  <a:lnTo>
                    <a:pt x="249" y="1286"/>
                  </a:lnTo>
                  <a:lnTo>
                    <a:pt x="192" y="1341"/>
                  </a:lnTo>
                  <a:lnTo>
                    <a:pt x="30" y="1370"/>
                  </a:lnTo>
                  <a:lnTo>
                    <a:pt x="128" y="1329"/>
                  </a:lnTo>
                  <a:lnTo>
                    <a:pt x="173" y="1236"/>
                  </a:lnTo>
                  <a:lnTo>
                    <a:pt x="192" y="1291"/>
                  </a:lnTo>
                  <a:lnTo>
                    <a:pt x="249" y="1236"/>
                  </a:lnTo>
                  <a:lnTo>
                    <a:pt x="282" y="1144"/>
                  </a:lnTo>
                  <a:lnTo>
                    <a:pt x="289" y="1246"/>
                  </a:lnTo>
                  <a:lnTo>
                    <a:pt x="406" y="1203"/>
                  </a:lnTo>
                  <a:lnTo>
                    <a:pt x="475" y="1120"/>
                  </a:lnTo>
                  <a:lnTo>
                    <a:pt x="496" y="1158"/>
                  </a:lnTo>
                  <a:lnTo>
                    <a:pt x="584" y="1103"/>
                  </a:lnTo>
                  <a:lnTo>
                    <a:pt x="665" y="1089"/>
                  </a:lnTo>
                  <a:lnTo>
                    <a:pt x="748" y="996"/>
                  </a:lnTo>
                  <a:lnTo>
                    <a:pt x="779" y="1015"/>
                  </a:lnTo>
                  <a:lnTo>
                    <a:pt x="810" y="961"/>
                  </a:lnTo>
                  <a:lnTo>
                    <a:pt x="838" y="991"/>
                  </a:lnTo>
                  <a:lnTo>
                    <a:pt x="902" y="892"/>
                  </a:lnTo>
                  <a:lnTo>
                    <a:pt x="1024" y="834"/>
                  </a:lnTo>
                  <a:lnTo>
                    <a:pt x="1097" y="746"/>
                  </a:lnTo>
                  <a:lnTo>
                    <a:pt x="1190" y="677"/>
                  </a:lnTo>
                  <a:lnTo>
                    <a:pt x="1244" y="578"/>
                  </a:lnTo>
                  <a:lnTo>
                    <a:pt x="1335" y="473"/>
                  </a:lnTo>
                  <a:lnTo>
                    <a:pt x="1363" y="335"/>
                  </a:lnTo>
                  <a:lnTo>
                    <a:pt x="1335" y="207"/>
                  </a:lnTo>
                  <a:lnTo>
                    <a:pt x="1335" y="109"/>
                  </a:lnTo>
                  <a:lnTo>
                    <a:pt x="1271" y="69"/>
                  </a:lnTo>
                  <a:lnTo>
                    <a:pt x="1173" y="121"/>
                  </a:lnTo>
                  <a:lnTo>
                    <a:pt x="1064" y="180"/>
                  </a:lnTo>
                  <a:lnTo>
                    <a:pt x="952" y="190"/>
                  </a:lnTo>
                  <a:lnTo>
                    <a:pt x="912" y="275"/>
                  </a:lnTo>
                  <a:lnTo>
                    <a:pt x="814" y="311"/>
                  </a:lnTo>
                  <a:lnTo>
                    <a:pt x="738" y="330"/>
                  </a:lnTo>
                  <a:lnTo>
                    <a:pt x="665" y="375"/>
                  </a:lnTo>
                  <a:lnTo>
                    <a:pt x="617" y="378"/>
                  </a:lnTo>
                  <a:lnTo>
                    <a:pt x="548" y="411"/>
                  </a:lnTo>
                  <a:lnTo>
                    <a:pt x="487" y="442"/>
                  </a:lnTo>
                  <a:lnTo>
                    <a:pt x="394" y="461"/>
                  </a:lnTo>
                  <a:lnTo>
                    <a:pt x="339" y="442"/>
                  </a:lnTo>
                  <a:lnTo>
                    <a:pt x="263" y="513"/>
                  </a:lnTo>
                  <a:lnTo>
                    <a:pt x="156" y="518"/>
                  </a:lnTo>
                  <a:lnTo>
                    <a:pt x="111" y="509"/>
                  </a:lnTo>
                  <a:lnTo>
                    <a:pt x="52" y="530"/>
                  </a:lnTo>
                  <a:lnTo>
                    <a:pt x="0" y="57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294"/>
            <p:cNvSpPr>
              <a:spLocks/>
            </p:cNvSpPr>
            <p:nvPr/>
          </p:nvSpPr>
          <p:spPr bwMode="auto">
            <a:xfrm rot="1318663">
              <a:off x="3848" y="1641"/>
              <a:ext cx="326" cy="106"/>
            </a:xfrm>
            <a:custGeom>
              <a:avLst/>
              <a:gdLst/>
              <a:ahLst/>
              <a:cxnLst>
                <a:cxn ang="0">
                  <a:pos x="17" y="335"/>
                </a:cxn>
                <a:cxn ang="0">
                  <a:pos x="103" y="340"/>
                </a:cxn>
                <a:cxn ang="0">
                  <a:pos x="179" y="295"/>
                </a:cxn>
                <a:cxn ang="0">
                  <a:pos x="236" y="304"/>
                </a:cxn>
                <a:cxn ang="0">
                  <a:pos x="276" y="276"/>
                </a:cxn>
                <a:cxn ang="0">
                  <a:pos x="345" y="269"/>
                </a:cxn>
                <a:cxn ang="0">
                  <a:pos x="411" y="252"/>
                </a:cxn>
                <a:cxn ang="0">
                  <a:pos x="445" y="226"/>
                </a:cxn>
                <a:cxn ang="0">
                  <a:pos x="497" y="219"/>
                </a:cxn>
                <a:cxn ang="0">
                  <a:pos x="564" y="183"/>
                </a:cxn>
                <a:cxn ang="0">
                  <a:pos x="630" y="207"/>
                </a:cxn>
                <a:cxn ang="0">
                  <a:pos x="680" y="178"/>
                </a:cxn>
                <a:cxn ang="0">
                  <a:pos x="716" y="131"/>
                </a:cxn>
                <a:cxn ang="0">
                  <a:pos x="787" y="138"/>
                </a:cxn>
                <a:cxn ang="0">
                  <a:pos x="841" y="90"/>
                </a:cxn>
                <a:cxn ang="0">
                  <a:pos x="920" y="90"/>
                </a:cxn>
                <a:cxn ang="0">
                  <a:pos x="984" y="64"/>
                </a:cxn>
                <a:cxn ang="0">
                  <a:pos x="913" y="69"/>
                </a:cxn>
                <a:cxn ang="0">
                  <a:pos x="853" y="64"/>
                </a:cxn>
                <a:cxn ang="0">
                  <a:pos x="787" y="107"/>
                </a:cxn>
                <a:cxn ang="0">
                  <a:pos x="716" y="107"/>
                </a:cxn>
                <a:cxn ang="0">
                  <a:pos x="716" y="24"/>
                </a:cxn>
                <a:cxn ang="0">
                  <a:pos x="675" y="131"/>
                </a:cxn>
                <a:cxn ang="0">
                  <a:pos x="573" y="147"/>
                </a:cxn>
                <a:cxn ang="0">
                  <a:pos x="583" y="97"/>
                </a:cxn>
                <a:cxn ang="0">
                  <a:pos x="554" y="64"/>
                </a:cxn>
                <a:cxn ang="0">
                  <a:pos x="502" y="26"/>
                </a:cxn>
                <a:cxn ang="0">
                  <a:pos x="485" y="0"/>
                </a:cxn>
                <a:cxn ang="0">
                  <a:pos x="497" y="40"/>
                </a:cxn>
                <a:cxn ang="0">
                  <a:pos x="554" y="90"/>
                </a:cxn>
                <a:cxn ang="0">
                  <a:pos x="514" y="138"/>
                </a:cxn>
                <a:cxn ang="0">
                  <a:pos x="502" y="171"/>
                </a:cxn>
                <a:cxn ang="0">
                  <a:pos x="461" y="188"/>
                </a:cxn>
                <a:cxn ang="0">
                  <a:pos x="449" y="102"/>
                </a:cxn>
                <a:cxn ang="0">
                  <a:pos x="416" y="183"/>
                </a:cxn>
                <a:cxn ang="0">
                  <a:pos x="357" y="226"/>
                </a:cxn>
                <a:cxn ang="0">
                  <a:pos x="319" y="243"/>
                </a:cxn>
                <a:cxn ang="0">
                  <a:pos x="255" y="259"/>
                </a:cxn>
                <a:cxn ang="0">
                  <a:pos x="250" y="226"/>
                </a:cxn>
                <a:cxn ang="0">
                  <a:pos x="200" y="269"/>
                </a:cxn>
                <a:cxn ang="0">
                  <a:pos x="148" y="252"/>
                </a:cxn>
                <a:cxn ang="0">
                  <a:pos x="93" y="309"/>
                </a:cxn>
                <a:cxn ang="0">
                  <a:pos x="0" y="309"/>
                </a:cxn>
                <a:cxn ang="0">
                  <a:pos x="17" y="335"/>
                </a:cxn>
                <a:cxn ang="0">
                  <a:pos x="17" y="335"/>
                </a:cxn>
              </a:cxnLst>
              <a:rect l="0" t="0" r="r" b="b"/>
              <a:pathLst>
                <a:path w="984" h="340">
                  <a:moveTo>
                    <a:pt x="17" y="335"/>
                  </a:moveTo>
                  <a:lnTo>
                    <a:pt x="103" y="340"/>
                  </a:lnTo>
                  <a:lnTo>
                    <a:pt x="179" y="295"/>
                  </a:lnTo>
                  <a:lnTo>
                    <a:pt x="236" y="304"/>
                  </a:lnTo>
                  <a:lnTo>
                    <a:pt x="276" y="276"/>
                  </a:lnTo>
                  <a:lnTo>
                    <a:pt x="345" y="269"/>
                  </a:lnTo>
                  <a:lnTo>
                    <a:pt x="411" y="252"/>
                  </a:lnTo>
                  <a:lnTo>
                    <a:pt x="445" y="226"/>
                  </a:lnTo>
                  <a:lnTo>
                    <a:pt x="497" y="219"/>
                  </a:lnTo>
                  <a:lnTo>
                    <a:pt x="564" y="183"/>
                  </a:lnTo>
                  <a:lnTo>
                    <a:pt x="630" y="207"/>
                  </a:lnTo>
                  <a:lnTo>
                    <a:pt x="680" y="178"/>
                  </a:lnTo>
                  <a:lnTo>
                    <a:pt x="716" y="131"/>
                  </a:lnTo>
                  <a:lnTo>
                    <a:pt x="787" y="138"/>
                  </a:lnTo>
                  <a:lnTo>
                    <a:pt x="841" y="90"/>
                  </a:lnTo>
                  <a:lnTo>
                    <a:pt x="920" y="90"/>
                  </a:lnTo>
                  <a:lnTo>
                    <a:pt x="984" y="64"/>
                  </a:lnTo>
                  <a:lnTo>
                    <a:pt x="913" y="69"/>
                  </a:lnTo>
                  <a:lnTo>
                    <a:pt x="853" y="64"/>
                  </a:lnTo>
                  <a:lnTo>
                    <a:pt x="787" y="107"/>
                  </a:lnTo>
                  <a:lnTo>
                    <a:pt x="716" y="107"/>
                  </a:lnTo>
                  <a:lnTo>
                    <a:pt x="716" y="24"/>
                  </a:lnTo>
                  <a:lnTo>
                    <a:pt x="675" y="131"/>
                  </a:lnTo>
                  <a:lnTo>
                    <a:pt x="573" y="147"/>
                  </a:lnTo>
                  <a:lnTo>
                    <a:pt x="583" y="97"/>
                  </a:lnTo>
                  <a:lnTo>
                    <a:pt x="554" y="64"/>
                  </a:lnTo>
                  <a:lnTo>
                    <a:pt x="502" y="26"/>
                  </a:lnTo>
                  <a:lnTo>
                    <a:pt x="485" y="0"/>
                  </a:lnTo>
                  <a:lnTo>
                    <a:pt x="497" y="40"/>
                  </a:lnTo>
                  <a:lnTo>
                    <a:pt x="554" y="90"/>
                  </a:lnTo>
                  <a:lnTo>
                    <a:pt x="514" y="138"/>
                  </a:lnTo>
                  <a:lnTo>
                    <a:pt x="502" y="171"/>
                  </a:lnTo>
                  <a:lnTo>
                    <a:pt x="461" y="188"/>
                  </a:lnTo>
                  <a:lnTo>
                    <a:pt x="449" y="102"/>
                  </a:lnTo>
                  <a:lnTo>
                    <a:pt x="416" y="183"/>
                  </a:lnTo>
                  <a:lnTo>
                    <a:pt x="357" y="226"/>
                  </a:lnTo>
                  <a:lnTo>
                    <a:pt x="319" y="243"/>
                  </a:lnTo>
                  <a:lnTo>
                    <a:pt x="255" y="259"/>
                  </a:lnTo>
                  <a:lnTo>
                    <a:pt x="250" y="226"/>
                  </a:lnTo>
                  <a:lnTo>
                    <a:pt x="200" y="269"/>
                  </a:lnTo>
                  <a:lnTo>
                    <a:pt x="148" y="252"/>
                  </a:lnTo>
                  <a:lnTo>
                    <a:pt x="93" y="309"/>
                  </a:lnTo>
                  <a:lnTo>
                    <a:pt x="0" y="309"/>
                  </a:lnTo>
                  <a:lnTo>
                    <a:pt x="17" y="335"/>
                  </a:lnTo>
                  <a:lnTo>
                    <a:pt x="17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295"/>
            <p:cNvSpPr>
              <a:spLocks/>
            </p:cNvSpPr>
            <p:nvPr/>
          </p:nvSpPr>
          <p:spPr bwMode="auto">
            <a:xfrm rot="1318663">
              <a:off x="3445" y="1647"/>
              <a:ext cx="463" cy="230"/>
            </a:xfrm>
            <a:custGeom>
              <a:avLst/>
              <a:gdLst/>
              <a:ahLst/>
              <a:cxnLst>
                <a:cxn ang="0">
                  <a:pos x="1370" y="291"/>
                </a:cxn>
                <a:cxn ang="0">
                  <a:pos x="1390" y="481"/>
                </a:cxn>
                <a:cxn ang="0">
                  <a:pos x="1370" y="561"/>
                </a:cxn>
                <a:cxn ang="0">
                  <a:pos x="1070" y="671"/>
                </a:cxn>
                <a:cxn ang="0">
                  <a:pos x="910" y="711"/>
                </a:cxn>
                <a:cxn ang="0">
                  <a:pos x="830" y="731"/>
                </a:cxn>
                <a:cxn ang="0">
                  <a:pos x="790" y="741"/>
                </a:cxn>
                <a:cxn ang="0">
                  <a:pos x="710" y="731"/>
                </a:cxn>
                <a:cxn ang="0">
                  <a:pos x="680" y="711"/>
                </a:cxn>
                <a:cxn ang="0">
                  <a:pos x="510" y="651"/>
                </a:cxn>
                <a:cxn ang="0">
                  <a:pos x="430" y="581"/>
                </a:cxn>
                <a:cxn ang="0">
                  <a:pos x="410" y="551"/>
                </a:cxn>
                <a:cxn ang="0">
                  <a:pos x="380" y="541"/>
                </a:cxn>
                <a:cxn ang="0">
                  <a:pos x="370" y="511"/>
                </a:cxn>
                <a:cxn ang="0">
                  <a:pos x="340" y="491"/>
                </a:cxn>
                <a:cxn ang="0">
                  <a:pos x="290" y="451"/>
                </a:cxn>
                <a:cxn ang="0">
                  <a:pos x="240" y="411"/>
                </a:cxn>
                <a:cxn ang="0">
                  <a:pos x="190" y="321"/>
                </a:cxn>
                <a:cxn ang="0">
                  <a:pos x="130" y="281"/>
                </a:cxn>
                <a:cxn ang="0">
                  <a:pos x="50" y="131"/>
                </a:cxn>
                <a:cxn ang="0">
                  <a:pos x="30" y="71"/>
                </a:cxn>
                <a:cxn ang="0">
                  <a:pos x="10" y="41"/>
                </a:cxn>
                <a:cxn ang="0">
                  <a:pos x="0" y="11"/>
                </a:cxn>
                <a:cxn ang="0">
                  <a:pos x="30" y="121"/>
                </a:cxn>
                <a:cxn ang="0">
                  <a:pos x="60" y="141"/>
                </a:cxn>
                <a:cxn ang="0">
                  <a:pos x="250" y="301"/>
                </a:cxn>
                <a:cxn ang="0">
                  <a:pos x="260" y="401"/>
                </a:cxn>
                <a:cxn ang="0">
                  <a:pos x="320" y="421"/>
                </a:cxn>
                <a:cxn ang="0">
                  <a:pos x="370" y="491"/>
                </a:cxn>
                <a:cxn ang="0">
                  <a:pos x="470" y="541"/>
                </a:cxn>
                <a:cxn ang="0">
                  <a:pos x="480" y="631"/>
                </a:cxn>
                <a:cxn ang="0">
                  <a:pos x="550" y="641"/>
                </a:cxn>
                <a:cxn ang="0">
                  <a:pos x="580" y="661"/>
                </a:cxn>
                <a:cxn ang="0">
                  <a:pos x="660" y="671"/>
                </a:cxn>
                <a:cxn ang="0">
                  <a:pos x="780" y="731"/>
                </a:cxn>
                <a:cxn ang="0">
                  <a:pos x="840" y="721"/>
                </a:cxn>
                <a:cxn ang="0">
                  <a:pos x="860" y="691"/>
                </a:cxn>
                <a:cxn ang="0">
                  <a:pos x="950" y="701"/>
                </a:cxn>
                <a:cxn ang="0">
                  <a:pos x="1050" y="661"/>
                </a:cxn>
                <a:cxn ang="0">
                  <a:pos x="1060" y="631"/>
                </a:cxn>
                <a:cxn ang="0">
                  <a:pos x="1090" y="621"/>
                </a:cxn>
                <a:cxn ang="0">
                  <a:pos x="1230" y="611"/>
                </a:cxn>
                <a:cxn ang="0">
                  <a:pos x="1330" y="551"/>
                </a:cxn>
                <a:cxn ang="0">
                  <a:pos x="1340" y="481"/>
                </a:cxn>
                <a:cxn ang="0">
                  <a:pos x="1340" y="411"/>
                </a:cxn>
                <a:cxn ang="0">
                  <a:pos x="1370" y="291"/>
                </a:cxn>
              </a:cxnLst>
              <a:rect l="0" t="0" r="r" b="b"/>
              <a:pathLst>
                <a:path w="1396" h="741">
                  <a:moveTo>
                    <a:pt x="1370" y="291"/>
                  </a:moveTo>
                  <a:cubicBezTo>
                    <a:pt x="1367" y="328"/>
                    <a:pt x="1396" y="445"/>
                    <a:pt x="1390" y="481"/>
                  </a:cubicBezTo>
                  <a:cubicBezTo>
                    <a:pt x="1386" y="508"/>
                    <a:pt x="1396" y="552"/>
                    <a:pt x="1370" y="561"/>
                  </a:cubicBezTo>
                  <a:cubicBezTo>
                    <a:pt x="1268" y="595"/>
                    <a:pt x="1172" y="637"/>
                    <a:pt x="1070" y="671"/>
                  </a:cubicBezTo>
                  <a:cubicBezTo>
                    <a:pt x="1018" y="688"/>
                    <a:pt x="963" y="698"/>
                    <a:pt x="910" y="711"/>
                  </a:cubicBezTo>
                  <a:cubicBezTo>
                    <a:pt x="883" y="718"/>
                    <a:pt x="857" y="724"/>
                    <a:pt x="830" y="731"/>
                  </a:cubicBezTo>
                  <a:cubicBezTo>
                    <a:pt x="817" y="734"/>
                    <a:pt x="790" y="741"/>
                    <a:pt x="790" y="741"/>
                  </a:cubicBezTo>
                  <a:cubicBezTo>
                    <a:pt x="763" y="738"/>
                    <a:pt x="736" y="738"/>
                    <a:pt x="710" y="731"/>
                  </a:cubicBezTo>
                  <a:cubicBezTo>
                    <a:pt x="698" y="728"/>
                    <a:pt x="691" y="716"/>
                    <a:pt x="680" y="711"/>
                  </a:cubicBezTo>
                  <a:cubicBezTo>
                    <a:pt x="625" y="687"/>
                    <a:pt x="569" y="663"/>
                    <a:pt x="510" y="651"/>
                  </a:cubicBezTo>
                  <a:cubicBezTo>
                    <a:pt x="477" y="629"/>
                    <a:pt x="463" y="603"/>
                    <a:pt x="430" y="581"/>
                  </a:cubicBezTo>
                  <a:cubicBezTo>
                    <a:pt x="423" y="571"/>
                    <a:pt x="419" y="559"/>
                    <a:pt x="410" y="551"/>
                  </a:cubicBezTo>
                  <a:cubicBezTo>
                    <a:pt x="402" y="544"/>
                    <a:pt x="387" y="548"/>
                    <a:pt x="380" y="541"/>
                  </a:cubicBezTo>
                  <a:cubicBezTo>
                    <a:pt x="373" y="534"/>
                    <a:pt x="377" y="519"/>
                    <a:pt x="370" y="511"/>
                  </a:cubicBezTo>
                  <a:cubicBezTo>
                    <a:pt x="362" y="502"/>
                    <a:pt x="350" y="498"/>
                    <a:pt x="340" y="491"/>
                  </a:cubicBezTo>
                  <a:cubicBezTo>
                    <a:pt x="283" y="405"/>
                    <a:pt x="359" y="506"/>
                    <a:pt x="290" y="451"/>
                  </a:cubicBezTo>
                  <a:cubicBezTo>
                    <a:pt x="225" y="399"/>
                    <a:pt x="315" y="436"/>
                    <a:pt x="240" y="411"/>
                  </a:cubicBezTo>
                  <a:cubicBezTo>
                    <a:pt x="222" y="358"/>
                    <a:pt x="236" y="390"/>
                    <a:pt x="190" y="321"/>
                  </a:cubicBezTo>
                  <a:cubicBezTo>
                    <a:pt x="177" y="301"/>
                    <a:pt x="130" y="281"/>
                    <a:pt x="130" y="281"/>
                  </a:cubicBezTo>
                  <a:cubicBezTo>
                    <a:pt x="112" y="227"/>
                    <a:pt x="73" y="183"/>
                    <a:pt x="50" y="131"/>
                  </a:cubicBezTo>
                  <a:cubicBezTo>
                    <a:pt x="41" y="112"/>
                    <a:pt x="42" y="89"/>
                    <a:pt x="30" y="71"/>
                  </a:cubicBezTo>
                  <a:cubicBezTo>
                    <a:pt x="23" y="61"/>
                    <a:pt x="15" y="52"/>
                    <a:pt x="10" y="41"/>
                  </a:cubicBezTo>
                  <a:cubicBezTo>
                    <a:pt x="5" y="32"/>
                    <a:pt x="0" y="0"/>
                    <a:pt x="0" y="11"/>
                  </a:cubicBezTo>
                  <a:cubicBezTo>
                    <a:pt x="0" y="18"/>
                    <a:pt x="27" y="116"/>
                    <a:pt x="30" y="121"/>
                  </a:cubicBezTo>
                  <a:cubicBezTo>
                    <a:pt x="37" y="131"/>
                    <a:pt x="50" y="134"/>
                    <a:pt x="60" y="141"/>
                  </a:cubicBezTo>
                  <a:cubicBezTo>
                    <a:pt x="94" y="242"/>
                    <a:pt x="150" y="281"/>
                    <a:pt x="250" y="301"/>
                  </a:cubicBezTo>
                  <a:cubicBezTo>
                    <a:pt x="253" y="334"/>
                    <a:pt x="243" y="372"/>
                    <a:pt x="260" y="401"/>
                  </a:cubicBezTo>
                  <a:cubicBezTo>
                    <a:pt x="271" y="419"/>
                    <a:pt x="320" y="421"/>
                    <a:pt x="320" y="421"/>
                  </a:cubicBezTo>
                  <a:cubicBezTo>
                    <a:pt x="343" y="491"/>
                    <a:pt x="320" y="474"/>
                    <a:pt x="370" y="491"/>
                  </a:cubicBezTo>
                  <a:cubicBezTo>
                    <a:pt x="388" y="544"/>
                    <a:pt x="415" y="532"/>
                    <a:pt x="470" y="541"/>
                  </a:cubicBezTo>
                  <a:cubicBezTo>
                    <a:pt x="473" y="571"/>
                    <a:pt x="461" y="607"/>
                    <a:pt x="480" y="631"/>
                  </a:cubicBezTo>
                  <a:cubicBezTo>
                    <a:pt x="495" y="649"/>
                    <a:pt x="527" y="634"/>
                    <a:pt x="550" y="641"/>
                  </a:cubicBezTo>
                  <a:cubicBezTo>
                    <a:pt x="562" y="644"/>
                    <a:pt x="568" y="658"/>
                    <a:pt x="580" y="661"/>
                  </a:cubicBezTo>
                  <a:cubicBezTo>
                    <a:pt x="606" y="668"/>
                    <a:pt x="633" y="668"/>
                    <a:pt x="660" y="671"/>
                  </a:cubicBezTo>
                  <a:cubicBezTo>
                    <a:pt x="704" y="686"/>
                    <a:pt x="736" y="716"/>
                    <a:pt x="780" y="731"/>
                  </a:cubicBezTo>
                  <a:cubicBezTo>
                    <a:pt x="800" y="728"/>
                    <a:pt x="822" y="730"/>
                    <a:pt x="840" y="721"/>
                  </a:cubicBezTo>
                  <a:cubicBezTo>
                    <a:pt x="851" y="716"/>
                    <a:pt x="848" y="693"/>
                    <a:pt x="860" y="691"/>
                  </a:cubicBezTo>
                  <a:cubicBezTo>
                    <a:pt x="890" y="686"/>
                    <a:pt x="920" y="698"/>
                    <a:pt x="950" y="701"/>
                  </a:cubicBezTo>
                  <a:cubicBezTo>
                    <a:pt x="1021" y="692"/>
                    <a:pt x="1024" y="712"/>
                    <a:pt x="1050" y="661"/>
                  </a:cubicBezTo>
                  <a:cubicBezTo>
                    <a:pt x="1055" y="652"/>
                    <a:pt x="1053" y="638"/>
                    <a:pt x="1060" y="631"/>
                  </a:cubicBezTo>
                  <a:cubicBezTo>
                    <a:pt x="1067" y="624"/>
                    <a:pt x="1080" y="622"/>
                    <a:pt x="1090" y="621"/>
                  </a:cubicBezTo>
                  <a:cubicBezTo>
                    <a:pt x="1136" y="616"/>
                    <a:pt x="1183" y="614"/>
                    <a:pt x="1230" y="611"/>
                  </a:cubicBezTo>
                  <a:cubicBezTo>
                    <a:pt x="1246" y="546"/>
                    <a:pt x="1263" y="562"/>
                    <a:pt x="1330" y="551"/>
                  </a:cubicBezTo>
                  <a:cubicBezTo>
                    <a:pt x="1333" y="528"/>
                    <a:pt x="1332" y="503"/>
                    <a:pt x="1340" y="481"/>
                  </a:cubicBezTo>
                  <a:cubicBezTo>
                    <a:pt x="1349" y="459"/>
                    <a:pt x="1332" y="434"/>
                    <a:pt x="1340" y="411"/>
                  </a:cubicBezTo>
                  <a:cubicBezTo>
                    <a:pt x="1352" y="374"/>
                    <a:pt x="1355" y="320"/>
                    <a:pt x="1370" y="29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530"/>
            <p:cNvSpPr>
              <a:spLocks noChangeArrowheads="1"/>
            </p:cNvSpPr>
            <p:nvPr/>
          </p:nvSpPr>
          <p:spPr bwMode="auto">
            <a:xfrm>
              <a:off x="4704" y="1440"/>
              <a:ext cx="6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latin typeface="Arial" charset="0"/>
                  <a:cs typeface="Arial" charset="0"/>
                </a:rPr>
                <a:t>Pancreas</a:t>
              </a:r>
              <a:endParaRPr lang="fr-FR" sz="16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7" name="Freeform 305"/>
          <p:cNvSpPr>
            <a:spLocks/>
          </p:cNvSpPr>
          <p:nvPr/>
        </p:nvSpPr>
        <p:spPr bwMode="auto">
          <a:xfrm>
            <a:off x="5427663" y="1143000"/>
            <a:ext cx="3411537" cy="35052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149" y="0"/>
              </a:cxn>
              <a:cxn ang="0">
                <a:pos x="2149" y="2208"/>
              </a:cxn>
              <a:cxn ang="0">
                <a:pos x="1861" y="2208"/>
              </a:cxn>
            </a:cxnLst>
            <a:rect l="0" t="0" r="r" b="b"/>
            <a:pathLst>
              <a:path w="2149" h="2208">
                <a:moveTo>
                  <a:pt x="0" y="2"/>
                </a:moveTo>
                <a:lnTo>
                  <a:pt x="2149" y="0"/>
                </a:lnTo>
                <a:lnTo>
                  <a:pt x="2149" y="2208"/>
                </a:lnTo>
                <a:lnTo>
                  <a:pt x="1861" y="2208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8" name="Freeform 304"/>
          <p:cNvSpPr>
            <a:spLocks/>
          </p:cNvSpPr>
          <p:nvPr/>
        </p:nvSpPr>
        <p:spPr bwMode="auto">
          <a:xfrm>
            <a:off x="304800" y="1143000"/>
            <a:ext cx="3454400" cy="3032125"/>
          </a:xfrm>
          <a:custGeom>
            <a:avLst/>
            <a:gdLst/>
            <a:ahLst/>
            <a:cxnLst>
              <a:cxn ang="0">
                <a:pos x="338" y="1947"/>
              </a:cxn>
              <a:cxn ang="0">
                <a:pos x="0" y="1947"/>
              </a:cxn>
              <a:cxn ang="0">
                <a:pos x="0" y="0"/>
              </a:cxn>
              <a:cxn ang="0">
                <a:pos x="2176" y="2"/>
              </a:cxn>
            </a:cxnLst>
            <a:rect l="0" t="0" r="r" b="b"/>
            <a:pathLst>
              <a:path w="2176" h="1947">
                <a:moveTo>
                  <a:pt x="338" y="1947"/>
                </a:moveTo>
                <a:lnTo>
                  <a:pt x="0" y="1947"/>
                </a:lnTo>
                <a:lnTo>
                  <a:pt x="0" y="0"/>
                </a:lnTo>
                <a:lnTo>
                  <a:pt x="2176" y="2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9" name="Rectangle 255"/>
          <p:cNvSpPr>
            <a:spLocks noChangeArrowheads="1"/>
          </p:cNvSpPr>
          <p:nvPr/>
        </p:nvSpPr>
        <p:spPr bwMode="auto">
          <a:xfrm>
            <a:off x="5410200" y="1752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u="sng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Sonsor</a:t>
            </a:r>
            <a:r>
              <a:rPr lang="fr-FR" sz="1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transmitter</a:t>
            </a:r>
            <a:endParaRPr lang="fr-FR" sz="1600" u="sng" dirty="0"/>
          </a:p>
        </p:txBody>
      </p:sp>
      <p:grpSp>
        <p:nvGrpSpPr>
          <p:cNvPr id="50" name="Group 550"/>
          <p:cNvGrpSpPr>
            <a:grpSpLocks/>
          </p:cNvGrpSpPr>
          <p:nvPr/>
        </p:nvGrpSpPr>
        <p:grpSpPr bwMode="auto">
          <a:xfrm>
            <a:off x="5105400" y="2652713"/>
            <a:ext cx="3109913" cy="3519487"/>
            <a:chOff x="3216" y="1671"/>
            <a:chExt cx="1959" cy="2217"/>
          </a:xfrm>
        </p:grpSpPr>
        <p:sp>
          <p:nvSpPr>
            <p:cNvPr id="51" name="Oval 296"/>
            <p:cNvSpPr>
              <a:spLocks noChangeArrowheads="1"/>
            </p:cNvSpPr>
            <p:nvPr/>
          </p:nvSpPr>
          <p:spPr bwMode="auto">
            <a:xfrm>
              <a:off x="3216" y="1968"/>
              <a:ext cx="1959" cy="19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297"/>
            <p:cNvSpPr>
              <a:spLocks noChangeShapeType="1"/>
            </p:cNvSpPr>
            <p:nvPr/>
          </p:nvSpPr>
          <p:spPr bwMode="auto">
            <a:xfrm flipV="1">
              <a:off x="3792" y="168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298"/>
            <p:cNvSpPr>
              <a:spLocks noChangeShapeType="1"/>
            </p:cNvSpPr>
            <p:nvPr/>
          </p:nvSpPr>
          <p:spPr bwMode="auto">
            <a:xfrm flipH="1" flipV="1">
              <a:off x="4176" y="1671"/>
              <a:ext cx="442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4" name="Group 310"/>
          <p:cNvGrpSpPr>
            <a:grpSpLocks/>
          </p:cNvGrpSpPr>
          <p:nvPr/>
        </p:nvGrpSpPr>
        <p:grpSpPr bwMode="auto">
          <a:xfrm>
            <a:off x="5562600" y="3352800"/>
            <a:ext cx="2522538" cy="2603500"/>
            <a:chOff x="3504" y="2256"/>
            <a:chExt cx="1589" cy="1640"/>
          </a:xfrm>
        </p:grpSpPr>
        <p:grpSp>
          <p:nvGrpSpPr>
            <p:cNvPr id="55" name="Group 311"/>
            <p:cNvGrpSpPr>
              <a:grpSpLocks/>
            </p:cNvGrpSpPr>
            <p:nvPr/>
          </p:nvGrpSpPr>
          <p:grpSpPr bwMode="auto">
            <a:xfrm>
              <a:off x="3504" y="2256"/>
              <a:ext cx="1590" cy="1640"/>
              <a:chOff x="1172" y="1586"/>
              <a:chExt cx="2769" cy="3099"/>
            </a:xfrm>
          </p:grpSpPr>
          <p:grpSp>
            <p:nvGrpSpPr>
              <p:cNvPr id="154" name="Group 312"/>
              <p:cNvGrpSpPr>
                <a:grpSpLocks/>
              </p:cNvGrpSpPr>
              <p:nvPr/>
            </p:nvGrpSpPr>
            <p:grpSpPr bwMode="auto">
              <a:xfrm>
                <a:off x="2122" y="1586"/>
                <a:ext cx="902" cy="726"/>
                <a:chOff x="2122" y="1586"/>
                <a:chExt cx="902" cy="726"/>
              </a:xfrm>
            </p:grpSpPr>
            <p:sp>
              <p:nvSpPr>
                <p:cNvPr id="261" name="Freeform 313"/>
                <p:cNvSpPr>
                  <a:spLocks/>
                </p:cNvSpPr>
                <p:nvPr/>
              </p:nvSpPr>
              <p:spPr bwMode="auto">
                <a:xfrm>
                  <a:off x="2230" y="1966"/>
                  <a:ext cx="340" cy="308"/>
                </a:xfrm>
                <a:custGeom>
                  <a:avLst/>
                  <a:gdLst/>
                  <a:ahLst/>
                  <a:cxnLst>
                    <a:cxn ang="0">
                      <a:pos x="29" y="59"/>
                    </a:cxn>
                    <a:cxn ang="0">
                      <a:pos x="218" y="38"/>
                    </a:cxn>
                    <a:cxn ang="0">
                      <a:pos x="296" y="5"/>
                    </a:cxn>
                    <a:cxn ang="0">
                      <a:pos x="335" y="68"/>
                    </a:cxn>
                    <a:cxn ang="0">
                      <a:pos x="263" y="245"/>
                    </a:cxn>
                    <a:cxn ang="0">
                      <a:pos x="224" y="305"/>
                    </a:cxn>
                    <a:cxn ang="0">
                      <a:pos x="125" y="230"/>
                    </a:cxn>
                    <a:cxn ang="0">
                      <a:pos x="44" y="131"/>
                    </a:cxn>
                    <a:cxn ang="0">
                      <a:pos x="29" y="59"/>
                    </a:cxn>
                  </a:cxnLst>
                  <a:rect l="0" t="0" r="r" b="b"/>
                  <a:pathLst>
                    <a:path w="340" h="308">
                      <a:moveTo>
                        <a:pt x="29" y="59"/>
                      </a:moveTo>
                      <a:cubicBezTo>
                        <a:pt x="58" y="44"/>
                        <a:pt x="174" y="47"/>
                        <a:pt x="218" y="38"/>
                      </a:cubicBezTo>
                      <a:cubicBezTo>
                        <a:pt x="262" y="29"/>
                        <a:pt x="277" y="0"/>
                        <a:pt x="296" y="5"/>
                      </a:cubicBezTo>
                      <a:cubicBezTo>
                        <a:pt x="315" y="10"/>
                        <a:pt x="340" y="28"/>
                        <a:pt x="335" y="68"/>
                      </a:cubicBezTo>
                      <a:cubicBezTo>
                        <a:pt x="330" y="108"/>
                        <a:pt x="281" y="206"/>
                        <a:pt x="263" y="245"/>
                      </a:cubicBezTo>
                      <a:cubicBezTo>
                        <a:pt x="245" y="284"/>
                        <a:pt x="247" y="308"/>
                        <a:pt x="224" y="305"/>
                      </a:cubicBezTo>
                      <a:cubicBezTo>
                        <a:pt x="201" y="302"/>
                        <a:pt x="155" y="259"/>
                        <a:pt x="125" y="230"/>
                      </a:cubicBezTo>
                      <a:cubicBezTo>
                        <a:pt x="95" y="201"/>
                        <a:pt x="59" y="158"/>
                        <a:pt x="44" y="131"/>
                      </a:cubicBezTo>
                      <a:cubicBezTo>
                        <a:pt x="29" y="104"/>
                        <a:pt x="0" y="74"/>
                        <a:pt x="29" y="59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2" name="Oval 314"/>
                <p:cNvSpPr>
                  <a:spLocks noChangeArrowheads="1"/>
                </p:cNvSpPr>
                <p:nvPr/>
              </p:nvSpPr>
              <p:spPr bwMode="auto">
                <a:xfrm>
                  <a:off x="2361" y="2085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3" name="Freeform 315"/>
                <p:cNvSpPr>
                  <a:spLocks/>
                </p:cNvSpPr>
                <p:nvPr/>
              </p:nvSpPr>
              <p:spPr bwMode="auto">
                <a:xfrm>
                  <a:off x="2122" y="1679"/>
                  <a:ext cx="411" cy="342"/>
                </a:xfrm>
                <a:custGeom>
                  <a:avLst/>
                  <a:gdLst/>
                  <a:ahLst/>
                  <a:cxnLst>
                    <a:cxn ang="0">
                      <a:pos x="404" y="235"/>
                    </a:cxn>
                    <a:cxn ang="0">
                      <a:pos x="386" y="289"/>
                    </a:cxn>
                    <a:cxn ang="0">
                      <a:pos x="254" y="313"/>
                    </a:cxn>
                    <a:cxn ang="0">
                      <a:pos x="104" y="319"/>
                    </a:cxn>
                    <a:cxn ang="0">
                      <a:pos x="14" y="175"/>
                    </a:cxn>
                    <a:cxn ang="0">
                      <a:pos x="20" y="28"/>
                    </a:cxn>
                    <a:cxn ang="0">
                      <a:pos x="77" y="10"/>
                    </a:cxn>
                    <a:cxn ang="0">
                      <a:pos x="242" y="88"/>
                    </a:cxn>
                    <a:cxn ang="0">
                      <a:pos x="320" y="148"/>
                    </a:cxn>
                    <a:cxn ang="0">
                      <a:pos x="389" y="214"/>
                    </a:cxn>
                    <a:cxn ang="0">
                      <a:pos x="404" y="235"/>
                    </a:cxn>
                  </a:cxnLst>
                  <a:rect l="0" t="0" r="r" b="b"/>
                  <a:pathLst>
                    <a:path w="411" h="342">
                      <a:moveTo>
                        <a:pt x="404" y="235"/>
                      </a:moveTo>
                      <a:cubicBezTo>
                        <a:pt x="404" y="247"/>
                        <a:pt x="411" y="276"/>
                        <a:pt x="386" y="289"/>
                      </a:cubicBezTo>
                      <a:cubicBezTo>
                        <a:pt x="361" y="302"/>
                        <a:pt x="301" y="308"/>
                        <a:pt x="254" y="313"/>
                      </a:cubicBezTo>
                      <a:cubicBezTo>
                        <a:pt x="207" y="318"/>
                        <a:pt x="144" y="342"/>
                        <a:pt x="104" y="319"/>
                      </a:cubicBezTo>
                      <a:cubicBezTo>
                        <a:pt x="64" y="296"/>
                        <a:pt x="28" y="223"/>
                        <a:pt x="14" y="175"/>
                      </a:cubicBezTo>
                      <a:cubicBezTo>
                        <a:pt x="0" y="127"/>
                        <a:pt x="10" y="55"/>
                        <a:pt x="20" y="28"/>
                      </a:cubicBezTo>
                      <a:cubicBezTo>
                        <a:pt x="30" y="1"/>
                        <a:pt x="40" y="0"/>
                        <a:pt x="77" y="10"/>
                      </a:cubicBezTo>
                      <a:cubicBezTo>
                        <a:pt x="114" y="20"/>
                        <a:pt x="202" y="65"/>
                        <a:pt x="242" y="88"/>
                      </a:cubicBezTo>
                      <a:cubicBezTo>
                        <a:pt x="282" y="111"/>
                        <a:pt x="296" y="127"/>
                        <a:pt x="320" y="148"/>
                      </a:cubicBezTo>
                      <a:cubicBezTo>
                        <a:pt x="344" y="169"/>
                        <a:pt x="376" y="197"/>
                        <a:pt x="389" y="214"/>
                      </a:cubicBezTo>
                      <a:cubicBezTo>
                        <a:pt x="402" y="231"/>
                        <a:pt x="404" y="223"/>
                        <a:pt x="404" y="2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4" name="Oval 316"/>
                <p:cNvSpPr>
                  <a:spLocks noChangeArrowheads="1"/>
                </p:cNvSpPr>
                <p:nvPr/>
              </p:nvSpPr>
              <p:spPr bwMode="auto">
                <a:xfrm>
                  <a:off x="2262" y="1842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5" name="Freeform 317"/>
                <p:cNvSpPr>
                  <a:spLocks/>
                </p:cNvSpPr>
                <p:nvPr/>
              </p:nvSpPr>
              <p:spPr bwMode="auto">
                <a:xfrm>
                  <a:off x="2206" y="1586"/>
                  <a:ext cx="497" cy="363"/>
                </a:xfrm>
                <a:custGeom>
                  <a:avLst/>
                  <a:gdLst/>
                  <a:ahLst/>
                  <a:cxnLst>
                    <a:cxn ang="0">
                      <a:pos x="383" y="343"/>
                    </a:cxn>
                    <a:cxn ang="0">
                      <a:pos x="251" y="232"/>
                    </a:cxn>
                    <a:cxn ang="0">
                      <a:pos x="95" y="124"/>
                    </a:cxn>
                    <a:cxn ang="0">
                      <a:pos x="20" y="61"/>
                    </a:cxn>
                    <a:cxn ang="0">
                      <a:pos x="218" y="16"/>
                    </a:cxn>
                    <a:cxn ang="0">
                      <a:pos x="455" y="16"/>
                    </a:cxn>
                    <a:cxn ang="0">
                      <a:pos x="470" y="112"/>
                    </a:cxn>
                    <a:cxn ang="0">
                      <a:pos x="416" y="274"/>
                    </a:cxn>
                    <a:cxn ang="0">
                      <a:pos x="407" y="349"/>
                    </a:cxn>
                    <a:cxn ang="0">
                      <a:pos x="383" y="343"/>
                    </a:cxn>
                  </a:cxnLst>
                  <a:rect l="0" t="0" r="r" b="b"/>
                  <a:pathLst>
                    <a:path w="497" h="363">
                      <a:moveTo>
                        <a:pt x="383" y="343"/>
                      </a:moveTo>
                      <a:cubicBezTo>
                        <a:pt x="357" y="323"/>
                        <a:pt x="299" y="268"/>
                        <a:pt x="251" y="232"/>
                      </a:cubicBezTo>
                      <a:cubicBezTo>
                        <a:pt x="203" y="196"/>
                        <a:pt x="134" y="152"/>
                        <a:pt x="95" y="124"/>
                      </a:cubicBezTo>
                      <a:cubicBezTo>
                        <a:pt x="56" y="96"/>
                        <a:pt x="0" y="79"/>
                        <a:pt x="20" y="61"/>
                      </a:cubicBezTo>
                      <a:cubicBezTo>
                        <a:pt x="40" y="43"/>
                        <a:pt x="146" y="23"/>
                        <a:pt x="218" y="16"/>
                      </a:cubicBezTo>
                      <a:cubicBezTo>
                        <a:pt x="290" y="9"/>
                        <a:pt x="413" y="0"/>
                        <a:pt x="455" y="16"/>
                      </a:cubicBezTo>
                      <a:cubicBezTo>
                        <a:pt x="497" y="32"/>
                        <a:pt x="476" y="69"/>
                        <a:pt x="470" y="112"/>
                      </a:cubicBezTo>
                      <a:cubicBezTo>
                        <a:pt x="464" y="155"/>
                        <a:pt x="426" y="235"/>
                        <a:pt x="416" y="274"/>
                      </a:cubicBezTo>
                      <a:cubicBezTo>
                        <a:pt x="406" y="313"/>
                        <a:pt x="414" y="337"/>
                        <a:pt x="407" y="349"/>
                      </a:cubicBezTo>
                      <a:cubicBezTo>
                        <a:pt x="400" y="361"/>
                        <a:pt x="409" y="363"/>
                        <a:pt x="383" y="34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Oval 318"/>
                <p:cNvSpPr>
                  <a:spLocks noChangeArrowheads="1"/>
                </p:cNvSpPr>
                <p:nvPr/>
              </p:nvSpPr>
              <p:spPr bwMode="auto">
                <a:xfrm>
                  <a:off x="2511" y="1716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7" name="Freeform 319"/>
                <p:cNvSpPr>
                  <a:spLocks/>
                </p:cNvSpPr>
                <p:nvPr/>
              </p:nvSpPr>
              <p:spPr bwMode="auto">
                <a:xfrm>
                  <a:off x="2642" y="1619"/>
                  <a:ext cx="382" cy="324"/>
                </a:xfrm>
                <a:custGeom>
                  <a:avLst/>
                  <a:gdLst/>
                  <a:ahLst/>
                  <a:cxnLst>
                    <a:cxn ang="0">
                      <a:pos x="1" y="283"/>
                    </a:cxn>
                    <a:cxn ang="0">
                      <a:pos x="43" y="121"/>
                    </a:cxn>
                    <a:cxn ang="0">
                      <a:pos x="100" y="13"/>
                    </a:cxn>
                    <a:cxn ang="0">
                      <a:pos x="223" y="43"/>
                    </a:cxn>
                    <a:cxn ang="0">
                      <a:pos x="361" y="187"/>
                    </a:cxn>
                    <a:cxn ang="0">
                      <a:pos x="349" y="259"/>
                    </a:cxn>
                    <a:cxn ang="0">
                      <a:pos x="208" y="271"/>
                    </a:cxn>
                    <a:cxn ang="0">
                      <a:pos x="49" y="322"/>
                    </a:cxn>
                    <a:cxn ang="0">
                      <a:pos x="1" y="283"/>
                    </a:cxn>
                  </a:cxnLst>
                  <a:rect l="0" t="0" r="r" b="b"/>
                  <a:pathLst>
                    <a:path w="382" h="324">
                      <a:moveTo>
                        <a:pt x="1" y="283"/>
                      </a:moveTo>
                      <a:cubicBezTo>
                        <a:pt x="0" y="250"/>
                        <a:pt x="27" y="166"/>
                        <a:pt x="43" y="121"/>
                      </a:cubicBezTo>
                      <a:cubicBezTo>
                        <a:pt x="59" y="76"/>
                        <a:pt x="70" y="26"/>
                        <a:pt x="100" y="13"/>
                      </a:cubicBezTo>
                      <a:cubicBezTo>
                        <a:pt x="130" y="0"/>
                        <a:pt x="180" y="14"/>
                        <a:pt x="223" y="43"/>
                      </a:cubicBezTo>
                      <a:cubicBezTo>
                        <a:pt x="266" y="72"/>
                        <a:pt x="340" y="151"/>
                        <a:pt x="361" y="187"/>
                      </a:cubicBezTo>
                      <a:cubicBezTo>
                        <a:pt x="382" y="223"/>
                        <a:pt x="374" y="245"/>
                        <a:pt x="349" y="259"/>
                      </a:cubicBezTo>
                      <a:cubicBezTo>
                        <a:pt x="324" y="273"/>
                        <a:pt x="258" y="261"/>
                        <a:pt x="208" y="271"/>
                      </a:cubicBezTo>
                      <a:cubicBezTo>
                        <a:pt x="158" y="281"/>
                        <a:pt x="84" y="320"/>
                        <a:pt x="49" y="322"/>
                      </a:cubicBezTo>
                      <a:cubicBezTo>
                        <a:pt x="14" y="324"/>
                        <a:pt x="2" y="316"/>
                        <a:pt x="1" y="28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8" name="Oval 320"/>
                <p:cNvSpPr>
                  <a:spLocks noChangeArrowheads="1"/>
                </p:cNvSpPr>
                <p:nvPr/>
              </p:nvSpPr>
              <p:spPr bwMode="auto">
                <a:xfrm>
                  <a:off x="2775" y="1761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9" name="Freeform 321"/>
                <p:cNvSpPr>
                  <a:spLocks/>
                </p:cNvSpPr>
                <p:nvPr/>
              </p:nvSpPr>
              <p:spPr bwMode="auto">
                <a:xfrm>
                  <a:off x="2476" y="2004"/>
                  <a:ext cx="324" cy="308"/>
                </a:xfrm>
                <a:custGeom>
                  <a:avLst/>
                  <a:gdLst/>
                  <a:ahLst/>
                  <a:cxnLst>
                    <a:cxn ang="0">
                      <a:pos x="14" y="252"/>
                    </a:cxn>
                    <a:cxn ang="0">
                      <a:pos x="80" y="99"/>
                    </a:cxn>
                    <a:cxn ang="0">
                      <a:pos x="119" y="12"/>
                    </a:cxn>
                    <a:cxn ang="0">
                      <a:pos x="179" y="30"/>
                    </a:cxn>
                    <a:cxn ang="0">
                      <a:pos x="284" y="153"/>
                    </a:cxn>
                    <a:cxn ang="0">
                      <a:pos x="314" y="195"/>
                    </a:cxn>
                    <a:cxn ang="0">
                      <a:pos x="224" y="291"/>
                    </a:cxn>
                    <a:cxn ang="0">
                      <a:pos x="80" y="297"/>
                    </a:cxn>
                    <a:cxn ang="0">
                      <a:pos x="14" y="273"/>
                    </a:cxn>
                    <a:cxn ang="0">
                      <a:pos x="14" y="252"/>
                    </a:cxn>
                  </a:cxnLst>
                  <a:rect l="0" t="0" r="r" b="b"/>
                  <a:pathLst>
                    <a:path w="324" h="308">
                      <a:moveTo>
                        <a:pt x="14" y="252"/>
                      </a:moveTo>
                      <a:cubicBezTo>
                        <a:pt x="25" y="223"/>
                        <a:pt x="63" y="139"/>
                        <a:pt x="80" y="99"/>
                      </a:cubicBezTo>
                      <a:cubicBezTo>
                        <a:pt x="97" y="59"/>
                        <a:pt x="102" y="24"/>
                        <a:pt x="119" y="12"/>
                      </a:cubicBezTo>
                      <a:cubicBezTo>
                        <a:pt x="136" y="0"/>
                        <a:pt x="152" y="6"/>
                        <a:pt x="179" y="30"/>
                      </a:cubicBezTo>
                      <a:cubicBezTo>
                        <a:pt x="206" y="54"/>
                        <a:pt x="262" y="126"/>
                        <a:pt x="284" y="153"/>
                      </a:cubicBezTo>
                      <a:cubicBezTo>
                        <a:pt x="306" y="180"/>
                        <a:pt x="324" y="172"/>
                        <a:pt x="314" y="195"/>
                      </a:cubicBezTo>
                      <a:cubicBezTo>
                        <a:pt x="304" y="218"/>
                        <a:pt x="263" y="274"/>
                        <a:pt x="224" y="291"/>
                      </a:cubicBezTo>
                      <a:cubicBezTo>
                        <a:pt x="185" y="308"/>
                        <a:pt x="115" y="300"/>
                        <a:pt x="80" y="297"/>
                      </a:cubicBezTo>
                      <a:cubicBezTo>
                        <a:pt x="45" y="294"/>
                        <a:pt x="28" y="281"/>
                        <a:pt x="14" y="273"/>
                      </a:cubicBezTo>
                      <a:cubicBezTo>
                        <a:pt x="0" y="265"/>
                        <a:pt x="3" y="281"/>
                        <a:pt x="14" y="25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0" name="Oval 322"/>
                <p:cNvSpPr>
                  <a:spLocks noChangeArrowheads="1"/>
                </p:cNvSpPr>
                <p:nvPr/>
              </p:nvSpPr>
              <p:spPr bwMode="auto">
                <a:xfrm>
                  <a:off x="2601" y="2145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1" name="Freeform 323"/>
                <p:cNvSpPr>
                  <a:spLocks/>
                </p:cNvSpPr>
                <p:nvPr/>
              </p:nvSpPr>
              <p:spPr bwMode="auto">
                <a:xfrm>
                  <a:off x="2634" y="1894"/>
                  <a:ext cx="386" cy="289"/>
                </a:xfrm>
                <a:custGeom>
                  <a:avLst/>
                  <a:gdLst/>
                  <a:ahLst/>
                  <a:cxnLst>
                    <a:cxn ang="0">
                      <a:pos x="21" y="80"/>
                    </a:cxn>
                    <a:cxn ang="0">
                      <a:pos x="9" y="122"/>
                    </a:cxn>
                    <a:cxn ang="0">
                      <a:pos x="78" y="209"/>
                    </a:cxn>
                    <a:cxn ang="0">
                      <a:pos x="168" y="284"/>
                    </a:cxn>
                    <a:cxn ang="0">
                      <a:pos x="267" y="179"/>
                    </a:cxn>
                    <a:cxn ang="0">
                      <a:pos x="360" y="53"/>
                    </a:cxn>
                    <a:cxn ang="0">
                      <a:pos x="369" y="5"/>
                    </a:cxn>
                    <a:cxn ang="0">
                      <a:pos x="255" y="20"/>
                    </a:cxn>
                    <a:cxn ang="0">
                      <a:pos x="183" y="26"/>
                    </a:cxn>
                    <a:cxn ang="0">
                      <a:pos x="60" y="47"/>
                    </a:cxn>
                    <a:cxn ang="0">
                      <a:pos x="21" y="80"/>
                    </a:cxn>
                  </a:cxnLst>
                  <a:rect l="0" t="0" r="r" b="b"/>
                  <a:pathLst>
                    <a:path w="386" h="289">
                      <a:moveTo>
                        <a:pt x="21" y="80"/>
                      </a:moveTo>
                      <a:cubicBezTo>
                        <a:pt x="13" y="92"/>
                        <a:pt x="0" y="101"/>
                        <a:pt x="9" y="122"/>
                      </a:cubicBezTo>
                      <a:cubicBezTo>
                        <a:pt x="18" y="143"/>
                        <a:pt x="52" y="182"/>
                        <a:pt x="78" y="209"/>
                      </a:cubicBezTo>
                      <a:cubicBezTo>
                        <a:pt x="104" y="236"/>
                        <a:pt x="137" y="289"/>
                        <a:pt x="168" y="284"/>
                      </a:cubicBezTo>
                      <a:cubicBezTo>
                        <a:pt x="199" y="279"/>
                        <a:pt x="235" y="218"/>
                        <a:pt x="267" y="179"/>
                      </a:cubicBezTo>
                      <a:cubicBezTo>
                        <a:pt x="299" y="140"/>
                        <a:pt x="343" y="82"/>
                        <a:pt x="360" y="53"/>
                      </a:cubicBezTo>
                      <a:cubicBezTo>
                        <a:pt x="377" y="24"/>
                        <a:pt x="386" y="10"/>
                        <a:pt x="369" y="5"/>
                      </a:cubicBezTo>
                      <a:cubicBezTo>
                        <a:pt x="352" y="0"/>
                        <a:pt x="286" y="17"/>
                        <a:pt x="255" y="20"/>
                      </a:cubicBezTo>
                      <a:cubicBezTo>
                        <a:pt x="224" y="23"/>
                        <a:pt x="216" y="22"/>
                        <a:pt x="183" y="26"/>
                      </a:cubicBezTo>
                      <a:cubicBezTo>
                        <a:pt x="150" y="30"/>
                        <a:pt x="88" y="37"/>
                        <a:pt x="60" y="47"/>
                      </a:cubicBezTo>
                      <a:cubicBezTo>
                        <a:pt x="32" y="57"/>
                        <a:pt x="29" y="68"/>
                        <a:pt x="21" y="8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2" name="Oval 324"/>
                <p:cNvSpPr>
                  <a:spLocks noChangeArrowheads="1"/>
                </p:cNvSpPr>
                <p:nvPr/>
              </p:nvSpPr>
              <p:spPr bwMode="auto">
                <a:xfrm>
                  <a:off x="2751" y="1977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55" name="Group 325"/>
              <p:cNvGrpSpPr>
                <a:grpSpLocks/>
              </p:cNvGrpSpPr>
              <p:nvPr/>
            </p:nvGrpSpPr>
            <p:grpSpPr bwMode="auto">
              <a:xfrm>
                <a:off x="2812" y="2028"/>
                <a:ext cx="990" cy="764"/>
                <a:chOff x="2812" y="2028"/>
                <a:chExt cx="990" cy="764"/>
              </a:xfrm>
            </p:grpSpPr>
            <p:sp>
              <p:nvSpPr>
                <p:cNvPr id="246" name="Freeform 326"/>
                <p:cNvSpPr>
                  <a:spLocks/>
                </p:cNvSpPr>
                <p:nvPr/>
              </p:nvSpPr>
              <p:spPr bwMode="auto">
                <a:xfrm>
                  <a:off x="2903" y="2467"/>
                  <a:ext cx="374" cy="289"/>
                </a:xfrm>
                <a:custGeom>
                  <a:avLst/>
                  <a:gdLst/>
                  <a:ahLst/>
                  <a:cxnLst>
                    <a:cxn ang="0">
                      <a:pos x="28" y="41"/>
                    </a:cxn>
                    <a:cxn ang="0">
                      <a:pos x="208" y="17"/>
                    </a:cxn>
                    <a:cxn ang="0">
                      <a:pos x="349" y="11"/>
                    </a:cxn>
                    <a:cxn ang="0">
                      <a:pos x="361" y="86"/>
                    </a:cxn>
                    <a:cxn ang="0">
                      <a:pos x="268" y="242"/>
                    </a:cxn>
                    <a:cxn ang="0">
                      <a:pos x="262" y="284"/>
                    </a:cxn>
                    <a:cxn ang="0">
                      <a:pos x="169" y="209"/>
                    </a:cxn>
                    <a:cxn ang="0">
                      <a:pos x="67" y="110"/>
                    </a:cxn>
                    <a:cxn ang="0">
                      <a:pos x="40" y="77"/>
                    </a:cxn>
                    <a:cxn ang="0">
                      <a:pos x="28" y="41"/>
                    </a:cxn>
                  </a:cxnLst>
                  <a:rect l="0" t="0" r="r" b="b"/>
                  <a:pathLst>
                    <a:path w="374" h="289">
                      <a:moveTo>
                        <a:pt x="28" y="41"/>
                      </a:moveTo>
                      <a:cubicBezTo>
                        <a:pt x="56" y="31"/>
                        <a:pt x="155" y="22"/>
                        <a:pt x="208" y="17"/>
                      </a:cubicBezTo>
                      <a:cubicBezTo>
                        <a:pt x="261" y="12"/>
                        <a:pt x="324" y="0"/>
                        <a:pt x="349" y="11"/>
                      </a:cubicBezTo>
                      <a:cubicBezTo>
                        <a:pt x="374" y="22"/>
                        <a:pt x="374" y="48"/>
                        <a:pt x="361" y="86"/>
                      </a:cubicBezTo>
                      <a:cubicBezTo>
                        <a:pt x="348" y="124"/>
                        <a:pt x="285" y="209"/>
                        <a:pt x="268" y="242"/>
                      </a:cubicBezTo>
                      <a:cubicBezTo>
                        <a:pt x="251" y="275"/>
                        <a:pt x="278" y="289"/>
                        <a:pt x="262" y="284"/>
                      </a:cubicBezTo>
                      <a:cubicBezTo>
                        <a:pt x="246" y="279"/>
                        <a:pt x="201" y="238"/>
                        <a:pt x="169" y="209"/>
                      </a:cubicBezTo>
                      <a:cubicBezTo>
                        <a:pt x="137" y="180"/>
                        <a:pt x="88" y="132"/>
                        <a:pt x="67" y="110"/>
                      </a:cubicBezTo>
                      <a:cubicBezTo>
                        <a:pt x="46" y="88"/>
                        <a:pt x="47" y="88"/>
                        <a:pt x="40" y="77"/>
                      </a:cubicBezTo>
                      <a:cubicBezTo>
                        <a:pt x="33" y="66"/>
                        <a:pt x="0" y="51"/>
                        <a:pt x="28" y="4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47" name="Group 327"/>
                <p:cNvGrpSpPr>
                  <a:grpSpLocks/>
                </p:cNvGrpSpPr>
                <p:nvPr/>
              </p:nvGrpSpPr>
              <p:grpSpPr bwMode="auto">
                <a:xfrm>
                  <a:off x="2812" y="2028"/>
                  <a:ext cx="990" cy="764"/>
                  <a:chOff x="2812" y="2028"/>
                  <a:chExt cx="990" cy="764"/>
                </a:xfrm>
              </p:grpSpPr>
              <p:sp>
                <p:nvSpPr>
                  <p:cNvPr id="248" name="Freeform 328"/>
                  <p:cNvSpPr>
                    <a:spLocks/>
                  </p:cNvSpPr>
                  <p:nvPr/>
                </p:nvSpPr>
                <p:spPr bwMode="auto">
                  <a:xfrm>
                    <a:off x="2812" y="2159"/>
                    <a:ext cx="435" cy="332"/>
                  </a:xfrm>
                  <a:custGeom>
                    <a:avLst/>
                    <a:gdLst/>
                    <a:ahLst/>
                    <a:cxnLst>
                      <a:cxn ang="0">
                        <a:pos x="302" y="196"/>
                      </a:cxn>
                      <a:cxn ang="0">
                        <a:pos x="416" y="250"/>
                      </a:cxn>
                      <a:cxn ang="0">
                        <a:pos x="416" y="301"/>
                      </a:cxn>
                      <a:cxn ang="0">
                        <a:pos x="302" y="319"/>
                      </a:cxn>
                      <a:cxn ang="0">
                        <a:pos x="128" y="325"/>
                      </a:cxn>
                      <a:cxn ang="0">
                        <a:pos x="32" y="277"/>
                      </a:cxn>
                      <a:cxn ang="0">
                        <a:pos x="5" y="166"/>
                      </a:cxn>
                      <a:cxn ang="0">
                        <a:pos x="62" y="49"/>
                      </a:cxn>
                      <a:cxn ang="0">
                        <a:pos x="92" y="4"/>
                      </a:cxn>
                      <a:cxn ang="0">
                        <a:pos x="173" y="76"/>
                      </a:cxn>
                      <a:cxn ang="0">
                        <a:pos x="257" y="172"/>
                      </a:cxn>
                      <a:cxn ang="0">
                        <a:pos x="302" y="196"/>
                      </a:cxn>
                    </a:cxnLst>
                    <a:rect l="0" t="0" r="r" b="b"/>
                    <a:pathLst>
                      <a:path w="435" h="332">
                        <a:moveTo>
                          <a:pt x="302" y="196"/>
                        </a:moveTo>
                        <a:cubicBezTo>
                          <a:pt x="328" y="209"/>
                          <a:pt x="397" y="233"/>
                          <a:pt x="416" y="250"/>
                        </a:cubicBezTo>
                        <a:cubicBezTo>
                          <a:pt x="435" y="267"/>
                          <a:pt x="435" y="290"/>
                          <a:pt x="416" y="301"/>
                        </a:cubicBezTo>
                        <a:cubicBezTo>
                          <a:pt x="397" y="312"/>
                          <a:pt x="350" y="315"/>
                          <a:pt x="302" y="319"/>
                        </a:cubicBezTo>
                        <a:cubicBezTo>
                          <a:pt x="254" y="323"/>
                          <a:pt x="173" y="332"/>
                          <a:pt x="128" y="325"/>
                        </a:cubicBezTo>
                        <a:cubicBezTo>
                          <a:pt x="83" y="318"/>
                          <a:pt x="52" y="303"/>
                          <a:pt x="32" y="277"/>
                        </a:cubicBezTo>
                        <a:cubicBezTo>
                          <a:pt x="12" y="251"/>
                          <a:pt x="0" y="204"/>
                          <a:pt x="5" y="166"/>
                        </a:cubicBezTo>
                        <a:cubicBezTo>
                          <a:pt x="10" y="128"/>
                          <a:pt x="48" y="76"/>
                          <a:pt x="62" y="49"/>
                        </a:cubicBezTo>
                        <a:cubicBezTo>
                          <a:pt x="76" y="22"/>
                          <a:pt x="74" y="0"/>
                          <a:pt x="92" y="4"/>
                        </a:cubicBezTo>
                        <a:cubicBezTo>
                          <a:pt x="110" y="8"/>
                          <a:pt x="146" y="48"/>
                          <a:pt x="173" y="76"/>
                        </a:cubicBezTo>
                        <a:cubicBezTo>
                          <a:pt x="200" y="104"/>
                          <a:pt x="237" y="153"/>
                          <a:pt x="257" y="172"/>
                        </a:cubicBezTo>
                        <a:cubicBezTo>
                          <a:pt x="277" y="191"/>
                          <a:pt x="276" y="183"/>
                          <a:pt x="302" y="19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9" name="Freeform 329"/>
                  <p:cNvSpPr>
                    <a:spLocks/>
                  </p:cNvSpPr>
                  <p:nvPr/>
                </p:nvSpPr>
                <p:spPr bwMode="auto">
                  <a:xfrm>
                    <a:off x="2930" y="2028"/>
                    <a:ext cx="326" cy="366"/>
                  </a:xfrm>
                  <a:custGeom>
                    <a:avLst/>
                    <a:gdLst/>
                    <a:ahLst/>
                    <a:cxnLst>
                      <a:cxn ang="0">
                        <a:pos x="283" y="360"/>
                      </a:cxn>
                      <a:cxn ang="0">
                        <a:pos x="169" y="306"/>
                      </a:cxn>
                      <a:cxn ang="0">
                        <a:pos x="91" y="231"/>
                      </a:cxn>
                      <a:cxn ang="0">
                        <a:pos x="1" y="126"/>
                      </a:cxn>
                      <a:cxn ang="0">
                        <a:pos x="88" y="39"/>
                      </a:cxn>
                      <a:cxn ang="0">
                        <a:pos x="271" y="6"/>
                      </a:cxn>
                      <a:cxn ang="0">
                        <a:pos x="322" y="78"/>
                      </a:cxn>
                      <a:cxn ang="0">
                        <a:pos x="295" y="237"/>
                      </a:cxn>
                      <a:cxn ang="0">
                        <a:pos x="295" y="342"/>
                      </a:cxn>
                      <a:cxn ang="0">
                        <a:pos x="283" y="360"/>
                      </a:cxn>
                    </a:cxnLst>
                    <a:rect l="0" t="0" r="r" b="b"/>
                    <a:pathLst>
                      <a:path w="326" h="366">
                        <a:moveTo>
                          <a:pt x="283" y="360"/>
                        </a:moveTo>
                        <a:cubicBezTo>
                          <a:pt x="262" y="354"/>
                          <a:pt x="201" y="327"/>
                          <a:pt x="169" y="306"/>
                        </a:cubicBezTo>
                        <a:cubicBezTo>
                          <a:pt x="137" y="285"/>
                          <a:pt x="119" y="261"/>
                          <a:pt x="91" y="231"/>
                        </a:cubicBezTo>
                        <a:cubicBezTo>
                          <a:pt x="63" y="201"/>
                          <a:pt x="2" y="158"/>
                          <a:pt x="1" y="126"/>
                        </a:cubicBezTo>
                        <a:cubicBezTo>
                          <a:pt x="0" y="94"/>
                          <a:pt x="43" y="59"/>
                          <a:pt x="88" y="39"/>
                        </a:cubicBezTo>
                        <a:cubicBezTo>
                          <a:pt x="133" y="19"/>
                          <a:pt x="232" y="0"/>
                          <a:pt x="271" y="6"/>
                        </a:cubicBezTo>
                        <a:cubicBezTo>
                          <a:pt x="310" y="12"/>
                          <a:pt x="318" y="40"/>
                          <a:pt x="322" y="78"/>
                        </a:cubicBezTo>
                        <a:cubicBezTo>
                          <a:pt x="326" y="116"/>
                          <a:pt x="299" y="193"/>
                          <a:pt x="295" y="237"/>
                        </a:cubicBezTo>
                        <a:cubicBezTo>
                          <a:pt x="291" y="281"/>
                          <a:pt x="298" y="322"/>
                          <a:pt x="295" y="342"/>
                        </a:cubicBezTo>
                        <a:cubicBezTo>
                          <a:pt x="292" y="362"/>
                          <a:pt x="304" y="366"/>
                          <a:pt x="283" y="36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0" name="Freeform 330"/>
                  <p:cNvSpPr>
                    <a:spLocks/>
                  </p:cNvSpPr>
                  <p:nvPr/>
                </p:nvSpPr>
                <p:spPr bwMode="auto">
                  <a:xfrm>
                    <a:off x="3244" y="2065"/>
                    <a:ext cx="266" cy="321"/>
                  </a:xfrm>
                  <a:custGeom>
                    <a:avLst/>
                    <a:gdLst/>
                    <a:ahLst/>
                    <a:cxnLst>
                      <a:cxn ang="0">
                        <a:pos x="2" y="284"/>
                      </a:cxn>
                      <a:cxn ang="0">
                        <a:pos x="11" y="86"/>
                      </a:cxn>
                      <a:cxn ang="0">
                        <a:pos x="38" y="8"/>
                      </a:cxn>
                      <a:cxn ang="0">
                        <a:pos x="158" y="38"/>
                      </a:cxn>
                      <a:cxn ang="0">
                        <a:pos x="266" y="113"/>
                      </a:cxn>
                      <a:cxn ang="0">
                        <a:pos x="155" y="233"/>
                      </a:cxn>
                      <a:cxn ang="0">
                        <a:pos x="80" y="299"/>
                      </a:cxn>
                      <a:cxn ang="0">
                        <a:pos x="26" y="311"/>
                      </a:cxn>
                      <a:cxn ang="0">
                        <a:pos x="2" y="284"/>
                      </a:cxn>
                    </a:cxnLst>
                    <a:rect l="0" t="0" r="r" b="b"/>
                    <a:pathLst>
                      <a:path w="266" h="321">
                        <a:moveTo>
                          <a:pt x="2" y="284"/>
                        </a:moveTo>
                        <a:cubicBezTo>
                          <a:pt x="0" y="247"/>
                          <a:pt x="5" y="132"/>
                          <a:pt x="11" y="86"/>
                        </a:cubicBezTo>
                        <a:cubicBezTo>
                          <a:pt x="17" y="40"/>
                          <a:pt x="14" y="16"/>
                          <a:pt x="38" y="8"/>
                        </a:cubicBezTo>
                        <a:cubicBezTo>
                          <a:pt x="62" y="0"/>
                          <a:pt x="120" y="21"/>
                          <a:pt x="158" y="38"/>
                        </a:cubicBezTo>
                        <a:cubicBezTo>
                          <a:pt x="196" y="55"/>
                          <a:pt x="266" y="81"/>
                          <a:pt x="266" y="113"/>
                        </a:cubicBezTo>
                        <a:cubicBezTo>
                          <a:pt x="266" y="145"/>
                          <a:pt x="186" y="202"/>
                          <a:pt x="155" y="233"/>
                        </a:cubicBezTo>
                        <a:cubicBezTo>
                          <a:pt x="124" y="264"/>
                          <a:pt x="101" y="286"/>
                          <a:pt x="80" y="299"/>
                        </a:cubicBezTo>
                        <a:cubicBezTo>
                          <a:pt x="59" y="312"/>
                          <a:pt x="39" y="314"/>
                          <a:pt x="26" y="311"/>
                        </a:cubicBezTo>
                        <a:cubicBezTo>
                          <a:pt x="13" y="308"/>
                          <a:pt x="4" y="321"/>
                          <a:pt x="2" y="284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1" name="Freeform 331"/>
                  <p:cNvSpPr>
                    <a:spLocks/>
                  </p:cNvSpPr>
                  <p:nvPr/>
                </p:nvSpPr>
                <p:spPr bwMode="auto">
                  <a:xfrm>
                    <a:off x="3170" y="2452"/>
                    <a:ext cx="398" cy="340"/>
                  </a:xfrm>
                  <a:custGeom>
                    <a:avLst/>
                    <a:gdLst/>
                    <a:ahLst/>
                    <a:cxnLst>
                      <a:cxn ang="0">
                        <a:pos x="133" y="32"/>
                      </a:cxn>
                      <a:cxn ang="0">
                        <a:pos x="40" y="218"/>
                      </a:cxn>
                      <a:cxn ang="0">
                        <a:pos x="1" y="284"/>
                      </a:cxn>
                      <a:cxn ang="0">
                        <a:pos x="31" y="332"/>
                      </a:cxn>
                      <a:cxn ang="0">
                        <a:pos x="148" y="332"/>
                      </a:cxn>
                      <a:cxn ang="0">
                        <a:pos x="325" y="293"/>
                      </a:cxn>
                      <a:cxn ang="0">
                        <a:pos x="391" y="218"/>
                      </a:cxn>
                      <a:cxn ang="0">
                        <a:pos x="367" y="164"/>
                      </a:cxn>
                      <a:cxn ang="0">
                        <a:pos x="232" y="68"/>
                      </a:cxn>
                      <a:cxn ang="0">
                        <a:pos x="193" y="26"/>
                      </a:cxn>
                      <a:cxn ang="0">
                        <a:pos x="133" y="32"/>
                      </a:cxn>
                    </a:cxnLst>
                    <a:rect l="0" t="0" r="r" b="b"/>
                    <a:pathLst>
                      <a:path w="398" h="340">
                        <a:moveTo>
                          <a:pt x="133" y="32"/>
                        </a:moveTo>
                        <a:cubicBezTo>
                          <a:pt x="108" y="64"/>
                          <a:pt x="62" y="176"/>
                          <a:pt x="40" y="218"/>
                        </a:cubicBezTo>
                        <a:cubicBezTo>
                          <a:pt x="18" y="260"/>
                          <a:pt x="2" y="265"/>
                          <a:pt x="1" y="284"/>
                        </a:cubicBezTo>
                        <a:cubicBezTo>
                          <a:pt x="0" y="303"/>
                          <a:pt x="7" y="324"/>
                          <a:pt x="31" y="332"/>
                        </a:cubicBezTo>
                        <a:cubicBezTo>
                          <a:pt x="55" y="340"/>
                          <a:pt x="99" y="338"/>
                          <a:pt x="148" y="332"/>
                        </a:cubicBezTo>
                        <a:cubicBezTo>
                          <a:pt x="197" y="326"/>
                          <a:pt x="284" y="312"/>
                          <a:pt x="325" y="293"/>
                        </a:cubicBezTo>
                        <a:cubicBezTo>
                          <a:pt x="366" y="274"/>
                          <a:pt x="384" y="239"/>
                          <a:pt x="391" y="218"/>
                        </a:cubicBezTo>
                        <a:cubicBezTo>
                          <a:pt x="398" y="197"/>
                          <a:pt x="393" y="189"/>
                          <a:pt x="367" y="164"/>
                        </a:cubicBezTo>
                        <a:cubicBezTo>
                          <a:pt x="341" y="139"/>
                          <a:pt x="261" y="91"/>
                          <a:pt x="232" y="68"/>
                        </a:cubicBezTo>
                        <a:cubicBezTo>
                          <a:pt x="203" y="45"/>
                          <a:pt x="210" y="33"/>
                          <a:pt x="193" y="26"/>
                        </a:cubicBezTo>
                        <a:cubicBezTo>
                          <a:pt x="176" y="19"/>
                          <a:pt x="158" y="0"/>
                          <a:pt x="133" y="3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2" name="Freeform 332"/>
                  <p:cNvSpPr>
                    <a:spLocks/>
                  </p:cNvSpPr>
                  <p:nvPr/>
                </p:nvSpPr>
                <p:spPr bwMode="auto">
                  <a:xfrm>
                    <a:off x="3327" y="2383"/>
                    <a:ext cx="475" cy="290"/>
                  </a:xfrm>
                  <a:custGeom>
                    <a:avLst/>
                    <a:gdLst/>
                    <a:ahLst/>
                    <a:cxnLst>
                      <a:cxn ang="0">
                        <a:pos x="39" y="62"/>
                      </a:cxn>
                      <a:cxn ang="0">
                        <a:pos x="312" y="26"/>
                      </a:cxn>
                      <a:cxn ang="0">
                        <a:pos x="432" y="17"/>
                      </a:cxn>
                      <a:cxn ang="0">
                        <a:pos x="462" y="128"/>
                      </a:cxn>
                      <a:cxn ang="0">
                        <a:pos x="354" y="266"/>
                      </a:cxn>
                      <a:cxn ang="0">
                        <a:pos x="252" y="272"/>
                      </a:cxn>
                      <a:cxn ang="0">
                        <a:pos x="186" y="209"/>
                      </a:cxn>
                      <a:cxn ang="0">
                        <a:pos x="78" y="143"/>
                      </a:cxn>
                      <a:cxn ang="0">
                        <a:pos x="39" y="62"/>
                      </a:cxn>
                    </a:cxnLst>
                    <a:rect l="0" t="0" r="r" b="b"/>
                    <a:pathLst>
                      <a:path w="475" h="290">
                        <a:moveTo>
                          <a:pt x="39" y="62"/>
                        </a:moveTo>
                        <a:cubicBezTo>
                          <a:pt x="78" y="43"/>
                          <a:pt x="247" y="33"/>
                          <a:pt x="312" y="26"/>
                        </a:cubicBezTo>
                        <a:cubicBezTo>
                          <a:pt x="377" y="19"/>
                          <a:pt x="407" y="0"/>
                          <a:pt x="432" y="17"/>
                        </a:cubicBezTo>
                        <a:cubicBezTo>
                          <a:pt x="457" y="34"/>
                          <a:pt x="475" y="87"/>
                          <a:pt x="462" y="128"/>
                        </a:cubicBezTo>
                        <a:cubicBezTo>
                          <a:pt x="449" y="169"/>
                          <a:pt x="389" y="242"/>
                          <a:pt x="354" y="266"/>
                        </a:cubicBezTo>
                        <a:cubicBezTo>
                          <a:pt x="319" y="290"/>
                          <a:pt x="280" y="281"/>
                          <a:pt x="252" y="272"/>
                        </a:cubicBezTo>
                        <a:cubicBezTo>
                          <a:pt x="224" y="263"/>
                          <a:pt x="215" y="231"/>
                          <a:pt x="186" y="209"/>
                        </a:cubicBezTo>
                        <a:cubicBezTo>
                          <a:pt x="157" y="187"/>
                          <a:pt x="103" y="166"/>
                          <a:pt x="78" y="143"/>
                        </a:cubicBezTo>
                        <a:cubicBezTo>
                          <a:pt x="53" y="120"/>
                          <a:pt x="0" y="81"/>
                          <a:pt x="39" y="6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3" name="Freeform 333"/>
                  <p:cNvSpPr>
                    <a:spLocks/>
                  </p:cNvSpPr>
                  <p:nvPr/>
                </p:nvSpPr>
                <p:spPr bwMode="auto">
                  <a:xfrm>
                    <a:off x="3312" y="2190"/>
                    <a:ext cx="436" cy="239"/>
                  </a:xfrm>
                  <a:custGeom>
                    <a:avLst/>
                    <a:gdLst/>
                    <a:ahLst/>
                    <a:cxnLst>
                      <a:cxn ang="0">
                        <a:pos x="45" y="165"/>
                      </a:cxn>
                      <a:cxn ang="0">
                        <a:pos x="3" y="213"/>
                      </a:cxn>
                      <a:cxn ang="0">
                        <a:pos x="27" y="243"/>
                      </a:cxn>
                      <a:cxn ang="0">
                        <a:pos x="129" y="243"/>
                      </a:cxn>
                      <a:cxn ang="0">
                        <a:pos x="342" y="222"/>
                      </a:cxn>
                      <a:cxn ang="0">
                        <a:pos x="426" y="195"/>
                      </a:cxn>
                      <a:cxn ang="0">
                        <a:pos x="405" y="135"/>
                      </a:cxn>
                      <a:cxn ang="0">
                        <a:pos x="282" y="48"/>
                      </a:cxn>
                      <a:cxn ang="0">
                        <a:pos x="216" y="0"/>
                      </a:cxn>
                      <a:cxn ang="0">
                        <a:pos x="171" y="48"/>
                      </a:cxn>
                      <a:cxn ang="0">
                        <a:pos x="45" y="165"/>
                      </a:cxn>
                    </a:cxnLst>
                    <a:rect l="0" t="0" r="r" b="b"/>
                    <a:pathLst>
                      <a:path w="436" h="248">
                        <a:moveTo>
                          <a:pt x="45" y="165"/>
                        </a:moveTo>
                        <a:cubicBezTo>
                          <a:pt x="17" y="192"/>
                          <a:pt x="6" y="200"/>
                          <a:pt x="3" y="213"/>
                        </a:cubicBezTo>
                        <a:cubicBezTo>
                          <a:pt x="0" y="226"/>
                          <a:pt x="6" y="238"/>
                          <a:pt x="27" y="243"/>
                        </a:cubicBezTo>
                        <a:cubicBezTo>
                          <a:pt x="48" y="248"/>
                          <a:pt x="77" y="246"/>
                          <a:pt x="129" y="243"/>
                        </a:cubicBezTo>
                        <a:cubicBezTo>
                          <a:pt x="181" y="240"/>
                          <a:pt x="293" y="230"/>
                          <a:pt x="342" y="222"/>
                        </a:cubicBezTo>
                        <a:cubicBezTo>
                          <a:pt x="391" y="214"/>
                          <a:pt x="416" y="209"/>
                          <a:pt x="426" y="195"/>
                        </a:cubicBezTo>
                        <a:cubicBezTo>
                          <a:pt x="436" y="181"/>
                          <a:pt x="429" y="160"/>
                          <a:pt x="405" y="135"/>
                        </a:cubicBezTo>
                        <a:cubicBezTo>
                          <a:pt x="381" y="110"/>
                          <a:pt x="313" y="70"/>
                          <a:pt x="282" y="48"/>
                        </a:cubicBezTo>
                        <a:cubicBezTo>
                          <a:pt x="251" y="26"/>
                          <a:pt x="234" y="0"/>
                          <a:pt x="216" y="0"/>
                        </a:cubicBezTo>
                        <a:cubicBezTo>
                          <a:pt x="198" y="0"/>
                          <a:pt x="201" y="19"/>
                          <a:pt x="171" y="48"/>
                        </a:cubicBezTo>
                        <a:cubicBezTo>
                          <a:pt x="141" y="77"/>
                          <a:pt x="73" y="138"/>
                          <a:pt x="45" y="16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4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322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5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3090" y="2121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6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3309" y="2163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7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3564" y="2289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8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3333" y="2607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59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3567" y="2505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60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3066" y="2547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56" name="Group 341"/>
              <p:cNvGrpSpPr>
                <a:grpSpLocks/>
              </p:cNvGrpSpPr>
              <p:nvPr/>
            </p:nvGrpSpPr>
            <p:grpSpPr bwMode="auto">
              <a:xfrm>
                <a:off x="3099" y="2798"/>
                <a:ext cx="842" cy="884"/>
                <a:chOff x="3099" y="2798"/>
                <a:chExt cx="842" cy="884"/>
              </a:xfrm>
            </p:grpSpPr>
            <p:sp>
              <p:nvSpPr>
                <p:cNvPr id="232" name="Freeform 342"/>
                <p:cNvSpPr>
                  <a:spLocks/>
                </p:cNvSpPr>
                <p:nvPr/>
              </p:nvSpPr>
              <p:spPr bwMode="auto">
                <a:xfrm>
                  <a:off x="3099" y="3254"/>
                  <a:ext cx="366" cy="291"/>
                </a:xfrm>
                <a:custGeom>
                  <a:avLst/>
                  <a:gdLst/>
                  <a:ahLst/>
                  <a:cxnLst>
                    <a:cxn ang="0">
                      <a:pos x="189" y="274"/>
                    </a:cxn>
                    <a:cxn ang="0">
                      <a:pos x="291" y="121"/>
                    </a:cxn>
                    <a:cxn ang="0">
                      <a:pos x="357" y="19"/>
                    </a:cxn>
                    <a:cxn ang="0">
                      <a:pos x="237" y="10"/>
                    </a:cxn>
                    <a:cxn ang="0">
                      <a:pos x="36" y="28"/>
                    </a:cxn>
                    <a:cxn ang="0">
                      <a:pos x="18" y="76"/>
                    </a:cxn>
                    <a:cxn ang="0">
                      <a:pos x="105" y="223"/>
                    </a:cxn>
                    <a:cxn ang="0">
                      <a:pos x="189" y="274"/>
                    </a:cxn>
                  </a:cxnLst>
                  <a:rect l="0" t="0" r="r" b="b"/>
                  <a:pathLst>
                    <a:path w="366" h="291">
                      <a:moveTo>
                        <a:pt x="189" y="274"/>
                      </a:moveTo>
                      <a:cubicBezTo>
                        <a:pt x="220" y="257"/>
                        <a:pt x="263" y="163"/>
                        <a:pt x="291" y="121"/>
                      </a:cubicBezTo>
                      <a:cubicBezTo>
                        <a:pt x="319" y="79"/>
                        <a:pt x="366" y="38"/>
                        <a:pt x="357" y="19"/>
                      </a:cubicBezTo>
                      <a:cubicBezTo>
                        <a:pt x="348" y="0"/>
                        <a:pt x="290" y="9"/>
                        <a:pt x="237" y="10"/>
                      </a:cubicBezTo>
                      <a:cubicBezTo>
                        <a:pt x="184" y="11"/>
                        <a:pt x="72" y="17"/>
                        <a:pt x="36" y="28"/>
                      </a:cubicBezTo>
                      <a:cubicBezTo>
                        <a:pt x="0" y="39"/>
                        <a:pt x="7" y="44"/>
                        <a:pt x="18" y="76"/>
                      </a:cubicBezTo>
                      <a:cubicBezTo>
                        <a:pt x="29" y="108"/>
                        <a:pt x="79" y="189"/>
                        <a:pt x="105" y="223"/>
                      </a:cubicBezTo>
                      <a:cubicBezTo>
                        <a:pt x="131" y="257"/>
                        <a:pt x="158" y="291"/>
                        <a:pt x="189" y="27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3" name="Freeform 343"/>
                <p:cNvSpPr>
                  <a:spLocks/>
                </p:cNvSpPr>
                <p:nvPr/>
              </p:nvSpPr>
              <p:spPr bwMode="auto">
                <a:xfrm>
                  <a:off x="3280" y="3310"/>
                  <a:ext cx="302" cy="372"/>
                </a:xfrm>
                <a:custGeom>
                  <a:avLst/>
                  <a:gdLst/>
                  <a:ahLst/>
                  <a:cxnLst>
                    <a:cxn ang="0">
                      <a:pos x="149" y="29"/>
                    </a:cxn>
                    <a:cxn ang="0">
                      <a:pos x="86" y="113"/>
                    </a:cxn>
                    <a:cxn ang="0">
                      <a:pos x="41" y="191"/>
                    </a:cxn>
                    <a:cxn ang="0">
                      <a:pos x="11" y="230"/>
                    </a:cxn>
                    <a:cxn ang="0">
                      <a:pos x="107" y="296"/>
                    </a:cxn>
                    <a:cxn ang="0">
                      <a:pos x="212" y="350"/>
                    </a:cxn>
                    <a:cxn ang="0">
                      <a:pos x="290" y="347"/>
                    </a:cxn>
                    <a:cxn ang="0">
                      <a:pos x="284" y="200"/>
                    </a:cxn>
                    <a:cxn ang="0">
                      <a:pos x="266" y="74"/>
                    </a:cxn>
                    <a:cxn ang="0">
                      <a:pos x="221" y="8"/>
                    </a:cxn>
                    <a:cxn ang="0">
                      <a:pos x="149" y="29"/>
                    </a:cxn>
                  </a:cxnLst>
                  <a:rect l="0" t="0" r="r" b="b"/>
                  <a:pathLst>
                    <a:path w="302" h="372">
                      <a:moveTo>
                        <a:pt x="149" y="29"/>
                      </a:moveTo>
                      <a:cubicBezTo>
                        <a:pt x="127" y="46"/>
                        <a:pt x="104" y="86"/>
                        <a:pt x="86" y="113"/>
                      </a:cubicBezTo>
                      <a:cubicBezTo>
                        <a:pt x="68" y="140"/>
                        <a:pt x="54" y="172"/>
                        <a:pt x="41" y="191"/>
                      </a:cubicBezTo>
                      <a:cubicBezTo>
                        <a:pt x="28" y="210"/>
                        <a:pt x="0" y="213"/>
                        <a:pt x="11" y="230"/>
                      </a:cubicBezTo>
                      <a:cubicBezTo>
                        <a:pt x="22" y="247"/>
                        <a:pt x="74" y="276"/>
                        <a:pt x="107" y="296"/>
                      </a:cubicBezTo>
                      <a:cubicBezTo>
                        <a:pt x="140" y="316"/>
                        <a:pt x="182" y="342"/>
                        <a:pt x="212" y="350"/>
                      </a:cubicBezTo>
                      <a:cubicBezTo>
                        <a:pt x="242" y="358"/>
                        <a:pt x="278" y="372"/>
                        <a:pt x="290" y="347"/>
                      </a:cubicBezTo>
                      <a:cubicBezTo>
                        <a:pt x="302" y="322"/>
                        <a:pt x="288" y="245"/>
                        <a:pt x="284" y="200"/>
                      </a:cubicBezTo>
                      <a:cubicBezTo>
                        <a:pt x="280" y="155"/>
                        <a:pt x="277" y="106"/>
                        <a:pt x="266" y="74"/>
                      </a:cubicBezTo>
                      <a:cubicBezTo>
                        <a:pt x="255" y="42"/>
                        <a:pt x="239" y="16"/>
                        <a:pt x="221" y="8"/>
                      </a:cubicBezTo>
                      <a:cubicBezTo>
                        <a:pt x="203" y="0"/>
                        <a:pt x="171" y="12"/>
                        <a:pt x="149" y="2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4" name="Freeform 344"/>
                <p:cNvSpPr>
                  <a:spLocks/>
                </p:cNvSpPr>
                <p:nvPr/>
              </p:nvSpPr>
              <p:spPr bwMode="auto">
                <a:xfrm>
                  <a:off x="3514" y="3308"/>
                  <a:ext cx="359" cy="370"/>
                </a:xfrm>
                <a:custGeom>
                  <a:avLst/>
                  <a:gdLst/>
                  <a:ahLst/>
                  <a:cxnLst>
                    <a:cxn ang="0">
                      <a:pos x="23" y="1"/>
                    </a:cxn>
                    <a:cxn ang="0">
                      <a:pos x="38" y="73"/>
                    </a:cxn>
                    <a:cxn ang="0">
                      <a:pos x="62" y="193"/>
                    </a:cxn>
                    <a:cxn ang="0">
                      <a:pos x="62" y="325"/>
                    </a:cxn>
                    <a:cxn ang="0">
                      <a:pos x="65" y="367"/>
                    </a:cxn>
                    <a:cxn ang="0">
                      <a:pos x="197" y="307"/>
                    </a:cxn>
                    <a:cxn ang="0">
                      <a:pos x="356" y="175"/>
                    </a:cxn>
                    <a:cxn ang="0">
                      <a:pos x="179" y="64"/>
                    </a:cxn>
                    <a:cxn ang="0">
                      <a:pos x="23" y="1"/>
                    </a:cxn>
                  </a:cxnLst>
                  <a:rect l="0" t="0" r="r" b="b"/>
                  <a:pathLst>
                    <a:path w="359" h="370">
                      <a:moveTo>
                        <a:pt x="23" y="1"/>
                      </a:moveTo>
                      <a:cubicBezTo>
                        <a:pt x="0" y="2"/>
                        <a:pt x="32" y="41"/>
                        <a:pt x="38" y="73"/>
                      </a:cubicBezTo>
                      <a:cubicBezTo>
                        <a:pt x="44" y="105"/>
                        <a:pt x="58" y="151"/>
                        <a:pt x="62" y="193"/>
                      </a:cubicBezTo>
                      <a:cubicBezTo>
                        <a:pt x="66" y="235"/>
                        <a:pt x="62" y="296"/>
                        <a:pt x="62" y="325"/>
                      </a:cubicBezTo>
                      <a:cubicBezTo>
                        <a:pt x="62" y="354"/>
                        <a:pt x="43" y="370"/>
                        <a:pt x="65" y="367"/>
                      </a:cubicBezTo>
                      <a:cubicBezTo>
                        <a:pt x="87" y="364"/>
                        <a:pt x="149" y="339"/>
                        <a:pt x="197" y="307"/>
                      </a:cubicBezTo>
                      <a:cubicBezTo>
                        <a:pt x="245" y="275"/>
                        <a:pt x="359" y="215"/>
                        <a:pt x="356" y="175"/>
                      </a:cubicBezTo>
                      <a:cubicBezTo>
                        <a:pt x="353" y="135"/>
                        <a:pt x="233" y="95"/>
                        <a:pt x="179" y="64"/>
                      </a:cubicBezTo>
                      <a:cubicBezTo>
                        <a:pt x="125" y="33"/>
                        <a:pt x="46" y="0"/>
                        <a:pt x="23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5" name="Freeform 345"/>
                <p:cNvSpPr>
                  <a:spLocks/>
                </p:cNvSpPr>
                <p:nvPr/>
              </p:nvSpPr>
              <p:spPr bwMode="auto">
                <a:xfrm>
                  <a:off x="3521" y="3094"/>
                  <a:ext cx="420" cy="374"/>
                </a:xfrm>
                <a:custGeom>
                  <a:avLst/>
                  <a:gdLst/>
                  <a:ahLst/>
                  <a:cxnLst>
                    <a:cxn ang="0">
                      <a:pos x="31" y="128"/>
                    </a:cxn>
                    <a:cxn ang="0">
                      <a:pos x="220" y="35"/>
                    </a:cxn>
                    <a:cxn ang="0">
                      <a:pos x="277" y="11"/>
                    </a:cxn>
                    <a:cxn ang="0">
                      <a:pos x="340" y="101"/>
                    </a:cxn>
                    <a:cxn ang="0">
                      <a:pos x="412" y="182"/>
                    </a:cxn>
                    <a:cxn ang="0">
                      <a:pos x="391" y="320"/>
                    </a:cxn>
                    <a:cxn ang="0">
                      <a:pos x="361" y="368"/>
                    </a:cxn>
                    <a:cxn ang="0">
                      <a:pos x="202" y="281"/>
                    </a:cxn>
                    <a:cxn ang="0">
                      <a:pos x="58" y="215"/>
                    </a:cxn>
                    <a:cxn ang="0">
                      <a:pos x="34" y="146"/>
                    </a:cxn>
                    <a:cxn ang="0">
                      <a:pos x="31" y="128"/>
                    </a:cxn>
                  </a:cxnLst>
                  <a:rect l="0" t="0" r="r" b="b"/>
                  <a:pathLst>
                    <a:path w="420" h="374">
                      <a:moveTo>
                        <a:pt x="31" y="128"/>
                      </a:moveTo>
                      <a:cubicBezTo>
                        <a:pt x="62" y="110"/>
                        <a:pt x="179" y="54"/>
                        <a:pt x="220" y="35"/>
                      </a:cubicBezTo>
                      <a:cubicBezTo>
                        <a:pt x="261" y="16"/>
                        <a:pt x="257" y="0"/>
                        <a:pt x="277" y="11"/>
                      </a:cubicBezTo>
                      <a:cubicBezTo>
                        <a:pt x="297" y="22"/>
                        <a:pt x="318" y="73"/>
                        <a:pt x="340" y="101"/>
                      </a:cubicBezTo>
                      <a:cubicBezTo>
                        <a:pt x="362" y="129"/>
                        <a:pt x="404" y="146"/>
                        <a:pt x="412" y="182"/>
                      </a:cubicBezTo>
                      <a:cubicBezTo>
                        <a:pt x="420" y="218"/>
                        <a:pt x="399" y="289"/>
                        <a:pt x="391" y="320"/>
                      </a:cubicBezTo>
                      <a:cubicBezTo>
                        <a:pt x="383" y="351"/>
                        <a:pt x="392" y="374"/>
                        <a:pt x="361" y="368"/>
                      </a:cubicBezTo>
                      <a:cubicBezTo>
                        <a:pt x="330" y="362"/>
                        <a:pt x="253" y="306"/>
                        <a:pt x="202" y="281"/>
                      </a:cubicBezTo>
                      <a:cubicBezTo>
                        <a:pt x="151" y="256"/>
                        <a:pt x="86" y="237"/>
                        <a:pt x="58" y="215"/>
                      </a:cubicBezTo>
                      <a:cubicBezTo>
                        <a:pt x="30" y="193"/>
                        <a:pt x="37" y="162"/>
                        <a:pt x="34" y="146"/>
                      </a:cubicBezTo>
                      <a:cubicBezTo>
                        <a:pt x="31" y="130"/>
                        <a:pt x="0" y="146"/>
                        <a:pt x="31" y="12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" name="Freeform 346"/>
                <p:cNvSpPr>
                  <a:spLocks/>
                </p:cNvSpPr>
                <p:nvPr/>
              </p:nvSpPr>
              <p:spPr bwMode="auto">
                <a:xfrm>
                  <a:off x="3099" y="2986"/>
                  <a:ext cx="345" cy="305"/>
                </a:xfrm>
                <a:custGeom>
                  <a:avLst/>
                  <a:gdLst/>
                  <a:ahLst/>
                  <a:cxnLst>
                    <a:cxn ang="0">
                      <a:pos x="297" y="239"/>
                    </a:cxn>
                    <a:cxn ang="0">
                      <a:pos x="198" y="272"/>
                    </a:cxn>
                    <a:cxn ang="0">
                      <a:pos x="87" y="275"/>
                    </a:cxn>
                    <a:cxn ang="0">
                      <a:pos x="12" y="275"/>
                    </a:cxn>
                    <a:cxn ang="0">
                      <a:pos x="12" y="92"/>
                    </a:cxn>
                    <a:cxn ang="0">
                      <a:pos x="45" y="2"/>
                    </a:cxn>
                    <a:cxn ang="0">
                      <a:pos x="159" y="80"/>
                    </a:cxn>
                    <a:cxn ang="0">
                      <a:pos x="270" y="140"/>
                    </a:cxn>
                    <a:cxn ang="0">
                      <a:pos x="321" y="176"/>
                    </a:cxn>
                    <a:cxn ang="0">
                      <a:pos x="342" y="227"/>
                    </a:cxn>
                    <a:cxn ang="0">
                      <a:pos x="297" y="239"/>
                    </a:cxn>
                  </a:cxnLst>
                  <a:rect l="0" t="0" r="r" b="b"/>
                  <a:pathLst>
                    <a:path w="345" h="305">
                      <a:moveTo>
                        <a:pt x="297" y="239"/>
                      </a:moveTo>
                      <a:cubicBezTo>
                        <a:pt x="273" y="246"/>
                        <a:pt x="233" y="266"/>
                        <a:pt x="198" y="272"/>
                      </a:cubicBezTo>
                      <a:cubicBezTo>
                        <a:pt x="163" y="278"/>
                        <a:pt x="118" y="274"/>
                        <a:pt x="87" y="275"/>
                      </a:cubicBezTo>
                      <a:cubicBezTo>
                        <a:pt x="56" y="276"/>
                        <a:pt x="24" y="305"/>
                        <a:pt x="12" y="275"/>
                      </a:cubicBezTo>
                      <a:cubicBezTo>
                        <a:pt x="0" y="245"/>
                        <a:pt x="7" y="137"/>
                        <a:pt x="12" y="92"/>
                      </a:cubicBezTo>
                      <a:cubicBezTo>
                        <a:pt x="17" y="47"/>
                        <a:pt x="21" y="4"/>
                        <a:pt x="45" y="2"/>
                      </a:cubicBezTo>
                      <a:cubicBezTo>
                        <a:pt x="69" y="0"/>
                        <a:pt x="121" y="57"/>
                        <a:pt x="159" y="80"/>
                      </a:cubicBezTo>
                      <a:cubicBezTo>
                        <a:pt x="197" y="103"/>
                        <a:pt x="243" y="124"/>
                        <a:pt x="270" y="140"/>
                      </a:cubicBezTo>
                      <a:cubicBezTo>
                        <a:pt x="297" y="156"/>
                        <a:pt x="309" y="162"/>
                        <a:pt x="321" y="176"/>
                      </a:cubicBezTo>
                      <a:cubicBezTo>
                        <a:pt x="333" y="190"/>
                        <a:pt x="345" y="215"/>
                        <a:pt x="342" y="227"/>
                      </a:cubicBezTo>
                      <a:cubicBezTo>
                        <a:pt x="339" y="239"/>
                        <a:pt x="321" y="232"/>
                        <a:pt x="297" y="23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7" name="Freeform 347"/>
                <p:cNvSpPr>
                  <a:spLocks/>
                </p:cNvSpPr>
                <p:nvPr/>
              </p:nvSpPr>
              <p:spPr bwMode="auto">
                <a:xfrm>
                  <a:off x="3136" y="2798"/>
                  <a:ext cx="372" cy="380"/>
                </a:xfrm>
                <a:custGeom>
                  <a:avLst/>
                  <a:gdLst/>
                  <a:ahLst/>
                  <a:cxnLst>
                    <a:cxn ang="0">
                      <a:pos x="284" y="352"/>
                    </a:cxn>
                    <a:cxn ang="0">
                      <a:pos x="197" y="301"/>
                    </a:cxn>
                    <a:cxn ang="0">
                      <a:pos x="137" y="271"/>
                    </a:cxn>
                    <a:cxn ang="0">
                      <a:pos x="65" y="217"/>
                    </a:cxn>
                    <a:cxn ang="0">
                      <a:pos x="5" y="154"/>
                    </a:cxn>
                    <a:cxn ang="0">
                      <a:pos x="32" y="61"/>
                    </a:cxn>
                    <a:cxn ang="0">
                      <a:pos x="143" y="7"/>
                    </a:cxn>
                    <a:cxn ang="0">
                      <a:pos x="281" y="16"/>
                    </a:cxn>
                    <a:cxn ang="0">
                      <a:pos x="359" y="79"/>
                    </a:cxn>
                    <a:cxn ang="0">
                      <a:pos x="359" y="154"/>
                    </a:cxn>
                    <a:cxn ang="0">
                      <a:pos x="338" y="277"/>
                    </a:cxn>
                    <a:cxn ang="0">
                      <a:pos x="317" y="367"/>
                    </a:cxn>
                    <a:cxn ang="0">
                      <a:pos x="284" y="352"/>
                    </a:cxn>
                  </a:cxnLst>
                  <a:rect l="0" t="0" r="r" b="b"/>
                  <a:pathLst>
                    <a:path w="372" h="380">
                      <a:moveTo>
                        <a:pt x="284" y="352"/>
                      </a:moveTo>
                      <a:cubicBezTo>
                        <a:pt x="264" y="341"/>
                        <a:pt x="221" y="314"/>
                        <a:pt x="197" y="301"/>
                      </a:cubicBezTo>
                      <a:cubicBezTo>
                        <a:pt x="173" y="288"/>
                        <a:pt x="159" y="285"/>
                        <a:pt x="137" y="271"/>
                      </a:cubicBezTo>
                      <a:cubicBezTo>
                        <a:pt x="115" y="257"/>
                        <a:pt x="87" y="236"/>
                        <a:pt x="65" y="217"/>
                      </a:cubicBezTo>
                      <a:cubicBezTo>
                        <a:pt x="43" y="198"/>
                        <a:pt x="10" y="180"/>
                        <a:pt x="5" y="154"/>
                      </a:cubicBezTo>
                      <a:cubicBezTo>
                        <a:pt x="0" y="128"/>
                        <a:pt x="9" y="85"/>
                        <a:pt x="32" y="61"/>
                      </a:cubicBezTo>
                      <a:cubicBezTo>
                        <a:pt x="55" y="37"/>
                        <a:pt x="102" y="14"/>
                        <a:pt x="143" y="7"/>
                      </a:cubicBezTo>
                      <a:cubicBezTo>
                        <a:pt x="184" y="0"/>
                        <a:pt x="245" y="4"/>
                        <a:pt x="281" y="16"/>
                      </a:cubicBezTo>
                      <a:cubicBezTo>
                        <a:pt x="317" y="28"/>
                        <a:pt x="346" y="56"/>
                        <a:pt x="359" y="79"/>
                      </a:cubicBezTo>
                      <a:cubicBezTo>
                        <a:pt x="372" y="102"/>
                        <a:pt x="362" y="121"/>
                        <a:pt x="359" y="154"/>
                      </a:cubicBezTo>
                      <a:cubicBezTo>
                        <a:pt x="356" y="187"/>
                        <a:pt x="345" y="242"/>
                        <a:pt x="338" y="277"/>
                      </a:cubicBezTo>
                      <a:cubicBezTo>
                        <a:pt x="331" y="312"/>
                        <a:pt x="326" y="354"/>
                        <a:pt x="317" y="367"/>
                      </a:cubicBezTo>
                      <a:cubicBezTo>
                        <a:pt x="308" y="380"/>
                        <a:pt x="304" y="363"/>
                        <a:pt x="284" y="35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8" name="Freeform 348"/>
                <p:cNvSpPr>
                  <a:spLocks/>
                </p:cNvSpPr>
                <p:nvPr/>
              </p:nvSpPr>
              <p:spPr bwMode="auto">
                <a:xfrm>
                  <a:off x="3464" y="2883"/>
                  <a:ext cx="332" cy="348"/>
                </a:xfrm>
                <a:custGeom>
                  <a:avLst/>
                  <a:gdLst/>
                  <a:ahLst/>
                  <a:cxnLst>
                    <a:cxn ang="0">
                      <a:pos x="52" y="24"/>
                    </a:cxn>
                    <a:cxn ang="0">
                      <a:pos x="19" y="189"/>
                    </a:cxn>
                    <a:cxn ang="0">
                      <a:pos x="1" y="303"/>
                    </a:cxn>
                    <a:cxn ang="0">
                      <a:pos x="25" y="345"/>
                    </a:cxn>
                    <a:cxn ang="0">
                      <a:pos x="109" y="321"/>
                    </a:cxn>
                    <a:cxn ang="0">
                      <a:pos x="307" y="222"/>
                    </a:cxn>
                    <a:cxn ang="0">
                      <a:pos x="259" y="144"/>
                    </a:cxn>
                    <a:cxn ang="0">
                      <a:pos x="121" y="45"/>
                    </a:cxn>
                    <a:cxn ang="0">
                      <a:pos x="52" y="24"/>
                    </a:cxn>
                  </a:cxnLst>
                  <a:rect l="0" t="0" r="r" b="b"/>
                  <a:pathLst>
                    <a:path w="332" h="348">
                      <a:moveTo>
                        <a:pt x="52" y="24"/>
                      </a:moveTo>
                      <a:cubicBezTo>
                        <a:pt x="35" y="48"/>
                        <a:pt x="27" y="143"/>
                        <a:pt x="19" y="189"/>
                      </a:cubicBezTo>
                      <a:cubicBezTo>
                        <a:pt x="11" y="235"/>
                        <a:pt x="0" y="277"/>
                        <a:pt x="1" y="303"/>
                      </a:cubicBezTo>
                      <a:cubicBezTo>
                        <a:pt x="2" y="329"/>
                        <a:pt x="7" y="342"/>
                        <a:pt x="25" y="345"/>
                      </a:cubicBezTo>
                      <a:cubicBezTo>
                        <a:pt x="43" y="348"/>
                        <a:pt x="62" y="341"/>
                        <a:pt x="109" y="321"/>
                      </a:cubicBezTo>
                      <a:cubicBezTo>
                        <a:pt x="156" y="301"/>
                        <a:pt x="282" y="251"/>
                        <a:pt x="307" y="222"/>
                      </a:cubicBezTo>
                      <a:cubicBezTo>
                        <a:pt x="332" y="193"/>
                        <a:pt x="290" y="173"/>
                        <a:pt x="259" y="144"/>
                      </a:cubicBezTo>
                      <a:cubicBezTo>
                        <a:pt x="228" y="115"/>
                        <a:pt x="154" y="66"/>
                        <a:pt x="121" y="45"/>
                      </a:cubicBezTo>
                      <a:cubicBezTo>
                        <a:pt x="88" y="24"/>
                        <a:pt x="69" y="0"/>
                        <a:pt x="52" y="2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9" name="Oval 349"/>
                <p:cNvSpPr>
                  <a:spLocks noChangeArrowheads="1"/>
                </p:cNvSpPr>
                <p:nvPr/>
              </p:nvSpPr>
              <p:spPr bwMode="auto">
                <a:xfrm>
                  <a:off x="3288" y="2883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0" name="Oval 350"/>
                <p:cNvSpPr>
                  <a:spLocks noChangeArrowheads="1"/>
                </p:cNvSpPr>
                <p:nvPr/>
              </p:nvSpPr>
              <p:spPr bwMode="auto">
                <a:xfrm>
                  <a:off x="3528" y="3039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1" name="Oval 351"/>
                <p:cNvSpPr>
                  <a:spLocks noChangeArrowheads="1"/>
                </p:cNvSpPr>
                <p:nvPr/>
              </p:nvSpPr>
              <p:spPr bwMode="auto">
                <a:xfrm>
                  <a:off x="3753" y="3216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2" name="Oval 352"/>
                <p:cNvSpPr>
                  <a:spLocks noChangeArrowheads="1"/>
                </p:cNvSpPr>
                <p:nvPr/>
              </p:nvSpPr>
              <p:spPr bwMode="auto">
                <a:xfrm>
                  <a:off x="3678" y="3453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3" name="Oval 353"/>
                <p:cNvSpPr>
                  <a:spLocks noChangeArrowheads="1"/>
                </p:cNvSpPr>
                <p:nvPr/>
              </p:nvSpPr>
              <p:spPr bwMode="auto">
                <a:xfrm>
                  <a:off x="3423" y="3480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4" name="Oval 354"/>
                <p:cNvSpPr>
                  <a:spLocks noChangeArrowheads="1"/>
                </p:cNvSpPr>
                <p:nvPr/>
              </p:nvSpPr>
              <p:spPr bwMode="auto">
                <a:xfrm>
                  <a:off x="3213" y="3336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5" name="Oval 355"/>
                <p:cNvSpPr>
                  <a:spLocks noChangeArrowheads="1"/>
                </p:cNvSpPr>
                <p:nvPr/>
              </p:nvSpPr>
              <p:spPr bwMode="auto">
                <a:xfrm>
                  <a:off x="3171" y="3117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57" name="Group 356"/>
              <p:cNvGrpSpPr>
                <a:grpSpLocks/>
              </p:cNvGrpSpPr>
              <p:nvPr/>
            </p:nvGrpSpPr>
            <p:grpSpPr bwMode="auto">
              <a:xfrm>
                <a:off x="2864" y="3560"/>
                <a:ext cx="775" cy="1014"/>
                <a:chOff x="2864" y="3560"/>
                <a:chExt cx="775" cy="1014"/>
              </a:xfrm>
            </p:grpSpPr>
            <p:sp>
              <p:nvSpPr>
                <p:cNvPr id="217" name="Freeform 357"/>
                <p:cNvSpPr>
                  <a:spLocks/>
                </p:cNvSpPr>
                <p:nvPr/>
              </p:nvSpPr>
              <p:spPr bwMode="auto">
                <a:xfrm>
                  <a:off x="2864" y="3803"/>
                  <a:ext cx="312" cy="334"/>
                </a:xfrm>
                <a:custGeom>
                  <a:avLst/>
                  <a:gdLst/>
                  <a:ahLst/>
                  <a:cxnLst>
                    <a:cxn ang="0">
                      <a:pos x="64" y="10"/>
                    </a:cxn>
                    <a:cxn ang="0">
                      <a:pos x="10" y="73"/>
                    </a:cxn>
                    <a:cxn ang="0">
                      <a:pos x="4" y="208"/>
                    </a:cxn>
                    <a:cxn ang="0">
                      <a:pos x="25" y="316"/>
                    </a:cxn>
                    <a:cxn ang="0">
                      <a:pos x="46" y="316"/>
                    </a:cxn>
                    <a:cxn ang="0">
                      <a:pos x="115" y="274"/>
                    </a:cxn>
                    <a:cxn ang="0">
                      <a:pos x="202" y="238"/>
                    </a:cxn>
                    <a:cxn ang="0">
                      <a:pos x="289" y="226"/>
                    </a:cxn>
                    <a:cxn ang="0">
                      <a:pos x="307" y="193"/>
                    </a:cxn>
                    <a:cxn ang="0">
                      <a:pos x="259" y="163"/>
                    </a:cxn>
                    <a:cxn ang="0">
                      <a:pos x="193" y="118"/>
                    </a:cxn>
                    <a:cxn ang="0">
                      <a:pos x="157" y="73"/>
                    </a:cxn>
                    <a:cxn ang="0">
                      <a:pos x="124" y="37"/>
                    </a:cxn>
                    <a:cxn ang="0">
                      <a:pos x="94" y="13"/>
                    </a:cxn>
                    <a:cxn ang="0">
                      <a:pos x="64" y="10"/>
                    </a:cxn>
                  </a:cxnLst>
                  <a:rect l="0" t="0" r="r" b="b"/>
                  <a:pathLst>
                    <a:path w="312" h="334">
                      <a:moveTo>
                        <a:pt x="64" y="10"/>
                      </a:moveTo>
                      <a:cubicBezTo>
                        <a:pt x="50" y="20"/>
                        <a:pt x="20" y="40"/>
                        <a:pt x="10" y="73"/>
                      </a:cubicBezTo>
                      <a:cubicBezTo>
                        <a:pt x="0" y="106"/>
                        <a:pt x="2" y="168"/>
                        <a:pt x="4" y="208"/>
                      </a:cubicBezTo>
                      <a:cubicBezTo>
                        <a:pt x="6" y="248"/>
                        <a:pt x="18" y="298"/>
                        <a:pt x="25" y="316"/>
                      </a:cubicBezTo>
                      <a:cubicBezTo>
                        <a:pt x="32" y="334"/>
                        <a:pt x="31" y="323"/>
                        <a:pt x="46" y="316"/>
                      </a:cubicBezTo>
                      <a:cubicBezTo>
                        <a:pt x="61" y="309"/>
                        <a:pt x="89" y="287"/>
                        <a:pt x="115" y="274"/>
                      </a:cubicBezTo>
                      <a:cubicBezTo>
                        <a:pt x="141" y="261"/>
                        <a:pt x="173" y="246"/>
                        <a:pt x="202" y="238"/>
                      </a:cubicBezTo>
                      <a:cubicBezTo>
                        <a:pt x="231" y="230"/>
                        <a:pt x="271" y="234"/>
                        <a:pt x="289" y="226"/>
                      </a:cubicBezTo>
                      <a:cubicBezTo>
                        <a:pt x="307" y="218"/>
                        <a:pt x="312" y="203"/>
                        <a:pt x="307" y="193"/>
                      </a:cubicBezTo>
                      <a:cubicBezTo>
                        <a:pt x="302" y="183"/>
                        <a:pt x="278" y="175"/>
                        <a:pt x="259" y="163"/>
                      </a:cubicBezTo>
                      <a:cubicBezTo>
                        <a:pt x="240" y="151"/>
                        <a:pt x="210" y="133"/>
                        <a:pt x="193" y="118"/>
                      </a:cubicBezTo>
                      <a:cubicBezTo>
                        <a:pt x="176" y="103"/>
                        <a:pt x="168" y="87"/>
                        <a:pt x="157" y="73"/>
                      </a:cubicBezTo>
                      <a:cubicBezTo>
                        <a:pt x="146" y="59"/>
                        <a:pt x="135" y="47"/>
                        <a:pt x="124" y="37"/>
                      </a:cubicBezTo>
                      <a:cubicBezTo>
                        <a:pt x="113" y="27"/>
                        <a:pt x="105" y="18"/>
                        <a:pt x="94" y="13"/>
                      </a:cubicBezTo>
                      <a:cubicBezTo>
                        <a:pt x="83" y="8"/>
                        <a:pt x="78" y="0"/>
                        <a:pt x="64" y="1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18" name="Group 358"/>
                <p:cNvGrpSpPr>
                  <a:grpSpLocks/>
                </p:cNvGrpSpPr>
                <p:nvPr/>
              </p:nvGrpSpPr>
              <p:grpSpPr bwMode="auto">
                <a:xfrm>
                  <a:off x="2884" y="3560"/>
                  <a:ext cx="755" cy="1014"/>
                  <a:chOff x="2884" y="3560"/>
                  <a:chExt cx="755" cy="1014"/>
                </a:xfrm>
              </p:grpSpPr>
              <p:sp>
                <p:nvSpPr>
                  <p:cNvPr id="219" name="Freeform 359"/>
                  <p:cNvSpPr>
                    <a:spLocks/>
                  </p:cNvSpPr>
                  <p:nvPr/>
                </p:nvSpPr>
                <p:spPr bwMode="auto">
                  <a:xfrm>
                    <a:off x="3214" y="3560"/>
                    <a:ext cx="307" cy="444"/>
                  </a:xfrm>
                  <a:custGeom>
                    <a:avLst/>
                    <a:gdLst/>
                    <a:ahLst/>
                    <a:cxnLst>
                      <a:cxn ang="0">
                        <a:pos x="26" y="40"/>
                      </a:cxn>
                      <a:cxn ang="0">
                        <a:pos x="20" y="286"/>
                      </a:cxn>
                      <a:cxn ang="0">
                        <a:pos x="5" y="412"/>
                      </a:cxn>
                      <a:cxn ang="0">
                        <a:pos x="50" y="430"/>
                      </a:cxn>
                      <a:cxn ang="0">
                        <a:pos x="182" y="331"/>
                      </a:cxn>
                      <a:cxn ang="0">
                        <a:pos x="305" y="226"/>
                      </a:cxn>
                      <a:cxn ang="0">
                        <a:pos x="170" y="91"/>
                      </a:cxn>
                      <a:cxn ang="0">
                        <a:pos x="68" y="43"/>
                      </a:cxn>
                      <a:cxn ang="0">
                        <a:pos x="26" y="40"/>
                      </a:cxn>
                    </a:cxnLst>
                    <a:rect l="0" t="0" r="r" b="b"/>
                    <a:pathLst>
                      <a:path w="307" h="444">
                        <a:moveTo>
                          <a:pt x="26" y="40"/>
                        </a:moveTo>
                        <a:cubicBezTo>
                          <a:pt x="18" y="80"/>
                          <a:pt x="24" y="224"/>
                          <a:pt x="20" y="286"/>
                        </a:cubicBezTo>
                        <a:cubicBezTo>
                          <a:pt x="16" y="348"/>
                          <a:pt x="0" y="388"/>
                          <a:pt x="5" y="412"/>
                        </a:cubicBezTo>
                        <a:cubicBezTo>
                          <a:pt x="10" y="436"/>
                          <a:pt x="20" y="444"/>
                          <a:pt x="50" y="430"/>
                        </a:cubicBezTo>
                        <a:cubicBezTo>
                          <a:pt x="80" y="416"/>
                          <a:pt x="140" y="365"/>
                          <a:pt x="182" y="331"/>
                        </a:cubicBezTo>
                        <a:cubicBezTo>
                          <a:pt x="224" y="297"/>
                          <a:pt x="307" y="266"/>
                          <a:pt x="305" y="226"/>
                        </a:cubicBezTo>
                        <a:cubicBezTo>
                          <a:pt x="303" y="186"/>
                          <a:pt x="210" y="122"/>
                          <a:pt x="170" y="91"/>
                        </a:cubicBezTo>
                        <a:cubicBezTo>
                          <a:pt x="130" y="60"/>
                          <a:pt x="91" y="52"/>
                          <a:pt x="68" y="43"/>
                        </a:cubicBezTo>
                        <a:cubicBezTo>
                          <a:pt x="45" y="34"/>
                          <a:pt x="34" y="0"/>
                          <a:pt x="26" y="4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0" name="Freeform 360"/>
                  <p:cNvSpPr>
                    <a:spLocks/>
                  </p:cNvSpPr>
                  <p:nvPr/>
                </p:nvSpPr>
                <p:spPr bwMode="auto">
                  <a:xfrm>
                    <a:off x="3290" y="3798"/>
                    <a:ext cx="349" cy="478"/>
                  </a:xfrm>
                  <a:custGeom>
                    <a:avLst/>
                    <a:gdLst/>
                    <a:ahLst/>
                    <a:cxnLst>
                      <a:cxn ang="0">
                        <a:pos x="37" y="192"/>
                      </a:cxn>
                      <a:cxn ang="0">
                        <a:pos x="61" y="168"/>
                      </a:cxn>
                      <a:cxn ang="0">
                        <a:pos x="229" y="3"/>
                      </a:cxn>
                      <a:cxn ang="0">
                        <a:pos x="322" y="150"/>
                      </a:cxn>
                      <a:cxn ang="0">
                        <a:pos x="325" y="444"/>
                      </a:cxn>
                      <a:cxn ang="0">
                        <a:pos x="178" y="354"/>
                      </a:cxn>
                      <a:cxn ang="0">
                        <a:pos x="25" y="276"/>
                      </a:cxn>
                      <a:cxn ang="0">
                        <a:pos x="37" y="192"/>
                      </a:cxn>
                    </a:cxnLst>
                    <a:rect l="0" t="0" r="r" b="b"/>
                    <a:pathLst>
                      <a:path w="349" h="478">
                        <a:moveTo>
                          <a:pt x="37" y="192"/>
                        </a:moveTo>
                        <a:cubicBezTo>
                          <a:pt x="43" y="174"/>
                          <a:pt x="29" y="199"/>
                          <a:pt x="61" y="168"/>
                        </a:cubicBezTo>
                        <a:cubicBezTo>
                          <a:pt x="93" y="137"/>
                          <a:pt x="186" y="6"/>
                          <a:pt x="229" y="3"/>
                        </a:cubicBezTo>
                        <a:cubicBezTo>
                          <a:pt x="272" y="0"/>
                          <a:pt x="306" y="77"/>
                          <a:pt x="322" y="150"/>
                        </a:cubicBezTo>
                        <a:cubicBezTo>
                          <a:pt x="338" y="223"/>
                          <a:pt x="349" y="410"/>
                          <a:pt x="325" y="444"/>
                        </a:cubicBezTo>
                        <a:cubicBezTo>
                          <a:pt x="301" y="478"/>
                          <a:pt x="228" y="382"/>
                          <a:pt x="178" y="354"/>
                        </a:cubicBezTo>
                        <a:cubicBezTo>
                          <a:pt x="128" y="326"/>
                          <a:pt x="50" y="301"/>
                          <a:pt x="25" y="276"/>
                        </a:cubicBezTo>
                        <a:cubicBezTo>
                          <a:pt x="0" y="251"/>
                          <a:pt x="31" y="210"/>
                          <a:pt x="37" y="19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1" name="Freeform 361"/>
                  <p:cNvSpPr>
                    <a:spLocks/>
                  </p:cNvSpPr>
                  <p:nvPr/>
                </p:nvSpPr>
                <p:spPr bwMode="auto">
                  <a:xfrm>
                    <a:off x="2884" y="4044"/>
                    <a:ext cx="340" cy="336"/>
                  </a:xfrm>
                  <a:custGeom>
                    <a:avLst/>
                    <a:gdLst/>
                    <a:ahLst/>
                    <a:cxnLst>
                      <a:cxn ang="0">
                        <a:pos x="206" y="3"/>
                      </a:cxn>
                      <a:cxn ang="0">
                        <a:pos x="332" y="27"/>
                      </a:cxn>
                      <a:cxn ang="0">
                        <a:pos x="254" y="120"/>
                      </a:cxn>
                      <a:cxn ang="0">
                        <a:pos x="167" y="306"/>
                      </a:cxn>
                      <a:cxn ang="0">
                        <a:pos x="80" y="303"/>
                      </a:cxn>
                      <a:cxn ang="0">
                        <a:pos x="35" y="243"/>
                      </a:cxn>
                      <a:cxn ang="0">
                        <a:pos x="11" y="123"/>
                      </a:cxn>
                      <a:cxn ang="0">
                        <a:pos x="101" y="48"/>
                      </a:cxn>
                      <a:cxn ang="0">
                        <a:pos x="206" y="3"/>
                      </a:cxn>
                    </a:cxnLst>
                    <a:rect l="0" t="0" r="r" b="b"/>
                    <a:pathLst>
                      <a:path w="340" h="336">
                        <a:moveTo>
                          <a:pt x="206" y="3"/>
                        </a:moveTo>
                        <a:cubicBezTo>
                          <a:pt x="244" y="0"/>
                          <a:pt x="324" y="8"/>
                          <a:pt x="332" y="27"/>
                        </a:cubicBezTo>
                        <a:cubicBezTo>
                          <a:pt x="340" y="46"/>
                          <a:pt x="281" y="74"/>
                          <a:pt x="254" y="120"/>
                        </a:cubicBezTo>
                        <a:cubicBezTo>
                          <a:pt x="227" y="166"/>
                          <a:pt x="196" y="276"/>
                          <a:pt x="167" y="306"/>
                        </a:cubicBezTo>
                        <a:cubicBezTo>
                          <a:pt x="138" y="336"/>
                          <a:pt x="102" y="313"/>
                          <a:pt x="80" y="303"/>
                        </a:cubicBezTo>
                        <a:cubicBezTo>
                          <a:pt x="58" y="293"/>
                          <a:pt x="46" y="273"/>
                          <a:pt x="35" y="243"/>
                        </a:cubicBezTo>
                        <a:cubicBezTo>
                          <a:pt x="24" y="213"/>
                          <a:pt x="0" y="155"/>
                          <a:pt x="11" y="123"/>
                        </a:cubicBezTo>
                        <a:cubicBezTo>
                          <a:pt x="22" y="91"/>
                          <a:pt x="69" y="68"/>
                          <a:pt x="101" y="48"/>
                        </a:cubicBezTo>
                        <a:cubicBezTo>
                          <a:pt x="133" y="28"/>
                          <a:pt x="168" y="6"/>
                          <a:pt x="206" y="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2" name="Freeform 362"/>
                  <p:cNvSpPr>
                    <a:spLocks/>
                  </p:cNvSpPr>
                  <p:nvPr/>
                </p:nvSpPr>
                <p:spPr bwMode="auto">
                  <a:xfrm>
                    <a:off x="3008" y="4095"/>
                    <a:ext cx="338" cy="479"/>
                  </a:xfrm>
                  <a:custGeom>
                    <a:avLst/>
                    <a:gdLst/>
                    <a:ahLst/>
                    <a:cxnLst>
                      <a:cxn ang="0">
                        <a:pos x="211" y="18"/>
                      </a:cxn>
                      <a:cxn ang="0">
                        <a:pos x="115" y="144"/>
                      </a:cxn>
                      <a:cxn ang="0">
                        <a:pos x="40" y="279"/>
                      </a:cxn>
                      <a:cxn ang="0">
                        <a:pos x="4" y="300"/>
                      </a:cxn>
                      <a:cxn ang="0">
                        <a:pos x="67" y="453"/>
                      </a:cxn>
                      <a:cxn ang="0">
                        <a:pos x="298" y="456"/>
                      </a:cxn>
                      <a:cxn ang="0">
                        <a:pos x="307" y="366"/>
                      </a:cxn>
                      <a:cxn ang="0">
                        <a:pos x="277" y="90"/>
                      </a:cxn>
                      <a:cxn ang="0">
                        <a:pos x="250" y="36"/>
                      </a:cxn>
                      <a:cxn ang="0">
                        <a:pos x="211" y="18"/>
                      </a:cxn>
                    </a:cxnLst>
                    <a:rect l="0" t="0" r="r" b="b"/>
                    <a:pathLst>
                      <a:path w="338" h="479">
                        <a:moveTo>
                          <a:pt x="211" y="18"/>
                        </a:moveTo>
                        <a:cubicBezTo>
                          <a:pt x="189" y="36"/>
                          <a:pt x="144" y="101"/>
                          <a:pt x="115" y="144"/>
                        </a:cubicBezTo>
                        <a:cubicBezTo>
                          <a:pt x="86" y="187"/>
                          <a:pt x="58" y="253"/>
                          <a:pt x="40" y="279"/>
                        </a:cubicBezTo>
                        <a:cubicBezTo>
                          <a:pt x="22" y="305"/>
                          <a:pt x="0" y="271"/>
                          <a:pt x="4" y="300"/>
                        </a:cubicBezTo>
                        <a:cubicBezTo>
                          <a:pt x="8" y="329"/>
                          <a:pt x="18" y="427"/>
                          <a:pt x="67" y="453"/>
                        </a:cubicBezTo>
                        <a:cubicBezTo>
                          <a:pt x="116" y="479"/>
                          <a:pt x="258" y="471"/>
                          <a:pt x="298" y="456"/>
                        </a:cubicBezTo>
                        <a:cubicBezTo>
                          <a:pt x="338" y="441"/>
                          <a:pt x="310" y="427"/>
                          <a:pt x="307" y="366"/>
                        </a:cubicBezTo>
                        <a:cubicBezTo>
                          <a:pt x="304" y="305"/>
                          <a:pt x="286" y="145"/>
                          <a:pt x="277" y="90"/>
                        </a:cubicBezTo>
                        <a:cubicBezTo>
                          <a:pt x="268" y="35"/>
                          <a:pt x="262" y="49"/>
                          <a:pt x="250" y="36"/>
                        </a:cubicBezTo>
                        <a:cubicBezTo>
                          <a:pt x="238" y="23"/>
                          <a:pt x="233" y="0"/>
                          <a:pt x="211" y="1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3" name="Freeform 363"/>
                  <p:cNvSpPr>
                    <a:spLocks/>
                  </p:cNvSpPr>
                  <p:nvPr/>
                </p:nvSpPr>
                <p:spPr bwMode="auto">
                  <a:xfrm>
                    <a:off x="3288" y="4089"/>
                    <a:ext cx="330" cy="459"/>
                  </a:xfrm>
                  <a:custGeom>
                    <a:avLst/>
                    <a:gdLst/>
                    <a:ahLst/>
                    <a:cxnLst>
                      <a:cxn ang="0">
                        <a:pos x="6" y="18"/>
                      </a:cxn>
                      <a:cxn ang="0">
                        <a:pos x="3" y="117"/>
                      </a:cxn>
                      <a:cxn ang="0">
                        <a:pos x="21" y="288"/>
                      </a:cxn>
                      <a:cxn ang="0">
                        <a:pos x="48" y="423"/>
                      </a:cxn>
                      <a:cxn ang="0">
                        <a:pos x="51" y="456"/>
                      </a:cxn>
                      <a:cxn ang="0">
                        <a:pos x="165" y="402"/>
                      </a:cxn>
                      <a:cxn ang="0">
                        <a:pos x="297" y="255"/>
                      </a:cxn>
                      <a:cxn ang="0">
                        <a:pos x="324" y="189"/>
                      </a:cxn>
                      <a:cxn ang="0">
                        <a:pos x="258" y="126"/>
                      </a:cxn>
                      <a:cxn ang="0">
                        <a:pos x="213" y="84"/>
                      </a:cxn>
                      <a:cxn ang="0">
                        <a:pos x="147" y="48"/>
                      </a:cxn>
                      <a:cxn ang="0">
                        <a:pos x="78" y="12"/>
                      </a:cxn>
                      <a:cxn ang="0">
                        <a:pos x="33" y="9"/>
                      </a:cxn>
                      <a:cxn ang="0">
                        <a:pos x="6" y="18"/>
                      </a:cxn>
                    </a:cxnLst>
                    <a:rect l="0" t="0" r="r" b="b"/>
                    <a:pathLst>
                      <a:path w="330" h="459">
                        <a:moveTo>
                          <a:pt x="6" y="18"/>
                        </a:moveTo>
                        <a:cubicBezTo>
                          <a:pt x="1" y="36"/>
                          <a:pt x="0" y="72"/>
                          <a:pt x="3" y="117"/>
                        </a:cubicBezTo>
                        <a:cubicBezTo>
                          <a:pt x="6" y="162"/>
                          <a:pt x="14" y="237"/>
                          <a:pt x="21" y="288"/>
                        </a:cubicBezTo>
                        <a:cubicBezTo>
                          <a:pt x="28" y="339"/>
                          <a:pt x="43" y="395"/>
                          <a:pt x="48" y="423"/>
                        </a:cubicBezTo>
                        <a:cubicBezTo>
                          <a:pt x="53" y="451"/>
                          <a:pt x="32" y="459"/>
                          <a:pt x="51" y="456"/>
                        </a:cubicBezTo>
                        <a:cubicBezTo>
                          <a:pt x="70" y="453"/>
                          <a:pt x="124" y="435"/>
                          <a:pt x="165" y="402"/>
                        </a:cubicBezTo>
                        <a:cubicBezTo>
                          <a:pt x="206" y="369"/>
                          <a:pt x="271" y="290"/>
                          <a:pt x="297" y="255"/>
                        </a:cubicBezTo>
                        <a:cubicBezTo>
                          <a:pt x="323" y="220"/>
                          <a:pt x="330" y="210"/>
                          <a:pt x="324" y="189"/>
                        </a:cubicBezTo>
                        <a:cubicBezTo>
                          <a:pt x="318" y="168"/>
                          <a:pt x="276" y="143"/>
                          <a:pt x="258" y="126"/>
                        </a:cubicBezTo>
                        <a:cubicBezTo>
                          <a:pt x="240" y="109"/>
                          <a:pt x="231" y="97"/>
                          <a:pt x="213" y="84"/>
                        </a:cubicBezTo>
                        <a:cubicBezTo>
                          <a:pt x="195" y="71"/>
                          <a:pt x="169" y="60"/>
                          <a:pt x="147" y="48"/>
                        </a:cubicBezTo>
                        <a:cubicBezTo>
                          <a:pt x="125" y="36"/>
                          <a:pt x="97" y="19"/>
                          <a:pt x="78" y="12"/>
                        </a:cubicBezTo>
                        <a:cubicBezTo>
                          <a:pt x="59" y="5"/>
                          <a:pt x="45" y="8"/>
                          <a:pt x="33" y="9"/>
                        </a:cubicBezTo>
                        <a:cubicBezTo>
                          <a:pt x="21" y="10"/>
                          <a:pt x="11" y="0"/>
                          <a:pt x="6" y="1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4" name="Freeform 364"/>
                  <p:cNvSpPr>
                    <a:spLocks/>
                  </p:cNvSpPr>
                  <p:nvPr/>
                </p:nvSpPr>
                <p:spPr bwMode="auto">
                  <a:xfrm>
                    <a:off x="2940" y="3560"/>
                    <a:ext cx="319" cy="440"/>
                  </a:xfrm>
                  <a:custGeom>
                    <a:avLst/>
                    <a:gdLst/>
                    <a:ahLst/>
                    <a:cxnLst>
                      <a:cxn ang="0">
                        <a:pos x="9" y="220"/>
                      </a:cxn>
                      <a:cxn ang="0">
                        <a:pos x="81" y="73"/>
                      </a:cxn>
                      <a:cxn ang="0">
                        <a:pos x="222" y="7"/>
                      </a:cxn>
                      <a:cxn ang="0">
                        <a:pos x="306" y="28"/>
                      </a:cxn>
                      <a:cxn ang="0">
                        <a:pos x="300" y="70"/>
                      </a:cxn>
                      <a:cxn ang="0">
                        <a:pos x="297" y="166"/>
                      </a:cxn>
                      <a:cxn ang="0">
                        <a:pos x="291" y="328"/>
                      </a:cxn>
                      <a:cxn ang="0">
                        <a:pos x="270" y="424"/>
                      </a:cxn>
                      <a:cxn ang="0">
                        <a:pos x="228" y="427"/>
                      </a:cxn>
                      <a:cxn ang="0">
                        <a:pos x="177" y="391"/>
                      </a:cxn>
                      <a:cxn ang="0">
                        <a:pos x="120" y="358"/>
                      </a:cxn>
                      <a:cxn ang="0">
                        <a:pos x="96" y="325"/>
                      </a:cxn>
                      <a:cxn ang="0">
                        <a:pos x="69" y="292"/>
                      </a:cxn>
                      <a:cxn ang="0">
                        <a:pos x="27" y="256"/>
                      </a:cxn>
                      <a:cxn ang="0">
                        <a:pos x="9" y="220"/>
                      </a:cxn>
                    </a:cxnLst>
                    <a:rect l="0" t="0" r="r" b="b"/>
                    <a:pathLst>
                      <a:path w="319" h="440">
                        <a:moveTo>
                          <a:pt x="9" y="220"/>
                        </a:moveTo>
                        <a:cubicBezTo>
                          <a:pt x="18" y="190"/>
                          <a:pt x="46" y="108"/>
                          <a:pt x="81" y="73"/>
                        </a:cubicBezTo>
                        <a:cubicBezTo>
                          <a:pt x="116" y="38"/>
                          <a:pt x="185" y="14"/>
                          <a:pt x="222" y="7"/>
                        </a:cubicBezTo>
                        <a:cubicBezTo>
                          <a:pt x="259" y="0"/>
                          <a:pt x="293" y="18"/>
                          <a:pt x="306" y="28"/>
                        </a:cubicBezTo>
                        <a:cubicBezTo>
                          <a:pt x="319" y="38"/>
                          <a:pt x="302" y="47"/>
                          <a:pt x="300" y="70"/>
                        </a:cubicBezTo>
                        <a:cubicBezTo>
                          <a:pt x="298" y="93"/>
                          <a:pt x="298" y="123"/>
                          <a:pt x="297" y="166"/>
                        </a:cubicBezTo>
                        <a:cubicBezTo>
                          <a:pt x="296" y="209"/>
                          <a:pt x="295" y="285"/>
                          <a:pt x="291" y="328"/>
                        </a:cubicBezTo>
                        <a:cubicBezTo>
                          <a:pt x="287" y="371"/>
                          <a:pt x="280" y="408"/>
                          <a:pt x="270" y="424"/>
                        </a:cubicBezTo>
                        <a:cubicBezTo>
                          <a:pt x="260" y="440"/>
                          <a:pt x="243" y="432"/>
                          <a:pt x="228" y="427"/>
                        </a:cubicBezTo>
                        <a:cubicBezTo>
                          <a:pt x="213" y="422"/>
                          <a:pt x="195" y="403"/>
                          <a:pt x="177" y="391"/>
                        </a:cubicBezTo>
                        <a:cubicBezTo>
                          <a:pt x="159" y="379"/>
                          <a:pt x="133" y="369"/>
                          <a:pt x="120" y="358"/>
                        </a:cubicBezTo>
                        <a:cubicBezTo>
                          <a:pt x="107" y="347"/>
                          <a:pt x="104" y="336"/>
                          <a:pt x="96" y="325"/>
                        </a:cubicBezTo>
                        <a:cubicBezTo>
                          <a:pt x="88" y="314"/>
                          <a:pt x="80" y="303"/>
                          <a:pt x="69" y="292"/>
                        </a:cubicBezTo>
                        <a:cubicBezTo>
                          <a:pt x="58" y="281"/>
                          <a:pt x="36" y="266"/>
                          <a:pt x="27" y="256"/>
                        </a:cubicBezTo>
                        <a:cubicBezTo>
                          <a:pt x="18" y="246"/>
                          <a:pt x="0" y="250"/>
                          <a:pt x="9" y="22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720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6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306" y="3720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7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3447" y="3960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8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3411" y="4293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9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3129" y="4377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0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3000" y="4152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1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2904" y="3915"/>
                    <a:ext cx="71" cy="71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58" name="Group 372"/>
              <p:cNvGrpSpPr>
                <a:grpSpLocks/>
              </p:cNvGrpSpPr>
              <p:nvPr/>
            </p:nvGrpSpPr>
            <p:grpSpPr bwMode="auto">
              <a:xfrm>
                <a:off x="2200" y="4262"/>
                <a:ext cx="836" cy="423"/>
                <a:chOff x="2200" y="4262"/>
                <a:chExt cx="836" cy="423"/>
              </a:xfrm>
            </p:grpSpPr>
            <p:sp>
              <p:nvSpPr>
                <p:cNvPr id="209" name="Freeform 373"/>
                <p:cNvSpPr>
                  <a:spLocks/>
                </p:cNvSpPr>
                <p:nvPr/>
              </p:nvSpPr>
              <p:spPr bwMode="auto">
                <a:xfrm>
                  <a:off x="2273" y="4270"/>
                  <a:ext cx="407" cy="301"/>
                </a:xfrm>
                <a:custGeom>
                  <a:avLst/>
                  <a:gdLst/>
                  <a:ahLst/>
                  <a:cxnLst>
                    <a:cxn ang="0">
                      <a:pos x="205" y="284"/>
                    </a:cxn>
                    <a:cxn ang="0">
                      <a:pos x="82" y="176"/>
                    </a:cxn>
                    <a:cxn ang="0">
                      <a:pos x="7" y="77"/>
                    </a:cxn>
                    <a:cxn ang="0">
                      <a:pos x="58" y="8"/>
                    </a:cxn>
                    <a:cxn ang="0">
                      <a:pos x="358" y="26"/>
                    </a:cxn>
                    <a:cxn ang="0">
                      <a:pos x="352" y="155"/>
                    </a:cxn>
                    <a:cxn ang="0">
                      <a:pos x="322" y="278"/>
                    </a:cxn>
                    <a:cxn ang="0">
                      <a:pos x="205" y="284"/>
                    </a:cxn>
                  </a:cxnLst>
                  <a:rect l="0" t="0" r="r" b="b"/>
                  <a:pathLst>
                    <a:path w="407" h="301">
                      <a:moveTo>
                        <a:pt x="205" y="284"/>
                      </a:moveTo>
                      <a:cubicBezTo>
                        <a:pt x="165" y="267"/>
                        <a:pt x="115" y="210"/>
                        <a:pt x="82" y="176"/>
                      </a:cubicBezTo>
                      <a:cubicBezTo>
                        <a:pt x="49" y="142"/>
                        <a:pt x="11" y="105"/>
                        <a:pt x="7" y="77"/>
                      </a:cubicBezTo>
                      <a:cubicBezTo>
                        <a:pt x="3" y="49"/>
                        <a:pt x="0" y="16"/>
                        <a:pt x="58" y="8"/>
                      </a:cubicBezTo>
                      <a:cubicBezTo>
                        <a:pt x="116" y="0"/>
                        <a:pt x="309" y="2"/>
                        <a:pt x="358" y="26"/>
                      </a:cubicBezTo>
                      <a:cubicBezTo>
                        <a:pt x="407" y="50"/>
                        <a:pt x="358" y="113"/>
                        <a:pt x="352" y="155"/>
                      </a:cubicBezTo>
                      <a:cubicBezTo>
                        <a:pt x="346" y="197"/>
                        <a:pt x="344" y="255"/>
                        <a:pt x="322" y="278"/>
                      </a:cubicBezTo>
                      <a:cubicBezTo>
                        <a:pt x="300" y="301"/>
                        <a:pt x="245" y="301"/>
                        <a:pt x="205" y="28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0" name="Freeform 374"/>
                <p:cNvSpPr>
                  <a:spLocks/>
                </p:cNvSpPr>
                <p:nvPr/>
              </p:nvSpPr>
              <p:spPr bwMode="auto">
                <a:xfrm>
                  <a:off x="2611" y="4262"/>
                  <a:ext cx="303" cy="306"/>
                </a:xfrm>
                <a:custGeom>
                  <a:avLst/>
                  <a:gdLst/>
                  <a:ahLst/>
                  <a:cxnLst>
                    <a:cxn ang="0">
                      <a:pos x="47" y="70"/>
                    </a:cxn>
                    <a:cxn ang="0">
                      <a:pos x="23" y="187"/>
                    </a:cxn>
                    <a:cxn ang="0">
                      <a:pos x="5" y="259"/>
                    </a:cxn>
                    <a:cxn ang="0">
                      <a:pos x="17" y="304"/>
                    </a:cxn>
                    <a:cxn ang="0">
                      <a:pos x="107" y="271"/>
                    </a:cxn>
                    <a:cxn ang="0">
                      <a:pos x="269" y="175"/>
                    </a:cxn>
                    <a:cxn ang="0">
                      <a:pos x="299" y="82"/>
                    </a:cxn>
                    <a:cxn ang="0">
                      <a:pos x="242" y="13"/>
                    </a:cxn>
                    <a:cxn ang="0">
                      <a:pos x="125" y="4"/>
                    </a:cxn>
                    <a:cxn ang="0">
                      <a:pos x="47" y="16"/>
                    </a:cxn>
                    <a:cxn ang="0">
                      <a:pos x="47" y="70"/>
                    </a:cxn>
                  </a:cxnLst>
                  <a:rect l="0" t="0" r="r" b="b"/>
                  <a:pathLst>
                    <a:path w="303" h="306">
                      <a:moveTo>
                        <a:pt x="47" y="70"/>
                      </a:moveTo>
                      <a:cubicBezTo>
                        <a:pt x="43" y="98"/>
                        <a:pt x="30" y="156"/>
                        <a:pt x="23" y="187"/>
                      </a:cubicBezTo>
                      <a:cubicBezTo>
                        <a:pt x="16" y="218"/>
                        <a:pt x="6" y="240"/>
                        <a:pt x="5" y="259"/>
                      </a:cubicBezTo>
                      <a:cubicBezTo>
                        <a:pt x="4" y="278"/>
                        <a:pt x="0" y="302"/>
                        <a:pt x="17" y="304"/>
                      </a:cubicBezTo>
                      <a:cubicBezTo>
                        <a:pt x="34" y="306"/>
                        <a:pt x="65" y="292"/>
                        <a:pt x="107" y="271"/>
                      </a:cubicBezTo>
                      <a:cubicBezTo>
                        <a:pt x="149" y="250"/>
                        <a:pt x="237" y="206"/>
                        <a:pt x="269" y="175"/>
                      </a:cubicBezTo>
                      <a:cubicBezTo>
                        <a:pt x="301" y="144"/>
                        <a:pt x="303" y="109"/>
                        <a:pt x="299" y="82"/>
                      </a:cubicBezTo>
                      <a:cubicBezTo>
                        <a:pt x="295" y="55"/>
                        <a:pt x="271" y="26"/>
                        <a:pt x="242" y="13"/>
                      </a:cubicBezTo>
                      <a:cubicBezTo>
                        <a:pt x="213" y="0"/>
                        <a:pt x="157" y="4"/>
                        <a:pt x="125" y="4"/>
                      </a:cubicBezTo>
                      <a:cubicBezTo>
                        <a:pt x="93" y="4"/>
                        <a:pt x="60" y="6"/>
                        <a:pt x="47" y="16"/>
                      </a:cubicBezTo>
                      <a:cubicBezTo>
                        <a:pt x="34" y="26"/>
                        <a:pt x="51" y="42"/>
                        <a:pt x="47" y="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1" name="Freeform 375"/>
                <p:cNvSpPr>
                  <a:spLocks/>
                </p:cNvSpPr>
                <p:nvPr/>
              </p:nvSpPr>
              <p:spPr bwMode="auto">
                <a:xfrm>
                  <a:off x="2632" y="4406"/>
                  <a:ext cx="404" cy="279"/>
                </a:xfrm>
                <a:custGeom>
                  <a:avLst/>
                  <a:gdLst/>
                  <a:ahLst/>
                  <a:cxnLst>
                    <a:cxn ang="0">
                      <a:pos x="155" y="100"/>
                    </a:cxn>
                    <a:cxn ang="0">
                      <a:pos x="65" y="163"/>
                    </a:cxn>
                    <a:cxn ang="0">
                      <a:pos x="20" y="205"/>
                    </a:cxn>
                    <a:cxn ang="0">
                      <a:pos x="185" y="250"/>
                    </a:cxn>
                    <a:cxn ang="0">
                      <a:pos x="374" y="262"/>
                    </a:cxn>
                    <a:cxn ang="0">
                      <a:pos x="365" y="148"/>
                    </a:cxn>
                    <a:cxn ang="0">
                      <a:pos x="317" y="40"/>
                    </a:cxn>
                    <a:cxn ang="0">
                      <a:pos x="269" y="10"/>
                    </a:cxn>
                    <a:cxn ang="0">
                      <a:pos x="155" y="100"/>
                    </a:cxn>
                  </a:cxnLst>
                  <a:rect l="0" t="0" r="r" b="b"/>
                  <a:pathLst>
                    <a:path w="404" h="279">
                      <a:moveTo>
                        <a:pt x="155" y="100"/>
                      </a:moveTo>
                      <a:cubicBezTo>
                        <a:pt x="121" y="123"/>
                        <a:pt x="87" y="146"/>
                        <a:pt x="65" y="163"/>
                      </a:cubicBezTo>
                      <a:cubicBezTo>
                        <a:pt x="43" y="180"/>
                        <a:pt x="0" y="191"/>
                        <a:pt x="20" y="205"/>
                      </a:cubicBezTo>
                      <a:cubicBezTo>
                        <a:pt x="40" y="219"/>
                        <a:pt x="126" y="240"/>
                        <a:pt x="185" y="250"/>
                      </a:cubicBezTo>
                      <a:cubicBezTo>
                        <a:pt x="244" y="260"/>
                        <a:pt x="344" y="279"/>
                        <a:pt x="374" y="262"/>
                      </a:cubicBezTo>
                      <a:cubicBezTo>
                        <a:pt x="404" y="245"/>
                        <a:pt x="374" y="185"/>
                        <a:pt x="365" y="148"/>
                      </a:cubicBezTo>
                      <a:cubicBezTo>
                        <a:pt x="356" y="111"/>
                        <a:pt x="333" y="63"/>
                        <a:pt x="317" y="40"/>
                      </a:cubicBezTo>
                      <a:cubicBezTo>
                        <a:pt x="301" y="17"/>
                        <a:pt x="296" y="0"/>
                        <a:pt x="269" y="10"/>
                      </a:cubicBezTo>
                      <a:cubicBezTo>
                        <a:pt x="242" y="20"/>
                        <a:pt x="155" y="100"/>
                        <a:pt x="155" y="10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2" name="Freeform 376"/>
                <p:cNvSpPr>
                  <a:spLocks/>
                </p:cNvSpPr>
                <p:nvPr/>
              </p:nvSpPr>
              <p:spPr bwMode="auto">
                <a:xfrm>
                  <a:off x="2200" y="4365"/>
                  <a:ext cx="292" cy="304"/>
                </a:xfrm>
                <a:custGeom>
                  <a:avLst/>
                  <a:gdLst/>
                  <a:ahLst/>
                  <a:cxnLst>
                    <a:cxn ang="0">
                      <a:pos x="203" y="144"/>
                    </a:cxn>
                    <a:cxn ang="0">
                      <a:pos x="101" y="39"/>
                    </a:cxn>
                    <a:cxn ang="0">
                      <a:pos x="68" y="0"/>
                    </a:cxn>
                    <a:cxn ang="0">
                      <a:pos x="14" y="42"/>
                    </a:cxn>
                    <a:cxn ang="0">
                      <a:pos x="11" y="180"/>
                    </a:cxn>
                    <a:cxn ang="0">
                      <a:pos x="26" y="270"/>
                    </a:cxn>
                    <a:cxn ang="0">
                      <a:pos x="170" y="300"/>
                    </a:cxn>
                    <a:cxn ang="0">
                      <a:pos x="278" y="243"/>
                    </a:cxn>
                    <a:cxn ang="0">
                      <a:pos x="254" y="192"/>
                    </a:cxn>
                    <a:cxn ang="0">
                      <a:pos x="179" y="120"/>
                    </a:cxn>
                  </a:cxnLst>
                  <a:rect l="0" t="0" r="r" b="b"/>
                  <a:pathLst>
                    <a:path w="292" h="304">
                      <a:moveTo>
                        <a:pt x="203" y="144"/>
                      </a:moveTo>
                      <a:cubicBezTo>
                        <a:pt x="163" y="103"/>
                        <a:pt x="123" y="63"/>
                        <a:pt x="101" y="39"/>
                      </a:cubicBezTo>
                      <a:cubicBezTo>
                        <a:pt x="79" y="15"/>
                        <a:pt x="82" y="0"/>
                        <a:pt x="68" y="0"/>
                      </a:cubicBezTo>
                      <a:cubicBezTo>
                        <a:pt x="54" y="0"/>
                        <a:pt x="23" y="12"/>
                        <a:pt x="14" y="42"/>
                      </a:cubicBezTo>
                      <a:cubicBezTo>
                        <a:pt x="5" y="72"/>
                        <a:pt x="9" y="142"/>
                        <a:pt x="11" y="180"/>
                      </a:cubicBezTo>
                      <a:cubicBezTo>
                        <a:pt x="13" y="218"/>
                        <a:pt x="0" y="250"/>
                        <a:pt x="26" y="270"/>
                      </a:cubicBezTo>
                      <a:cubicBezTo>
                        <a:pt x="52" y="290"/>
                        <a:pt x="128" y="304"/>
                        <a:pt x="170" y="300"/>
                      </a:cubicBezTo>
                      <a:cubicBezTo>
                        <a:pt x="212" y="296"/>
                        <a:pt x="264" y="261"/>
                        <a:pt x="278" y="243"/>
                      </a:cubicBezTo>
                      <a:cubicBezTo>
                        <a:pt x="292" y="225"/>
                        <a:pt x="270" y="212"/>
                        <a:pt x="254" y="192"/>
                      </a:cubicBezTo>
                      <a:cubicBezTo>
                        <a:pt x="238" y="172"/>
                        <a:pt x="208" y="146"/>
                        <a:pt x="179" y="12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3" name="Oval 377"/>
                <p:cNvSpPr>
                  <a:spLocks noChangeArrowheads="1"/>
                </p:cNvSpPr>
                <p:nvPr/>
              </p:nvSpPr>
              <p:spPr bwMode="auto">
                <a:xfrm>
                  <a:off x="2727" y="4347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Oval 378"/>
                <p:cNvSpPr>
                  <a:spLocks noChangeArrowheads="1"/>
                </p:cNvSpPr>
                <p:nvPr/>
              </p:nvSpPr>
              <p:spPr bwMode="auto">
                <a:xfrm>
                  <a:off x="2460" y="4362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" name="Oval 379"/>
                <p:cNvSpPr>
                  <a:spLocks noChangeArrowheads="1"/>
                </p:cNvSpPr>
                <p:nvPr/>
              </p:nvSpPr>
              <p:spPr bwMode="auto">
                <a:xfrm>
                  <a:off x="2304" y="4542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Oval 380"/>
                <p:cNvSpPr>
                  <a:spLocks noChangeArrowheads="1"/>
                </p:cNvSpPr>
                <p:nvPr/>
              </p:nvSpPr>
              <p:spPr bwMode="auto">
                <a:xfrm>
                  <a:off x="2847" y="4524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59" name="Group 381"/>
              <p:cNvGrpSpPr>
                <a:grpSpLocks/>
              </p:cNvGrpSpPr>
              <p:nvPr/>
            </p:nvGrpSpPr>
            <p:grpSpPr bwMode="auto">
              <a:xfrm>
                <a:off x="1554" y="4027"/>
                <a:ext cx="622" cy="651"/>
                <a:chOff x="1554" y="4027"/>
                <a:chExt cx="622" cy="651"/>
              </a:xfrm>
            </p:grpSpPr>
            <p:sp>
              <p:nvSpPr>
                <p:cNvPr id="197" name="Freeform 382"/>
                <p:cNvSpPr>
                  <a:spLocks/>
                </p:cNvSpPr>
                <p:nvPr/>
              </p:nvSpPr>
              <p:spPr bwMode="auto">
                <a:xfrm>
                  <a:off x="1567" y="4131"/>
                  <a:ext cx="263" cy="223"/>
                </a:xfrm>
                <a:custGeom>
                  <a:avLst/>
                  <a:gdLst/>
                  <a:ahLst/>
                  <a:cxnLst>
                    <a:cxn ang="0">
                      <a:pos x="125" y="84"/>
                    </a:cxn>
                    <a:cxn ang="0">
                      <a:pos x="44" y="153"/>
                    </a:cxn>
                    <a:cxn ang="0">
                      <a:pos x="17" y="186"/>
                    </a:cxn>
                    <a:cxn ang="0">
                      <a:pos x="146" y="219"/>
                    </a:cxn>
                    <a:cxn ang="0">
                      <a:pos x="248" y="210"/>
                    </a:cxn>
                    <a:cxn ang="0">
                      <a:pos x="236" y="138"/>
                    </a:cxn>
                    <a:cxn ang="0">
                      <a:pos x="218" y="42"/>
                    </a:cxn>
                    <a:cxn ang="0">
                      <a:pos x="188" y="0"/>
                    </a:cxn>
                    <a:cxn ang="0">
                      <a:pos x="155" y="39"/>
                    </a:cxn>
                    <a:cxn ang="0">
                      <a:pos x="125" y="84"/>
                    </a:cxn>
                  </a:cxnLst>
                  <a:rect l="0" t="0" r="r" b="b"/>
                  <a:pathLst>
                    <a:path w="263" h="223">
                      <a:moveTo>
                        <a:pt x="125" y="84"/>
                      </a:moveTo>
                      <a:cubicBezTo>
                        <a:pt x="107" y="103"/>
                        <a:pt x="62" y="136"/>
                        <a:pt x="44" y="153"/>
                      </a:cubicBezTo>
                      <a:cubicBezTo>
                        <a:pt x="26" y="170"/>
                        <a:pt x="0" y="175"/>
                        <a:pt x="17" y="186"/>
                      </a:cubicBezTo>
                      <a:cubicBezTo>
                        <a:pt x="34" y="197"/>
                        <a:pt x="108" y="215"/>
                        <a:pt x="146" y="219"/>
                      </a:cubicBezTo>
                      <a:cubicBezTo>
                        <a:pt x="184" y="223"/>
                        <a:pt x="233" y="223"/>
                        <a:pt x="248" y="210"/>
                      </a:cubicBezTo>
                      <a:cubicBezTo>
                        <a:pt x="263" y="197"/>
                        <a:pt x="241" y="166"/>
                        <a:pt x="236" y="138"/>
                      </a:cubicBezTo>
                      <a:cubicBezTo>
                        <a:pt x="231" y="110"/>
                        <a:pt x="226" y="65"/>
                        <a:pt x="218" y="42"/>
                      </a:cubicBezTo>
                      <a:cubicBezTo>
                        <a:pt x="210" y="19"/>
                        <a:pt x="198" y="0"/>
                        <a:pt x="188" y="0"/>
                      </a:cubicBezTo>
                      <a:cubicBezTo>
                        <a:pt x="178" y="0"/>
                        <a:pt x="165" y="25"/>
                        <a:pt x="155" y="39"/>
                      </a:cubicBezTo>
                      <a:cubicBezTo>
                        <a:pt x="145" y="53"/>
                        <a:pt x="143" y="65"/>
                        <a:pt x="125" y="8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8" name="Freeform 383"/>
                <p:cNvSpPr>
                  <a:spLocks/>
                </p:cNvSpPr>
                <p:nvPr/>
              </p:nvSpPr>
              <p:spPr bwMode="auto">
                <a:xfrm>
                  <a:off x="1767" y="4027"/>
                  <a:ext cx="243" cy="312"/>
                </a:xfrm>
                <a:custGeom>
                  <a:avLst/>
                  <a:gdLst/>
                  <a:ahLst/>
                  <a:cxnLst>
                    <a:cxn ang="0">
                      <a:pos x="51" y="296"/>
                    </a:cxn>
                    <a:cxn ang="0">
                      <a:pos x="36" y="203"/>
                    </a:cxn>
                    <a:cxn ang="0">
                      <a:pos x="27" y="140"/>
                    </a:cxn>
                    <a:cxn ang="0">
                      <a:pos x="6" y="98"/>
                    </a:cxn>
                    <a:cxn ang="0">
                      <a:pos x="63" y="11"/>
                    </a:cxn>
                    <a:cxn ang="0">
                      <a:pos x="108" y="29"/>
                    </a:cxn>
                    <a:cxn ang="0">
                      <a:pos x="177" y="80"/>
                    </a:cxn>
                    <a:cxn ang="0">
                      <a:pos x="237" y="113"/>
                    </a:cxn>
                    <a:cxn ang="0">
                      <a:pos x="216" y="209"/>
                    </a:cxn>
                    <a:cxn ang="0">
                      <a:pos x="126" y="290"/>
                    </a:cxn>
                    <a:cxn ang="0">
                      <a:pos x="84" y="299"/>
                    </a:cxn>
                    <a:cxn ang="0">
                      <a:pos x="51" y="296"/>
                    </a:cxn>
                  </a:cxnLst>
                  <a:rect l="0" t="0" r="r" b="b"/>
                  <a:pathLst>
                    <a:path w="243" h="312">
                      <a:moveTo>
                        <a:pt x="51" y="296"/>
                      </a:moveTo>
                      <a:cubicBezTo>
                        <a:pt x="43" y="280"/>
                        <a:pt x="40" y="229"/>
                        <a:pt x="36" y="203"/>
                      </a:cubicBezTo>
                      <a:cubicBezTo>
                        <a:pt x="32" y="177"/>
                        <a:pt x="32" y="157"/>
                        <a:pt x="27" y="140"/>
                      </a:cubicBezTo>
                      <a:cubicBezTo>
                        <a:pt x="22" y="123"/>
                        <a:pt x="0" y="119"/>
                        <a:pt x="6" y="98"/>
                      </a:cubicBezTo>
                      <a:cubicBezTo>
                        <a:pt x="12" y="77"/>
                        <a:pt x="46" y="22"/>
                        <a:pt x="63" y="11"/>
                      </a:cubicBezTo>
                      <a:cubicBezTo>
                        <a:pt x="80" y="0"/>
                        <a:pt x="89" y="18"/>
                        <a:pt x="108" y="29"/>
                      </a:cubicBezTo>
                      <a:cubicBezTo>
                        <a:pt x="127" y="40"/>
                        <a:pt x="156" y="66"/>
                        <a:pt x="177" y="80"/>
                      </a:cubicBezTo>
                      <a:cubicBezTo>
                        <a:pt x="198" y="94"/>
                        <a:pt x="231" y="92"/>
                        <a:pt x="237" y="113"/>
                      </a:cubicBezTo>
                      <a:cubicBezTo>
                        <a:pt x="243" y="134"/>
                        <a:pt x="234" y="180"/>
                        <a:pt x="216" y="209"/>
                      </a:cubicBezTo>
                      <a:cubicBezTo>
                        <a:pt x="198" y="238"/>
                        <a:pt x="148" y="275"/>
                        <a:pt x="126" y="290"/>
                      </a:cubicBezTo>
                      <a:cubicBezTo>
                        <a:pt x="104" y="305"/>
                        <a:pt x="94" y="299"/>
                        <a:pt x="84" y="299"/>
                      </a:cubicBezTo>
                      <a:cubicBezTo>
                        <a:pt x="74" y="299"/>
                        <a:pt x="59" y="312"/>
                        <a:pt x="51" y="29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9" name="Freeform 384"/>
                <p:cNvSpPr>
                  <a:spLocks/>
                </p:cNvSpPr>
                <p:nvPr/>
              </p:nvSpPr>
              <p:spPr bwMode="auto">
                <a:xfrm>
                  <a:off x="1873" y="4157"/>
                  <a:ext cx="303" cy="230"/>
                </a:xfrm>
                <a:custGeom>
                  <a:avLst/>
                  <a:gdLst/>
                  <a:ahLst/>
                  <a:cxnLst>
                    <a:cxn ang="0">
                      <a:pos x="137" y="31"/>
                    </a:cxn>
                    <a:cxn ang="0">
                      <a:pos x="113" y="94"/>
                    </a:cxn>
                    <a:cxn ang="0">
                      <a:pos x="38" y="154"/>
                    </a:cxn>
                    <a:cxn ang="0">
                      <a:pos x="11" y="178"/>
                    </a:cxn>
                    <a:cxn ang="0">
                      <a:pos x="23" y="223"/>
                    </a:cxn>
                    <a:cxn ang="0">
                      <a:pos x="152" y="220"/>
                    </a:cxn>
                    <a:cxn ang="0">
                      <a:pos x="269" y="184"/>
                    </a:cxn>
                    <a:cxn ang="0">
                      <a:pos x="299" y="109"/>
                    </a:cxn>
                    <a:cxn ang="0">
                      <a:pos x="245" y="61"/>
                    </a:cxn>
                    <a:cxn ang="0">
                      <a:pos x="191" y="22"/>
                    </a:cxn>
                    <a:cxn ang="0">
                      <a:pos x="167" y="1"/>
                    </a:cxn>
                    <a:cxn ang="0">
                      <a:pos x="137" y="31"/>
                    </a:cxn>
                  </a:cxnLst>
                  <a:rect l="0" t="0" r="r" b="b"/>
                  <a:pathLst>
                    <a:path w="303" h="230">
                      <a:moveTo>
                        <a:pt x="137" y="31"/>
                      </a:moveTo>
                      <a:cubicBezTo>
                        <a:pt x="128" y="46"/>
                        <a:pt x="129" y="74"/>
                        <a:pt x="113" y="94"/>
                      </a:cubicBezTo>
                      <a:cubicBezTo>
                        <a:pt x="97" y="114"/>
                        <a:pt x="55" y="140"/>
                        <a:pt x="38" y="154"/>
                      </a:cubicBezTo>
                      <a:cubicBezTo>
                        <a:pt x="21" y="168"/>
                        <a:pt x="13" y="167"/>
                        <a:pt x="11" y="178"/>
                      </a:cubicBezTo>
                      <a:cubicBezTo>
                        <a:pt x="9" y="189"/>
                        <a:pt x="0" y="216"/>
                        <a:pt x="23" y="223"/>
                      </a:cubicBezTo>
                      <a:cubicBezTo>
                        <a:pt x="46" y="230"/>
                        <a:pt x="111" y="226"/>
                        <a:pt x="152" y="220"/>
                      </a:cubicBezTo>
                      <a:cubicBezTo>
                        <a:pt x="193" y="214"/>
                        <a:pt x="245" y="203"/>
                        <a:pt x="269" y="184"/>
                      </a:cubicBezTo>
                      <a:cubicBezTo>
                        <a:pt x="293" y="165"/>
                        <a:pt x="303" y="129"/>
                        <a:pt x="299" y="109"/>
                      </a:cubicBezTo>
                      <a:cubicBezTo>
                        <a:pt x="295" y="89"/>
                        <a:pt x="263" y="75"/>
                        <a:pt x="245" y="61"/>
                      </a:cubicBezTo>
                      <a:cubicBezTo>
                        <a:pt x="227" y="47"/>
                        <a:pt x="204" y="32"/>
                        <a:pt x="191" y="22"/>
                      </a:cubicBezTo>
                      <a:cubicBezTo>
                        <a:pt x="178" y="12"/>
                        <a:pt x="174" y="0"/>
                        <a:pt x="167" y="1"/>
                      </a:cubicBezTo>
                      <a:cubicBezTo>
                        <a:pt x="160" y="2"/>
                        <a:pt x="146" y="16"/>
                        <a:pt x="137" y="3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0" name="Freeform 385"/>
                <p:cNvSpPr>
                  <a:spLocks/>
                </p:cNvSpPr>
                <p:nvPr/>
              </p:nvSpPr>
              <p:spPr bwMode="auto">
                <a:xfrm>
                  <a:off x="1853" y="4356"/>
                  <a:ext cx="299" cy="294"/>
                </a:xfrm>
                <a:custGeom>
                  <a:avLst/>
                  <a:gdLst/>
                  <a:ahLst/>
                  <a:cxnLst>
                    <a:cxn ang="0">
                      <a:pos x="28" y="39"/>
                    </a:cxn>
                    <a:cxn ang="0">
                      <a:pos x="157" y="36"/>
                    </a:cxn>
                    <a:cxn ang="0">
                      <a:pos x="277" y="6"/>
                    </a:cxn>
                    <a:cxn ang="0">
                      <a:pos x="292" y="75"/>
                    </a:cxn>
                    <a:cxn ang="0">
                      <a:pos x="259" y="192"/>
                    </a:cxn>
                    <a:cxn ang="0">
                      <a:pos x="154" y="270"/>
                    </a:cxn>
                    <a:cxn ang="0">
                      <a:pos x="46" y="282"/>
                    </a:cxn>
                    <a:cxn ang="0">
                      <a:pos x="55" y="201"/>
                    </a:cxn>
                    <a:cxn ang="0">
                      <a:pos x="7" y="141"/>
                    </a:cxn>
                    <a:cxn ang="0">
                      <a:pos x="10" y="72"/>
                    </a:cxn>
                    <a:cxn ang="0">
                      <a:pos x="28" y="39"/>
                    </a:cxn>
                  </a:cxnLst>
                  <a:rect l="0" t="0" r="r" b="b"/>
                  <a:pathLst>
                    <a:path w="299" h="294">
                      <a:moveTo>
                        <a:pt x="28" y="39"/>
                      </a:moveTo>
                      <a:cubicBezTo>
                        <a:pt x="52" y="33"/>
                        <a:pt x="116" y="41"/>
                        <a:pt x="157" y="36"/>
                      </a:cubicBezTo>
                      <a:cubicBezTo>
                        <a:pt x="198" y="31"/>
                        <a:pt x="255" y="0"/>
                        <a:pt x="277" y="6"/>
                      </a:cubicBezTo>
                      <a:cubicBezTo>
                        <a:pt x="299" y="12"/>
                        <a:pt x="295" y="44"/>
                        <a:pt x="292" y="75"/>
                      </a:cubicBezTo>
                      <a:cubicBezTo>
                        <a:pt x="289" y="106"/>
                        <a:pt x="282" y="160"/>
                        <a:pt x="259" y="192"/>
                      </a:cubicBezTo>
                      <a:cubicBezTo>
                        <a:pt x="236" y="224"/>
                        <a:pt x="189" y="255"/>
                        <a:pt x="154" y="270"/>
                      </a:cubicBezTo>
                      <a:cubicBezTo>
                        <a:pt x="119" y="285"/>
                        <a:pt x="63" y="294"/>
                        <a:pt x="46" y="282"/>
                      </a:cubicBezTo>
                      <a:cubicBezTo>
                        <a:pt x="29" y="270"/>
                        <a:pt x="61" y="224"/>
                        <a:pt x="55" y="201"/>
                      </a:cubicBezTo>
                      <a:cubicBezTo>
                        <a:pt x="49" y="178"/>
                        <a:pt x="14" y="162"/>
                        <a:pt x="7" y="141"/>
                      </a:cubicBezTo>
                      <a:cubicBezTo>
                        <a:pt x="0" y="120"/>
                        <a:pt x="8" y="90"/>
                        <a:pt x="10" y="72"/>
                      </a:cubicBezTo>
                      <a:cubicBezTo>
                        <a:pt x="12" y="54"/>
                        <a:pt x="4" y="45"/>
                        <a:pt x="28" y="3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1" name="Freeform 386"/>
                <p:cNvSpPr>
                  <a:spLocks/>
                </p:cNvSpPr>
                <p:nvPr/>
              </p:nvSpPr>
              <p:spPr bwMode="auto">
                <a:xfrm>
                  <a:off x="1588" y="4414"/>
                  <a:ext cx="318" cy="264"/>
                </a:xfrm>
                <a:custGeom>
                  <a:avLst/>
                  <a:gdLst/>
                  <a:ahLst/>
                  <a:cxnLst>
                    <a:cxn ang="0">
                      <a:pos x="275" y="236"/>
                    </a:cxn>
                    <a:cxn ang="0">
                      <a:pos x="164" y="260"/>
                    </a:cxn>
                    <a:cxn ang="0">
                      <a:pos x="44" y="209"/>
                    </a:cxn>
                    <a:cxn ang="0">
                      <a:pos x="5" y="149"/>
                    </a:cxn>
                    <a:cxn ang="0">
                      <a:pos x="77" y="68"/>
                    </a:cxn>
                    <a:cxn ang="0">
                      <a:pos x="170" y="17"/>
                    </a:cxn>
                    <a:cxn ang="0">
                      <a:pos x="230" y="8"/>
                    </a:cxn>
                    <a:cxn ang="0">
                      <a:pos x="266" y="65"/>
                    </a:cxn>
                    <a:cxn ang="0">
                      <a:pos x="272" y="104"/>
                    </a:cxn>
                    <a:cxn ang="0">
                      <a:pos x="311" y="134"/>
                    </a:cxn>
                    <a:cxn ang="0">
                      <a:pos x="311" y="191"/>
                    </a:cxn>
                    <a:cxn ang="0">
                      <a:pos x="275" y="236"/>
                    </a:cxn>
                  </a:cxnLst>
                  <a:rect l="0" t="0" r="r" b="b"/>
                  <a:pathLst>
                    <a:path w="318" h="264">
                      <a:moveTo>
                        <a:pt x="275" y="236"/>
                      </a:moveTo>
                      <a:cubicBezTo>
                        <a:pt x="251" y="247"/>
                        <a:pt x="202" y="264"/>
                        <a:pt x="164" y="260"/>
                      </a:cubicBezTo>
                      <a:cubicBezTo>
                        <a:pt x="126" y="256"/>
                        <a:pt x="70" y="227"/>
                        <a:pt x="44" y="209"/>
                      </a:cubicBezTo>
                      <a:cubicBezTo>
                        <a:pt x="18" y="191"/>
                        <a:pt x="0" y="172"/>
                        <a:pt x="5" y="149"/>
                      </a:cubicBezTo>
                      <a:cubicBezTo>
                        <a:pt x="10" y="126"/>
                        <a:pt x="50" y="90"/>
                        <a:pt x="77" y="68"/>
                      </a:cubicBezTo>
                      <a:cubicBezTo>
                        <a:pt x="104" y="46"/>
                        <a:pt x="144" y="27"/>
                        <a:pt x="170" y="17"/>
                      </a:cubicBezTo>
                      <a:cubicBezTo>
                        <a:pt x="196" y="7"/>
                        <a:pt x="214" y="0"/>
                        <a:pt x="230" y="8"/>
                      </a:cubicBezTo>
                      <a:cubicBezTo>
                        <a:pt x="246" y="16"/>
                        <a:pt x="259" y="49"/>
                        <a:pt x="266" y="65"/>
                      </a:cubicBezTo>
                      <a:cubicBezTo>
                        <a:pt x="273" y="81"/>
                        <a:pt x="264" y="92"/>
                        <a:pt x="272" y="104"/>
                      </a:cubicBezTo>
                      <a:cubicBezTo>
                        <a:pt x="280" y="116"/>
                        <a:pt x="304" y="120"/>
                        <a:pt x="311" y="134"/>
                      </a:cubicBezTo>
                      <a:cubicBezTo>
                        <a:pt x="318" y="148"/>
                        <a:pt x="317" y="174"/>
                        <a:pt x="311" y="191"/>
                      </a:cubicBezTo>
                      <a:cubicBezTo>
                        <a:pt x="305" y="208"/>
                        <a:pt x="299" y="225"/>
                        <a:pt x="275" y="23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2" name="Freeform 387"/>
                <p:cNvSpPr>
                  <a:spLocks/>
                </p:cNvSpPr>
                <p:nvPr/>
              </p:nvSpPr>
              <p:spPr bwMode="auto">
                <a:xfrm>
                  <a:off x="1554" y="4342"/>
                  <a:ext cx="203" cy="208"/>
                </a:xfrm>
                <a:custGeom>
                  <a:avLst/>
                  <a:gdLst/>
                  <a:ahLst/>
                  <a:cxnLst>
                    <a:cxn ang="0">
                      <a:pos x="12" y="182"/>
                    </a:cxn>
                    <a:cxn ang="0">
                      <a:pos x="6" y="38"/>
                    </a:cxn>
                    <a:cxn ang="0">
                      <a:pos x="51" y="5"/>
                    </a:cxn>
                    <a:cxn ang="0">
                      <a:pos x="168" y="8"/>
                    </a:cxn>
                    <a:cxn ang="0">
                      <a:pos x="189" y="29"/>
                    </a:cxn>
                    <a:cxn ang="0">
                      <a:pos x="189" y="80"/>
                    </a:cxn>
                    <a:cxn ang="0">
                      <a:pos x="102" y="119"/>
                    </a:cxn>
                    <a:cxn ang="0">
                      <a:pos x="48" y="191"/>
                    </a:cxn>
                    <a:cxn ang="0">
                      <a:pos x="12" y="182"/>
                    </a:cxn>
                  </a:cxnLst>
                  <a:rect l="0" t="0" r="r" b="b"/>
                  <a:pathLst>
                    <a:path w="203" h="208">
                      <a:moveTo>
                        <a:pt x="12" y="182"/>
                      </a:moveTo>
                      <a:cubicBezTo>
                        <a:pt x="5" y="156"/>
                        <a:pt x="0" y="67"/>
                        <a:pt x="6" y="38"/>
                      </a:cubicBezTo>
                      <a:cubicBezTo>
                        <a:pt x="12" y="9"/>
                        <a:pt x="24" y="10"/>
                        <a:pt x="51" y="5"/>
                      </a:cubicBezTo>
                      <a:cubicBezTo>
                        <a:pt x="78" y="0"/>
                        <a:pt x="145" y="4"/>
                        <a:pt x="168" y="8"/>
                      </a:cubicBezTo>
                      <a:cubicBezTo>
                        <a:pt x="191" y="12"/>
                        <a:pt x="186" y="17"/>
                        <a:pt x="189" y="29"/>
                      </a:cubicBezTo>
                      <a:cubicBezTo>
                        <a:pt x="192" y="41"/>
                        <a:pt x="203" y="65"/>
                        <a:pt x="189" y="80"/>
                      </a:cubicBezTo>
                      <a:cubicBezTo>
                        <a:pt x="175" y="95"/>
                        <a:pt x="125" y="101"/>
                        <a:pt x="102" y="119"/>
                      </a:cubicBezTo>
                      <a:cubicBezTo>
                        <a:pt x="79" y="137"/>
                        <a:pt x="62" y="178"/>
                        <a:pt x="48" y="191"/>
                      </a:cubicBezTo>
                      <a:cubicBezTo>
                        <a:pt x="34" y="204"/>
                        <a:pt x="19" y="208"/>
                        <a:pt x="12" y="18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Oval 388"/>
                <p:cNvSpPr>
                  <a:spLocks noChangeArrowheads="1"/>
                </p:cNvSpPr>
                <p:nvPr/>
              </p:nvSpPr>
              <p:spPr bwMode="auto">
                <a:xfrm>
                  <a:off x="1989" y="4449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Oval 389"/>
                <p:cNvSpPr>
                  <a:spLocks noChangeArrowheads="1"/>
                </p:cNvSpPr>
                <p:nvPr/>
              </p:nvSpPr>
              <p:spPr bwMode="auto">
                <a:xfrm>
                  <a:off x="1995" y="4260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" name="Oval 390"/>
                <p:cNvSpPr>
                  <a:spLocks noChangeArrowheads="1"/>
                </p:cNvSpPr>
                <p:nvPr/>
              </p:nvSpPr>
              <p:spPr bwMode="auto">
                <a:xfrm>
                  <a:off x="1869" y="4137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" name="Oval 391"/>
                <p:cNvSpPr>
                  <a:spLocks noChangeArrowheads="1"/>
                </p:cNvSpPr>
                <p:nvPr/>
              </p:nvSpPr>
              <p:spPr bwMode="auto">
                <a:xfrm>
                  <a:off x="1677" y="4245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Oval 392"/>
                <p:cNvSpPr>
                  <a:spLocks noChangeArrowheads="1"/>
                </p:cNvSpPr>
                <p:nvPr/>
              </p:nvSpPr>
              <p:spPr bwMode="auto">
                <a:xfrm>
                  <a:off x="1590" y="4371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Oval 393"/>
                <p:cNvSpPr>
                  <a:spLocks noChangeArrowheads="1"/>
                </p:cNvSpPr>
                <p:nvPr/>
              </p:nvSpPr>
              <p:spPr bwMode="auto">
                <a:xfrm>
                  <a:off x="1728" y="4512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0" name="Group 394"/>
              <p:cNvGrpSpPr>
                <a:grpSpLocks/>
              </p:cNvGrpSpPr>
              <p:nvPr/>
            </p:nvGrpSpPr>
            <p:grpSpPr bwMode="auto">
              <a:xfrm>
                <a:off x="1303" y="3605"/>
                <a:ext cx="485" cy="794"/>
                <a:chOff x="1303" y="3605"/>
                <a:chExt cx="485" cy="794"/>
              </a:xfrm>
            </p:grpSpPr>
            <p:sp>
              <p:nvSpPr>
                <p:cNvPr id="191" name="Freeform 395"/>
                <p:cNvSpPr>
                  <a:spLocks/>
                </p:cNvSpPr>
                <p:nvPr/>
              </p:nvSpPr>
              <p:spPr bwMode="auto">
                <a:xfrm>
                  <a:off x="1374" y="3605"/>
                  <a:ext cx="308" cy="414"/>
                </a:xfrm>
                <a:custGeom>
                  <a:avLst/>
                  <a:gdLst/>
                  <a:ahLst/>
                  <a:cxnLst>
                    <a:cxn ang="0">
                      <a:pos x="66" y="181"/>
                    </a:cxn>
                    <a:cxn ang="0">
                      <a:pos x="138" y="34"/>
                    </a:cxn>
                    <a:cxn ang="0">
                      <a:pos x="201" y="28"/>
                    </a:cxn>
                    <a:cxn ang="0">
                      <a:pos x="297" y="202"/>
                    </a:cxn>
                    <a:cxn ang="0">
                      <a:pos x="267" y="289"/>
                    </a:cxn>
                    <a:cxn ang="0">
                      <a:pos x="75" y="394"/>
                    </a:cxn>
                    <a:cxn ang="0">
                      <a:pos x="3" y="376"/>
                    </a:cxn>
                    <a:cxn ang="0">
                      <a:pos x="66" y="181"/>
                    </a:cxn>
                  </a:cxnLst>
                  <a:rect l="0" t="0" r="r" b="b"/>
                  <a:pathLst>
                    <a:path w="308" h="414">
                      <a:moveTo>
                        <a:pt x="66" y="181"/>
                      </a:moveTo>
                      <a:cubicBezTo>
                        <a:pt x="89" y="124"/>
                        <a:pt x="116" y="59"/>
                        <a:pt x="138" y="34"/>
                      </a:cubicBezTo>
                      <a:cubicBezTo>
                        <a:pt x="160" y="9"/>
                        <a:pt x="175" y="0"/>
                        <a:pt x="201" y="28"/>
                      </a:cubicBezTo>
                      <a:cubicBezTo>
                        <a:pt x="227" y="56"/>
                        <a:pt x="286" y="159"/>
                        <a:pt x="297" y="202"/>
                      </a:cubicBezTo>
                      <a:cubicBezTo>
                        <a:pt x="308" y="245"/>
                        <a:pt x="304" y="257"/>
                        <a:pt x="267" y="289"/>
                      </a:cubicBezTo>
                      <a:cubicBezTo>
                        <a:pt x="230" y="321"/>
                        <a:pt x="119" y="380"/>
                        <a:pt x="75" y="394"/>
                      </a:cubicBezTo>
                      <a:cubicBezTo>
                        <a:pt x="31" y="408"/>
                        <a:pt x="6" y="414"/>
                        <a:pt x="3" y="376"/>
                      </a:cubicBezTo>
                      <a:cubicBezTo>
                        <a:pt x="0" y="338"/>
                        <a:pt x="43" y="238"/>
                        <a:pt x="66" y="1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Freeform 396"/>
                <p:cNvSpPr>
                  <a:spLocks/>
                </p:cNvSpPr>
                <p:nvPr/>
              </p:nvSpPr>
              <p:spPr bwMode="auto">
                <a:xfrm>
                  <a:off x="1389" y="3864"/>
                  <a:ext cx="399" cy="291"/>
                </a:xfrm>
                <a:custGeom>
                  <a:avLst/>
                  <a:gdLst/>
                  <a:ahLst/>
                  <a:cxnLst>
                    <a:cxn ang="0">
                      <a:pos x="27" y="171"/>
                    </a:cxn>
                    <a:cxn ang="0">
                      <a:pos x="141" y="111"/>
                    </a:cxn>
                    <a:cxn ang="0">
                      <a:pos x="267" y="30"/>
                    </a:cxn>
                    <a:cxn ang="0">
                      <a:pos x="303" y="6"/>
                    </a:cxn>
                    <a:cxn ang="0">
                      <a:pos x="387" y="69"/>
                    </a:cxn>
                    <a:cxn ang="0">
                      <a:pos x="378" y="186"/>
                    </a:cxn>
                    <a:cxn ang="0">
                      <a:pos x="294" y="279"/>
                    </a:cxn>
                    <a:cxn ang="0">
                      <a:pos x="177" y="258"/>
                    </a:cxn>
                    <a:cxn ang="0">
                      <a:pos x="60" y="231"/>
                    </a:cxn>
                    <a:cxn ang="0">
                      <a:pos x="3" y="183"/>
                    </a:cxn>
                    <a:cxn ang="0">
                      <a:pos x="27" y="171"/>
                    </a:cxn>
                  </a:cxnLst>
                  <a:rect l="0" t="0" r="r" b="b"/>
                  <a:pathLst>
                    <a:path w="399" h="291">
                      <a:moveTo>
                        <a:pt x="27" y="171"/>
                      </a:moveTo>
                      <a:cubicBezTo>
                        <a:pt x="50" y="159"/>
                        <a:pt x="101" y="134"/>
                        <a:pt x="141" y="111"/>
                      </a:cubicBezTo>
                      <a:cubicBezTo>
                        <a:pt x="181" y="88"/>
                        <a:pt x="240" y="48"/>
                        <a:pt x="267" y="30"/>
                      </a:cubicBezTo>
                      <a:cubicBezTo>
                        <a:pt x="294" y="12"/>
                        <a:pt x="283" y="0"/>
                        <a:pt x="303" y="6"/>
                      </a:cubicBezTo>
                      <a:cubicBezTo>
                        <a:pt x="323" y="12"/>
                        <a:pt x="375" y="39"/>
                        <a:pt x="387" y="69"/>
                      </a:cubicBezTo>
                      <a:cubicBezTo>
                        <a:pt x="399" y="99"/>
                        <a:pt x="394" y="151"/>
                        <a:pt x="378" y="186"/>
                      </a:cubicBezTo>
                      <a:cubicBezTo>
                        <a:pt x="362" y="221"/>
                        <a:pt x="327" y="267"/>
                        <a:pt x="294" y="279"/>
                      </a:cubicBezTo>
                      <a:cubicBezTo>
                        <a:pt x="261" y="291"/>
                        <a:pt x="216" y="266"/>
                        <a:pt x="177" y="258"/>
                      </a:cubicBezTo>
                      <a:cubicBezTo>
                        <a:pt x="138" y="250"/>
                        <a:pt x="89" y="244"/>
                        <a:pt x="60" y="231"/>
                      </a:cubicBezTo>
                      <a:cubicBezTo>
                        <a:pt x="31" y="218"/>
                        <a:pt x="6" y="194"/>
                        <a:pt x="3" y="183"/>
                      </a:cubicBezTo>
                      <a:cubicBezTo>
                        <a:pt x="0" y="172"/>
                        <a:pt x="4" y="183"/>
                        <a:pt x="27" y="17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Freeform 397"/>
                <p:cNvSpPr>
                  <a:spLocks/>
                </p:cNvSpPr>
                <p:nvPr/>
              </p:nvSpPr>
              <p:spPr bwMode="auto">
                <a:xfrm>
                  <a:off x="1303" y="4057"/>
                  <a:ext cx="368" cy="342"/>
                </a:xfrm>
                <a:custGeom>
                  <a:avLst/>
                  <a:gdLst/>
                  <a:ahLst/>
                  <a:cxnLst>
                    <a:cxn ang="0">
                      <a:pos x="50" y="26"/>
                    </a:cxn>
                    <a:cxn ang="0">
                      <a:pos x="152" y="47"/>
                    </a:cxn>
                    <a:cxn ang="0">
                      <a:pos x="341" y="95"/>
                    </a:cxn>
                    <a:cxn ang="0">
                      <a:pos x="317" y="164"/>
                    </a:cxn>
                    <a:cxn ang="0">
                      <a:pos x="218" y="320"/>
                    </a:cxn>
                    <a:cxn ang="0">
                      <a:pos x="125" y="296"/>
                    </a:cxn>
                    <a:cxn ang="0">
                      <a:pos x="17" y="152"/>
                    </a:cxn>
                    <a:cxn ang="0">
                      <a:pos x="23" y="20"/>
                    </a:cxn>
                    <a:cxn ang="0">
                      <a:pos x="50" y="26"/>
                    </a:cxn>
                  </a:cxnLst>
                  <a:rect l="0" t="0" r="r" b="b"/>
                  <a:pathLst>
                    <a:path w="368" h="342">
                      <a:moveTo>
                        <a:pt x="50" y="26"/>
                      </a:moveTo>
                      <a:cubicBezTo>
                        <a:pt x="71" y="31"/>
                        <a:pt x="104" y="36"/>
                        <a:pt x="152" y="47"/>
                      </a:cubicBezTo>
                      <a:cubicBezTo>
                        <a:pt x="200" y="58"/>
                        <a:pt x="314" y="76"/>
                        <a:pt x="341" y="95"/>
                      </a:cubicBezTo>
                      <a:cubicBezTo>
                        <a:pt x="368" y="114"/>
                        <a:pt x="337" y="127"/>
                        <a:pt x="317" y="164"/>
                      </a:cubicBezTo>
                      <a:cubicBezTo>
                        <a:pt x="297" y="201"/>
                        <a:pt x="250" y="298"/>
                        <a:pt x="218" y="320"/>
                      </a:cubicBezTo>
                      <a:cubicBezTo>
                        <a:pt x="186" y="342"/>
                        <a:pt x="159" y="324"/>
                        <a:pt x="125" y="296"/>
                      </a:cubicBezTo>
                      <a:cubicBezTo>
                        <a:pt x="91" y="268"/>
                        <a:pt x="34" y="198"/>
                        <a:pt x="17" y="152"/>
                      </a:cubicBezTo>
                      <a:cubicBezTo>
                        <a:pt x="0" y="106"/>
                        <a:pt x="17" y="40"/>
                        <a:pt x="23" y="20"/>
                      </a:cubicBezTo>
                      <a:cubicBezTo>
                        <a:pt x="29" y="0"/>
                        <a:pt x="29" y="21"/>
                        <a:pt x="50" y="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" name="Oval 398"/>
                <p:cNvSpPr>
                  <a:spLocks noChangeArrowheads="1"/>
                </p:cNvSpPr>
                <p:nvPr/>
              </p:nvSpPr>
              <p:spPr bwMode="auto">
                <a:xfrm>
                  <a:off x="1437" y="4164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" name="Oval 399"/>
                <p:cNvSpPr>
                  <a:spLocks noChangeArrowheads="1"/>
                </p:cNvSpPr>
                <p:nvPr/>
              </p:nvSpPr>
              <p:spPr bwMode="auto">
                <a:xfrm>
                  <a:off x="1620" y="3978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Oval 400"/>
                <p:cNvSpPr>
                  <a:spLocks noChangeArrowheads="1"/>
                </p:cNvSpPr>
                <p:nvPr/>
              </p:nvSpPr>
              <p:spPr bwMode="auto">
                <a:xfrm>
                  <a:off x="1503" y="3762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1" name="Group 401"/>
              <p:cNvGrpSpPr>
                <a:grpSpLocks/>
              </p:cNvGrpSpPr>
              <p:nvPr/>
            </p:nvGrpSpPr>
            <p:grpSpPr bwMode="auto">
              <a:xfrm>
                <a:off x="1172" y="3146"/>
                <a:ext cx="388" cy="505"/>
                <a:chOff x="1172" y="3146"/>
                <a:chExt cx="388" cy="505"/>
              </a:xfrm>
            </p:grpSpPr>
            <p:sp>
              <p:nvSpPr>
                <p:cNvPr id="187" name="Freeform 402"/>
                <p:cNvSpPr>
                  <a:spLocks/>
                </p:cNvSpPr>
                <p:nvPr/>
              </p:nvSpPr>
              <p:spPr bwMode="auto">
                <a:xfrm>
                  <a:off x="1224" y="3146"/>
                  <a:ext cx="336" cy="376"/>
                </a:xfrm>
                <a:custGeom>
                  <a:avLst/>
                  <a:gdLst/>
                  <a:ahLst/>
                  <a:cxnLst>
                    <a:cxn ang="0">
                      <a:pos x="78" y="103"/>
                    </a:cxn>
                    <a:cxn ang="0">
                      <a:pos x="297" y="10"/>
                    </a:cxn>
                    <a:cxn ang="0">
                      <a:pos x="315" y="163"/>
                    </a:cxn>
                    <a:cxn ang="0">
                      <a:pos x="315" y="349"/>
                    </a:cxn>
                    <a:cxn ang="0">
                      <a:pos x="213" y="325"/>
                    </a:cxn>
                    <a:cxn ang="0">
                      <a:pos x="78" y="202"/>
                    </a:cxn>
                    <a:cxn ang="0">
                      <a:pos x="0" y="112"/>
                    </a:cxn>
                    <a:cxn ang="0">
                      <a:pos x="78" y="103"/>
                    </a:cxn>
                  </a:cxnLst>
                  <a:rect l="0" t="0" r="r" b="b"/>
                  <a:pathLst>
                    <a:path w="336" h="376">
                      <a:moveTo>
                        <a:pt x="78" y="103"/>
                      </a:moveTo>
                      <a:cubicBezTo>
                        <a:pt x="168" y="51"/>
                        <a:pt x="258" y="0"/>
                        <a:pt x="297" y="10"/>
                      </a:cubicBezTo>
                      <a:cubicBezTo>
                        <a:pt x="336" y="20"/>
                        <a:pt x="312" y="107"/>
                        <a:pt x="315" y="163"/>
                      </a:cubicBezTo>
                      <a:cubicBezTo>
                        <a:pt x="318" y="219"/>
                        <a:pt x="332" y="322"/>
                        <a:pt x="315" y="349"/>
                      </a:cubicBezTo>
                      <a:cubicBezTo>
                        <a:pt x="298" y="376"/>
                        <a:pt x="252" y="349"/>
                        <a:pt x="213" y="325"/>
                      </a:cubicBezTo>
                      <a:cubicBezTo>
                        <a:pt x="174" y="301"/>
                        <a:pt x="113" y="237"/>
                        <a:pt x="78" y="202"/>
                      </a:cubicBezTo>
                      <a:lnTo>
                        <a:pt x="0" y="112"/>
                      </a:lnTo>
                      <a:lnTo>
                        <a:pt x="78" y="103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8" name="Freeform 403"/>
                <p:cNvSpPr>
                  <a:spLocks/>
                </p:cNvSpPr>
                <p:nvPr/>
              </p:nvSpPr>
              <p:spPr bwMode="auto">
                <a:xfrm>
                  <a:off x="1172" y="3345"/>
                  <a:ext cx="342" cy="306"/>
                </a:xfrm>
                <a:custGeom>
                  <a:avLst/>
                  <a:gdLst/>
                  <a:ahLst/>
                  <a:cxnLst>
                    <a:cxn ang="0">
                      <a:pos x="331" y="180"/>
                    </a:cxn>
                    <a:cxn ang="0">
                      <a:pos x="166" y="57"/>
                    </a:cxn>
                    <a:cxn ang="0">
                      <a:pos x="61" y="3"/>
                    </a:cxn>
                    <a:cxn ang="0">
                      <a:pos x="13" y="39"/>
                    </a:cxn>
                    <a:cxn ang="0">
                      <a:pos x="139" y="213"/>
                    </a:cxn>
                    <a:cxn ang="0">
                      <a:pos x="229" y="303"/>
                    </a:cxn>
                    <a:cxn ang="0">
                      <a:pos x="331" y="180"/>
                    </a:cxn>
                  </a:cxnLst>
                  <a:rect l="0" t="0" r="r" b="b"/>
                  <a:pathLst>
                    <a:path w="342" h="306">
                      <a:moveTo>
                        <a:pt x="331" y="180"/>
                      </a:moveTo>
                      <a:cubicBezTo>
                        <a:pt x="320" y="139"/>
                        <a:pt x="211" y="87"/>
                        <a:pt x="166" y="57"/>
                      </a:cubicBezTo>
                      <a:cubicBezTo>
                        <a:pt x="121" y="27"/>
                        <a:pt x="86" y="6"/>
                        <a:pt x="61" y="3"/>
                      </a:cubicBezTo>
                      <a:cubicBezTo>
                        <a:pt x="36" y="0"/>
                        <a:pt x="0" y="4"/>
                        <a:pt x="13" y="39"/>
                      </a:cubicBezTo>
                      <a:cubicBezTo>
                        <a:pt x="26" y="74"/>
                        <a:pt x="103" y="169"/>
                        <a:pt x="139" y="213"/>
                      </a:cubicBezTo>
                      <a:cubicBezTo>
                        <a:pt x="175" y="257"/>
                        <a:pt x="197" y="306"/>
                        <a:pt x="229" y="303"/>
                      </a:cubicBezTo>
                      <a:cubicBezTo>
                        <a:pt x="261" y="300"/>
                        <a:pt x="342" y="221"/>
                        <a:pt x="331" y="18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" name="Oval 404"/>
                <p:cNvSpPr>
                  <a:spLocks noChangeArrowheads="1"/>
                </p:cNvSpPr>
                <p:nvPr/>
              </p:nvSpPr>
              <p:spPr bwMode="auto">
                <a:xfrm>
                  <a:off x="1326" y="3468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0" name="Oval 405"/>
                <p:cNvSpPr>
                  <a:spLocks noChangeArrowheads="1"/>
                </p:cNvSpPr>
                <p:nvPr/>
              </p:nvSpPr>
              <p:spPr bwMode="auto">
                <a:xfrm>
                  <a:off x="1398" y="3279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2" name="Group 406"/>
              <p:cNvGrpSpPr>
                <a:grpSpLocks/>
              </p:cNvGrpSpPr>
              <p:nvPr/>
            </p:nvGrpSpPr>
            <p:grpSpPr bwMode="auto">
              <a:xfrm>
                <a:off x="1313" y="1779"/>
                <a:ext cx="574" cy="734"/>
                <a:chOff x="1313" y="1779"/>
                <a:chExt cx="574" cy="734"/>
              </a:xfrm>
            </p:grpSpPr>
            <p:sp>
              <p:nvSpPr>
                <p:cNvPr id="179" name="Freeform 407"/>
                <p:cNvSpPr>
                  <a:spLocks/>
                </p:cNvSpPr>
                <p:nvPr/>
              </p:nvSpPr>
              <p:spPr bwMode="auto">
                <a:xfrm>
                  <a:off x="1313" y="2170"/>
                  <a:ext cx="295" cy="343"/>
                </a:xfrm>
                <a:custGeom>
                  <a:avLst/>
                  <a:gdLst/>
                  <a:ahLst/>
                  <a:cxnLst>
                    <a:cxn ang="0">
                      <a:pos x="118" y="26"/>
                    </a:cxn>
                    <a:cxn ang="0">
                      <a:pos x="19" y="203"/>
                    </a:cxn>
                    <a:cxn ang="0">
                      <a:pos x="25" y="320"/>
                    </a:cxn>
                    <a:cxn ang="0">
                      <a:pos x="169" y="329"/>
                    </a:cxn>
                    <a:cxn ang="0">
                      <a:pos x="283" y="317"/>
                    </a:cxn>
                    <a:cxn ang="0">
                      <a:pos x="244" y="173"/>
                    </a:cxn>
                    <a:cxn ang="0">
                      <a:pos x="181" y="47"/>
                    </a:cxn>
                    <a:cxn ang="0">
                      <a:pos x="118" y="26"/>
                    </a:cxn>
                  </a:cxnLst>
                  <a:rect l="0" t="0" r="r" b="b"/>
                  <a:pathLst>
                    <a:path w="295" h="343">
                      <a:moveTo>
                        <a:pt x="118" y="26"/>
                      </a:moveTo>
                      <a:cubicBezTo>
                        <a:pt x="91" y="52"/>
                        <a:pt x="35" y="154"/>
                        <a:pt x="19" y="203"/>
                      </a:cubicBezTo>
                      <a:cubicBezTo>
                        <a:pt x="3" y="252"/>
                        <a:pt x="0" y="299"/>
                        <a:pt x="25" y="320"/>
                      </a:cubicBezTo>
                      <a:cubicBezTo>
                        <a:pt x="50" y="341"/>
                        <a:pt x="126" y="330"/>
                        <a:pt x="169" y="329"/>
                      </a:cubicBezTo>
                      <a:cubicBezTo>
                        <a:pt x="212" y="328"/>
                        <a:pt x="271" y="343"/>
                        <a:pt x="283" y="317"/>
                      </a:cubicBezTo>
                      <a:cubicBezTo>
                        <a:pt x="295" y="291"/>
                        <a:pt x="261" y="218"/>
                        <a:pt x="244" y="173"/>
                      </a:cubicBezTo>
                      <a:cubicBezTo>
                        <a:pt x="227" y="128"/>
                        <a:pt x="201" y="72"/>
                        <a:pt x="181" y="47"/>
                      </a:cubicBezTo>
                      <a:cubicBezTo>
                        <a:pt x="161" y="22"/>
                        <a:pt x="145" y="0"/>
                        <a:pt x="118" y="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" name="Freeform 408"/>
                <p:cNvSpPr>
                  <a:spLocks/>
                </p:cNvSpPr>
                <p:nvPr/>
              </p:nvSpPr>
              <p:spPr bwMode="auto">
                <a:xfrm>
                  <a:off x="1506" y="2180"/>
                  <a:ext cx="319" cy="324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141" y="7"/>
                    </a:cxn>
                    <a:cxn ang="0">
                      <a:pos x="306" y="52"/>
                    </a:cxn>
                    <a:cxn ang="0">
                      <a:pos x="222" y="193"/>
                    </a:cxn>
                    <a:cxn ang="0">
                      <a:pos x="138" y="307"/>
                    </a:cxn>
                    <a:cxn ang="0">
                      <a:pos x="102" y="298"/>
                    </a:cxn>
                    <a:cxn ang="0">
                      <a:pos x="75" y="211"/>
                    </a:cxn>
                    <a:cxn ang="0">
                      <a:pos x="45" y="151"/>
                    </a:cxn>
                    <a:cxn ang="0">
                      <a:pos x="18" y="88"/>
                    </a:cxn>
                    <a:cxn ang="0">
                      <a:pos x="0" y="46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319" h="324">
                      <a:moveTo>
                        <a:pt x="12" y="7"/>
                      </a:moveTo>
                      <a:cubicBezTo>
                        <a:pt x="52" y="3"/>
                        <a:pt x="92" y="0"/>
                        <a:pt x="141" y="7"/>
                      </a:cubicBezTo>
                      <a:cubicBezTo>
                        <a:pt x="190" y="14"/>
                        <a:pt x="293" y="21"/>
                        <a:pt x="306" y="52"/>
                      </a:cubicBezTo>
                      <a:cubicBezTo>
                        <a:pt x="319" y="83"/>
                        <a:pt x="250" y="151"/>
                        <a:pt x="222" y="193"/>
                      </a:cubicBezTo>
                      <a:cubicBezTo>
                        <a:pt x="194" y="235"/>
                        <a:pt x="158" y="290"/>
                        <a:pt x="138" y="307"/>
                      </a:cubicBezTo>
                      <a:cubicBezTo>
                        <a:pt x="118" y="324"/>
                        <a:pt x="112" y="314"/>
                        <a:pt x="102" y="298"/>
                      </a:cubicBezTo>
                      <a:cubicBezTo>
                        <a:pt x="92" y="282"/>
                        <a:pt x="84" y="235"/>
                        <a:pt x="75" y="211"/>
                      </a:cubicBezTo>
                      <a:lnTo>
                        <a:pt x="45" y="151"/>
                      </a:lnTo>
                      <a:lnTo>
                        <a:pt x="18" y="88"/>
                      </a:lnTo>
                      <a:lnTo>
                        <a:pt x="0" y="4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Freeform 409"/>
                <p:cNvSpPr>
                  <a:spLocks/>
                </p:cNvSpPr>
                <p:nvPr/>
              </p:nvSpPr>
              <p:spPr bwMode="auto">
                <a:xfrm>
                  <a:off x="1356" y="1779"/>
                  <a:ext cx="388" cy="345"/>
                </a:xfrm>
                <a:custGeom>
                  <a:avLst/>
                  <a:gdLst/>
                  <a:ahLst/>
                  <a:cxnLst>
                    <a:cxn ang="0">
                      <a:pos x="75" y="21"/>
                    </a:cxn>
                    <a:cxn ang="0">
                      <a:pos x="6" y="30"/>
                    </a:cxn>
                    <a:cxn ang="0">
                      <a:pos x="39" y="201"/>
                    </a:cxn>
                    <a:cxn ang="0">
                      <a:pos x="90" y="327"/>
                    </a:cxn>
                    <a:cxn ang="0">
                      <a:pos x="189" y="309"/>
                    </a:cxn>
                    <a:cxn ang="0">
                      <a:pos x="333" y="180"/>
                    </a:cxn>
                    <a:cxn ang="0">
                      <a:pos x="372" y="108"/>
                    </a:cxn>
                    <a:cxn ang="0">
                      <a:pos x="237" y="39"/>
                    </a:cxn>
                    <a:cxn ang="0">
                      <a:pos x="129" y="27"/>
                    </a:cxn>
                    <a:cxn ang="0">
                      <a:pos x="75" y="21"/>
                    </a:cxn>
                  </a:cxnLst>
                  <a:rect l="0" t="0" r="r" b="b"/>
                  <a:pathLst>
                    <a:path w="388" h="345">
                      <a:moveTo>
                        <a:pt x="75" y="21"/>
                      </a:moveTo>
                      <a:cubicBezTo>
                        <a:pt x="55" y="21"/>
                        <a:pt x="12" y="0"/>
                        <a:pt x="6" y="30"/>
                      </a:cubicBezTo>
                      <a:cubicBezTo>
                        <a:pt x="0" y="60"/>
                        <a:pt x="25" y="152"/>
                        <a:pt x="39" y="201"/>
                      </a:cubicBezTo>
                      <a:cubicBezTo>
                        <a:pt x="53" y="250"/>
                        <a:pt x="65" y="309"/>
                        <a:pt x="90" y="327"/>
                      </a:cubicBezTo>
                      <a:cubicBezTo>
                        <a:pt x="115" y="345"/>
                        <a:pt x="148" y="334"/>
                        <a:pt x="189" y="309"/>
                      </a:cubicBezTo>
                      <a:cubicBezTo>
                        <a:pt x="230" y="284"/>
                        <a:pt x="303" y="213"/>
                        <a:pt x="333" y="180"/>
                      </a:cubicBezTo>
                      <a:cubicBezTo>
                        <a:pt x="363" y="147"/>
                        <a:pt x="388" y="132"/>
                        <a:pt x="372" y="108"/>
                      </a:cubicBezTo>
                      <a:cubicBezTo>
                        <a:pt x="356" y="84"/>
                        <a:pt x="278" y="53"/>
                        <a:pt x="237" y="39"/>
                      </a:cubicBezTo>
                      <a:cubicBezTo>
                        <a:pt x="196" y="25"/>
                        <a:pt x="155" y="29"/>
                        <a:pt x="129" y="27"/>
                      </a:cubicBezTo>
                      <a:cubicBezTo>
                        <a:pt x="103" y="25"/>
                        <a:pt x="95" y="21"/>
                        <a:pt x="75" y="2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Freeform 410"/>
                <p:cNvSpPr>
                  <a:spLocks/>
                </p:cNvSpPr>
                <p:nvPr/>
              </p:nvSpPr>
              <p:spPr bwMode="auto">
                <a:xfrm>
                  <a:off x="1540" y="1900"/>
                  <a:ext cx="347" cy="317"/>
                </a:xfrm>
                <a:custGeom>
                  <a:avLst/>
                  <a:gdLst/>
                  <a:ahLst/>
                  <a:cxnLst>
                    <a:cxn ang="0">
                      <a:pos x="197" y="20"/>
                    </a:cxn>
                    <a:cxn ang="0">
                      <a:pos x="119" y="98"/>
                    </a:cxn>
                    <a:cxn ang="0">
                      <a:pos x="44" y="158"/>
                    </a:cxn>
                    <a:cxn ang="0">
                      <a:pos x="11" y="209"/>
                    </a:cxn>
                    <a:cxn ang="0">
                      <a:pos x="110" y="254"/>
                    </a:cxn>
                    <a:cxn ang="0">
                      <a:pos x="242" y="311"/>
                    </a:cxn>
                    <a:cxn ang="0">
                      <a:pos x="332" y="293"/>
                    </a:cxn>
                    <a:cxn ang="0">
                      <a:pos x="332" y="194"/>
                    </a:cxn>
                    <a:cxn ang="0">
                      <a:pos x="281" y="119"/>
                    </a:cxn>
                    <a:cxn ang="0">
                      <a:pos x="257" y="41"/>
                    </a:cxn>
                    <a:cxn ang="0">
                      <a:pos x="218" y="2"/>
                    </a:cxn>
                    <a:cxn ang="0">
                      <a:pos x="197" y="20"/>
                    </a:cxn>
                  </a:cxnLst>
                  <a:rect l="0" t="0" r="r" b="b"/>
                  <a:pathLst>
                    <a:path w="347" h="317">
                      <a:moveTo>
                        <a:pt x="197" y="20"/>
                      </a:moveTo>
                      <a:cubicBezTo>
                        <a:pt x="180" y="36"/>
                        <a:pt x="144" y="75"/>
                        <a:pt x="119" y="98"/>
                      </a:cubicBezTo>
                      <a:cubicBezTo>
                        <a:pt x="94" y="121"/>
                        <a:pt x="62" y="139"/>
                        <a:pt x="44" y="158"/>
                      </a:cubicBezTo>
                      <a:cubicBezTo>
                        <a:pt x="26" y="177"/>
                        <a:pt x="0" y="193"/>
                        <a:pt x="11" y="209"/>
                      </a:cubicBezTo>
                      <a:cubicBezTo>
                        <a:pt x="22" y="225"/>
                        <a:pt x="72" y="237"/>
                        <a:pt x="110" y="254"/>
                      </a:cubicBezTo>
                      <a:cubicBezTo>
                        <a:pt x="148" y="271"/>
                        <a:pt x="205" y="305"/>
                        <a:pt x="242" y="311"/>
                      </a:cubicBezTo>
                      <a:cubicBezTo>
                        <a:pt x="279" y="317"/>
                        <a:pt x="317" y="312"/>
                        <a:pt x="332" y="293"/>
                      </a:cubicBezTo>
                      <a:cubicBezTo>
                        <a:pt x="347" y="274"/>
                        <a:pt x="340" y="223"/>
                        <a:pt x="332" y="194"/>
                      </a:cubicBezTo>
                      <a:cubicBezTo>
                        <a:pt x="324" y="165"/>
                        <a:pt x="294" y="144"/>
                        <a:pt x="281" y="119"/>
                      </a:cubicBezTo>
                      <a:cubicBezTo>
                        <a:pt x="268" y="94"/>
                        <a:pt x="267" y="60"/>
                        <a:pt x="257" y="41"/>
                      </a:cubicBezTo>
                      <a:cubicBezTo>
                        <a:pt x="247" y="22"/>
                        <a:pt x="229" y="4"/>
                        <a:pt x="218" y="2"/>
                      </a:cubicBezTo>
                      <a:cubicBezTo>
                        <a:pt x="207" y="0"/>
                        <a:pt x="214" y="4"/>
                        <a:pt x="197" y="2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Oval 411"/>
                <p:cNvSpPr>
                  <a:spLocks noChangeArrowheads="1"/>
                </p:cNvSpPr>
                <p:nvPr/>
              </p:nvSpPr>
              <p:spPr bwMode="auto">
                <a:xfrm>
                  <a:off x="1716" y="2040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Oval 412"/>
                <p:cNvSpPr>
                  <a:spLocks noChangeArrowheads="1"/>
                </p:cNvSpPr>
                <p:nvPr/>
              </p:nvSpPr>
              <p:spPr bwMode="auto">
                <a:xfrm>
                  <a:off x="1494" y="1887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" name="Oval 413"/>
                <p:cNvSpPr>
                  <a:spLocks noChangeArrowheads="1"/>
                </p:cNvSpPr>
                <p:nvPr/>
              </p:nvSpPr>
              <p:spPr bwMode="auto">
                <a:xfrm>
                  <a:off x="1623" y="2265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6" name="Oval 414"/>
                <p:cNvSpPr>
                  <a:spLocks noChangeArrowheads="1"/>
                </p:cNvSpPr>
                <p:nvPr/>
              </p:nvSpPr>
              <p:spPr bwMode="auto">
                <a:xfrm>
                  <a:off x="1425" y="2340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3" name="Group 415"/>
              <p:cNvGrpSpPr>
                <a:grpSpLocks/>
              </p:cNvGrpSpPr>
              <p:nvPr/>
            </p:nvGrpSpPr>
            <p:grpSpPr bwMode="auto">
              <a:xfrm>
                <a:off x="1203" y="2508"/>
                <a:ext cx="436" cy="549"/>
                <a:chOff x="1203" y="2508"/>
                <a:chExt cx="436" cy="549"/>
              </a:xfrm>
            </p:grpSpPr>
            <p:sp>
              <p:nvSpPr>
                <p:cNvPr id="175" name="Freeform 416"/>
                <p:cNvSpPr>
                  <a:spLocks/>
                </p:cNvSpPr>
                <p:nvPr/>
              </p:nvSpPr>
              <p:spPr bwMode="auto">
                <a:xfrm>
                  <a:off x="1203" y="2724"/>
                  <a:ext cx="387" cy="333"/>
                </a:xfrm>
                <a:custGeom>
                  <a:avLst/>
                  <a:gdLst/>
                  <a:ahLst/>
                  <a:cxnLst>
                    <a:cxn ang="0">
                      <a:pos x="108" y="9"/>
                    </a:cxn>
                    <a:cxn ang="0">
                      <a:pos x="252" y="30"/>
                    </a:cxn>
                    <a:cxn ang="0">
                      <a:pos x="372" y="84"/>
                    </a:cxn>
                    <a:cxn ang="0">
                      <a:pos x="345" y="222"/>
                    </a:cxn>
                    <a:cxn ang="0">
                      <a:pos x="240" y="330"/>
                    </a:cxn>
                    <a:cxn ang="0">
                      <a:pos x="99" y="243"/>
                    </a:cxn>
                    <a:cxn ang="0">
                      <a:pos x="0" y="84"/>
                    </a:cxn>
                    <a:cxn ang="0">
                      <a:pos x="108" y="9"/>
                    </a:cxn>
                  </a:cxnLst>
                  <a:rect l="0" t="0" r="r" b="b"/>
                  <a:pathLst>
                    <a:path w="387" h="333">
                      <a:moveTo>
                        <a:pt x="108" y="9"/>
                      </a:moveTo>
                      <a:cubicBezTo>
                        <a:pt x="150" y="0"/>
                        <a:pt x="208" y="18"/>
                        <a:pt x="252" y="30"/>
                      </a:cubicBezTo>
                      <a:cubicBezTo>
                        <a:pt x="296" y="42"/>
                        <a:pt x="357" y="52"/>
                        <a:pt x="372" y="84"/>
                      </a:cubicBezTo>
                      <a:cubicBezTo>
                        <a:pt x="387" y="116"/>
                        <a:pt x="367" y="181"/>
                        <a:pt x="345" y="222"/>
                      </a:cubicBezTo>
                      <a:cubicBezTo>
                        <a:pt x="323" y="263"/>
                        <a:pt x="281" y="327"/>
                        <a:pt x="240" y="330"/>
                      </a:cubicBezTo>
                      <a:cubicBezTo>
                        <a:pt x="199" y="333"/>
                        <a:pt x="139" y="284"/>
                        <a:pt x="99" y="243"/>
                      </a:cubicBezTo>
                      <a:cubicBezTo>
                        <a:pt x="59" y="202"/>
                        <a:pt x="0" y="122"/>
                        <a:pt x="0" y="84"/>
                      </a:cubicBezTo>
                      <a:cubicBezTo>
                        <a:pt x="0" y="46"/>
                        <a:pt x="66" y="18"/>
                        <a:pt x="108" y="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6" name="Freeform 417"/>
                <p:cNvSpPr>
                  <a:spLocks/>
                </p:cNvSpPr>
                <p:nvPr/>
              </p:nvSpPr>
              <p:spPr bwMode="auto">
                <a:xfrm>
                  <a:off x="1222" y="2508"/>
                  <a:ext cx="417" cy="276"/>
                </a:xfrm>
                <a:custGeom>
                  <a:avLst/>
                  <a:gdLst/>
                  <a:ahLst/>
                  <a:cxnLst>
                    <a:cxn ang="0">
                      <a:pos x="50" y="96"/>
                    </a:cxn>
                    <a:cxn ang="0">
                      <a:pos x="242" y="24"/>
                    </a:cxn>
                    <a:cxn ang="0">
                      <a:pos x="392" y="30"/>
                    </a:cxn>
                    <a:cxn ang="0">
                      <a:pos x="392" y="207"/>
                    </a:cxn>
                    <a:cxn ang="0">
                      <a:pos x="344" y="270"/>
                    </a:cxn>
                    <a:cxn ang="0">
                      <a:pos x="251" y="240"/>
                    </a:cxn>
                    <a:cxn ang="0">
                      <a:pos x="113" y="207"/>
                    </a:cxn>
                    <a:cxn ang="0">
                      <a:pos x="11" y="153"/>
                    </a:cxn>
                    <a:cxn ang="0">
                      <a:pos x="50" y="96"/>
                    </a:cxn>
                  </a:cxnLst>
                  <a:rect l="0" t="0" r="r" b="b"/>
                  <a:pathLst>
                    <a:path w="417" h="276">
                      <a:moveTo>
                        <a:pt x="50" y="96"/>
                      </a:moveTo>
                      <a:cubicBezTo>
                        <a:pt x="88" y="75"/>
                        <a:pt x="185" y="35"/>
                        <a:pt x="242" y="24"/>
                      </a:cubicBezTo>
                      <a:cubicBezTo>
                        <a:pt x="299" y="13"/>
                        <a:pt x="367" y="0"/>
                        <a:pt x="392" y="30"/>
                      </a:cubicBezTo>
                      <a:cubicBezTo>
                        <a:pt x="417" y="60"/>
                        <a:pt x="400" y="167"/>
                        <a:pt x="392" y="207"/>
                      </a:cubicBezTo>
                      <a:cubicBezTo>
                        <a:pt x="384" y="247"/>
                        <a:pt x="368" y="264"/>
                        <a:pt x="344" y="270"/>
                      </a:cubicBezTo>
                      <a:cubicBezTo>
                        <a:pt x="320" y="276"/>
                        <a:pt x="289" y="250"/>
                        <a:pt x="251" y="240"/>
                      </a:cubicBezTo>
                      <a:cubicBezTo>
                        <a:pt x="213" y="230"/>
                        <a:pt x="153" y="222"/>
                        <a:pt x="113" y="207"/>
                      </a:cubicBezTo>
                      <a:cubicBezTo>
                        <a:pt x="73" y="192"/>
                        <a:pt x="22" y="171"/>
                        <a:pt x="11" y="153"/>
                      </a:cubicBezTo>
                      <a:cubicBezTo>
                        <a:pt x="0" y="135"/>
                        <a:pt x="12" y="117"/>
                        <a:pt x="50" y="9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7" name="Oval 418"/>
                <p:cNvSpPr>
                  <a:spLocks noChangeArrowheads="1"/>
                </p:cNvSpPr>
                <p:nvPr/>
              </p:nvSpPr>
              <p:spPr bwMode="auto">
                <a:xfrm>
                  <a:off x="1485" y="2616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8" name="Oval 419"/>
                <p:cNvSpPr>
                  <a:spLocks noChangeArrowheads="1"/>
                </p:cNvSpPr>
                <p:nvPr/>
              </p:nvSpPr>
              <p:spPr bwMode="auto">
                <a:xfrm>
                  <a:off x="1398" y="2844"/>
                  <a:ext cx="71" cy="71"/>
                </a:xfrm>
                <a:prstGeom prst="ellips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4" name="Group 420"/>
              <p:cNvGrpSpPr>
                <a:grpSpLocks/>
              </p:cNvGrpSpPr>
              <p:nvPr/>
            </p:nvGrpSpPr>
            <p:grpSpPr bwMode="auto">
              <a:xfrm>
                <a:off x="1817" y="1863"/>
                <a:ext cx="517" cy="354"/>
                <a:chOff x="1817" y="1863"/>
                <a:chExt cx="517" cy="354"/>
              </a:xfrm>
            </p:grpSpPr>
            <p:grpSp>
              <p:nvGrpSpPr>
                <p:cNvPr id="170" name="Group 421"/>
                <p:cNvGrpSpPr>
                  <a:grpSpLocks/>
                </p:cNvGrpSpPr>
                <p:nvPr/>
              </p:nvGrpSpPr>
              <p:grpSpPr bwMode="auto">
                <a:xfrm>
                  <a:off x="1817" y="1863"/>
                  <a:ext cx="517" cy="354"/>
                  <a:chOff x="1817" y="1863"/>
                  <a:chExt cx="517" cy="354"/>
                </a:xfrm>
              </p:grpSpPr>
              <p:sp>
                <p:nvSpPr>
                  <p:cNvPr id="172" name="Freeform 422"/>
                  <p:cNvSpPr>
                    <a:spLocks/>
                  </p:cNvSpPr>
                  <p:nvPr/>
                </p:nvSpPr>
                <p:spPr bwMode="auto">
                  <a:xfrm>
                    <a:off x="1817" y="1863"/>
                    <a:ext cx="517" cy="354"/>
                  </a:xfrm>
                  <a:custGeom>
                    <a:avLst/>
                    <a:gdLst/>
                    <a:ahLst/>
                    <a:cxnLst>
                      <a:cxn ang="0">
                        <a:pos x="31" y="9"/>
                      </a:cxn>
                      <a:cxn ang="0">
                        <a:pos x="4" y="63"/>
                      </a:cxn>
                      <a:cxn ang="0">
                        <a:pos x="55" y="195"/>
                      </a:cxn>
                      <a:cxn ang="0">
                        <a:pos x="124" y="288"/>
                      </a:cxn>
                      <a:cxn ang="0">
                        <a:pos x="232" y="306"/>
                      </a:cxn>
                      <a:cxn ang="0">
                        <a:pos x="403" y="348"/>
                      </a:cxn>
                      <a:cxn ang="0">
                        <a:pos x="511" y="336"/>
                      </a:cxn>
                      <a:cxn ang="0">
                        <a:pos x="439" y="237"/>
                      </a:cxn>
                      <a:cxn ang="0">
                        <a:pos x="349" y="129"/>
                      </a:cxn>
                      <a:cxn ang="0">
                        <a:pos x="229" y="39"/>
                      </a:cxn>
                      <a:cxn ang="0">
                        <a:pos x="97" y="6"/>
                      </a:cxn>
                      <a:cxn ang="0">
                        <a:pos x="31" y="9"/>
                      </a:cxn>
                    </a:cxnLst>
                    <a:rect l="0" t="0" r="r" b="b"/>
                    <a:pathLst>
                      <a:path w="517" h="354">
                        <a:moveTo>
                          <a:pt x="31" y="9"/>
                        </a:moveTo>
                        <a:cubicBezTo>
                          <a:pt x="16" y="18"/>
                          <a:pt x="0" y="32"/>
                          <a:pt x="4" y="63"/>
                        </a:cubicBezTo>
                        <a:cubicBezTo>
                          <a:pt x="8" y="94"/>
                          <a:pt x="35" y="157"/>
                          <a:pt x="55" y="195"/>
                        </a:cubicBezTo>
                        <a:cubicBezTo>
                          <a:pt x="75" y="233"/>
                          <a:pt x="95" y="270"/>
                          <a:pt x="124" y="288"/>
                        </a:cubicBezTo>
                        <a:cubicBezTo>
                          <a:pt x="153" y="306"/>
                          <a:pt x="186" y="296"/>
                          <a:pt x="232" y="306"/>
                        </a:cubicBezTo>
                        <a:cubicBezTo>
                          <a:pt x="278" y="316"/>
                          <a:pt x="357" y="343"/>
                          <a:pt x="403" y="348"/>
                        </a:cubicBezTo>
                        <a:cubicBezTo>
                          <a:pt x="449" y="353"/>
                          <a:pt x="505" y="354"/>
                          <a:pt x="511" y="336"/>
                        </a:cubicBezTo>
                        <a:cubicBezTo>
                          <a:pt x="517" y="318"/>
                          <a:pt x="466" y="271"/>
                          <a:pt x="439" y="237"/>
                        </a:cubicBezTo>
                        <a:cubicBezTo>
                          <a:pt x="412" y="203"/>
                          <a:pt x="384" y="162"/>
                          <a:pt x="349" y="129"/>
                        </a:cubicBezTo>
                        <a:cubicBezTo>
                          <a:pt x="314" y="96"/>
                          <a:pt x="271" y="59"/>
                          <a:pt x="229" y="39"/>
                        </a:cubicBezTo>
                        <a:cubicBezTo>
                          <a:pt x="187" y="19"/>
                          <a:pt x="130" y="11"/>
                          <a:pt x="97" y="6"/>
                        </a:cubicBezTo>
                        <a:cubicBezTo>
                          <a:pt x="64" y="1"/>
                          <a:pt x="46" y="0"/>
                          <a:pt x="31" y="9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3" name="Freeform 423"/>
                  <p:cNvSpPr>
                    <a:spLocks/>
                  </p:cNvSpPr>
                  <p:nvPr/>
                </p:nvSpPr>
                <p:spPr bwMode="auto">
                  <a:xfrm>
                    <a:off x="1881" y="1939"/>
                    <a:ext cx="348" cy="218"/>
                  </a:xfrm>
                  <a:custGeom>
                    <a:avLst/>
                    <a:gdLst/>
                    <a:ahLst/>
                    <a:cxnLst>
                      <a:cxn ang="0">
                        <a:pos x="321" y="212"/>
                      </a:cxn>
                      <a:cxn ang="0">
                        <a:pos x="219" y="188"/>
                      </a:cxn>
                      <a:cxn ang="0">
                        <a:pos x="156" y="131"/>
                      </a:cxn>
                      <a:cxn ang="0">
                        <a:pos x="75" y="119"/>
                      </a:cxn>
                      <a:cxn ang="0">
                        <a:pos x="33" y="113"/>
                      </a:cxn>
                      <a:cxn ang="0">
                        <a:pos x="6" y="23"/>
                      </a:cxn>
                      <a:cxn ang="0">
                        <a:pos x="12" y="2"/>
                      </a:cxn>
                      <a:cxn ang="0">
                        <a:pos x="81" y="35"/>
                      </a:cxn>
                      <a:cxn ang="0">
                        <a:pos x="144" y="41"/>
                      </a:cxn>
                      <a:cxn ang="0">
                        <a:pos x="246" y="95"/>
                      </a:cxn>
                      <a:cxn ang="0">
                        <a:pos x="315" y="161"/>
                      </a:cxn>
                      <a:cxn ang="0">
                        <a:pos x="348" y="218"/>
                      </a:cxn>
                      <a:cxn ang="0">
                        <a:pos x="321" y="212"/>
                      </a:cxn>
                    </a:cxnLst>
                    <a:rect l="0" t="0" r="r" b="b"/>
                    <a:pathLst>
                      <a:path w="348" h="218">
                        <a:moveTo>
                          <a:pt x="321" y="212"/>
                        </a:moveTo>
                        <a:cubicBezTo>
                          <a:pt x="284" y="207"/>
                          <a:pt x="247" y="202"/>
                          <a:pt x="219" y="188"/>
                        </a:cubicBezTo>
                        <a:cubicBezTo>
                          <a:pt x="191" y="174"/>
                          <a:pt x="180" y="143"/>
                          <a:pt x="156" y="131"/>
                        </a:cubicBezTo>
                        <a:cubicBezTo>
                          <a:pt x="132" y="119"/>
                          <a:pt x="95" y="122"/>
                          <a:pt x="75" y="119"/>
                        </a:cubicBezTo>
                        <a:cubicBezTo>
                          <a:pt x="55" y="116"/>
                          <a:pt x="44" y="129"/>
                          <a:pt x="33" y="113"/>
                        </a:cubicBezTo>
                        <a:cubicBezTo>
                          <a:pt x="22" y="97"/>
                          <a:pt x="9" y="41"/>
                          <a:pt x="6" y="23"/>
                        </a:cubicBezTo>
                        <a:cubicBezTo>
                          <a:pt x="3" y="5"/>
                          <a:pt x="0" y="0"/>
                          <a:pt x="12" y="2"/>
                        </a:cubicBezTo>
                        <a:cubicBezTo>
                          <a:pt x="24" y="4"/>
                          <a:pt x="59" y="29"/>
                          <a:pt x="81" y="35"/>
                        </a:cubicBezTo>
                        <a:cubicBezTo>
                          <a:pt x="103" y="41"/>
                          <a:pt x="117" y="31"/>
                          <a:pt x="144" y="41"/>
                        </a:cubicBezTo>
                        <a:cubicBezTo>
                          <a:pt x="171" y="51"/>
                          <a:pt x="217" y="75"/>
                          <a:pt x="246" y="95"/>
                        </a:cubicBezTo>
                        <a:cubicBezTo>
                          <a:pt x="275" y="115"/>
                          <a:pt x="298" y="141"/>
                          <a:pt x="315" y="161"/>
                        </a:cubicBezTo>
                        <a:cubicBezTo>
                          <a:pt x="332" y="181"/>
                          <a:pt x="343" y="209"/>
                          <a:pt x="348" y="218"/>
                        </a:cubicBezTo>
                        <a:cubicBezTo>
                          <a:pt x="348" y="218"/>
                          <a:pt x="321" y="212"/>
                          <a:pt x="321" y="2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96969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4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2091"/>
                    <a:ext cx="71" cy="28"/>
                  </a:xfrm>
                  <a:prstGeom prst="ellips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71" name="Freeform 425"/>
                <p:cNvSpPr>
                  <a:spLocks/>
                </p:cNvSpPr>
                <p:nvPr/>
              </p:nvSpPr>
              <p:spPr bwMode="auto">
                <a:xfrm>
                  <a:off x="1943" y="1917"/>
                  <a:ext cx="77" cy="30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1" y="12"/>
                    </a:cxn>
                    <a:cxn ang="0">
                      <a:pos x="49" y="30"/>
                    </a:cxn>
                    <a:cxn ang="0">
                      <a:pos x="76" y="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7" h="30">
                      <a:moveTo>
                        <a:pt x="58" y="0"/>
                      </a:moveTo>
                      <a:cubicBezTo>
                        <a:pt x="46" y="0"/>
                        <a:pt x="2" y="7"/>
                        <a:pt x="1" y="12"/>
                      </a:cubicBezTo>
                      <a:cubicBezTo>
                        <a:pt x="0" y="17"/>
                        <a:pt x="37" y="30"/>
                        <a:pt x="49" y="30"/>
                      </a:cubicBezTo>
                      <a:cubicBezTo>
                        <a:pt x="61" y="30"/>
                        <a:pt x="75" y="13"/>
                        <a:pt x="76" y="9"/>
                      </a:cubicBezTo>
                      <a:cubicBezTo>
                        <a:pt x="77" y="5"/>
                        <a:pt x="70" y="0"/>
                        <a:pt x="58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5" name="Group 426"/>
              <p:cNvGrpSpPr>
                <a:grpSpLocks/>
              </p:cNvGrpSpPr>
              <p:nvPr/>
            </p:nvGrpSpPr>
            <p:grpSpPr bwMode="auto">
              <a:xfrm>
                <a:off x="2469" y="3940"/>
                <a:ext cx="403" cy="329"/>
                <a:chOff x="2469" y="3940"/>
                <a:chExt cx="403" cy="329"/>
              </a:xfrm>
            </p:grpSpPr>
            <p:sp>
              <p:nvSpPr>
                <p:cNvPr id="166" name="Freeform 427"/>
                <p:cNvSpPr>
                  <a:spLocks/>
                </p:cNvSpPr>
                <p:nvPr/>
              </p:nvSpPr>
              <p:spPr bwMode="auto">
                <a:xfrm>
                  <a:off x="2469" y="3940"/>
                  <a:ext cx="403" cy="329"/>
                </a:xfrm>
                <a:custGeom>
                  <a:avLst/>
                  <a:gdLst/>
                  <a:ahLst/>
                  <a:cxnLst>
                    <a:cxn ang="0">
                      <a:pos x="72" y="191"/>
                    </a:cxn>
                    <a:cxn ang="0">
                      <a:pos x="21" y="227"/>
                    </a:cxn>
                    <a:cxn ang="0">
                      <a:pos x="18" y="305"/>
                    </a:cxn>
                    <a:cxn ang="0">
                      <a:pos x="132" y="305"/>
                    </a:cxn>
                    <a:cxn ang="0">
                      <a:pos x="294" y="314"/>
                    </a:cxn>
                    <a:cxn ang="0">
                      <a:pos x="387" y="212"/>
                    </a:cxn>
                    <a:cxn ang="0">
                      <a:pos x="387" y="98"/>
                    </a:cxn>
                    <a:cxn ang="0">
                      <a:pos x="366" y="20"/>
                    </a:cxn>
                    <a:cxn ang="0">
                      <a:pos x="315" y="20"/>
                    </a:cxn>
                    <a:cxn ang="0">
                      <a:pos x="159" y="143"/>
                    </a:cxn>
                    <a:cxn ang="0">
                      <a:pos x="72" y="191"/>
                    </a:cxn>
                  </a:cxnLst>
                  <a:rect l="0" t="0" r="r" b="b"/>
                  <a:pathLst>
                    <a:path w="403" h="329">
                      <a:moveTo>
                        <a:pt x="72" y="191"/>
                      </a:moveTo>
                      <a:cubicBezTo>
                        <a:pt x="63" y="197"/>
                        <a:pt x="30" y="208"/>
                        <a:pt x="21" y="227"/>
                      </a:cubicBezTo>
                      <a:cubicBezTo>
                        <a:pt x="12" y="246"/>
                        <a:pt x="0" y="292"/>
                        <a:pt x="18" y="305"/>
                      </a:cubicBezTo>
                      <a:cubicBezTo>
                        <a:pt x="36" y="318"/>
                        <a:pt x="86" y="304"/>
                        <a:pt x="132" y="305"/>
                      </a:cubicBezTo>
                      <a:cubicBezTo>
                        <a:pt x="178" y="306"/>
                        <a:pt x="252" y="329"/>
                        <a:pt x="294" y="314"/>
                      </a:cubicBezTo>
                      <a:cubicBezTo>
                        <a:pt x="336" y="299"/>
                        <a:pt x="371" y="248"/>
                        <a:pt x="387" y="212"/>
                      </a:cubicBezTo>
                      <a:cubicBezTo>
                        <a:pt x="403" y="176"/>
                        <a:pt x="390" y="130"/>
                        <a:pt x="387" y="98"/>
                      </a:cubicBezTo>
                      <a:cubicBezTo>
                        <a:pt x="384" y="66"/>
                        <a:pt x="378" y="33"/>
                        <a:pt x="366" y="20"/>
                      </a:cubicBezTo>
                      <a:cubicBezTo>
                        <a:pt x="354" y="7"/>
                        <a:pt x="349" y="0"/>
                        <a:pt x="315" y="20"/>
                      </a:cubicBezTo>
                      <a:cubicBezTo>
                        <a:pt x="281" y="40"/>
                        <a:pt x="185" y="123"/>
                        <a:pt x="159" y="143"/>
                      </a:cubicBezTo>
                      <a:cubicBezTo>
                        <a:pt x="159" y="143"/>
                        <a:pt x="72" y="191"/>
                        <a:pt x="72" y="19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7" name="Freeform 428"/>
                <p:cNvSpPr>
                  <a:spLocks/>
                </p:cNvSpPr>
                <p:nvPr/>
              </p:nvSpPr>
              <p:spPr bwMode="auto">
                <a:xfrm>
                  <a:off x="2575" y="3976"/>
                  <a:ext cx="249" cy="235"/>
                </a:xfrm>
                <a:custGeom>
                  <a:avLst/>
                  <a:gdLst/>
                  <a:ahLst/>
                  <a:cxnLst>
                    <a:cxn ang="0">
                      <a:pos x="140" y="152"/>
                    </a:cxn>
                    <a:cxn ang="0">
                      <a:pos x="77" y="176"/>
                    </a:cxn>
                    <a:cxn ang="0">
                      <a:pos x="5" y="215"/>
                    </a:cxn>
                    <a:cxn ang="0">
                      <a:pos x="104" y="233"/>
                    </a:cxn>
                    <a:cxn ang="0">
                      <a:pos x="179" y="221"/>
                    </a:cxn>
                    <a:cxn ang="0">
                      <a:pos x="185" y="149"/>
                    </a:cxn>
                    <a:cxn ang="0">
                      <a:pos x="236" y="119"/>
                    </a:cxn>
                    <a:cxn ang="0">
                      <a:pos x="248" y="47"/>
                    </a:cxn>
                    <a:cxn ang="0">
                      <a:pos x="227" y="2"/>
                    </a:cxn>
                    <a:cxn ang="0">
                      <a:pos x="170" y="32"/>
                    </a:cxn>
                    <a:cxn ang="0">
                      <a:pos x="152" y="95"/>
                    </a:cxn>
                    <a:cxn ang="0">
                      <a:pos x="140" y="152"/>
                    </a:cxn>
                  </a:cxnLst>
                  <a:rect l="0" t="0" r="r" b="b"/>
                  <a:pathLst>
                    <a:path w="249" h="235">
                      <a:moveTo>
                        <a:pt x="140" y="152"/>
                      </a:moveTo>
                      <a:cubicBezTo>
                        <a:pt x="127" y="166"/>
                        <a:pt x="99" y="166"/>
                        <a:pt x="77" y="176"/>
                      </a:cubicBezTo>
                      <a:cubicBezTo>
                        <a:pt x="55" y="186"/>
                        <a:pt x="0" y="205"/>
                        <a:pt x="5" y="215"/>
                      </a:cubicBezTo>
                      <a:cubicBezTo>
                        <a:pt x="10" y="225"/>
                        <a:pt x="75" y="232"/>
                        <a:pt x="104" y="233"/>
                      </a:cubicBezTo>
                      <a:cubicBezTo>
                        <a:pt x="133" y="234"/>
                        <a:pt x="166" y="235"/>
                        <a:pt x="179" y="221"/>
                      </a:cubicBezTo>
                      <a:cubicBezTo>
                        <a:pt x="192" y="207"/>
                        <a:pt x="175" y="166"/>
                        <a:pt x="185" y="149"/>
                      </a:cubicBezTo>
                      <a:cubicBezTo>
                        <a:pt x="195" y="132"/>
                        <a:pt x="225" y="136"/>
                        <a:pt x="236" y="119"/>
                      </a:cubicBezTo>
                      <a:cubicBezTo>
                        <a:pt x="247" y="102"/>
                        <a:pt x="249" y="66"/>
                        <a:pt x="248" y="47"/>
                      </a:cubicBezTo>
                      <a:cubicBezTo>
                        <a:pt x="247" y="28"/>
                        <a:pt x="240" y="4"/>
                        <a:pt x="227" y="2"/>
                      </a:cubicBezTo>
                      <a:cubicBezTo>
                        <a:pt x="214" y="0"/>
                        <a:pt x="183" y="16"/>
                        <a:pt x="170" y="32"/>
                      </a:cubicBezTo>
                      <a:cubicBezTo>
                        <a:pt x="157" y="48"/>
                        <a:pt x="155" y="77"/>
                        <a:pt x="152" y="95"/>
                      </a:cubicBezTo>
                      <a:cubicBezTo>
                        <a:pt x="149" y="113"/>
                        <a:pt x="153" y="138"/>
                        <a:pt x="140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8" name="Freeform 429"/>
                <p:cNvSpPr>
                  <a:spLocks/>
                </p:cNvSpPr>
                <p:nvPr/>
              </p:nvSpPr>
              <p:spPr bwMode="auto">
                <a:xfrm>
                  <a:off x="2776" y="4141"/>
                  <a:ext cx="56" cy="46"/>
                </a:xfrm>
                <a:custGeom>
                  <a:avLst/>
                  <a:gdLst/>
                  <a:ahLst/>
                  <a:cxnLst>
                    <a:cxn ang="0">
                      <a:pos x="44" y="2"/>
                    </a:cxn>
                    <a:cxn ang="0">
                      <a:pos x="5" y="8"/>
                    </a:cxn>
                    <a:cxn ang="0">
                      <a:pos x="11" y="44"/>
                    </a:cxn>
                    <a:cxn ang="0">
                      <a:pos x="50" y="23"/>
                    </a:cxn>
                    <a:cxn ang="0">
                      <a:pos x="44" y="2"/>
                    </a:cxn>
                  </a:cxnLst>
                  <a:rect l="0" t="0" r="r" b="b"/>
                  <a:pathLst>
                    <a:path w="56" h="46">
                      <a:moveTo>
                        <a:pt x="44" y="2"/>
                      </a:moveTo>
                      <a:cubicBezTo>
                        <a:pt x="37" y="0"/>
                        <a:pt x="10" y="1"/>
                        <a:pt x="5" y="8"/>
                      </a:cubicBezTo>
                      <a:cubicBezTo>
                        <a:pt x="0" y="15"/>
                        <a:pt x="4" y="42"/>
                        <a:pt x="11" y="44"/>
                      </a:cubicBezTo>
                      <a:cubicBezTo>
                        <a:pt x="18" y="46"/>
                        <a:pt x="44" y="30"/>
                        <a:pt x="50" y="23"/>
                      </a:cubicBezTo>
                      <a:cubicBezTo>
                        <a:pt x="56" y="16"/>
                        <a:pt x="51" y="4"/>
                        <a:pt x="44" y="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9" name="Freeform 430"/>
                <p:cNvSpPr>
                  <a:spLocks/>
                </p:cNvSpPr>
                <p:nvPr/>
              </p:nvSpPr>
              <p:spPr bwMode="auto">
                <a:xfrm>
                  <a:off x="2644" y="4084"/>
                  <a:ext cx="56" cy="46"/>
                </a:xfrm>
                <a:custGeom>
                  <a:avLst/>
                  <a:gdLst/>
                  <a:ahLst/>
                  <a:cxnLst>
                    <a:cxn ang="0">
                      <a:pos x="44" y="2"/>
                    </a:cxn>
                    <a:cxn ang="0">
                      <a:pos x="5" y="8"/>
                    </a:cxn>
                    <a:cxn ang="0">
                      <a:pos x="11" y="44"/>
                    </a:cxn>
                    <a:cxn ang="0">
                      <a:pos x="50" y="23"/>
                    </a:cxn>
                    <a:cxn ang="0">
                      <a:pos x="44" y="2"/>
                    </a:cxn>
                  </a:cxnLst>
                  <a:rect l="0" t="0" r="r" b="b"/>
                  <a:pathLst>
                    <a:path w="56" h="46">
                      <a:moveTo>
                        <a:pt x="44" y="2"/>
                      </a:moveTo>
                      <a:cubicBezTo>
                        <a:pt x="37" y="0"/>
                        <a:pt x="10" y="1"/>
                        <a:pt x="5" y="8"/>
                      </a:cubicBezTo>
                      <a:cubicBezTo>
                        <a:pt x="0" y="15"/>
                        <a:pt x="4" y="42"/>
                        <a:pt x="11" y="44"/>
                      </a:cubicBezTo>
                      <a:cubicBezTo>
                        <a:pt x="18" y="46"/>
                        <a:pt x="44" y="30"/>
                        <a:pt x="50" y="23"/>
                      </a:cubicBezTo>
                      <a:cubicBezTo>
                        <a:pt x="56" y="16"/>
                        <a:pt x="51" y="4"/>
                        <a:pt x="44" y="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6" name="Freeform 431"/>
            <p:cNvSpPr>
              <a:spLocks/>
            </p:cNvSpPr>
            <p:nvPr/>
          </p:nvSpPr>
          <p:spPr bwMode="auto">
            <a:xfrm>
              <a:off x="3914" y="2594"/>
              <a:ext cx="175" cy="157"/>
            </a:xfrm>
            <a:custGeom>
              <a:avLst/>
              <a:gdLst/>
              <a:ahLst/>
              <a:cxnLst>
                <a:cxn ang="0">
                  <a:pos x="225" y="252"/>
                </a:cxn>
                <a:cxn ang="0">
                  <a:pos x="186" y="192"/>
                </a:cxn>
                <a:cxn ang="0">
                  <a:pos x="105" y="177"/>
                </a:cxn>
                <a:cxn ang="0">
                  <a:pos x="33" y="114"/>
                </a:cxn>
                <a:cxn ang="0">
                  <a:pos x="12" y="54"/>
                </a:cxn>
                <a:cxn ang="0">
                  <a:pos x="108" y="6"/>
                </a:cxn>
                <a:cxn ang="0">
                  <a:pos x="234" y="18"/>
                </a:cxn>
                <a:cxn ang="0">
                  <a:pos x="273" y="99"/>
                </a:cxn>
                <a:cxn ang="0">
                  <a:pos x="303" y="261"/>
                </a:cxn>
                <a:cxn ang="0">
                  <a:pos x="282" y="294"/>
                </a:cxn>
                <a:cxn ang="0">
                  <a:pos x="237" y="276"/>
                </a:cxn>
                <a:cxn ang="0">
                  <a:pos x="225" y="252"/>
                </a:cxn>
              </a:cxnLst>
              <a:rect l="0" t="0" r="r" b="b"/>
              <a:pathLst>
                <a:path w="304" h="296">
                  <a:moveTo>
                    <a:pt x="225" y="252"/>
                  </a:moveTo>
                  <a:cubicBezTo>
                    <a:pt x="217" y="238"/>
                    <a:pt x="206" y="204"/>
                    <a:pt x="186" y="192"/>
                  </a:cubicBezTo>
                  <a:cubicBezTo>
                    <a:pt x="166" y="180"/>
                    <a:pt x="130" y="190"/>
                    <a:pt x="105" y="177"/>
                  </a:cubicBezTo>
                  <a:cubicBezTo>
                    <a:pt x="80" y="164"/>
                    <a:pt x="48" y="134"/>
                    <a:pt x="33" y="114"/>
                  </a:cubicBezTo>
                  <a:cubicBezTo>
                    <a:pt x="18" y="94"/>
                    <a:pt x="0" y="72"/>
                    <a:pt x="12" y="54"/>
                  </a:cubicBezTo>
                  <a:cubicBezTo>
                    <a:pt x="24" y="36"/>
                    <a:pt x="71" y="12"/>
                    <a:pt x="108" y="6"/>
                  </a:cubicBezTo>
                  <a:cubicBezTo>
                    <a:pt x="145" y="0"/>
                    <a:pt x="207" y="2"/>
                    <a:pt x="234" y="18"/>
                  </a:cubicBezTo>
                  <a:cubicBezTo>
                    <a:pt x="261" y="34"/>
                    <a:pt x="262" y="59"/>
                    <a:pt x="273" y="99"/>
                  </a:cubicBezTo>
                  <a:cubicBezTo>
                    <a:pt x="284" y="139"/>
                    <a:pt x="302" y="229"/>
                    <a:pt x="303" y="261"/>
                  </a:cubicBezTo>
                  <a:cubicBezTo>
                    <a:pt x="304" y="293"/>
                    <a:pt x="293" y="292"/>
                    <a:pt x="282" y="294"/>
                  </a:cubicBezTo>
                  <a:cubicBezTo>
                    <a:pt x="271" y="296"/>
                    <a:pt x="246" y="282"/>
                    <a:pt x="237" y="276"/>
                  </a:cubicBezTo>
                  <a:cubicBezTo>
                    <a:pt x="228" y="270"/>
                    <a:pt x="233" y="266"/>
                    <a:pt x="225" y="252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432"/>
            <p:cNvSpPr>
              <a:spLocks/>
            </p:cNvSpPr>
            <p:nvPr/>
          </p:nvSpPr>
          <p:spPr bwMode="auto">
            <a:xfrm>
              <a:off x="4070" y="2604"/>
              <a:ext cx="189" cy="124"/>
            </a:xfrm>
            <a:custGeom>
              <a:avLst/>
              <a:gdLst/>
              <a:ahLst/>
              <a:cxnLst>
                <a:cxn ang="0">
                  <a:pos x="32" y="150"/>
                </a:cxn>
                <a:cxn ang="0">
                  <a:pos x="11" y="54"/>
                </a:cxn>
                <a:cxn ang="0">
                  <a:pos x="20" y="9"/>
                </a:cxn>
                <a:cxn ang="0">
                  <a:pos x="131" y="12"/>
                </a:cxn>
                <a:cxn ang="0">
                  <a:pos x="254" y="78"/>
                </a:cxn>
                <a:cxn ang="0">
                  <a:pos x="317" y="171"/>
                </a:cxn>
                <a:cxn ang="0">
                  <a:pos x="317" y="225"/>
                </a:cxn>
                <a:cxn ang="0">
                  <a:pos x="236" y="228"/>
                </a:cxn>
                <a:cxn ang="0">
                  <a:pos x="134" y="213"/>
                </a:cxn>
                <a:cxn ang="0">
                  <a:pos x="32" y="150"/>
                </a:cxn>
              </a:cxnLst>
              <a:rect l="0" t="0" r="r" b="b"/>
              <a:pathLst>
                <a:path w="330" h="234">
                  <a:moveTo>
                    <a:pt x="32" y="150"/>
                  </a:moveTo>
                  <a:cubicBezTo>
                    <a:pt x="12" y="124"/>
                    <a:pt x="13" y="77"/>
                    <a:pt x="11" y="54"/>
                  </a:cubicBezTo>
                  <a:cubicBezTo>
                    <a:pt x="9" y="31"/>
                    <a:pt x="0" y="16"/>
                    <a:pt x="20" y="9"/>
                  </a:cubicBezTo>
                  <a:cubicBezTo>
                    <a:pt x="40" y="2"/>
                    <a:pt x="92" y="0"/>
                    <a:pt x="131" y="12"/>
                  </a:cubicBezTo>
                  <a:cubicBezTo>
                    <a:pt x="170" y="24"/>
                    <a:pt x="223" y="51"/>
                    <a:pt x="254" y="78"/>
                  </a:cubicBezTo>
                  <a:cubicBezTo>
                    <a:pt x="285" y="105"/>
                    <a:pt x="306" y="146"/>
                    <a:pt x="317" y="171"/>
                  </a:cubicBezTo>
                  <a:cubicBezTo>
                    <a:pt x="328" y="196"/>
                    <a:pt x="330" y="216"/>
                    <a:pt x="317" y="225"/>
                  </a:cubicBezTo>
                  <a:cubicBezTo>
                    <a:pt x="304" y="234"/>
                    <a:pt x="266" y="230"/>
                    <a:pt x="236" y="228"/>
                  </a:cubicBezTo>
                  <a:cubicBezTo>
                    <a:pt x="206" y="226"/>
                    <a:pt x="168" y="226"/>
                    <a:pt x="134" y="213"/>
                  </a:cubicBezTo>
                  <a:cubicBezTo>
                    <a:pt x="100" y="200"/>
                    <a:pt x="52" y="176"/>
                    <a:pt x="32" y="15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433"/>
            <p:cNvSpPr>
              <a:spLocks/>
            </p:cNvSpPr>
            <p:nvPr/>
          </p:nvSpPr>
          <p:spPr bwMode="auto">
            <a:xfrm>
              <a:off x="4267" y="2662"/>
              <a:ext cx="177" cy="128"/>
            </a:xfrm>
            <a:custGeom>
              <a:avLst/>
              <a:gdLst/>
              <a:ahLst/>
              <a:cxnLst>
                <a:cxn ang="0">
                  <a:pos x="81" y="167"/>
                </a:cxn>
                <a:cxn ang="0">
                  <a:pos x="81" y="113"/>
                </a:cxn>
                <a:cxn ang="0">
                  <a:pos x="30" y="62"/>
                </a:cxn>
                <a:cxn ang="0">
                  <a:pos x="12" y="29"/>
                </a:cxn>
                <a:cxn ang="0">
                  <a:pos x="99" y="5"/>
                </a:cxn>
                <a:cxn ang="0">
                  <a:pos x="207" y="59"/>
                </a:cxn>
                <a:cxn ang="0">
                  <a:pos x="294" y="143"/>
                </a:cxn>
                <a:cxn ang="0">
                  <a:pos x="291" y="218"/>
                </a:cxn>
                <a:cxn ang="0">
                  <a:pos x="216" y="242"/>
                </a:cxn>
                <a:cxn ang="0">
                  <a:pos x="180" y="227"/>
                </a:cxn>
                <a:cxn ang="0">
                  <a:pos x="123" y="182"/>
                </a:cxn>
                <a:cxn ang="0">
                  <a:pos x="81" y="167"/>
                </a:cxn>
              </a:cxnLst>
              <a:rect l="0" t="0" r="r" b="b"/>
              <a:pathLst>
                <a:path w="308" h="243">
                  <a:moveTo>
                    <a:pt x="81" y="167"/>
                  </a:moveTo>
                  <a:cubicBezTo>
                    <a:pt x="74" y="155"/>
                    <a:pt x="89" y="130"/>
                    <a:pt x="81" y="113"/>
                  </a:cubicBezTo>
                  <a:cubicBezTo>
                    <a:pt x="73" y="96"/>
                    <a:pt x="41" y="76"/>
                    <a:pt x="30" y="62"/>
                  </a:cubicBezTo>
                  <a:cubicBezTo>
                    <a:pt x="19" y="48"/>
                    <a:pt x="0" y="39"/>
                    <a:pt x="12" y="29"/>
                  </a:cubicBezTo>
                  <a:cubicBezTo>
                    <a:pt x="24" y="19"/>
                    <a:pt x="67" y="0"/>
                    <a:pt x="99" y="5"/>
                  </a:cubicBezTo>
                  <a:cubicBezTo>
                    <a:pt x="131" y="10"/>
                    <a:pt x="175" y="36"/>
                    <a:pt x="207" y="59"/>
                  </a:cubicBezTo>
                  <a:cubicBezTo>
                    <a:pt x="239" y="82"/>
                    <a:pt x="280" y="117"/>
                    <a:pt x="294" y="143"/>
                  </a:cubicBezTo>
                  <a:cubicBezTo>
                    <a:pt x="308" y="169"/>
                    <a:pt x="304" y="201"/>
                    <a:pt x="291" y="218"/>
                  </a:cubicBezTo>
                  <a:cubicBezTo>
                    <a:pt x="278" y="235"/>
                    <a:pt x="234" y="241"/>
                    <a:pt x="216" y="242"/>
                  </a:cubicBezTo>
                  <a:cubicBezTo>
                    <a:pt x="198" y="243"/>
                    <a:pt x="195" y="237"/>
                    <a:pt x="180" y="227"/>
                  </a:cubicBezTo>
                  <a:cubicBezTo>
                    <a:pt x="165" y="217"/>
                    <a:pt x="138" y="191"/>
                    <a:pt x="123" y="182"/>
                  </a:cubicBezTo>
                  <a:cubicBezTo>
                    <a:pt x="108" y="173"/>
                    <a:pt x="88" y="179"/>
                    <a:pt x="81" y="167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Oval 434"/>
            <p:cNvSpPr>
              <a:spLocks noChangeAspect="1" noChangeArrowheads="1"/>
            </p:cNvSpPr>
            <p:nvPr/>
          </p:nvSpPr>
          <p:spPr bwMode="auto">
            <a:xfrm>
              <a:off x="4147" y="2647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435"/>
            <p:cNvSpPr>
              <a:spLocks noChangeAspect="1" noChangeArrowheads="1"/>
            </p:cNvSpPr>
            <p:nvPr/>
          </p:nvSpPr>
          <p:spPr bwMode="auto">
            <a:xfrm>
              <a:off x="4019" y="265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Oval 436"/>
            <p:cNvSpPr>
              <a:spLocks noChangeAspect="1" noChangeArrowheads="1"/>
            </p:cNvSpPr>
            <p:nvPr/>
          </p:nvSpPr>
          <p:spPr bwMode="auto">
            <a:xfrm>
              <a:off x="4352" y="2718"/>
              <a:ext cx="25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437"/>
            <p:cNvSpPr>
              <a:spLocks/>
            </p:cNvSpPr>
            <p:nvPr/>
          </p:nvSpPr>
          <p:spPr bwMode="auto">
            <a:xfrm>
              <a:off x="4424" y="2763"/>
              <a:ext cx="150" cy="161"/>
            </a:xfrm>
            <a:custGeom>
              <a:avLst/>
              <a:gdLst/>
              <a:ahLst/>
              <a:cxnLst>
                <a:cxn ang="0">
                  <a:pos x="6" y="101"/>
                </a:cxn>
                <a:cxn ang="0">
                  <a:pos x="51" y="269"/>
                </a:cxn>
                <a:cxn ang="0">
                  <a:pos x="180" y="293"/>
                </a:cxn>
                <a:cxn ang="0">
                  <a:pos x="255" y="209"/>
                </a:cxn>
                <a:cxn ang="0">
                  <a:pos x="225" y="158"/>
                </a:cxn>
                <a:cxn ang="0">
                  <a:pos x="162" y="125"/>
                </a:cxn>
                <a:cxn ang="0">
                  <a:pos x="141" y="65"/>
                </a:cxn>
                <a:cxn ang="0">
                  <a:pos x="114" y="8"/>
                </a:cxn>
                <a:cxn ang="0">
                  <a:pos x="51" y="17"/>
                </a:cxn>
                <a:cxn ang="0">
                  <a:pos x="12" y="62"/>
                </a:cxn>
                <a:cxn ang="0">
                  <a:pos x="6" y="101"/>
                </a:cxn>
              </a:cxnLst>
              <a:rect l="0" t="0" r="r" b="b"/>
              <a:pathLst>
                <a:path w="262" h="303">
                  <a:moveTo>
                    <a:pt x="6" y="101"/>
                  </a:moveTo>
                  <a:cubicBezTo>
                    <a:pt x="12" y="135"/>
                    <a:pt x="22" y="237"/>
                    <a:pt x="51" y="269"/>
                  </a:cubicBezTo>
                  <a:cubicBezTo>
                    <a:pt x="80" y="301"/>
                    <a:pt x="146" y="303"/>
                    <a:pt x="180" y="293"/>
                  </a:cubicBezTo>
                  <a:cubicBezTo>
                    <a:pt x="214" y="283"/>
                    <a:pt x="248" y="231"/>
                    <a:pt x="255" y="209"/>
                  </a:cubicBezTo>
                  <a:cubicBezTo>
                    <a:pt x="262" y="187"/>
                    <a:pt x="240" y="172"/>
                    <a:pt x="225" y="158"/>
                  </a:cubicBezTo>
                  <a:cubicBezTo>
                    <a:pt x="210" y="144"/>
                    <a:pt x="176" y="140"/>
                    <a:pt x="162" y="125"/>
                  </a:cubicBezTo>
                  <a:cubicBezTo>
                    <a:pt x="148" y="110"/>
                    <a:pt x="149" y="85"/>
                    <a:pt x="141" y="65"/>
                  </a:cubicBezTo>
                  <a:cubicBezTo>
                    <a:pt x="133" y="45"/>
                    <a:pt x="129" y="16"/>
                    <a:pt x="114" y="8"/>
                  </a:cubicBezTo>
                  <a:cubicBezTo>
                    <a:pt x="99" y="0"/>
                    <a:pt x="68" y="8"/>
                    <a:pt x="51" y="17"/>
                  </a:cubicBezTo>
                  <a:cubicBezTo>
                    <a:pt x="34" y="26"/>
                    <a:pt x="19" y="48"/>
                    <a:pt x="12" y="62"/>
                  </a:cubicBezTo>
                  <a:cubicBezTo>
                    <a:pt x="5" y="76"/>
                    <a:pt x="0" y="67"/>
                    <a:pt x="6" y="101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438"/>
            <p:cNvSpPr>
              <a:spLocks/>
            </p:cNvSpPr>
            <p:nvPr/>
          </p:nvSpPr>
          <p:spPr bwMode="auto">
            <a:xfrm>
              <a:off x="4278" y="2796"/>
              <a:ext cx="170" cy="14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180" y="4"/>
                </a:cxn>
                <a:cxn ang="0">
                  <a:pos x="90" y="28"/>
                </a:cxn>
                <a:cxn ang="0">
                  <a:pos x="24" y="100"/>
                </a:cxn>
                <a:cxn ang="0">
                  <a:pos x="15" y="139"/>
                </a:cxn>
                <a:cxn ang="0">
                  <a:pos x="114" y="187"/>
                </a:cxn>
                <a:cxn ang="0">
                  <a:pos x="150" y="235"/>
                </a:cxn>
                <a:cxn ang="0">
                  <a:pos x="258" y="265"/>
                </a:cxn>
                <a:cxn ang="0">
                  <a:pos x="294" y="211"/>
                </a:cxn>
                <a:cxn ang="0">
                  <a:pos x="276" y="145"/>
                </a:cxn>
                <a:cxn ang="0">
                  <a:pos x="270" y="91"/>
                </a:cxn>
                <a:cxn ang="0">
                  <a:pos x="264" y="52"/>
                </a:cxn>
              </a:cxnLst>
              <a:rect l="0" t="0" r="r" b="b"/>
              <a:pathLst>
                <a:path w="297" h="269">
                  <a:moveTo>
                    <a:pt x="264" y="52"/>
                  </a:moveTo>
                  <a:cubicBezTo>
                    <a:pt x="249" y="38"/>
                    <a:pt x="209" y="8"/>
                    <a:pt x="180" y="4"/>
                  </a:cubicBezTo>
                  <a:cubicBezTo>
                    <a:pt x="151" y="0"/>
                    <a:pt x="116" y="12"/>
                    <a:pt x="90" y="28"/>
                  </a:cubicBezTo>
                  <a:cubicBezTo>
                    <a:pt x="64" y="44"/>
                    <a:pt x="36" y="82"/>
                    <a:pt x="24" y="100"/>
                  </a:cubicBezTo>
                  <a:cubicBezTo>
                    <a:pt x="12" y="118"/>
                    <a:pt x="0" y="125"/>
                    <a:pt x="15" y="139"/>
                  </a:cubicBezTo>
                  <a:cubicBezTo>
                    <a:pt x="30" y="153"/>
                    <a:pt x="92" y="171"/>
                    <a:pt x="114" y="187"/>
                  </a:cubicBezTo>
                  <a:cubicBezTo>
                    <a:pt x="136" y="203"/>
                    <a:pt x="126" y="222"/>
                    <a:pt x="150" y="235"/>
                  </a:cubicBezTo>
                  <a:cubicBezTo>
                    <a:pt x="174" y="248"/>
                    <a:pt x="234" y="269"/>
                    <a:pt x="258" y="265"/>
                  </a:cubicBezTo>
                  <a:cubicBezTo>
                    <a:pt x="282" y="261"/>
                    <a:pt x="291" y="231"/>
                    <a:pt x="294" y="211"/>
                  </a:cubicBezTo>
                  <a:cubicBezTo>
                    <a:pt x="297" y="191"/>
                    <a:pt x="280" y="165"/>
                    <a:pt x="276" y="145"/>
                  </a:cubicBezTo>
                  <a:cubicBezTo>
                    <a:pt x="272" y="125"/>
                    <a:pt x="271" y="105"/>
                    <a:pt x="270" y="91"/>
                  </a:cubicBezTo>
                  <a:cubicBezTo>
                    <a:pt x="269" y="77"/>
                    <a:pt x="279" y="66"/>
                    <a:pt x="264" y="52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Oval 439"/>
            <p:cNvSpPr>
              <a:spLocks noChangeAspect="1" noChangeArrowheads="1"/>
            </p:cNvSpPr>
            <p:nvPr/>
          </p:nvSpPr>
          <p:spPr bwMode="auto">
            <a:xfrm>
              <a:off x="4372" y="285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440"/>
            <p:cNvSpPr>
              <a:spLocks noChangeAspect="1" noChangeArrowheads="1"/>
            </p:cNvSpPr>
            <p:nvPr/>
          </p:nvSpPr>
          <p:spPr bwMode="auto">
            <a:xfrm>
              <a:off x="4477" y="2837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441"/>
            <p:cNvSpPr>
              <a:spLocks/>
            </p:cNvSpPr>
            <p:nvPr/>
          </p:nvSpPr>
          <p:spPr bwMode="auto">
            <a:xfrm>
              <a:off x="4201" y="2733"/>
              <a:ext cx="121" cy="139"/>
            </a:xfrm>
            <a:custGeom>
              <a:avLst/>
              <a:gdLst/>
              <a:ahLst/>
              <a:cxnLst>
                <a:cxn ang="0">
                  <a:pos x="1" y="44"/>
                </a:cxn>
                <a:cxn ang="0">
                  <a:pos x="13" y="140"/>
                </a:cxn>
                <a:cxn ang="0">
                  <a:pos x="34" y="248"/>
                </a:cxn>
                <a:cxn ang="0">
                  <a:pos x="115" y="230"/>
                </a:cxn>
                <a:cxn ang="0">
                  <a:pos x="190" y="128"/>
                </a:cxn>
                <a:cxn ang="0">
                  <a:pos x="205" y="68"/>
                </a:cxn>
                <a:cxn ang="0">
                  <a:pos x="160" y="26"/>
                </a:cxn>
                <a:cxn ang="0">
                  <a:pos x="94" y="5"/>
                </a:cxn>
                <a:cxn ang="0">
                  <a:pos x="22" y="5"/>
                </a:cxn>
                <a:cxn ang="0">
                  <a:pos x="1" y="44"/>
                </a:cxn>
              </a:cxnLst>
              <a:rect l="0" t="0" r="r" b="b"/>
              <a:pathLst>
                <a:path w="210" h="263">
                  <a:moveTo>
                    <a:pt x="1" y="44"/>
                  </a:moveTo>
                  <a:cubicBezTo>
                    <a:pt x="0" y="66"/>
                    <a:pt x="7" y="106"/>
                    <a:pt x="13" y="140"/>
                  </a:cubicBezTo>
                  <a:cubicBezTo>
                    <a:pt x="19" y="174"/>
                    <a:pt x="17" y="233"/>
                    <a:pt x="34" y="248"/>
                  </a:cubicBezTo>
                  <a:cubicBezTo>
                    <a:pt x="51" y="263"/>
                    <a:pt x="89" y="250"/>
                    <a:pt x="115" y="230"/>
                  </a:cubicBezTo>
                  <a:cubicBezTo>
                    <a:pt x="141" y="210"/>
                    <a:pt x="175" y="155"/>
                    <a:pt x="190" y="128"/>
                  </a:cubicBezTo>
                  <a:cubicBezTo>
                    <a:pt x="205" y="101"/>
                    <a:pt x="210" y="85"/>
                    <a:pt x="205" y="68"/>
                  </a:cubicBezTo>
                  <a:cubicBezTo>
                    <a:pt x="200" y="51"/>
                    <a:pt x="178" y="36"/>
                    <a:pt x="160" y="26"/>
                  </a:cubicBezTo>
                  <a:cubicBezTo>
                    <a:pt x="142" y="16"/>
                    <a:pt x="117" y="8"/>
                    <a:pt x="94" y="5"/>
                  </a:cubicBezTo>
                  <a:cubicBezTo>
                    <a:pt x="71" y="2"/>
                    <a:pt x="39" y="0"/>
                    <a:pt x="22" y="5"/>
                  </a:cubicBezTo>
                  <a:cubicBezTo>
                    <a:pt x="5" y="10"/>
                    <a:pt x="2" y="22"/>
                    <a:pt x="1" y="44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442"/>
            <p:cNvSpPr>
              <a:spLocks noChangeAspect="1" noChangeArrowheads="1"/>
            </p:cNvSpPr>
            <p:nvPr/>
          </p:nvSpPr>
          <p:spPr bwMode="auto">
            <a:xfrm>
              <a:off x="4243" y="278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443"/>
            <p:cNvSpPr>
              <a:spLocks/>
            </p:cNvSpPr>
            <p:nvPr/>
          </p:nvSpPr>
          <p:spPr bwMode="auto">
            <a:xfrm>
              <a:off x="4080" y="2726"/>
              <a:ext cx="131" cy="172"/>
            </a:xfrm>
            <a:custGeom>
              <a:avLst/>
              <a:gdLst/>
              <a:ahLst/>
              <a:cxnLst>
                <a:cxn ang="0">
                  <a:pos x="8" y="97"/>
                </a:cxn>
                <a:cxn ang="0">
                  <a:pos x="71" y="10"/>
                </a:cxn>
                <a:cxn ang="0">
                  <a:pos x="164" y="40"/>
                </a:cxn>
                <a:cxn ang="0">
                  <a:pos x="218" y="139"/>
                </a:cxn>
                <a:cxn ang="0">
                  <a:pos x="224" y="274"/>
                </a:cxn>
                <a:cxn ang="0">
                  <a:pos x="191" y="325"/>
                </a:cxn>
                <a:cxn ang="0">
                  <a:pos x="128" y="283"/>
                </a:cxn>
                <a:cxn ang="0">
                  <a:pos x="65" y="217"/>
                </a:cxn>
                <a:cxn ang="0">
                  <a:pos x="23" y="157"/>
                </a:cxn>
                <a:cxn ang="0">
                  <a:pos x="8" y="97"/>
                </a:cxn>
              </a:cxnLst>
              <a:rect l="0" t="0" r="r" b="b"/>
              <a:pathLst>
                <a:path w="228" h="326">
                  <a:moveTo>
                    <a:pt x="8" y="97"/>
                  </a:moveTo>
                  <a:cubicBezTo>
                    <a:pt x="16" y="73"/>
                    <a:pt x="45" y="20"/>
                    <a:pt x="71" y="10"/>
                  </a:cubicBezTo>
                  <a:cubicBezTo>
                    <a:pt x="97" y="0"/>
                    <a:pt x="140" y="19"/>
                    <a:pt x="164" y="40"/>
                  </a:cubicBezTo>
                  <a:cubicBezTo>
                    <a:pt x="188" y="61"/>
                    <a:pt x="208" y="100"/>
                    <a:pt x="218" y="139"/>
                  </a:cubicBezTo>
                  <a:cubicBezTo>
                    <a:pt x="228" y="178"/>
                    <a:pt x="228" y="243"/>
                    <a:pt x="224" y="274"/>
                  </a:cubicBezTo>
                  <a:cubicBezTo>
                    <a:pt x="220" y="305"/>
                    <a:pt x="207" y="324"/>
                    <a:pt x="191" y="325"/>
                  </a:cubicBezTo>
                  <a:cubicBezTo>
                    <a:pt x="175" y="326"/>
                    <a:pt x="149" y="301"/>
                    <a:pt x="128" y="283"/>
                  </a:cubicBezTo>
                  <a:cubicBezTo>
                    <a:pt x="107" y="265"/>
                    <a:pt x="82" y="238"/>
                    <a:pt x="65" y="217"/>
                  </a:cubicBezTo>
                  <a:cubicBezTo>
                    <a:pt x="48" y="196"/>
                    <a:pt x="33" y="176"/>
                    <a:pt x="23" y="157"/>
                  </a:cubicBezTo>
                  <a:cubicBezTo>
                    <a:pt x="13" y="138"/>
                    <a:pt x="0" y="121"/>
                    <a:pt x="8" y="97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444"/>
            <p:cNvSpPr>
              <a:spLocks/>
            </p:cNvSpPr>
            <p:nvPr/>
          </p:nvSpPr>
          <p:spPr bwMode="auto">
            <a:xfrm>
              <a:off x="4088" y="2851"/>
              <a:ext cx="134" cy="205"/>
            </a:xfrm>
            <a:custGeom>
              <a:avLst/>
              <a:gdLst/>
              <a:ahLst/>
              <a:cxnLst>
                <a:cxn ang="0">
                  <a:pos x="171" y="161"/>
                </a:cxn>
                <a:cxn ang="0">
                  <a:pos x="108" y="62"/>
                </a:cxn>
                <a:cxn ang="0">
                  <a:pos x="57" y="17"/>
                </a:cxn>
                <a:cxn ang="0">
                  <a:pos x="6" y="20"/>
                </a:cxn>
                <a:cxn ang="0">
                  <a:pos x="21" y="140"/>
                </a:cxn>
                <a:cxn ang="0">
                  <a:pos x="60" y="230"/>
                </a:cxn>
                <a:cxn ang="0">
                  <a:pos x="144" y="368"/>
                </a:cxn>
                <a:cxn ang="0">
                  <a:pos x="222" y="350"/>
                </a:cxn>
                <a:cxn ang="0">
                  <a:pos x="219" y="275"/>
                </a:cxn>
                <a:cxn ang="0">
                  <a:pos x="195" y="191"/>
                </a:cxn>
                <a:cxn ang="0">
                  <a:pos x="171" y="161"/>
                </a:cxn>
              </a:cxnLst>
              <a:rect l="0" t="0" r="r" b="b"/>
              <a:pathLst>
                <a:path w="234" h="388">
                  <a:moveTo>
                    <a:pt x="171" y="161"/>
                  </a:moveTo>
                  <a:cubicBezTo>
                    <a:pt x="157" y="140"/>
                    <a:pt x="127" y="86"/>
                    <a:pt x="108" y="62"/>
                  </a:cubicBezTo>
                  <a:cubicBezTo>
                    <a:pt x="89" y="38"/>
                    <a:pt x="74" y="24"/>
                    <a:pt x="57" y="17"/>
                  </a:cubicBezTo>
                  <a:cubicBezTo>
                    <a:pt x="40" y="10"/>
                    <a:pt x="12" y="0"/>
                    <a:pt x="6" y="20"/>
                  </a:cubicBezTo>
                  <a:cubicBezTo>
                    <a:pt x="0" y="40"/>
                    <a:pt x="12" y="105"/>
                    <a:pt x="21" y="140"/>
                  </a:cubicBezTo>
                  <a:cubicBezTo>
                    <a:pt x="30" y="175"/>
                    <a:pt x="40" y="192"/>
                    <a:pt x="60" y="230"/>
                  </a:cubicBezTo>
                  <a:cubicBezTo>
                    <a:pt x="80" y="268"/>
                    <a:pt x="117" y="348"/>
                    <a:pt x="144" y="368"/>
                  </a:cubicBezTo>
                  <a:cubicBezTo>
                    <a:pt x="171" y="388"/>
                    <a:pt x="210" y="366"/>
                    <a:pt x="222" y="350"/>
                  </a:cubicBezTo>
                  <a:cubicBezTo>
                    <a:pt x="234" y="334"/>
                    <a:pt x="223" y="301"/>
                    <a:pt x="219" y="275"/>
                  </a:cubicBezTo>
                  <a:cubicBezTo>
                    <a:pt x="215" y="249"/>
                    <a:pt x="204" y="212"/>
                    <a:pt x="195" y="191"/>
                  </a:cubicBezTo>
                  <a:cubicBezTo>
                    <a:pt x="186" y="170"/>
                    <a:pt x="185" y="182"/>
                    <a:pt x="171" y="161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445"/>
            <p:cNvSpPr>
              <a:spLocks/>
            </p:cNvSpPr>
            <p:nvPr/>
          </p:nvSpPr>
          <p:spPr bwMode="auto">
            <a:xfrm>
              <a:off x="4202" y="2881"/>
              <a:ext cx="120" cy="172"/>
            </a:xfrm>
            <a:custGeom>
              <a:avLst/>
              <a:gdLst/>
              <a:ahLst/>
              <a:cxnLst>
                <a:cxn ang="0">
                  <a:pos x="117" y="280"/>
                </a:cxn>
                <a:cxn ang="0">
                  <a:pos x="72" y="322"/>
                </a:cxn>
                <a:cxn ang="0">
                  <a:pos x="33" y="268"/>
                </a:cxn>
                <a:cxn ang="0">
                  <a:pos x="33" y="190"/>
                </a:cxn>
                <a:cxn ang="0">
                  <a:pos x="3" y="121"/>
                </a:cxn>
                <a:cxn ang="0">
                  <a:pos x="18" y="58"/>
                </a:cxn>
                <a:cxn ang="0">
                  <a:pos x="63" y="7"/>
                </a:cxn>
                <a:cxn ang="0">
                  <a:pos x="180" y="13"/>
                </a:cxn>
                <a:cxn ang="0">
                  <a:pos x="204" y="64"/>
                </a:cxn>
                <a:cxn ang="0">
                  <a:pos x="147" y="184"/>
                </a:cxn>
                <a:cxn ang="0">
                  <a:pos x="117" y="280"/>
                </a:cxn>
              </a:cxnLst>
              <a:rect l="0" t="0" r="r" b="b"/>
              <a:pathLst>
                <a:path w="209" h="324">
                  <a:moveTo>
                    <a:pt x="117" y="280"/>
                  </a:moveTo>
                  <a:cubicBezTo>
                    <a:pt x="104" y="303"/>
                    <a:pt x="86" y="324"/>
                    <a:pt x="72" y="322"/>
                  </a:cubicBezTo>
                  <a:cubicBezTo>
                    <a:pt x="58" y="320"/>
                    <a:pt x="40" y="290"/>
                    <a:pt x="33" y="268"/>
                  </a:cubicBezTo>
                  <a:cubicBezTo>
                    <a:pt x="26" y="246"/>
                    <a:pt x="38" y="214"/>
                    <a:pt x="33" y="190"/>
                  </a:cubicBezTo>
                  <a:cubicBezTo>
                    <a:pt x="28" y="166"/>
                    <a:pt x="6" y="143"/>
                    <a:pt x="3" y="121"/>
                  </a:cubicBezTo>
                  <a:cubicBezTo>
                    <a:pt x="0" y="99"/>
                    <a:pt x="8" y="77"/>
                    <a:pt x="18" y="58"/>
                  </a:cubicBezTo>
                  <a:cubicBezTo>
                    <a:pt x="28" y="39"/>
                    <a:pt x="36" y="14"/>
                    <a:pt x="63" y="7"/>
                  </a:cubicBezTo>
                  <a:cubicBezTo>
                    <a:pt x="90" y="0"/>
                    <a:pt x="157" y="4"/>
                    <a:pt x="180" y="13"/>
                  </a:cubicBezTo>
                  <a:cubicBezTo>
                    <a:pt x="203" y="22"/>
                    <a:pt x="209" y="36"/>
                    <a:pt x="204" y="64"/>
                  </a:cubicBezTo>
                  <a:cubicBezTo>
                    <a:pt x="199" y="92"/>
                    <a:pt x="160" y="148"/>
                    <a:pt x="147" y="184"/>
                  </a:cubicBezTo>
                  <a:cubicBezTo>
                    <a:pt x="134" y="220"/>
                    <a:pt x="130" y="257"/>
                    <a:pt x="117" y="280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446"/>
            <p:cNvSpPr>
              <a:spLocks/>
            </p:cNvSpPr>
            <p:nvPr/>
          </p:nvSpPr>
          <p:spPr bwMode="auto">
            <a:xfrm>
              <a:off x="4341" y="2952"/>
              <a:ext cx="168" cy="131"/>
            </a:xfrm>
            <a:custGeom>
              <a:avLst/>
              <a:gdLst/>
              <a:ahLst/>
              <a:cxnLst>
                <a:cxn ang="0">
                  <a:pos x="154" y="45"/>
                </a:cxn>
                <a:cxn ang="0">
                  <a:pos x="91" y="138"/>
                </a:cxn>
                <a:cxn ang="0">
                  <a:pos x="22" y="207"/>
                </a:cxn>
                <a:cxn ang="0">
                  <a:pos x="31" y="246"/>
                </a:cxn>
                <a:cxn ang="0">
                  <a:pos x="208" y="216"/>
                </a:cxn>
                <a:cxn ang="0">
                  <a:pos x="283" y="99"/>
                </a:cxn>
                <a:cxn ang="0">
                  <a:pos x="271" y="27"/>
                </a:cxn>
                <a:cxn ang="0">
                  <a:pos x="205" y="3"/>
                </a:cxn>
                <a:cxn ang="0">
                  <a:pos x="154" y="45"/>
                </a:cxn>
              </a:cxnLst>
              <a:rect l="0" t="0" r="r" b="b"/>
              <a:pathLst>
                <a:path w="294" h="247">
                  <a:moveTo>
                    <a:pt x="154" y="45"/>
                  </a:moveTo>
                  <a:cubicBezTo>
                    <a:pt x="135" y="67"/>
                    <a:pt x="113" y="111"/>
                    <a:pt x="91" y="138"/>
                  </a:cubicBezTo>
                  <a:cubicBezTo>
                    <a:pt x="69" y="165"/>
                    <a:pt x="32" y="189"/>
                    <a:pt x="22" y="207"/>
                  </a:cubicBezTo>
                  <a:cubicBezTo>
                    <a:pt x="12" y="225"/>
                    <a:pt x="0" y="245"/>
                    <a:pt x="31" y="246"/>
                  </a:cubicBezTo>
                  <a:cubicBezTo>
                    <a:pt x="62" y="247"/>
                    <a:pt x="166" y="240"/>
                    <a:pt x="208" y="216"/>
                  </a:cubicBezTo>
                  <a:cubicBezTo>
                    <a:pt x="250" y="192"/>
                    <a:pt x="272" y="131"/>
                    <a:pt x="283" y="99"/>
                  </a:cubicBezTo>
                  <a:cubicBezTo>
                    <a:pt x="294" y="67"/>
                    <a:pt x="284" y="43"/>
                    <a:pt x="271" y="27"/>
                  </a:cubicBezTo>
                  <a:cubicBezTo>
                    <a:pt x="258" y="11"/>
                    <a:pt x="222" y="0"/>
                    <a:pt x="205" y="3"/>
                  </a:cubicBezTo>
                  <a:cubicBezTo>
                    <a:pt x="188" y="6"/>
                    <a:pt x="173" y="23"/>
                    <a:pt x="154" y="45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447"/>
            <p:cNvSpPr>
              <a:spLocks/>
            </p:cNvSpPr>
            <p:nvPr/>
          </p:nvSpPr>
          <p:spPr bwMode="auto">
            <a:xfrm>
              <a:off x="4481" y="2920"/>
              <a:ext cx="104" cy="177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63" y="268"/>
                </a:cxn>
                <a:cxn ang="0">
                  <a:pos x="141" y="328"/>
                </a:cxn>
                <a:cxn ang="0">
                  <a:pos x="153" y="217"/>
                </a:cxn>
                <a:cxn ang="0">
                  <a:pos x="177" y="97"/>
                </a:cxn>
                <a:cxn ang="0">
                  <a:pos x="177" y="22"/>
                </a:cxn>
                <a:cxn ang="0">
                  <a:pos x="144" y="1"/>
                </a:cxn>
                <a:cxn ang="0">
                  <a:pos x="45" y="16"/>
                </a:cxn>
                <a:cxn ang="0">
                  <a:pos x="0" y="34"/>
                </a:cxn>
                <a:cxn ang="0">
                  <a:pos x="48" y="100"/>
                </a:cxn>
                <a:cxn ang="0">
                  <a:pos x="51" y="139"/>
                </a:cxn>
              </a:cxnLst>
              <a:rect l="0" t="0" r="r" b="b"/>
              <a:pathLst>
                <a:path w="182" h="336">
                  <a:moveTo>
                    <a:pt x="51" y="139"/>
                  </a:moveTo>
                  <a:cubicBezTo>
                    <a:pt x="54" y="167"/>
                    <a:pt x="48" y="237"/>
                    <a:pt x="63" y="268"/>
                  </a:cubicBezTo>
                  <a:cubicBezTo>
                    <a:pt x="78" y="299"/>
                    <a:pt x="126" y="336"/>
                    <a:pt x="141" y="328"/>
                  </a:cubicBezTo>
                  <a:cubicBezTo>
                    <a:pt x="156" y="320"/>
                    <a:pt x="147" y="256"/>
                    <a:pt x="153" y="217"/>
                  </a:cubicBezTo>
                  <a:cubicBezTo>
                    <a:pt x="159" y="178"/>
                    <a:pt x="173" y="129"/>
                    <a:pt x="177" y="97"/>
                  </a:cubicBezTo>
                  <a:cubicBezTo>
                    <a:pt x="181" y="65"/>
                    <a:pt x="182" y="38"/>
                    <a:pt x="177" y="22"/>
                  </a:cubicBezTo>
                  <a:cubicBezTo>
                    <a:pt x="172" y="6"/>
                    <a:pt x="166" y="2"/>
                    <a:pt x="144" y="1"/>
                  </a:cubicBezTo>
                  <a:cubicBezTo>
                    <a:pt x="122" y="0"/>
                    <a:pt x="69" y="10"/>
                    <a:pt x="45" y="16"/>
                  </a:cubicBezTo>
                  <a:cubicBezTo>
                    <a:pt x="21" y="22"/>
                    <a:pt x="0" y="20"/>
                    <a:pt x="0" y="34"/>
                  </a:cubicBezTo>
                  <a:cubicBezTo>
                    <a:pt x="0" y="48"/>
                    <a:pt x="40" y="82"/>
                    <a:pt x="48" y="100"/>
                  </a:cubicBezTo>
                  <a:cubicBezTo>
                    <a:pt x="56" y="118"/>
                    <a:pt x="48" y="111"/>
                    <a:pt x="51" y="139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448"/>
            <p:cNvSpPr>
              <a:spLocks/>
            </p:cNvSpPr>
            <p:nvPr/>
          </p:nvSpPr>
          <p:spPr bwMode="auto">
            <a:xfrm>
              <a:off x="3996" y="2840"/>
              <a:ext cx="97" cy="101"/>
            </a:xfrm>
            <a:custGeom>
              <a:avLst/>
              <a:gdLst/>
              <a:ahLst/>
              <a:cxnLst>
                <a:cxn ang="0">
                  <a:pos x="145" y="169"/>
                </a:cxn>
                <a:cxn ang="0">
                  <a:pos x="67" y="181"/>
                </a:cxn>
                <a:cxn ang="0">
                  <a:pos x="37" y="112"/>
                </a:cxn>
                <a:cxn ang="0">
                  <a:pos x="7" y="46"/>
                </a:cxn>
                <a:cxn ang="0">
                  <a:pos x="79" y="1"/>
                </a:cxn>
                <a:cxn ang="0">
                  <a:pos x="157" y="40"/>
                </a:cxn>
                <a:cxn ang="0">
                  <a:pos x="154" y="148"/>
                </a:cxn>
                <a:cxn ang="0">
                  <a:pos x="145" y="169"/>
                </a:cxn>
              </a:cxnLst>
              <a:rect l="0" t="0" r="r" b="b"/>
              <a:pathLst>
                <a:path w="169" h="190">
                  <a:moveTo>
                    <a:pt x="145" y="169"/>
                  </a:moveTo>
                  <a:cubicBezTo>
                    <a:pt x="115" y="179"/>
                    <a:pt x="85" y="190"/>
                    <a:pt x="67" y="181"/>
                  </a:cubicBezTo>
                  <a:cubicBezTo>
                    <a:pt x="49" y="172"/>
                    <a:pt x="47" y="134"/>
                    <a:pt x="37" y="112"/>
                  </a:cubicBezTo>
                  <a:cubicBezTo>
                    <a:pt x="27" y="90"/>
                    <a:pt x="0" y="64"/>
                    <a:pt x="7" y="46"/>
                  </a:cubicBezTo>
                  <a:cubicBezTo>
                    <a:pt x="14" y="28"/>
                    <a:pt x="54" y="2"/>
                    <a:pt x="79" y="1"/>
                  </a:cubicBezTo>
                  <a:cubicBezTo>
                    <a:pt x="104" y="0"/>
                    <a:pt x="145" y="16"/>
                    <a:pt x="157" y="40"/>
                  </a:cubicBezTo>
                  <a:cubicBezTo>
                    <a:pt x="169" y="64"/>
                    <a:pt x="154" y="130"/>
                    <a:pt x="154" y="148"/>
                  </a:cubicBezTo>
                  <a:cubicBezTo>
                    <a:pt x="154" y="148"/>
                    <a:pt x="145" y="169"/>
                    <a:pt x="145" y="169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449"/>
            <p:cNvSpPr>
              <a:spLocks/>
            </p:cNvSpPr>
            <p:nvPr/>
          </p:nvSpPr>
          <p:spPr bwMode="auto">
            <a:xfrm>
              <a:off x="3911" y="2896"/>
              <a:ext cx="122" cy="189"/>
            </a:xfrm>
            <a:custGeom>
              <a:avLst/>
              <a:gdLst/>
              <a:ahLst/>
              <a:cxnLst>
                <a:cxn ang="0">
                  <a:pos x="116" y="21"/>
                </a:cxn>
                <a:cxn ang="0">
                  <a:pos x="65" y="138"/>
                </a:cxn>
                <a:cxn ang="0">
                  <a:pos x="2" y="192"/>
                </a:cxn>
                <a:cxn ang="0">
                  <a:pos x="50" y="318"/>
                </a:cxn>
                <a:cxn ang="0">
                  <a:pos x="98" y="351"/>
                </a:cxn>
                <a:cxn ang="0">
                  <a:pos x="173" y="279"/>
                </a:cxn>
                <a:cxn ang="0">
                  <a:pos x="206" y="165"/>
                </a:cxn>
                <a:cxn ang="0">
                  <a:pos x="209" y="81"/>
                </a:cxn>
                <a:cxn ang="0">
                  <a:pos x="194" y="48"/>
                </a:cxn>
                <a:cxn ang="0">
                  <a:pos x="164" y="12"/>
                </a:cxn>
                <a:cxn ang="0">
                  <a:pos x="116" y="21"/>
                </a:cxn>
              </a:cxnLst>
              <a:rect l="0" t="0" r="r" b="b"/>
              <a:pathLst>
                <a:path w="212" h="357">
                  <a:moveTo>
                    <a:pt x="116" y="21"/>
                  </a:moveTo>
                  <a:cubicBezTo>
                    <a:pt x="100" y="42"/>
                    <a:pt x="84" y="110"/>
                    <a:pt x="65" y="138"/>
                  </a:cubicBezTo>
                  <a:cubicBezTo>
                    <a:pt x="46" y="166"/>
                    <a:pt x="4" y="162"/>
                    <a:pt x="2" y="192"/>
                  </a:cubicBezTo>
                  <a:cubicBezTo>
                    <a:pt x="0" y="222"/>
                    <a:pt x="34" y="292"/>
                    <a:pt x="50" y="318"/>
                  </a:cubicBezTo>
                  <a:cubicBezTo>
                    <a:pt x="66" y="344"/>
                    <a:pt x="78" y="357"/>
                    <a:pt x="98" y="351"/>
                  </a:cubicBezTo>
                  <a:cubicBezTo>
                    <a:pt x="118" y="345"/>
                    <a:pt x="155" y="310"/>
                    <a:pt x="173" y="279"/>
                  </a:cubicBezTo>
                  <a:cubicBezTo>
                    <a:pt x="191" y="248"/>
                    <a:pt x="200" y="198"/>
                    <a:pt x="206" y="165"/>
                  </a:cubicBezTo>
                  <a:cubicBezTo>
                    <a:pt x="212" y="132"/>
                    <a:pt x="211" y="100"/>
                    <a:pt x="209" y="81"/>
                  </a:cubicBezTo>
                  <a:cubicBezTo>
                    <a:pt x="207" y="62"/>
                    <a:pt x="202" y="60"/>
                    <a:pt x="194" y="48"/>
                  </a:cubicBezTo>
                  <a:cubicBezTo>
                    <a:pt x="186" y="36"/>
                    <a:pt x="178" y="18"/>
                    <a:pt x="164" y="12"/>
                  </a:cubicBezTo>
                  <a:cubicBezTo>
                    <a:pt x="150" y="6"/>
                    <a:pt x="132" y="0"/>
                    <a:pt x="116" y="21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450"/>
            <p:cNvSpPr>
              <a:spLocks/>
            </p:cNvSpPr>
            <p:nvPr/>
          </p:nvSpPr>
          <p:spPr bwMode="auto">
            <a:xfrm>
              <a:off x="3822" y="2847"/>
              <a:ext cx="134" cy="135"/>
            </a:xfrm>
            <a:custGeom>
              <a:avLst/>
              <a:gdLst/>
              <a:ahLst/>
              <a:cxnLst>
                <a:cxn ang="0">
                  <a:pos x="206" y="140"/>
                </a:cxn>
                <a:cxn ang="0">
                  <a:pos x="227" y="203"/>
                </a:cxn>
                <a:cxn ang="0">
                  <a:pos x="170" y="251"/>
                </a:cxn>
                <a:cxn ang="0">
                  <a:pos x="86" y="224"/>
                </a:cxn>
                <a:cxn ang="0">
                  <a:pos x="5" y="209"/>
                </a:cxn>
                <a:cxn ang="0">
                  <a:pos x="56" y="149"/>
                </a:cxn>
                <a:cxn ang="0">
                  <a:pos x="104" y="50"/>
                </a:cxn>
                <a:cxn ang="0">
                  <a:pos x="131" y="2"/>
                </a:cxn>
                <a:cxn ang="0">
                  <a:pos x="179" y="38"/>
                </a:cxn>
                <a:cxn ang="0">
                  <a:pos x="182" y="125"/>
                </a:cxn>
                <a:cxn ang="0">
                  <a:pos x="206" y="140"/>
                </a:cxn>
              </a:cxnLst>
              <a:rect l="0" t="0" r="r" b="b"/>
              <a:pathLst>
                <a:path w="233" h="254">
                  <a:moveTo>
                    <a:pt x="206" y="140"/>
                  </a:moveTo>
                  <a:cubicBezTo>
                    <a:pt x="213" y="153"/>
                    <a:pt x="233" y="185"/>
                    <a:pt x="227" y="203"/>
                  </a:cubicBezTo>
                  <a:cubicBezTo>
                    <a:pt x="221" y="221"/>
                    <a:pt x="193" y="248"/>
                    <a:pt x="170" y="251"/>
                  </a:cubicBezTo>
                  <a:cubicBezTo>
                    <a:pt x="147" y="254"/>
                    <a:pt x="113" y="231"/>
                    <a:pt x="86" y="224"/>
                  </a:cubicBezTo>
                  <a:cubicBezTo>
                    <a:pt x="59" y="217"/>
                    <a:pt x="10" y="221"/>
                    <a:pt x="5" y="209"/>
                  </a:cubicBezTo>
                  <a:cubicBezTo>
                    <a:pt x="0" y="197"/>
                    <a:pt x="39" y="176"/>
                    <a:pt x="56" y="149"/>
                  </a:cubicBezTo>
                  <a:cubicBezTo>
                    <a:pt x="73" y="122"/>
                    <a:pt x="92" y="74"/>
                    <a:pt x="104" y="50"/>
                  </a:cubicBezTo>
                  <a:cubicBezTo>
                    <a:pt x="116" y="26"/>
                    <a:pt x="119" y="4"/>
                    <a:pt x="131" y="2"/>
                  </a:cubicBezTo>
                  <a:cubicBezTo>
                    <a:pt x="143" y="0"/>
                    <a:pt x="170" y="17"/>
                    <a:pt x="179" y="38"/>
                  </a:cubicBezTo>
                  <a:cubicBezTo>
                    <a:pt x="188" y="59"/>
                    <a:pt x="178" y="108"/>
                    <a:pt x="182" y="125"/>
                  </a:cubicBezTo>
                  <a:cubicBezTo>
                    <a:pt x="186" y="142"/>
                    <a:pt x="199" y="127"/>
                    <a:pt x="206" y="140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451"/>
            <p:cNvSpPr>
              <a:spLocks/>
            </p:cNvSpPr>
            <p:nvPr/>
          </p:nvSpPr>
          <p:spPr bwMode="auto">
            <a:xfrm>
              <a:off x="3881" y="2752"/>
              <a:ext cx="106" cy="154"/>
            </a:xfrm>
            <a:custGeom>
              <a:avLst/>
              <a:gdLst/>
              <a:ahLst/>
              <a:cxnLst>
                <a:cxn ang="0">
                  <a:pos x="169" y="164"/>
                </a:cxn>
                <a:cxn ang="0">
                  <a:pos x="172" y="275"/>
                </a:cxn>
                <a:cxn ang="0">
                  <a:pos x="94" y="251"/>
                </a:cxn>
                <a:cxn ang="0">
                  <a:pos x="76" y="179"/>
                </a:cxn>
                <a:cxn ang="0">
                  <a:pos x="7" y="125"/>
                </a:cxn>
                <a:cxn ang="0">
                  <a:pos x="34" y="32"/>
                </a:cxn>
                <a:cxn ang="0">
                  <a:pos x="112" y="5"/>
                </a:cxn>
                <a:cxn ang="0">
                  <a:pos x="160" y="20"/>
                </a:cxn>
                <a:cxn ang="0">
                  <a:pos x="160" y="122"/>
                </a:cxn>
                <a:cxn ang="0">
                  <a:pos x="169" y="164"/>
                </a:cxn>
              </a:cxnLst>
              <a:rect l="0" t="0" r="r" b="b"/>
              <a:pathLst>
                <a:path w="185" h="290">
                  <a:moveTo>
                    <a:pt x="169" y="164"/>
                  </a:moveTo>
                  <a:cubicBezTo>
                    <a:pt x="171" y="189"/>
                    <a:pt x="185" y="260"/>
                    <a:pt x="172" y="275"/>
                  </a:cubicBezTo>
                  <a:cubicBezTo>
                    <a:pt x="159" y="290"/>
                    <a:pt x="110" y="267"/>
                    <a:pt x="94" y="251"/>
                  </a:cubicBezTo>
                  <a:cubicBezTo>
                    <a:pt x="78" y="235"/>
                    <a:pt x="91" y="200"/>
                    <a:pt x="76" y="179"/>
                  </a:cubicBezTo>
                  <a:cubicBezTo>
                    <a:pt x="61" y="158"/>
                    <a:pt x="14" y="149"/>
                    <a:pt x="7" y="125"/>
                  </a:cubicBezTo>
                  <a:cubicBezTo>
                    <a:pt x="0" y="101"/>
                    <a:pt x="17" y="52"/>
                    <a:pt x="34" y="32"/>
                  </a:cubicBezTo>
                  <a:cubicBezTo>
                    <a:pt x="51" y="12"/>
                    <a:pt x="91" y="7"/>
                    <a:pt x="112" y="5"/>
                  </a:cubicBezTo>
                  <a:cubicBezTo>
                    <a:pt x="133" y="3"/>
                    <a:pt x="152" y="0"/>
                    <a:pt x="160" y="20"/>
                  </a:cubicBezTo>
                  <a:cubicBezTo>
                    <a:pt x="168" y="40"/>
                    <a:pt x="159" y="96"/>
                    <a:pt x="160" y="122"/>
                  </a:cubicBezTo>
                  <a:cubicBezTo>
                    <a:pt x="161" y="148"/>
                    <a:pt x="167" y="139"/>
                    <a:pt x="169" y="164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452"/>
            <p:cNvSpPr>
              <a:spLocks/>
            </p:cNvSpPr>
            <p:nvPr/>
          </p:nvSpPr>
          <p:spPr bwMode="auto">
            <a:xfrm>
              <a:off x="3809" y="2653"/>
              <a:ext cx="148" cy="122"/>
            </a:xfrm>
            <a:custGeom>
              <a:avLst/>
              <a:gdLst/>
              <a:ahLst/>
              <a:cxnLst>
                <a:cxn ang="0">
                  <a:pos x="219" y="159"/>
                </a:cxn>
                <a:cxn ang="0">
                  <a:pos x="138" y="222"/>
                </a:cxn>
                <a:cxn ang="0">
                  <a:pos x="21" y="207"/>
                </a:cxn>
                <a:cxn ang="0">
                  <a:pos x="15" y="123"/>
                </a:cxn>
                <a:cxn ang="0">
                  <a:pos x="114" y="18"/>
                </a:cxn>
                <a:cxn ang="0">
                  <a:pos x="192" y="15"/>
                </a:cxn>
                <a:cxn ang="0">
                  <a:pos x="258" y="108"/>
                </a:cxn>
                <a:cxn ang="0">
                  <a:pos x="192" y="186"/>
                </a:cxn>
              </a:cxnLst>
              <a:rect l="0" t="0" r="r" b="b"/>
              <a:pathLst>
                <a:path w="258" h="230">
                  <a:moveTo>
                    <a:pt x="219" y="159"/>
                  </a:moveTo>
                  <a:cubicBezTo>
                    <a:pt x="195" y="186"/>
                    <a:pt x="171" y="214"/>
                    <a:pt x="138" y="222"/>
                  </a:cubicBezTo>
                  <a:cubicBezTo>
                    <a:pt x="105" y="230"/>
                    <a:pt x="41" y="223"/>
                    <a:pt x="21" y="207"/>
                  </a:cubicBezTo>
                  <a:cubicBezTo>
                    <a:pt x="1" y="191"/>
                    <a:pt x="0" y="154"/>
                    <a:pt x="15" y="123"/>
                  </a:cubicBezTo>
                  <a:cubicBezTo>
                    <a:pt x="30" y="92"/>
                    <a:pt x="84" y="36"/>
                    <a:pt x="114" y="18"/>
                  </a:cubicBezTo>
                  <a:cubicBezTo>
                    <a:pt x="144" y="0"/>
                    <a:pt x="168" y="0"/>
                    <a:pt x="192" y="15"/>
                  </a:cubicBezTo>
                  <a:cubicBezTo>
                    <a:pt x="216" y="30"/>
                    <a:pt x="258" y="80"/>
                    <a:pt x="258" y="108"/>
                  </a:cubicBezTo>
                  <a:cubicBezTo>
                    <a:pt x="258" y="136"/>
                    <a:pt x="225" y="161"/>
                    <a:pt x="192" y="186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453"/>
            <p:cNvSpPr>
              <a:spLocks/>
            </p:cNvSpPr>
            <p:nvPr/>
          </p:nvSpPr>
          <p:spPr bwMode="auto">
            <a:xfrm>
              <a:off x="3764" y="2775"/>
              <a:ext cx="120" cy="188"/>
            </a:xfrm>
            <a:custGeom>
              <a:avLst/>
              <a:gdLst/>
              <a:ahLst/>
              <a:cxnLst>
                <a:cxn ang="0">
                  <a:pos x="61" y="24"/>
                </a:cxn>
                <a:cxn ang="0">
                  <a:pos x="112" y="12"/>
                </a:cxn>
                <a:cxn ang="0">
                  <a:pos x="196" y="93"/>
                </a:cxn>
                <a:cxn ang="0">
                  <a:pos x="196" y="180"/>
                </a:cxn>
                <a:cxn ang="0">
                  <a:pos x="154" y="273"/>
                </a:cxn>
                <a:cxn ang="0">
                  <a:pos x="91" y="339"/>
                </a:cxn>
                <a:cxn ang="0">
                  <a:pos x="22" y="345"/>
                </a:cxn>
                <a:cxn ang="0">
                  <a:pos x="4" y="279"/>
                </a:cxn>
                <a:cxn ang="0">
                  <a:pos x="49" y="198"/>
                </a:cxn>
                <a:cxn ang="0">
                  <a:pos x="52" y="81"/>
                </a:cxn>
                <a:cxn ang="0">
                  <a:pos x="61" y="24"/>
                </a:cxn>
              </a:cxnLst>
              <a:rect l="0" t="0" r="r" b="b"/>
              <a:pathLst>
                <a:path w="210" h="355">
                  <a:moveTo>
                    <a:pt x="61" y="24"/>
                  </a:moveTo>
                  <a:cubicBezTo>
                    <a:pt x="75" y="12"/>
                    <a:pt x="89" y="0"/>
                    <a:pt x="112" y="12"/>
                  </a:cubicBezTo>
                  <a:cubicBezTo>
                    <a:pt x="135" y="24"/>
                    <a:pt x="182" y="65"/>
                    <a:pt x="196" y="93"/>
                  </a:cubicBezTo>
                  <a:cubicBezTo>
                    <a:pt x="210" y="121"/>
                    <a:pt x="203" y="150"/>
                    <a:pt x="196" y="180"/>
                  </a:cubicBezTo>
                  <a:cubicBezTo>
                    <a:pt x="189" y="210"/>
                    <a:pt x="171" y="246"/>
                    <a:pt x="154" y="273"/>
                  </a:cubicBezTo>
                  <a:cubicBezTo>
                    <a:pt x="137" y="300"/>
                    <a:pt x="113" y="327"/>
                    <a:pt x="91" y="339"/>
                  </a:cubicBezTo>
                  <a:cubicBezTo>
                    <a:pt x="69" y="351"/>
                    <a:pt x="37" y="355"/>
                    <a:pt x="22" y="345"/>
                  </a:cubicBezTo>
                  <a:cubicBezTo>
                    <a:pt x="7" y="335"/>
                    <a:pt x="0" y="303"/>
                    <a:pt x="4" y="279"/>
                  </a:cubicBezTo>
                  <a:cubicBezTo>
                    <a:pt x="8" y="255"/>
                    <a:pt x="41" y="231"/>
                    <a:pt x="49" y="198"/>
                  </a:cubicBezTo>
                  <a:cubicBezTo>
                    <a:pt x="57" y="165"/>
                    <a:pt x="52" y="100"/>
                    <a:pt x="52" y="81"/>
                  </a:cubicBezTo>
                  <a:cubicBezTo>
                    <a:pt x="52" y="81"/>
                    <a:pt x="61" y="24"/>
                    <a:pt x="61" y="2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Oval 454"/>
            <p:cNvSpPr>
              <a:spLocks noChangeAspect="1" noChangeArrowheads="1"/>
            </p:cNvSpPr>
            <p:nvPr/>
          </p:nvSpPr>
          <p:spPr bwMode="auto">
            <a:xfrm>
              <a:off x="3876" y="2699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Oval 455"/>
            <p:cNvSpPr>
              <a:spLocks noChangeAspect="1" noChangeArrowheads="1"/>
            </p:cNvSpPr>
            <p:nvPr/>
          </p:nvSpPr>
          <p:spPr bwMode="auto">
            <a:xfrm>
              <a:off x="3923" y="2791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456"/>
            <p:cNvSpPr>
              <a:spLocks noChangeAspect="1" noChangeArrowheads="1"/>
            </p:cNvSpPr>
            <p:nvPr/>
          </p:nvSpPr>
          <p:spPr bwMode="auto">
            <a:xfrm>
              <a:off x="4030" y="2872"/>
              <a:ext cx="25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Oval 457"/>
            <p:cNvSpPr>
              <a:spLocks noChangeAspect="1" noChangeArrowheads="1"/>
            </p:cNvSpPr>
            <p:nvPr/>
          </p:nvSpPr>
          <p:spPr bwMode="auto">
            <a:xfrm>
              <a:off x="3969" y="297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Oval 458"/>
            <p:cNvSpPr>
              <a:spLocks noChangeAspect="1" noChangeArrowheads="1"/>
            </p:cNvSpPr>
            <p:nvPr/>
          </p:nvSpPr>
          <p:spPr bwMode="auto">
            <a:xfrm>
              <a:off x="3888" y="291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Oval 459"/>
            <p:cNvSpPr>
              <a:spLocks noChangeAspect="1" noChangeArrowheads="1"/>
            </p:cNvSpPr>
            <p:nvPr/>
          </p:nvSpPr>
          <p:spPr bwMode="auto">
            <a:xfrm>
              <a:off x="3818" y="286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Oval 460"/>
            <p:cNvSpPr>
              <a:spLocks noChangeAspect="1" noChangeArrowheads="1"/>
            </p:cNvSpPr>
            <p:nvPr/>
          </p:nvSpPr>
          <p:spPr bwMode="auto">
            <a:xfrm>
              <a:off x="4142" y="2801"/>
              <a:ext cx="25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Oval 461"/>
            <p:cNvSpPr>
              <a:spLocks noChangeAspect="1" noChangeArrowheads="1"/>
            </p:cNvSpPr>
            <p:nvPr/>
          </p:nvSpPr>
          <p:spPr bwMode="auto">
            <a:xfrm>
              <a:off x="4143" y="2941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462"/>
            <p:cNvSpPr>
              <a:spLocks noChangeAspect="1" noChangeArrowheads="1"/>
            </p:cNvSpPr>
            <p:nvPr/>
          </p:nvSpPr>
          <p:spPr bwMode="auto">
            <a:xfrm>
              <a:off x="4240" y="293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463"/>
            <p:cNvSpPr>
              <a:spLocks noChangeAspect="1" noChangeArrowheads="1"/>
            </p:cNvSpPr>
            <p:nvPr/>
          </p:nvSpPr>
          <p:spPr bwMode="auto">
            <a:xfrm>
              <a:off x="4420" y="3017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464"/>
            <p:cNvSpPr>
              <a:spLocks noChangeAspect="1" noChangeArrowheads="1"/>
            </p:cNvSpPr>
            <p:nvPr/>
          </p:nvSpPr>
          <p:spPr bwMode="auto">
            <a:xfrm>
              <a:off x="4532" y="2990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465"/>
            <p:cNvSpPr>
              <a:spLocks/>
            </p:cNvSpPr>
            <p:nvPr/>
          </p:nvSpPr>
          <p:spPr bwMode="auto">
            <a:xfrm>
              <a:off x="4152" y="3058"/>
              <a:ext cx="193" cy="9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23" y="114"/>
                </a:cxn>
                <a:cxn ang="0">
                  <a:pos x="17" y="174"/>
                </a:cxn>
                <a:cxn ang="0">
                  <a:pos x="125" y="165"/>
                </a:cxn>
                <a:cxn ang="0">
                  <a:pos x="263" y="81"/>
                </a:cxn>
                <a:cxn ang="0">
                  <a:pos x="323" y="36"/>
                </a:cxn>
                <a:cxn ang="0">
                  <a:pos x="317" y="6"/>
                </a:cxn>
                <a:cxn ang="0">
                  <a:pos x="212" y="3"/>
                </a:cxn>
                <a:cxn ang="0">
                  <a:pos x="137" y="3"/>
                </a:cxn>
                <a:cxn ang="0">
                  <a:pos x="71" y="27"/>
                </a:cxn>
              </a:cxnLst>
              <a:rect l="0" t="0" r="r" b="b"/>
              <a:pathLst>
                <a:path w="335" h="182">
                  <a:moveTo>
                    <a:pt x="71" y="27"/>
                  </a:moveTo>
                  <a:cubicBezTo>
                    <a:pt x="52" y="45"/>
                    <a:pt x="32" y="90"/>
                    <a:pt x="23" y="114"/>
                  </a:cubicBezTo>
                  <a:cubicBezTo>
                    <a:pt x="14" y="138"/>
                    <a:pt x="0" y="166"/>
                    <a:pt x="17" y="174"/>
                  </a:cubicBezTo>
                  <a:cubicBezTo>
                    <a:pt x="34" y="182"/>
                    <a:pt x="84" y="180"/>
                    <a:pt x="125" y="165"/>
                  </a:cubicBezTo>
                  <a:cubicBezTo>
                    <a:pt x="166" y="150"/>
                    <a:pt x="230" y="102"/>
                    <a:pt x="263" y="81"/>
                  </a:cubicBezTo>
                  <a:cubicBezTo>
                    <a:pt x="296" y="60"/>
                    <a:pt x="314" y="48"/>
                    <a:pt x="323" y="36"/>
                  </a:cubicBezTo>
                  <a:cubicBezTo>
                    <a:pt x="332" y="24"/>
                    <a:pt x="335" y="11"/>
                    <a:pt x="317" y="6"/>
                  </a:cubicBezTo>
                  <a:cubicBezTo>
                    <a:pt x="299" y="1"/>
                    <a:pt x="242" y="4"/>
                    <a:pt x="212" y="3"/>
                  </a:cubicBezTo>
                  <a:cubicBezTo>
                    <a:pt x="182" y="2"/>
                    <a:pt x="161" y="0"/>
                    <a:pt x="137" y="3"/>
                  </a:cubicBezTo>
                  <a:cubicBezTo>
                    <a:pt x="113" y="6"/>
                    <a:pt x="90" y="9"/>
                    <a:pt x="71" y="27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Oval 466"/>
            <p:cNvSpPr>
              <a:spLocks noChangeAspect="1" noChangeArrowheads="1"/>
            </p:cNvSpPr>
            <p:nvPr/>
          </p:nvSpPr>
          <p:spPr bwMode="auto">
            <a:xfrm>
              <a:off x="4219" y="3092"/>
              <a:ext cx="26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467"/>
            <p:cNvSpPr>
              <a:spLocks/>
            </p:cNvSpPr>
            <p:nvPr/>
          </p:nvSpPr>
          <p:spPr bwMode="auto">
            <a:xfrm>
              <a:off x="4217" y="3083"/>
              <a:ext cx="197" cy="120"/>
            </a:xfrm>
            <a:custGeom>
              <a:avLst/>
              <a:gdLst/>
              <a:ahLst/>
              <a:cxnLst>
                <a:cxn ang="0">
                  <a:pos x="135" y="92"/>
                </a:cxn>
                <a:cxn ang="0">
                  <a:pos x="18" y="131"/>
                </a:cxn>
                <a:cxn ang="0">
                  <a:pos x="27" y="170"/>
                </a:cxn>
                <a:cxn ang="0">
                  <a:pos x="171" y="212"/>
                </a:cxn>
                <a:cxn ang="0">
                  <a:pos x="267" y="215"/>
                </a:cxn>
                <a:cxn ang="0">
                  <a:pos x="330" y="140"/>
                </a:cxn>
                <a:cxn ang="0">
                  <a:pos x="339" y="41"/>
                </a:cxn>
                <a:cxn ang="0">
                  <a:pos x="315" y="2"/>
                </a:cxn>
                <a:cxn ang="0">
                  <a:pos x="225" y="29"/>
                </a:cxn>
                <a:cxn ang="0">
                  <a:pos x="135" y="92"/>
                </a:cxn>
              </a:cxnLst>
              <a:rect l="0" t="0" r="r" b="b"/>
              <a:pathLst>
                <a:path w="342" h="227">
                  <a:moveTo>
                    <a:pt x="135" y="92"/>
                  </a:moveTo>
                  <a:cubicBezTo>
                    <a:pt x="101" y="109"/>
                    <a:pt x="36" y="118"/>
                    <a:pt x="18" y="131"/>
                  </a:cubicBezTo>
                  <a:cubicBezTo>
                    <a:pt x="0" y="144"/>
                    <a:pt x="2" y="157"/>
                    <a:pt x="27" y="170"/>
                  </a:cubicBezTo>
                  <a:cubicBezTo>
                    <a:pt x="52" y="183"/>
                    <a:pt x="131" y="204"/>
                    <a:pt x="171" y="212"/>
                  </a:cubicBezTo>
                  <a:cubicBezTo>
                    <a:pt x="211" y="220"/>
                    <a:pt x="241" y="227"/>
                    <a:pt x="267" y="215"/>
                  </a:cubicBezTo>
                  <a:cubicBezTo>
                    <a:pt x="293" y="203"/>
                    <a:pt x="318" y="169"/>
                    <a:pt x="330" y="140"/>
                  </a:cubicBezTo>
                  <a:cubicBezTo>
                    <a:pt x="342" y="111"/>
                    <a:pt x="341" y="64"/>
                    <a:pt x="339" y="41"/>
                  </a:cubicBezTo>
                  <a:cubicBezTo>
                    <a:pt x="337" y="18"/>
                    <a:pt x="334" y="4"/>
                    <a:pt x="315" y="2"/>
                  </a:cubicBezTo>
                  <a:cubicBezTo>
                    <a:pt x="296" y="0"/>
                    <a:pt x="255" y="16"/>
                    <a:pt x="225" y="29"/>
                  </a:cubicBezTo>
                  <a:cubicBezTo>
                    <a:pt x="195" y="42"/>
                    <a:pt x="169" y="75"/>
                    <a:pt x="135" y="92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468"/>
            <p:cNvSpPr>
              <a:spLocks/>
            </p:cNvSpPr>
            <p:nvPr/>
          </p:nvSpPr>
          <p:spPr bwMode="auto">
            <a:xfrm>
              <a:off x="4403" y="3054"/>
              <a:ext cx="118" cy="180"/>
            </a:xfrm>
            <a:custGeom>
              <a:avLst/>
              <a:gdLst/>
              <a:ahLst/>
              <a:cxnLst>
                <a:cxn ang="0">
                  <a:pos x="75" y="54"/>
                </a:cxn>
                <a:cxn ang="0">
                  <a:pos x="21" y="108"/>
                </a:cxn>
                <a:cxn ang="0">
                  <a:pos x="21" y="180"/>
                </a:cxn>
                <a:cxn ang="0">
                  <a:pos x="6" y="264"/>
                </a:cxn>
                <a:cxn ang="0">
                  <a:pos x="60" y="333"/>
                </a:cxn>
                <a:cxn ang="0">
                  <a:pos x="159" y="312"/>
                </a:cxn>
                <a:cxn ang="0">
                  <a:pos x="198" y="186"/>
                </a:cxn>
                <a:cxn ang="0">
                  <a:pos x="204" y="60"/>
                </a:cxn>
                <a:cxn ang="0">
                  <a:pos x="198" y="24"/>
                </a:cxn>
                <a:cxn ang="0">
                  <a:pos x="180" y="0"/>
                </a:cxn>
                <a:cxn ang="0">
                  <a:pos x="75" y="54"/>
                </a:cxn>
              </a:cxnLst>
              <a:rect l="0" t="0" r="r" b="b"/>
              <a:pathLst>
                <a:path w="205" h="341">
                  <a:moveTo>
                    <a:pt x="75" y="54"/>
                  </a:moveTo>
                  <a:cubicBezTo>
                    <a:pt x="52" y="70"/>
                    <a:pt x="30" y="87"/>
                    <a:pt x="21" y="108"/>
                  </a:cubicBezTo>
                  <a:cubicBezTo>
                    <a:pt x="12" y="129"/>
                    <a:pt x="23" y="154"/>
                    <a:pt x="21" y="180"/>
                  </a:cubicBezTo>
                  <a:cubicBezTo>
                    <a:pt x="19" y="206"/>
                    <a:pt x="0" y="239"/>
                    <a:pt x="6" y="264"/>
                  </a:cubicBezTo>
                  <a:cubicBezTo>
                    <a:pt x="12" y="289"/>
                    <a:pt x="35" y="325"/>
                    <a:pt x="60" y="333"/>
                  </a:cubicBezTo>
                  <a:cubicBezTo>
                    <a:pt x="85" y="341"/>
                    <a:pt x="136" y="336"/>
                    <a:pt x="159" y="312"/>
                  </a:cubicBezTo>
                  <a:cubicBezTo>
                    <a:pt x="182" y="288"/>
                    <a:pt x="191" y="228"/>
                    <a:pt x="198" y="186"/>
                  </a:cubicBezTo>
                  <a:cubicBezTo>
                    <a:pt x="205" y="144"/>
                    <a:pt x="204" y="87"/>
                    <a:pt x="204" y="60"/>
                  </a:cubicBezTo>
                  <a:cubicBezTo>
                    <a:pt x="204" y="33"/>
                    <a:pt x="202" y="34"/>
                    <a:pt x="198" y="24"/>
                  </a:cubicBezTo>
                  <a:cubicBezTo>
                    <a:pt x="194" y="14"/>
                    <a:pt x="183" y="4"/>
                    <a:pt x="180" y="0"/>
                  </a:cubicBezTo>
                  <a:cubicBezTo>
                    <a:pt x="180" y="0"/>
                    <a:pt x="75" y="54"/>
                    <a:pt x="75" y="54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Oval 469"/>
            <p:cNvSpPr>
              <a:spLocks noChangeAspect="1" noChangeArrowheads="1"/>
            </p:cNvSpPr>
            <p:nvPr/>
          </p:nvSpPr>
          <p:spPr bwMode="auto">
            <a:xfrm>
              <a:off x="4326" y="314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Oval 470"/>
            <p:cNvSpPr>
              <a:spLocks noChangeAspect="1" noChangeArrowheads="1"/>
            </p:cNvSpPr>
            <p:nvPr/>
          </p:nvSpPr>
          <p:spPr bwMode="auto">
            <a:xfrm>
              <a:off x="4451" y="3130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471"/>
            <p:cNvSpPr>
              <a:spLocks/>
            </p:cNvSpPr>
            <p:nvPr/>
          </p:nvSpPr>
          <p:spPr bwMode="auto">
            <a:xfrm>
              <a:off x="4481" y="3112"/>
              <a:ext cx="128" cy="18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54" y="144"/>
                </a:cxn>
                <a:cxn ang="0">
                  <a:pos x="42" y="216"/>
                </a:cxn>
                <a:cxn ang="0">
                  <a:pos x="0" y="246"/>
                </a:cxn>
                <a:cxn ang="0">
                  <a:pos x="39" y="315"/>
                </a:cxn>
                <a:cxn ang="0">
                  <a:pos x="123" y="351"/>
                </a:cxn>
                <a:cxn ang="0">
                  <a:pos x="210" y="294"/>
                </a:cxn>
                <a:cxn ang="0">
                  <a:pos x="201" y="195"/>
                </a:cxn>
                <a:cxn ang="0">
                  <a:pos x="168" y="81"/>
                </a:cxn>
                <a:cxn ang="0">
                  <a:pos x="144" y="0"/>
                </a:cxn>
                <a:cxn ang="0">
                  <a:pos x="96" y="42"/>
                </a:cxn>
              </a:cxnLst>
              <a:rect l="0" t="0" r="r" b="b"/>
              <a:pathLst>
                <a:path w="223" h="354">
                  <a:moveTo>
                    <a:pt x="96" y="42"/>
                  </a:moveTo>
                  <a:cubicBezTo>
                    <a:pt x="79" y="78"/>
                    <a:pt x="63" y="115"/>
                    <a:pt x="54" y="144"/>
                  </a:cubicBezTo>
                  <a:cubicBezTo>
                    <a:pt x="45" y="173"/>
                    <a:pt x="51" y="199"/>
                    <a:pt x="42" y="216"/>
                  </a:cubicBezTo>
                  <a:cubicBezTo>
                    <a:pt x="33" y="233"/>
                    <a:pt x="0" y="230"/>
                    <a:pt x="0" y="246"/>
                  </a:cubicBezTo>
                  <a:cubicBezTo>
                    <a:pt x="0" y="262"/>
                    <a:pt x="19" y="298"/>
                    <a:pt x="39" y="315"/>
                  </a:cubicBezTo>
                  <a:cubicBezTo>
                    <a:pt x="59" y="332"/>
                    <a:pt x="95" y="354"/>
                    <a:pt x="123" y="351"/>
                  </a:cubicBezTo>
                  <a:cubicBezTo>
                    <a:pt x="151" y="348"/>
                    <a:pt x="197" y="320"/>
                    <a:pt x="210" y="294"/>
                  </a:cubicBezTo>
                  <a:cubicBezTo>
                    <a:pt x="223" y="268"/>
                    <a:pt x="208" y="230"/>
                    <a:pt x="201" y="195"/>
                  </a:cubicBezTo>
                  <a:cubicBezTo>
                    <a:pt x="194" y="160"/>
                    <a:pt x="177" y="113"/>
                    <a:pt x="168" y="81"/>
                  </a:cubicBezTo>
                  <a:cubicBezTo>
                    <a:pt x="159" y="49"/>
                    <a:pt x="148" y="13"/>
                    <a:pt x="144" y="0"/>
                  </a:cubicBezTo>
                  <a:cubicBezTo>
                    <a:pt x="144" y="0"/>
                    <a:pt x="96" y="42"/>
                    <a:pt x="96" y="42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472"/>
            <p:cNvSpPr>
              <a:spLocks/>
            </p:cNvSpPr>
            <p:nvPr/>
          </p:nvSpPr>
          <p:spPr bwMode="auto">
            <a:xfrm>
              <a:off x="4271" y="3197"/>
              <a:ext cx="168" cy="95"/>
            </a:xfrm>
            <a:custGeom>
              <a:avLst/>
              <a:gdLst/>
              <a:ahLst/>
              <a:cxnLst>
                <a:cxn ang="0">
                  <a:pos x="27" y="129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129" y="48"/>
                </a:cxn>
                <a:cxn ang="0">
                  <a:pos x="222" y="18"/>
                </a:cxn>
                <a:cxn ang="0">
                  <a:pos x="276" y="93"/>
                </a:cxn>
                <a:cxn ang="0">
                  <a:pos x="276" y="153"/>
                </a:cxn>
                <a:cxn ang="0">
                  <a:pos x="174" y="177"/>
                </a:cxn>
                <a:cxn ang="0">
                  <a:pos x="27" y="129"/>
                </a:cxn>
              </a:cxnLst>
              <a:rect l="0" t="0" r="r" b="b"/>
              <a:pathLst>
                <a:path w="293" h="181">
                  <a:moveTo>
                    <a:pt x="27" y="129"/>
                  </a:moveTo>
                  <a:cubicBezTo>
                    <a:pt x="0" y="111"/>
                    <a:pt x="0" y="66"/>
                    <a:pt x="0" y="45"/>
                  </a:cubicBezTo>
                  <a:cubicBezTo>
                    <a:pt x="0" y="24"/>
                    <a:pt x="6" y="0"/>
                    <a:pt x="27" y="0"/>
                  </a:cubicBezTo>
                  <a:cubicBezTo>
                    <a:pt x="48" y="0"/>
                    <a:pt x="96" y="45"/>
                    <a:pt x="129" y="48"/>
                  </a:cubicBezTo>
                  <a:cubicBezTo>
                    <a:pt x="162" y="51"/>
                    <a:pt x="198" y="11"/>
                    <a:pt x="222" y="18"/>
                  </a:cubicBezTo>
                  <a:cubicBezTo>
                    <a:pt x="246" y="25"/>
                    <a:pt x="267" y="71"/>
                    <a:pt x="276" y="93"/>
                  </a:cubicBezTo>
                  <a:cubicBezTo>
                    <a:pt x="285" y="115"/>
                    <a:pt x="293" y="139"/>
                    <a:pt x="276" y="153"/>
                  </a:cubicBezTo>
                  <a:cubicBezTo>
                    <a:pt x="259" y="167"/>
                    <a:pt x="215" y="181"/>
                    <a:pt x="174" y="177"/>
                  </a:cubicBezTo>
                  <a:cubicBezTo>
                    <a:pt x="133" y="173"/>
                    <a:pt x="58" y="139"/>
                    <a:pt x="27" y="129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473"/>
            <p:cNvSpPr>
              <a:spLocks/>
            </p:cNvSpPr>
            <p:nvPr/>
          </p:nvSpPr>
          <p:spPr bwMode="auto">
            <a:xfrm>
              <a:off x="4077" y="3189"/>
              <a:ext cx="190" cy="134"/>
            </a:xfrm>
            <a:custGeom>
              <a:avLst/>
              <a:gdLst/>
              <a:ahLst/>
              <a:cxnLst>
                <a:cxn ang="0">
                  <a:pos x="97" y="125"/>
                </a:cxn>
                <a:cxn ang="0">
                  <a:pos x="10" y="167"/>
                </a:cxn>
                <a:cxn ang="0">
                  <a:pos x="34" y="230"/>
                </a:cxn>
                <a:cxn ang="0">
                  <a:pos x="202" y="239"/>
                </a:cxn>
                <a:cxn ang="0">
                  <a:pos x="313" y="143"/>
                </a:cxn>
                <a:cxn ang="0">
                  <a:pos x="304" y="35"/>
                </a:cxn>
                <a:cxn ang="0">
                  <a:pos x="262" y="2"/>
                </a:cxn>
                <a:cxn ang="0">
                  <a:pos x="211" y="50"/>
                </a:cxn>
                <a:cxn ang="0">
                  <a:pos x="97" y="125"/>
                </a:cxn>
              </a:cxnLst>
              <a:rect l="0" t="0" r="r" b="b"/>
              <a:pathLst>
                <a:path w="330" h="253">
                  <a:moveTo>
                    <a:pt x="97" y="125"/>
                  </a:moveTo>
                  <a:cubicBezTo>
                    <a:pt x="64" y="144"/>
                    <a:pt x="20" y="150"/>
                    <a:pt x="10" y="167"/>
                  </a:cubicBezTo>
                  <a:cubicBezTo>
                    <a:pt x="0" y="184"/>
                    <a:pt x="2" y="218"/>
                    <a:pt x="34" y="230"/>
                  </a:cubicBezTo>
                  <a:cubicBezTo>
                    <a:pt x="66" y="242"/>
                    <a:pt x="156" y="253"/>
                    <a:pt x="202" y="239"/>
                  </a:cubicBezTo>
                  <a:cubicBezTo>
                    <a:pt x="248" y="225"/>
                    <a:pt x="296" y="177"/>
                    <a:pt x="313" y="143"/>
                  </a:cubicBezTo>
                  <a:cubicBezTo>
                    <a:pt x="330" y="109"/>
                    <a:pt x="312" y="58"/>
                    <a:pt x="304" y="35"/>
                  </a:cubicBezTo>
                  <a:cubicBezTo>
                    <a:pt x="296" y="12"/>
                    <a:pt x="277" y="0"/>
                    <a:pt x="262" y="2"/>
                  </a:cubicBezTo>
                  <a:cubicBezTo>
                    <a:pt x="247" y="4"/>
                    <a:pt x="239" y="29"/>
                    <a:pt x="211" y="50"/>
                  </a:cubicBezTo>
                  <a:cubicBezTo>
                    <a:pt x="183" y="71"/>
                    <a:pt x="130" y="106"/>
                    <a:pt x="97" y="125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474"/>
            <p:cNvSpPr>
              <a:spLocks/>
            </p:cNvSpPr>
            <p:nvPr/>
          </p:nvSpPr>
          <p:spPr bwMode="auto">
            <a:xfrm>
              <a:off x="3994" y="3153"/>
              <a:ext cx="220" cy="119"/>
            </a:xfrm>
            <a:custGeom>
              <a:avLst/>
              <a:gdLst/>
              <a:ahLst/>
              <a:cxnLst>
                <a:cxn ang="0">
                  <a:pos x="41" y="86"/>
                </a:cxn>
                <a:cxn ang="0">
                  <a:pos x="14" y="206"/>
                </a:cxn>
                <a:cxn ang="0">
                  <a:pos x="128" y="200"/>
                </a:cxn>
                <a:cxn ang="0">
                  <a:pos x="287" y="128"/>
                </a:cxn>
                <a:cxn ang="0">
                  <a:pos x="374" y="35"/>
                </a:cxn>
                <a:cxn ang="0">
                  <a:pos x="350" y="8"/>
                </a:cxn>
                <a:cxn ang="0">
                  <a:pos x="296" y="29"/>
                </a:cxn>
                <a:cxn ang="0">
                  <a:pos x="233" y="29"/>
                </a:cxn>
                <a:cxn ang="0">
                  <a:pos x="167" y="14"/>
                </a:cxn>
                <a:cxn ang="0">
                  <a:pos x="131" y="2"/>
                </a:cxn>
                <a:cxn ang="0">
                  <a:pos x="89" y="2"/>
                </a:cxn>
                <a:cxn ang="0">
                  <a:pos x="41" y="86"/>
                </a:cxn>
              </a:cxnLst>
              <a:rect l="0" t="0" r="r" b="b"/>
              <a:pathLst>
                <a:path w="384" h="225">
                  <a:moveTo>
                    <a:pt x="41" y="86"/>
                  </a:moveTo>
                  <a:cubicBezTo>
                    <a:pt x="37" y="106"/>
                    <a:pt x="0" y="187"/>
                    <a:pt x="14" y="206"/>
                  </a:cubicBezTo>
                  <a:cubicBezTo>
                    <a:pt x="28" y="225"/>
                    <a:pt x="83" y="213"/>
                    <a:pt x="128" y="200"/>
                  </a:cubicBezTo>
                  <a:cubicBezTo>
                    <a:pt x="173" y="187"/>
                    <a:pt x="246" y="155"/>
                    <a:pt x="287" y="128"/>
                  </a:cubicBezTo>
                  <a:cubicBezTo>
                    <a:pt x="328" y="101"/>
                    <a:pt x="364" y="55"/>
                    <a:pt x="374" y="35"/>
                  </a:cubicBezTo>
                  <a:cubicBezTo>
                    <a:pt x="384" y="15"/>
                    <a:pt x="363" y="9"/>
                    <a:pt x="350" y="8"/>
                  </a:cubicBezTo>
                  <a:cubicBezTo>
                    <a:pt x="337" y="7"/>
                    <a:pt x="315" y="26"/>
                    <a:pt x="296" y="29"/>
                  </a:cubicBezTo>
                  <a:cubicBezTo>
                    <a:pt x="277" y="32"/>
                    <a:pt x="254" y="32"/>
                    <a:pt x="233" y="29"/>
                  </a:cubicBezTo>
                  <a:cubicBezTo>
                    <a:pt x="212" y="26"/>
                    <a:pt x="184" y="18"/>
                    <a:pt x="167" y="14"/>
                  </a:cubicBezTo>
                  <a:cubicBezTo>
                    <a:pt x="150" y="10"/>
                    <a:pt x="144" y="4"/>
                    <a:pt x="131" y="2"/>
                  </a:cubicBezTo>
                  <a:cubicBezTo>
                    <a:pt x="118" y="0"/>
                    <a:pt x="103" y="1"/>
                    <a:pt x="89" y="2"/>
                  </a:cubicBezTo>
                  <a:cubicBezTo>
                    <a:pt x="89" y="2"/>
                    <a:pt x="41" y="86"/>
                    <a:pt x="41" y="86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475"/>
            <p:cNvSpPr>
              <a:spLocks noChangeAspect="1" noChangeArrowheads="1"/>
            </p:cNvSpPr>
            <p:nvPr/>
          </p:nvSpPr>
          <p:spPr bwMode="auto">
            <a:xfrm>
              <a:off x="4346" y="3233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Oval 476"/>
            <p:cNvSpPr>
              <a:spLocks noChangeAspect="1" noChangeArrowheads="1"/>
            </p:cNvSpPr>
            <p:nvPr/>
          </p:nvSpPr>
          <p:spPr bwMode="auto">
            <a:xfrm>
              <a:off x="4176" y="3249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477"/>
            <p:cNvSpPr>
              <a:spLocks noChangeAspect="1" noChangeArrowheads="1"/>
            </p:cNvSpPr>
            <p:nvPr/>
          </p:nvSpPr>
          <p:spPr bwMode="auto">
            <a:xfrm>
              <a:off x="4095" y="3185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478"/>
            <p:cNvSpPr>
              <a:spLocks/>
            </p:cNvSpPr>
            <p:nvPr/>
          </p:nvSpPr>
          <p:spPr bwMode="auto">
            <a:xfrm>
              <a:off x="3909" y="3115"/>
              <a:ext cx="111" cy="152"/>
            </a:xfrm>
            <a:custGeom>
              <a:avLst/>
              <a:gdLst/>
              <a:ahLst/>
              <a:cxnLst>
                <a:cxn ang="0">
                  <a:pos x="21" y="39"/>
                </a:cxn>
                <a:cxn ang="0">
                  <a:pos x="144" y="0"/>
                </a:cxn>
                <a:cxn ang="0">
                  <a:pos x="186" y="42"/>
                </a:cxn>
                <a:cxn ang="0">
                  <a:pos x="186" y="162"/>
                </a:cxn>
                <a:cxn ang="0">
                  <a:pos x="144" y="270"/>
                </a:cxn>
                <a:cxn ang="0">
                  <a:pos x="84" y="264"/>
                </a:cxn>
                <a:cxn ang="0">
                  <a:pos x="39" y="189"/>
                </a:cxn>
                <a:cxn ang="0">
                  <a:pos x="15" y="120"/>
                </a:cxn>
                <a:cxn ang="0">
                  <a:pos x="21" y="39"/>
                </a:cxn>
              </a:cxnLst>
              <a:rect l="0" t="0" r="r" b="b"/>
              <a:pathLst>
                <a:path w="193" h="287">
                  <a:moveTo>
                    <a:pt x="21" y="39"/>
                  </a:moveTo>
                  <a:cubicBezTo>
                    <a:pt x="42" y="19"/>
                    <a:pt x="117" y="0"/>
                    <a:pt x="144" y="0"/>
                  </a:cubicBezTo>
                  <a:cubicBezTo>
                    <a:pt x="171" y="0"/>
                    <a:pt x="179" y="15"/>
                    <a:pt x="186" y="42"/>
                  </a:cubicBezTo>
                  <a:cubicBezTo>
                    <a:pt x="193" y="69"/>
                    <a:pt x="193" y="124"/>
                    <a:pt x="186" y="162"/>
                  </a:cubicBezTo>
                  <a:cubicBezTo>
                    <a:pt x="179" y="200"/>
                    <a:pt x="161" y="253"/>
                    <a:pt x="144" y="270"/>
                  </a:cubicBezTo>
                  <a:cubicBezTo>
                    <a:pt x="127" y="287"/>
                    <a:pt x="101" y="277"/>
                    <a:pt x="84" y="264"/>
                  </a:cubicBezTo>
                  <a:cubicBezTo>
                    <a:pt x="67" y="251"/>
                    <a:pt x="51" y="213"/>
                    <a:pt x="39" y="189"/>
                  </a:cubicBezTo>
                  <a:cubicBezTo>
                    <a:pt x="27" y="165"/>
                    <a:pt x="18" y="144"/>
                    <a:pt x="15" y="120"/>
                  </a:cubicBezTo>
                  <a:cubicBezTo>
                    <a:pt x="12" y="96"/>
                    <a:pt x="0" y="59"/>
                    <a:pt x="21" y="39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479"/>
            <p:cNvSpPr>
              <a:spLocks/>
            </p:cNvSpPr>
            <p:nvPr/>
          </p:nvSpPr>
          <p:spPr bwMode="auto">
            <a:xfrm>
              <a:off x="3740" y="3025"/>
              <a:ext cx="212" cy="132"/>
            </a:xfrm>
            <a:custGeom>
              <a:avLst/>
              <a:gdLst/>
              <a:ahLst/>
              <a:cxnLst>
                <a:cxn ang="0">
                  <a:pos x="363" y="128"/>
                </a:cxn>
                <a:cxn ang="0">
                  <a:pos x="345" y="182"/>
                </a:cxn>
                <a:cxn ang="0">
                  <a:pos x="261" y="179"/>
                </a:cxn>
                <a:cxn ang="0">
                  <a:pos x="165" y="218"/>
                </a:cxn>
                <a:cxn ang="0">
                  <a:pos x="45" y="248"/>
                </a:cxn>
                <a:cxn ang="0">
                  <a:pos x="0" y="209"/>
                </a:cxn>
                <a:cxn ang="0">
                  <a:pos x="45" y="128"/>
                </a:cxn>
                <a:cxn ang="0">
                  <a:pos x="129" y="101"/>
                </a:cxn>
                <a:cxn ang="0">
                  <a:pos x="195" y="20"/>
                </a:cxn>
                <a:cxn ang="0">
                  <a:pos x="267" y="5"/>
                </a:cxn>
                <a:cxn ang="0">
                  <a:pos x="315" y="20"/>
                </a:cxn>
                <a:cxn ang="0">
                  <a:pos x="363" y="128"/>
                </a:cxn>
              </a:cxnLst>
              <a:rect l="0" t="0" r="r" b="b"/>
              <a:pathLst>
                <a:path w="368" h="249">
                  <a:moveTo>
                    <a:pt x="363" y="128"/>
                  </a:moveTo>
                  <a:cubicBezTo>
                    <a:pt x="368" y="155"/>
                    <a:pt x="362" y="174"/>
                    <a:pt x="345" y="182"/>
                  </a:cubicBezTo>
                  <a:cubicBezTo>
                    <a:pt x="328" y="190"/>
                    <a:pt x="291" y="173"/>
                    <a:pt x="261" y="179"/>
                  </a:cubicBezTo>
                  <a:cubicBezTo>
                    <a:pt x="231" y="185"/>
                    <a:pt x="201" y="207"/>
                    <a:pt x="165" y="218"/>
                  </a:cubicBezTo>
                  <a:cubicBezTo>
                    <a:pt x="129" y="229"/>
                    <a:pt x="72" y="249"/>
                    <a:pt x="45" y="248"/>
                  </a:cubicBezTo>
                  <a:cubicBezTo>
                    <a:pt x="18" y="247"/>
                    <a:pt x="0" y="229"/>
                    <a:pt x="0" y="209"/>
                  </a:cubicBezTo>
                  <a:cubicBezTo>
                    <a:pt x="0" y="189"/>
                    <a:pt x="24" y="146"/>
                    <a:pt x="45" y="128"/>
                  </a:cubicBezTo>
                  <a:cubicBezTo>
                    <a:pt x="66" y="110"/>
                    <a:pt x="104" y="119"/>
                    <a:pt x="129" y="101"/>
                  </a:cubicBezTo>
                  <a:cubicBezTo>
                    <a:pt x="154" y="83"/>
                    <a:pt x="172" y="36"/>
                    <a:pt x="195" y="20"/>
                  </a:cubicBezTo>
                  <a:cubicBezTo>
                    <a:pt x="218" y="4"/>
                    <a:pt x="247" y="5"/>
                    <a:pt x="267" y="5"/>
                  </a:cubicBezTo>
                  <a:cubicBezTo>
                    <a:pt x="287" y="5"/>
                    <a:pt x="299" y="0"/>
                    <a:pt x="315" y="20"/>
                  </a:cubicBezTo>
                  <a:cubicBezTo>
                    <a:pt x="331" y="40"/>
                    <a:pt x="358" y="101"/>
                    <a:pt x="363" y="128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480"/>
            <p:cNvSpPr>
              <a:spLocks/>
            </p:cNvSpPr>
            <p:nvPr/>
          </p:nvSpPr>
          <p:spPr bwMode="auto">
            <a:xfrm>
              <a:off x="3724" y="2970"/>
              <a:ext cx="190" cy="119"/>
            </a:xfrm>
            <a:custGeom>
              <a:avLst/>
              <a:gdLst/>
              <a:ahLst/>
              <a:cxnLst>
                <a:cxn ang="0">
                  <a:pos x="320" y="94"/>
                </a:cxn>
                <a:cxn ang="0">
                  <a:pos x="242" y="94"/>
                </a:cxn>
                <a:cxn ang="0">
                  <a:pos x="182" y="142"/>
                </a:cxn>
                <a:cxn ang="0">
                  <a:pos x="149" y="190"/>
                </a:cxn>
                <a:cxn ang="0">
                  <a:pos x="35" y="223"/>
                </a:cxn>
                <a:cxn ang="0">
                  <a:pos x="2" y="196"/>
                </a:cxn>
                <a:cxn ang="0">
                  <a:pos x="23" y="61"/>
                </a:cxn>
                <a:cxn ang="0">
                  <a:pos x="104" y="7"/>
                </a:cxn>
                <a:cxn ang="0">
                  <a:pos x="173" y="16"/>
                </a:cxn>
                <a:cxn ang="0">
                  <a:pos x="257" y="25"/>
                </a:cxn>
                <a:cxn ang="0">
                  <a:pos x="311" y="28"/>
                </a:cxn>
                <a:cxn ang="0">
                  <a:pos x="320" y="94"/>
                </a:cxn>
              </a:cxnLst>
              <a:rect l="0" t="0" r="r" b="b"/>
              <a:pathLst>
                <a:path w="331" h="224">
                  <a:moveTo>
                    <a:pt x="320" y="94"/>
                  </a:moveTo>
                  <a:cubicBezTo>
                    <a:pt x="309" y="105"/>
                    <a:pt x="265" y="86"/>
                    <a:pt x="242" y="94"/>
                  </a:cubicBezTo>
                  <a:cubicBezTo>
                    <a:pt x="219" y="102"/>
                    <a:pt x="197" y="126"/>
                    <a:pt x="182" y="142"/>
                  </a:cubicBezTo>
                  <a:cubicBezTo>
                    <a:pt x="167" y="158"/>
                    <a:pt x="173" y="177"/>
                    <a:pt x="149" y="190"/>
                  </a:cubicBezTo>
                  <a:cubicBezTo>
                    <a:pt x="125" y="203"/>
                    <a:pt x="59" y="222"/>
                    <a:pt x="35" y="223"/>
                  </a:cubicBezTo>
                  <a:cubicBezTo>
                    <a:pt x="11" y="224"/>
                    <a:pt x="4" y="223"/>
                    <a:pt x="2" y="196"/>
                  </a:cubicBezTo>
                  <a:cubicBezTo>
                    <a:pt x="0" y="169"/>
                    <a:pt x="6" y="92"/>
                    <a:pt x="23" y="61"/>
                  </a:cubicBezTo>
                  <a:cubicBezTo>
                    <a:pt x="40" y="30"/>
                    <a:pt x="79" y="14"/>
                    <a:pt x="104" y="7"/>
                  </a:cubicBezTo>
                  <a:cubicBezTo>
                    <a:pt x="129" y="0"/>
                    <a:pt x="148" y="13"/>
                    <a:pt x="173" y="16"/>
                  </a:cubicBezTo>
                  <a:cubicBezTo>
                    <a:pt x="198" y="19"/>
                    <a:pt x="234" y="23"/>
                    <a:pt x="257" y="25"/>
                  </a:cubicBezTo>
                  <a:cubicBezTo>
                    <a:pt x="280" y="27"/>
                    <a:pt x="301" y="17"/>
                    <a:pt x="311" y="28"/>
                  </a:cubicBezTo>
                  <a:cubicBezTo>
                    <a:pt x="321" y="39"/>
                    <a:pt x="331" y="83"/>
                    <a:pt x="320" y="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Oval 481"/>
            <p:cNvSpPr>
              <a:spLocks noChangeAspect="1" noChangeArrowheads="1"/>
            </p:cNvSpPr>
            <p:nvPr/>
          </p:nvSpPr>
          <p:spPr bwMode="auto">
            <a:xfrm>
              <a:off x="3785" y="300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482"/>
            <p:cNvSpPr>
              <a:spLocks noChangeAspect="1" noChangeArrowheads="1"/>
            </p:cNvSpPr>
            <p:nvPr/>
          </p:nvSpPr>
          <p:spPr bwMode="auto">
            <a:xfrm>
              <a:off x="3837" y="3084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Oval 483"/>
            <p:cNvSpPr>
              <a:spLocks noChangeAspect="1" noChangeArrowheads="1"/>
            </p:cNvSpPr>
            <p:nvPr/>
          </p:nvSpPr>
          <p:spPr bwMode="auto">
            <a:xfrm>
              <a:off x="3964" y="3171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484"/>
            <p:cNvSpPr>
              <a:spLocks/>
            </p:cNvSpPr>
            <p:nvPr/>
          </p:nvSpPr>
          <p:spPr bwMode="auto">
            <a:xfrm>
              <a:off x="3830" y="3139"/>
              <a:ext cx="116" cy="163"/>
            </a:xfrm>
            <a:custGeom>
              <a:avLst/>
              <a:gdLst/>
              <a:ahLst/>
              <a:cxnLst>
                <a:cxn ang="0">
                  <a:pos x="3" y="207"/>
                </a:cxn>
                <a:cxn ang="0">
                  <a:pos x="18" y="36"/>
                </a:cxn>
                <a:cxn ang="0">
                  <a:pos x="108" y="12"/>
                </a:cxn>
                <a:cxn ang="0">
                  <a:pos x="156" y="108"/>
                </a:cxn>
                <a:cxn ang="0">
                  <a:pos x="192" y="192"/>
                </a:cxn>
                <a:cxn ang="0">
                  <a:pos x="189" y="246"/>
                </a:cxn>
                <a:cxn ang="0">
                  <a:pos x="105" y="255"/>
                </a:cxn>
                <a:cxn ang="0">
                  <a:pos x="54" y="306"/>
                </a:cxn>
                <a:cxn ang="0">
                  <a:pos x="15" y="267"/>
                </a:cxn>
                <a:cxn ang="0">
                  <a:pos x="3" y="207"/>
                </a:cxn>
              </a:cxnLst>
              <a:rect l="0" t="0" r="r" b="b"/>
              <a:pathLst>
                <a:path w="203" h="308">
                  <a:moveTo>
                    <a:pt x="3" y="207"/>
                  </a:moveTo>
                  <a:cubicBezTo>
                    <a:pt x="3" y="169"/>
                    <a:pt x="0" y="69"/>
                    <a:pt x="18" y="36"/>
                  </a:cubicBezTo>
                  <a:cubicBezTo>
                    <a:pt x="36" y="3"/>
                    <a:pt x="85" y="0"/>
                    <a:pt x="108" y="12"/>
                  </a:cubicBezTo>
                  <a:cubicBezTo>
                    <a:pt x="131" y="24"/>
                    <a:pt x="142" y="78"/>
                    <a:pt x="156" y="108"/>
                  </a:cubicBezTo>
                  <a:cubicBezTo>
                    <a:pt x="170" y="138"/>
                    <a:pt x="186" y="169"/>
                    <a:pt x="192" y="192"/>
                  </a:cubicBezTo>
                  <a:cubicBezTo>
                    <a:pt x="198" y="215"/>
                    <a:pt x="203" y="236"/>
                    <a:pt x="189" y="246"/>
                  </a:cubicBezTo>
                  <a:cubicBezTo>
                    <a:pt x="175" y="256"/>
                    <a:pt x="127" y="245"/>
                    <a:pt x="105" y="255"/>
                  </a:cubicBezTo>
                  <a:cubicBezTo>
                    <a:pt x="83" y="265"/>
                    <a:pt x="69" y="304"/>
                    <a:pt x="54" y="306"/>
                  </a:cubicBezTo>
                  <a:cubicBezTo>
                    <a:pt x="39" y="308"/>
                    <a:pt x="22" y="283"/>
                    <a:pt x="15" y="267"/>
                  </a:cubicBezTo>
                  <a:cubicBezTo>
                    <a:pt x="8" y="251"/>
                    <a:pt x="3" y="245"/>
                    <a:pt x="3" y="207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485"/>
            <p:cNvSpPr>
              <a:spLocks/>
            </p:cNvSpPr>
            <p:nvPr/>
          </p:nvSpPr>
          <p:spPr bwMode="auto">
            <a:xfrm>
              <a:off x="3736" y="3172"/>
              <a:ext cx="100" cy="127"/>
            </a:xfrm>
            <a:custGeom>
              <a:avLst/>
              <a:gdLst/>
              <a:ahLst/>
              <a:cxnLst>
                <a:cxn ang="0">
                  <a:pos x="146" y="227"/>
                </a:cxn>
                <a:cxn ang="0">
                  <a:pos x="53" y="191"/>
                </a:cxn>
                <a:cxn ang="0">
                  <a:pos x="5" y="173"/>
                </a:cxn>
                <a:cxn ang="0">
                  <a:pos x="23" y="41"/>
                </a:cxn>
                <a:cxn ang="0">
                  <a:pos x="95" y="2"/>
                </a:cxn>
                <a:cxn ang="0">
                  <a:pos x="152" y="29"/>
                </a:cxn>
                <a:cxn ang="0">
                  <a:pos x="152" y="101"/>
                </a:cxn>
                <a:cxn ang="0">
                  <a:pos x="155" y="164"/>
                </a:cxn>
                <a:cxn ang="0">
                  <a:pos x="173" y="230"/>
                </a:cxn>
                <a:cxn ang="0">
                  <a:pos x="146" y="227"/>
                </a:cxn>
              </a:cxnLst>
              <a:rect l="0" t="0" r="r" b="b"/>
              <a:pathLst>
                <a:path w="174" h="240">
                  <a:moveTo>
                    <a:pt x="146" y="227"/>
                  </a:moveTo>
                  <a:cubicBezTo>
                    <a:pt x="130" y="225"/>
                    <a:pt x="76" y="200"/>
                    <a:pt x="53" y="191"/>
                  </a:cubicBezTo>
                  <a:cubicBezTo>
                    <a:pt x="30" y="182"/>
                    <a:pt x="10" y="198"/>
                    <a:pt x="5" y="173"/>
                  </a:cubicBezTo>
                  <a:cubicBezTo>
                    <a:pt x="0" y="148"/>
                    <a:pt x="8" y="70"/>
                    <a:pt x="23" y="41"/>
                  </a:cubicBezTo>
                  <a:cubicBezTo>
                    <a:pt x="38" y="12"/>
                    <a:pt x="74" y="4"/>
                    <a:pt x="95" y="2"/>
                  </a:cubicBezTo>
                  <a:cubicBezTo>
                    <a:pt x="116" y="0"/>
                    <a:pt x="142" y="12"/>
                    <a:pt x="152" y="29"/>
                  </a:cubicBezTo>
                  <a:cubicBezTo>
                    <a:pt x="162" y="46"/>
                    <a:pt x="152" y="79"/>
                    <a:pt x="152" y="101"/>
                  </a:cubicBezTo>
                  <a:cubicBezTo>
                    <a:pt x="152" y="123"/>
                    <a:pt x="152" y="143"/>
                    <a:pt x="155" y="164"/>
                  </a:cubicBezTo>
                  <a:cubicBezTo>
                    <a:pt x="158" y="185"/>
                    <a:pt x="174" y="220"/>
                    <a:pt x="173" y="230"/>
                  </a:cubicBezTo>
                  <a:cubicBezTo>
                    <a:pt x="172" y="240"/>
                    <a:pt x="152" y="228"/>
                    <a:pt x="146" y="227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486"/>
            <p:cNvSpPr>
              <a:spLocks/>
            </p:cNvSpPr>
            <p:nvPr/>
          </p:nvSpPr>
          <p:spPr bwMode="auto">
            <a:xfrm>
              <a:off x="3748" y="3276"/>
              <a:ext cx="134" cy="121"/>
            </a:xfrm>
            <a:custGeom>
              <a:avLst/>
              <a:gdLst/>
              <a:ahLst/>
              <a:cxnLst>
                <a:cxn ang="0">
                  <a:pos x="217" y="77"/>
                </a:cxn>
                <a:cxn ang="0">
                  <a:pos x="124" y="41"/>
                </a:cxn>
                <a:cxn ang="0">
                  <a:pos x="52" y="8"/>
                </a:cxn>
                <a:cxn ang="0">
                  <a:pos x="1" y="20"/>
                </a:cxn>
                <a:cxn ang="0">
                  <a:pos x="61" y="128"/>
                </a:cxn>
                <a:cxn ang="0">
                  <a:pos x="91" y="206"/>
                </a:cxn>
                <a:cxn ang="0">
                  <a:pos x="169" y="215"/>
                </a:cxn>
                <a:cxn ang="0">
                  <a:pos x="214" y="134"/>
                </a:cxn>
                <a:cxn ang="0">
                  <a:pos x="217" y="77"/>
                </a:cxn>
              </a:cxnLst>
              <a:rect l="0" t="0" r="r" b="b"/>
              <a:pathLst>
                <a:path w="232" h="227">
                  <a:moveTo>
                    <a:pt x="217" y="77"/>
                  </a:moveTo>
                  <a:cubicBezTo>
                    <a:pt x="202" y="62"/>
                    <a:pt x="152" y="52"/>
                    <a:pt x="124" y="41"/>
                  </a:cubicBezTo>
                  <a:cubicBezTo>
                    <a:pt x="96" y="30"/>
                    <a:pt x="72" y="12"/>
                    <a:pt x="52" y="8"/>
                  </a:cubicBezTo>
                  <a:cubicBezTo>
                    <a:pt x="32" y="4"/>
                    <a:pt x="0" y="0"/>
                    <a:pt x="1" y="20"/>
                  </a:cubicBezTo>
                  <a:cubicBezTo>
                    <a:pt x="2" y="40"/>
                    <a:pt x="46" y="97"/>
                    <a:pt x="61" y="128"/>
                  </a:cubicBezTo>
                  <a:cubicBezTo>
                    <a:pt x="76" y="159"/>
                    <a:pt x="73" y="192"/>
                    <a:pt x="91" y="206"/>
                  </a:cubicBezTo>
                  <a:cubicBezTo>
                    <a:pt x="109" y="220"/>
                    <a:pt x="149" y="227"/>
                    <a:pt x="169" y="215"/>
                  </a:cubicBezTo>
                  <a:cubicBezTo>
                    <a:pt x="189" y="203"/>
                    <a:pt x="205" y="155"/>
                    <a:pt x="214" y="134"/>
                  </a:cubicBezTo>
                  <a:cubicBezTo>
                    <a:pt x="223" y="113"/>
                    <a:pt x="232" y="92"/>
                    <a:pt x="217" y="77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487"/>
            <p:cNvSpPr>
              <a:spLocks/>
            </p:cNvSpPr>
            <p:nvPr/>
          </p:nvSpPr>
          <p:spPr bwMode="auto">
            <a:xfrm>
              <a:off x="3885" y="3269"/>
              <a:ext cx="199" cy="147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9" y="167"/>
                </a:cxn>
                <a:cxn ang="0">
                  <a:pos x="75" y="212"/>
                </a:cxn>
                <a:cxn ang="0">
                  <a:pos x="192" y="236"/>
                </a:cxn>
                <a:cxn ang="0">
                  <a:pos x="324" y="272"/>
                </a:cxn>
                <a:cxn ang="0">
                  <a:pos x="330" y="194"/>
                </a:cxn>
                <a:cxn ang="0">
                  <a:pos x="249" y="107"/>
                </a:cxn>
                <a:cxn ang="0">
                  <a:pos x="180" y="26"/>
                </a:cxn>
                <a:cxn ang="0">
                  <a:pos x="99" y="11"/>
                </a:cxn>
                <a:cxn ang="0">
                  <a:pos x="18" y="26"/>
                </a:cxn>
              </a:cxnLst>
              <a:rect l="0" t="0" r="r" b="b"/>
              <a:pathLst>
                <a:path w="347" h="279">
                  <a:moveTo>
                    <a:pt x="18" y="26"/>
                  </a:moveTo>
                  <a:cubicBezTo>
                    <a:pt x="3" y="52"/>
                    <a:pt x="0" y="136"/>
                    <a:pt x="9" y="167"/>
                  </a:cubicBezTo>
                  <a:cubicBezTo>
                    <a:pt x="18" y="198"/>
                    <a:pt x="45" y="201"/>
                    <a:pt x="75" y="212"/>
                  </a:cubicBezTo>
                  <a:cubicBezTo>
                    <a:pt x="105" y="223"/>
                    <a:pt x="151" y="226"/>
                    <a:pt x="192" y="236"/>
                  </a:cubicBezTo>
                  <a:cubicBezTo>
                    <a:pt x="233" y="246"/>
                    <a:pt x="301" y="279"/>
                    <a:pt x="324" y="272"/>
                  </a:cubicBezTo>
                  <a:cubicBezTo>
                    <a:pt x="347" y="265"/>
                    <a:pt x="342" y="221"/>
                    <a:pt x="330" y="194"/>
                  </a:cubicBezTo>
                  <a:cubicBezTo>
                    <a:pt x="318" y="167"/>
                    <a:pt x="274" y="135"/>
                    <a:pt x="249" y="107"/>
                  </a:cubicBezTo>
                  <a:cubicBezTo>
                    <a:pt x="224" y="79"/>
                    <a:pt x="205" y="42"/>
                    <a:pt x="180" y="26"/>
                  </a:cubicBezTo>
                  <a:cubicBezTo>
                    <a:pt x="155" y="10"/>
                    <a:pt x="125" y="12"/>
                    <a:pt x="99" y="11"/>
                  </a:cubicBezTo>
                  <a:cubicBezTo>
                    <a:pt x="73" y="10"/>
                    <a:pt x="33" y="0"/>
                    <a:pt x="18" y="26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488"/>
            <p:cNvSpPr>
              <a:spLocks/>
            </p:cNvSpPr>
            <p:nvPr/>
          </p:nvSpPr>
          <p:spPr bwMode="auto">
            <a:xfrm>
              <a:off x="4019" y="3278"/>
              <a:ext cx="160" cy="112"/>
            </a:xfrm>
            <a:custGeom>
              <a:avLst/>
              <a:gdLst/>
              <a:ahLst/>
              <a:cxnLst>
                <a:cxn ang="0">
                  <a:pos x="259" y="93"/>
                </a:cxn>
                <a:cxn ang="0">
                  <a:pos x="127" y="75"/>
                </a:cxn>
                <a:cxn ang="0">
                  <a:pos x="79" y="21"/>
                </a:cxn>
                <a:cxn ang="0">
                  <a:pos x="10" y="9"/>
                </a:cxn>
                <a:cxn ang="0">
                  <a:pos x="16" y="78"/>
                </a:cxn>
                <a:cxn ang="0">
                  <a:pos x="100" y="186"/>
                </a:cxn>
                <a:cxn ang="0">
                  <a:pos x="229" y="198"/>
                </a:cxn>
                <a:cxn ang="0">
                  <a:pos x="280" y="102"/>
                </a:cxn>
                <a:cxn ang="0">
                  <a:pos x="259" y="93"/>
                </a:cxn>
              </a:cxnLst>
              <a:rect l="0" t="0" r="r" b="b"/>
              <a:pathLst>
                <a:path w="280" h="212">
                  <a:moveTo>
                    <a:pt x="259" y="93"/>
                  </a:moveTo>
                  <a:cubicBezTo>
                    <a:pt x="208" y="90"/>
                    <a:pt x="157" y="87"/>
                    <a:pt x="127" y="75"/>
                  </a:cubicBezTo>
                  <a:cubicBezTo>
                    <a:pt x="97" y="63"/>
                    <a:pt x="99" y="32"/>
                    <a:pt x="79" y="21"/>
                  </a:cubicBezTo>
                  <a:cubicBezTo>
                    <a:pt x="59" y="10"/>
                    <a:pt x="20" y="0"/>
                    <a:pt x="10" y="9"/>
                  </a:cubicBezTo>
                  <a:cubicBezTo>
                    <a:pt x="0" y="18"/>
                    <a:pt x="1" y="49"/>
                    <a:pt x="16" y="78"/>
                  </a:cubicBezTo>
                  <a:cubicBezTo>
                    <a:pt x="31" y="107"/>
                    <a:pt x="65" y="166"/>
                    <a:pt x="100" y="186"/>
                  </a:cubicBezTo>
                  <a:cubicBezTo>
                    <a:pt x="135" y="206"/>
                    <a:pt x="199" y="212"/>
                    <a:pt x="229" y="198"/>
                  </a:cubicBezTo>
                  <a:cubicBezTo>
                    <a:pt x="259" y="184"/>
                    <a:pt x="275" y="119"/>
                    <a:pt x="280" y="102"/>
                  </a:cubicBezTo>
                  <a:cubicBezTo>
                    <a:pt x="280" y="102"/>
                    <a:pt x="259" y="93"/>
                    <a:pt x="259" y="93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489"/>
            <p:cNvSpPr>
              <a:spLocks/>
            </p:cNvSpPr>
            <p:nvPr/>
          </p:nvSpPr>
          <p:spPr bwMode="auto">
            <a:xfrm>
              <a:off x="3980" y="3402"/>
              <a:ext cx="185" cy="112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8" y="8"/>
                </a:cxn>
                <a:cxn ang="0">
                  <a:pos x="18" y="80"/>
                </a:cxn>
                <a:cxn ang="0">
                  <a:pos x="126" y="182"/>
                </a:cxn>
                <a:cxn ang="0">
                  <a:pos x="252" y="200"/>
                </a:cxn>
                <a:cxn ang="0">
                  <a:pos x="312" y="119"/>
                </a:cxn>
                <a:cxn ang="0">
                  <a:pos x="312" y="56"/>
                </a:cxn>
                <a:cxn ang="0">
                  <a:pos x="249" y="38"/>
                </a:cxn>
                <a:cxn ang="0">
                  <a:pos x="174" y="41"/>
                </a:cxn>
                <a:cxn ang="0">
                  <a:pos x="120" y="32"/>
                </a:cxn>
              </a:cxnLst>
              <a:rect l="0" t="0" r="r" b="b"/>
              <a:pathLst>
                <a:path w="323" h="211">
                  <a:moveTo>
                    <a:pt x="120" y="32"/>
                  </a:moveTo>
                  <a:cubicBezTo>
                    <a:pt x="94" y="27"/>
                    <a:pt x="35" y="0"/>
                    <a:pt x="18" y="8"/>
                  </a:cubicBezTo>
                  <a:cubicBezTo>
                    <a:pt x="1" y="16"/>
                    <a:pt x="0" y="51"/>
                    <a:pt x="18" y="80"/>
                  </a:cubicBezTo>
                  <a:cubicBezTo>
                    <a:pt x="36" y="109"/>
                    <a:pt x="87" y="162"/>
                    <a:pt x="126" y="182"/>
                  </a:cubicBezTo>
                  <a:cubicBezTo>
                    <a:pt x="165" y="202"/>
                    <a:pt x="221" y="211"/>
                    <a:pt x="252" y="200"/>
                  </a:cubicBezTo>
                  <a:cubicBezTo>
                    <a:pt x="283" y="189"/>
                    <a:pt x="302" y="143"/>
                    <a:pt x="312" y="119"/>
                  </a:cubicBezTo>
                  <a:cubicBezTo>
                    <a:pt x="322" y="95"/>
                    <a:pt x="323" y="69"/>
                    <a:pt x="312" y="56"/>
                  </a:cubicBezTo>
                  <a:cubicBezTo>
                    <a:pt x="301" y="43"/>
                    <a:pt x="272" y="41"/>
                    <a:pt x="249" y="38"/>
                  </a:cubicBezTo>
                  <a:cubicBezTo>
                    <a:pt x="226" y="35"/>
                    <a:pt x="195" y="42"/>
                    <a:pt x="174" y="41"/>
                  </a:cubicBezTo>
                  <a:cubicBezTo>
                    <a:pt x="153" y="40"/>
                    <a:pt x="146" y="37"/>
                    <a:pt x="120" y="32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490"/>
            <p:cNvSpPr>
              <a:spLocks/>
            </p:cNvSpPr>
            <p:nvPr/>
          </p:nvSpPr>
          <p:spPr bwMode="auto">
            <a:xfrm>
              <a:off x="3823" y="3377"/>
              <a:ext cx="211" cy="133"/>
            </a:xfrm>
            <a:custGeom>
              <a:avLst/>
              <a:gdLst/>
              <a:ahLst/>
              <a:cxnLst>
                <a:cxn ang="0">
                  <a:pos x="249" y="98"/>
                </a:cxn>
                <a:cxn ang="0">
                  <a:pos x="180" y="29"/>
                </a:cxn>
                <a:cxn ang="0">
                  <a:pos x="108" y="2"/>
                </a:cxn>
                <a:cxn ang="0">
                  <a:pos x="63" y="17"/>
                </a:cxn>
                <a:cxn ang="0">
                  <a:pos x="24" y="53"/>
                </a:cxn>
                <a:cxn ang="0">
                  <a:pos x="3" y="89"/>
                </a:cxn>
                <a:cxn ang="0">
                  <a:pos x="42" y="149"/>
                </a:cxn>
                <a:cxn ang="0">
                  <a:pos x="78" y="203"/>
                </a:cxn>
                <a:cxn ang="0">
                  <a:pos x="180" y="215"/>
                </a:cxn>
                <a:cxn ang="0">
                  <a:pos x="357" y="233"/>
                </a:cxn>
                <a:cxn ang="0">
                  <a:pos x="249" y="98"/>
                </a:cxn>
              </a:cxnLst>
              <a:rect l="0" t="0" r="r" b="b"/>
              <a:pathLst>
                <a:path w="368" h="252">
                  <a:moveTo>
                    <a:pt x="249" y="98"/>
                  </a:moveTo>
                  <a:cubicBezTo>
                    <a:pt x="230" y="65"/>
                    <a:pt x="204" y="45"/>
                    <a:pt x="180" y="29"/>
                  </a:cubicBezTo>
                  <a:cubicBezTo>
                    <a:pt x="156" y="13"/>
                    <a:pt x="127" y="4"/>
                    <a:pt x="108" y="2"/>
                  </a:cubicBezTo>
                  <a:cubicBezTo>
                    <a:pt x="89" y="0"/>
                    <a:pt x="77" y="9"/>
                    <a:pt x="63" y="17"/>
                  </a:cubicBezTo>
                  <a:cubicBezTo>
                    <a:pt x="49" y="25"/>
                    <a:pt x="34" y="41"/>
                    <a:pt x="24" y="53"/>
                  </a:cubicBezTo>
                  <a:cubicBezTo>
                    <a:pt x="14" y="65"/>
                    <a:pt x="0" y="73"/>
                    <a:pt x="3" y="89"/>
                  </a:cubicBezTo>
                  <a:cubicBezTo>
                    <a:pt x="6" y="105"/>
                    <a:pt x="30" y="130"/>
                    <a:pt x="42" y="149"/>
                  </a:cubicBezTo>
                  <a:cubicBezTo>
                    <a:pt x="54" y="168"/>
                    <a:pt x="55" y="192"/>
                    <a:pt x="78" y="203"/>
                  </a:cubicBezTo>
                  <a:cubicBezTo>
                    <a:pt x="101" y="214"/>
                    <a:pt x="134" y="210"/>
                    <a:pt x="180" y="215"/>
                  </a:cubicBezTo>
                  <a:cubicBezTo>
                    <a:pt x="226" y="220"/>
                    <a:pt x="346" y="252"/>
                    <a:pt x="357" y="233"/>
                  </a:cubicBezTo>
                  <a:cubicBezTo>
                    <a:pt x="368" y="214"/>
                    <a:pt x="272" y="126"/>
                    <a:pt x="249" y="98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491"/>
            <p:cNvSpPr>
              <a:spLocks/>
            </p:cNvSpPr>
            <p:nvPr/>
          </p:nvSpPr>
          <p:spPr bwMode="auto">
            <a:xfrm>
              <a:off x="3903" y="3494"/>
              <a:ext cx="210" cy="127"/>
            </a:xfrm>
            <a:custGeom>
              <a:avLst/>
              <a:gdLst/>
              <a:ahLst/>
              <a:cxnLst>
                <a:cxn ang="0">
                  <a:pos x="89" y="23"/>
                </a:cxn>
                <a:cxn ang="0">
                  <a:pos x="5" y="17"/>
                </a:cxn>
                <a:cxn ang="0">
                  <a:pos x="56" y="128"/>
                </a:cxn>
                <a:cxn ang="0">
                  <a:pos x="209" y="215"/>
                </a:cxn>
                <a:cxn ang="0">
                  <a:pos x="293" y="227"/>
                </a:cxn>
                <a:cxn ang="0">
                  <a:pos x="356" y="137"/>
                </a:cxn>
                <a:cxn ang="0">
                  <a:pos x="356" y="74"/>
                </a:cxn>
                <a:cxn ang="0">
                  <a:pos x="317" y="47"/>
                </a:cxn>
                <a:cxn ang="0">
                  <a:pos x="230" y="32"/>
                </a:cxn>
                <a:cxn ang="0">
                  <a:pos x="170" y="32"/>
                </a:cxn>
                <a:cxn ang="0">
                  <a:pos x="89" y="23"/>
                </a:cxn>
              </a:cxnLst>
              <a:rect l="0" t="0" r="r" b="b"/>
              <a:pathLst>
                <a:path w="366" h="240">
                  <a:moveTo>
                    <a:pt x="89" y="23"/>
                  </a:moveTo>
                  <a:cubicBezTo>
                    <a:pt x="62" y="21"/>
                    <a:pt x="10" y="0"/>
                    <a:pt x="5" y="17"/>
                  </a:cubicBezTo>
                  <a:cubicBezTo>
                    <a:pt x="0" y="34"/>
                    <a:pt x="22" y="95"/>
                    <a:pt x="56" y="128"/>
                  </a:cubicBezTo>
                  <a:cubicBezTo>
                    <a:pt x="90" y="161"/>
                    <a:pt x="170" y="199"/>
                    <a:pt x="209" y="215"/>
                  </a:cubicBezTo>
                  <a:cubicBezTo>
                    <a:pt x="248" y="231"/>
                    <a:pt x="269" y="240"/>
                    <a:pt x="293" y="227"/>
                  </a:cubicBezTo>
                  <a:cubicBezTo>
                    <a:pt x="317" y="214"/>
                    <a:pt x="346" y="162"/>
                    <a:pt x="356" y="137"/>
                  </a:cubicBezTo>
                  <a:cubicBezTo>
                    <a:pt x="366" y="112"/>
                    <a:pt x="363" y="89"/>
                    <a:pt x="356" y="74"/>
                  </a:cubicBezTo>
                  <a:cubicBezTo>
                    <a:pt x="349" y="59"/>
                    <a:pt x="338" y="54"/>
                    <a:pt x="317" y="47"/>
                  </a:cubicBezTo>
                  <a:cubicBezTo>
                    <a:pt x="296" y="40"/>
                    <a:pt x="255" y="35"/>
                    <a:pt x="230" y="32"/>
                  </a:cubicBezTo>
                  <a:cubicBezTo>
                    <a:pt x="205" y="29"/>
                    <a:pt x="191" y="35"/>
                    <a:pt x="170" y="32"/>
                  </a:cubicBezTo>
                  <a:cubicBezTo>
                    <a:pt x="149" y="29"/>
                    <a:pt x="116" y="25"/>
                    <a:pt x="89" y="23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492"/>
            <p:cNvSpPr>
              <a:spLocks/>
            </p:cNvSpPr>
            <p:nvPr/>
          </p:nvSpPr>
          <p:spPr bwMode="auto">
            <a:xfrm>
              <a:off x="4105" y="3447"/>
              <a:ext cx="185" cy="133"/>
            </a:xfrm>
            <a:custGeom>
              <a:avLst/>
              <a:gdLst/>
              <a:ahLst/>
              <a:cxnLst>
                <a:cxn ang="0">
                  <a:pos x="309" y="25"/>
                </a:cxn>
                <a:cxn ang="0">
                  <a:pos x="207" y="1"/>
                </a:cxn>
                <a:cxn ang="0">
                  <a:pos x="123" y="31"/>
                </a:cxn>
                <a:cxn ang="0">
                  <a:pos x="87" y="82"/>
                </a:cxn>
                <a:cxn ang="0">
                  <a:pos x="33" y="136"/>
                </a:cxn>
                <a:cxn ang="0">
                  <a:pos x="12" y="193"/>
                </a:cxn>
                <a:cxn ang="0">
                  <a:pos x="15" y="244"/>
                </a:cxn>
                <a:cxn ang="0">
                  <a:pos x="102" y="238"/>
                </a:cxn>
                <a:cxn ang="0">
                  <a:pos x="216" y="160"/>
                </a:cxn>
                <a:cxn ang="0">
                  <a:pos x="279" y="94"/>
                </a:cxn>
                <a:cxn ang="0">
                  <a:pos x="309" y="25"/>
                </a:cxn>
              </a:cxnLst>
              <a:rect l="0" t="0" r="r" b="b"/>
              <a:pathLst>
                <a:path w="321" h="252">
                  <a:moveTo>
                    <a:pt x="309" y="25"/>
                  </a:moveTo>
                  <a:cubicBezTo>
                    <a:pt x="297" y="10"/>
                    <a:pt x="238" y="0"/>
                    <a:pt x="207" y="1"/>
                  </a:cubicBezTo>
                  <a:cubicBezTo>
                    <a:pt x="176" y="2"/>
                    <a:pt x="143" y="18"/>
                    <a:pt x="123" y="31"/>
                  </a:cubicBezTo>
                  <a:cubicBezTo>
                    <a:pt x="103" y="44"/>
                    <a:pt x="102" y="64"/>
                    <a:pt x="87" y="82"/>
                  </a:cubicBezTo>
                  <a:cubicBezTo>
                    <a:pt x="72" y="100"/>
                    <a:pt x="45" y="118"/>
                    <a:pt x="33" y="136"/>
                  </a:cubicBezTo>
                  <a:cubicBezTo>
                    <a:pt x="21" y="154"/>
                    <a:pt x="15" y="175"/>
                    <a:pt x="12" y="193"/>
                  </a:cubicBezTo>
                  <a:cubicBezTo>
                    <a:pt x="9" y="211"/>
                    <a:pt x="0" y="237"/>
                    <a:pt x="15" y="244"/>
                  </a:cubicBezTo>
                  <a:cubicBezTo>
                    <a:pt x="30" y="251"/>
                    <a:pt x="69" y="252"/>
                    <a:pt x="102" y="238"/>
                  </a:cubicBezTo>
                  <a:cubicBezTo>
                    <a:pt x="135" y="224"/>
                    <a:pt x="186" y="184"/>
                    <a:pt x="216" y="160"/>
                  </a:cubicBezTo>
                  <a:cubicBezTo>
                    <a:pt x="246" y="136"/>
                    <a:pt x="264" y="117"/>
                    <a:pt x="279" y="94"/>
                  </a:cubicBezTo>
                  <a:cubicBezTo>
                    <a:pt x="294" y="71"/>
                    <a:pt x="321" y="40"/>
                    <a:pt x="309" y="25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493"/>
            <p:cNvSpPr>
              <a:spLocks/>
            </p:cNvSpPr>
            <p:nvPr/>
          </p:nvSpPr>
          <p:spPr bwMode="auto">
            <a:xfrm>
              <a:off x="4077" y="3535"/>
              <a:ext cx="220" cy="112"/>
            </a:xfrm>
            <a:custGeom>
              <a:avLst/>
              <a:gdLst/>
              <a:ahLst/>
              <a:cxnLst>
                <a:cxn ang="0">
                  <a:pos x="238" y="41"/>
                </a:cxn>
                <a:cxn ang="0">
                  <a:pos x="160" y="89"/>
                </a:cxn>
                <a:cxn ang="0">
                  <a:pos x="49" y="89"/>
                </a:cxn>
                <a:cxn ang="0">
                  <a:pos x="25" y="131"/>
                </a:cxn>
                <a:cxn ang="0">
                  <a:pos x="10" y="167"/>
                </a:cxn>
                <a:cxn ang="0">
                  <a:pos x="85" y="209"/>
                </a:cxn>
                <a:cxn ang="0">
                  <a:pos x="274" y="161"/>
                </a:cxn>
                <a:cxn ang="0">
                  <a:pos x="370" y="98"/>
                </a:cxn>
                <a:cxn ang="0">
                  <a:pos x="346" y="20"/>
                </a:cxn>
                <a:cxn ang="0">
                  <a:pos x="289" y="2"/>
                </a:cxn>
                <a:cxn ang="0">
                  <a:pos x="238" y="41"/>
                </a:cxn>
              </a:cxnLst>
              <a:rect l="0" t="0" r="r" b="b"/>
              <a:pathLst>
                <a:path w="382" h="210">
                  <a:moveTo>
                    <a:pt x="238" y="41"/>
                  </a:moveTo>
                  <a:cubicBezTo>
                    <a:pt x="217" y="55"/>
                    <a:pt x="191" y="81"/>
                    <a:pt x="160" y="89"/>
                  </a:cubicBezTo>
                  <a:cubicBezTo>
                    <a:pt x="129" y="97"/>
                    <a:pt x="71" y="82"/>
                    <a:pt x="49" y="89"/>
                  </a:cubicBezTo>
                  <a:cubicBezTo>
                    <a:pt x="27" y="96"/>
                    <a:pt x="31" y="118"/>
                    <a:pt x="25" y="131"/>
                  </a:cubicBezTo>
                  <a:cubicBezTo>
                    <a:pt x="19" y="144"/>
                    <a:pt x="0" y="154"/>
                    <a:pt x="10" y="167"/>
                  </a:cubicBezTo>
                  <a:cubicBezTo>
                    <a:pt x="20" y="180"/>
                    <a:pt x="41" y="210"/>
                    <a:pt x="85" y="209"/>
                  </a:cubicBezTo>
                  <a:cubicBezTo>
                    <a:pt x="129" y="208"/>
                    <a:pt x="227" y="179"/>
                    <a:pt x="274" y="161"/>
                  </a:cubicBezTo>
                  <a:cubicBezTo>
                    <a:pt x="321" y="143"/>
                    <a:pt x="358" y="122"/>
                    <a:pt x="370" y="98"/>
                  </a:cubicBezTo>
                  <a:cubicBezTo>
                    <a:pt x="382" y="74"/>
                    <a:pt x="359" y="36"/>
                    <a:pt x="346" y="20"/>
                  </a:cubicBezTo>
                  <a:cubicBezTo>
                    <a:pt x="333" y="4"/>
                    <a:pt x="306" y="0"/>
                    <a:pt x="289" y="2"/>
                  </a:cubicBezTo>
                  <a:cubicBezTo>
                    <a:pt x="272" y="4"/>
                    <a:pt x="259" y="27"/>
                    <a:pt x="238" y="41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494"/>
            <p:cNvSpPr>
              <a:spLocks/>
            </p:cNvSpPr>
            <p:nvPr/>
          </p:nvSpPr>
          <p:spPr bwMode="auto">
            <a:xfrm>
              <a:off x="4263" y="3413"/>
              <a:ext cx="117" cy="154"/>
            </a:xfrm>
            <a:custGeom>
              <a:avLst/>
              <a:gdLst/>
              <a:ahLst/>
              <a:cxnLst>
                <a:cxn ang="0">
                  <a:pos x="80" y="8"/>
                </a:cxn>
                <a:cxn ang="0">
                  <a:pos x="59" y="110"/>
                </a:cxn>
                <a:cxn ang="0">
                  <a:pos x="17" y="161"/>
                </a:cxn>
                <a:cxn ang="0">
                  <a:pos x="8" y="242"/>
                </a:cxn>
                <a:cxn ang="0">
                  <a:pos x="65" y="287"/>
                </a:cxn>
                <a:cxn ang="0">
                  <a:pos x="161" y="260"/>
                </a:cxn>
                <a:cxn ang="0">
                  <a:pos x="203" y="191"/>
                </a:cxn>
                <a:cxn ang="0">
                  <a:pos x="152" y="131"/>
                </a:cxn>
                <a:cxn ang="0">
                  <a:pos x="143" y="62"/>
                </a:cxn>
                <a:cxn ang="0">
                  <a:pos x="80" y="8"/>
                </a:cxn>
              </a:cxnLst>
              <a:rect l="0" t="0" r="r" b="b"/>
              <a:pathLst>
                <a:path w="204" h="290">
                  <a:moveTo>
                    <a:pt x="80" y="8"/>
                  </a:moveTo>
                  <a:cubicBezTo>
                    <a:pt x="66" y="16"/>
                    <a:pt x="69" y="85"/>
                    <a:pt x="59" y="110"/>
                  </a:cubicBezTo>
                  <a:cubicBezTo>
                    <a:pt x="49" y="135"/>
                    <a:pt x="26" y="139"/>
                    <a:pt x="17" y="161"/>
                  </a:cubicBezTo>
                  <a:cubicBezTo>
                    <a:pt x="8" y="183"/>
                    <a:pt x="0" y="221"/>
                    <a:pt x="8" y="242"/>
                  </a:cubicBezTo>
                  <a:cubicBezTo>
                    <a:pt x="16" y="263"/>
                    <a:pt x="40" y="284"/>
                    <a:pt x="65" y="287"/>
                  </a:cubicBezTo>
                  <a:cubicBezTo>
                    <a:pt x="90" y="290"/>
                    <a:pt x="138" y="276"/>
                    <a:pt x="161" y="260"/>
                  </a:cubicBezTo>
                  <a:cubicBezTo>
                    <a:pt x="184" y="244"/>
                    <a:pt x="204" y="212"/>
                    <a:pt x="203" y="191"/>
                  </a:cubicBezTo>
                  <a:cubicBezTo>
                    <a:pt x="202" y="170"/>
                    <a:pt x="162" y="152"/>
                    <a:pt x="152" y="131"/>
                  </a:cubicBezTo>
                  <a:cubicBezTo>
                    <a:pt x="142" y="110"/>
                    <a:pt x="155" y="83"/>
                    <a:pt x="143" y="62"/>
                  </a:cubicBezTo>
                  <a:cubicBezTo>
                    <a:pt x="131" y="41"/>
                    <a:pt x="94" y="0"/>
                    <a:pt x="80" y="8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495"/>
            <p:cNvSpPr>
              <a:spLocks/>
            </p:cNvSpPr>
            <p:nvPr/>
          </p:nvSpPr>
          <p:spPr bwMode="auto">
            <a:xfrm>
              <a:off x="4303" y="3283"/>
              <a:ext cx="103" cy="211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3" y="125"/>
                </a:cxn>
                <a:cxn ang="0">
                  <a:pos x="4" y="188"/>
                </a:cxn>
                <a:cxn ang="0">
                  <a:pos x="67" y="284"/>
                </a:cxn>
                <a:cxn ang="0">
                  <a:pos x="76" y="332"/>
                </a:cxn>
                <a:cxn ang="0">
                  <a:pos x="109" y="392"/>
                </a:cxn>
                <a:cxn ang="0">
                  <a:pos x="148" y="293"/>
                </a:cxn>
                <a:cxn ang="0">
                  <a:pos x="175" y="197"/>
                </a:cxn>
                <a:cxn ang="0">
                  <a:pos x="175" y="92"/>
                </a:cxn>
                <a:cxn ang="0">
                  <a:pos x="151" y="44"/>
                </a:cxn>
                <a:cxn ang="0">
                  <a:pos x="61" y="14"/>
                </a:cxn>
              </a:cxnLst>
              <a:rect l="0" t="0" r="r" b="b"/>
              <a:pathLst>
                <a:path w="180" h="398">
                  <a:moveTo>
                    <a:pt x="61" y="14"/>
                  </a:moveTo>
                  <a:cubicBezTo>
                    <a:pt x="43" y="28"/>
                    <a:pt x="52" y="96"/>
                    <a:pt x="43" y="125"/>
                  </a:cubicBezTo>
                  <a:cubicBezTo>
                    <a:pt x="34" y="154"/>
                    <a:pt x="0" y="162"/>
                    <a:pt x="4" y="188"/>
                  </a:cubicBezTo>
                  <a:cubicBezTo>
                    <a:pt x="8" y="214"/>
                    <a:pt x="55" y="260"/>
                    <a:pt x="67" y="284"/>
                  </a:cubicBezTo>
                  <a:cubicBezTo>
                    <a:pt x="79" y="308"/>
                    <a:pt x="69" y="314"/>
                    <a:pt x="76" y="332"/>
                  </a:cubicBezTo>
                  <a:cubicBezTo>
                    <a:pt x="83" y="350"/>
                    <a:pt x="97" y="398"/>
                    <a:pt x="109" y="392"/>
                  </a:cubicBezTo>
                  <a:cubicBezTo>
                    <a:pt x="121" y="386"/>
                    <a:pt x="137" y="325"/>
                    <a:pt x="148" y="293"/>
                  </a:cubicBezTo>
                  <a:cubicBezTo>
                    <a:pt x="159" y="261"/>
                    <a:pt x="170" y="230"/>
                    <a:pt x="175" y="197"/>
                  </a:cubicBezTo>
                  <a:cubicBezTo>
                    <a:pt x="180" y="164"/>
                    <a:pt x="179" y="117"/>
                    <a:pt x="175" y="92"/>
                  </a:cubicBezTo>
                  <a:cubicBezTo>
                    <a:pt x="171" y="67"/>
                    <a:pt x="169" y="58"/>
                    <a:pt x="151" y="44"/>
                  </a:cubicBezTo>
                  <a:cubicBezTo>
                    <a:pt x="133" y="30"/>
                    <a:pt x="79" y="0"/>
                    <a:pt x="61" y="14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496"/>
            <p:cNvSpPr>
              <a:spLocks/>
            </p:cNvSpPr>
            <p:nvPr/>
          </p:nvSpPr>
          <p:spPr bwMode="auto">
            <a:xfrm>
              <a:off x="4367" y="3387"/>
              <a:ext cx="99" cy="143"/>
            </a:xfrm>
            <a:custGeom>
              <a:avLst/>
              <a:gdLst/>
              <a:ahLst/>
              <a:cxnLst>
                <a:cxn ang="0">
                  <a:pos x="82" y="30"/>
                </a:cxn>
                <a:cxn ang="0">
                  <a:pos x="31" y="159"/>
                </a:cxn>
                <a:cxn ang="0">
                  <a:pos x="4" y="219"/>
                </a:cxn>
                <a:cxn ang="0">
                  <a:pos x="55" y="258"/>
                </a:cxn>
                <a:cxn ang="0">
                  <a:pos x="106" y="156"/>
                </a:cxn>
                <a:cxn ang="0">
                  <a:pos x="172" y="48"/>
                </a:cxn>
                <a:cxn ang="0">
                  <a:pos x="112" y="3"/>
                </a:cxn>
                <a:cxn ang="0">
                  <a:pos x="82" y="30"/>
                </a:cxn>
              </a:cxnLst>
              <a:rect l="0" t="0" r="r" b="b"/>
              <a:pathLst>
                <a:path w="173" h="269">
                  <a:moveTo>
                    <a:pt x="82" y="30"/>
                  </a:moveTo>
                  <a:cubicBezTo>
                    <a:pt x="69" y="56"/>
                    <a:pt x="44" y="127"/>
                    <a:pt x="31" y="159"/>
                  </a:cubicBezTo>
                  <a:cubicBezTo>
                    <a:pt x="18" y="191"/>
                    <a:pt x="0" y="203"/>
                    <a:pt x="4" y="219"/>
                  </a:cubicBezTo>
                  <a:cubicBezTo>
                    <a:pt x="8" y="235"/>
                    <a:pt x="38" y="269"/>
                    <a:pt x="55" y="258"/>
                  </a:cubicBezTo>
                  <a:cubicBezTo>
                    <a:pt x="72" y="247"/>
                    <a:pt x="87" y="191"/>
                    <a:pt x="106" y="156"/>
                  </a:cubicBezTo>
                  <a:cubicBezTo>
                    <a:pt x="125" y="121"/>
                    <a:pt x="171" y="73"/>
                    <a:pt x="172" y="48"/>
                  </a:cubicBezTo>
                  <a:cubicBezTo>
                    <a:pt x="173" y="23"/>
                    <a:pt x="127" y="6"/>
                    <a:pt x="112" y="3"/>
                  </a:cubicBezTo>
                  <a:cubicBezTo>
                    <a:pt x="97" y="0"/>
                    <a:pt x="95" y="4"/>
                    <a:pt x="82" y="3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497"/>
            <p:cNvSpPr>
              <a:spLocks/>
            </p:cNvSpPr>
            <p:nvPr/>
          </p:nvSpPr>
          <p:spPr bwMode="auto">
            <a:xfrm>
              <a:off x="4403" y="3258"/>
              <a:ext cx="137" cy="153"/>
            </a:xfrm>
            <a:custGeom>
              <a:avLst/>
              <a:gdLst/>
              <a:ahLst/>
              <a:cxnLst>
                <a:cxn ang="0">
                  <a:pos x="118" y="273"/>
                </a:cxn>
                <a:cxn ang="0">
                  <a:pos x="43" y="237"/>
                </a:cxn>
                <a:cxn ang="0">
                  <a:pos x="25" y="210"/>
                </a:cxn>
                <a:cxn ang="0">
                  <a:pos x="7" y="111"/>
                </a:cxn>
                <a:cxn ang="0">
                  <a:pos x="70" y="36"/>
                </a:cxn>
                <a:cxn ang="0">
                  <a:pos x="100" y="0"/>
                </a:cxn>
                <a:cxn ang="0">
                  <a:pos x="154" y="39"/>
                </a:cxn>
                <a:cxn ang="0">
                  <a:pos x="229" y="102"/>
                </a:cxn>
                <a:cxn ang="0">
                  <a:pos x="214" y="156"/>
                </a:cxn>
                <a:cxn ang="0">
                  <a:pos x="139" y="267"/>
                </a:cxn>
                <a:cxn ang="0">
                  <a:pos x="118" y="273"/>
                </a:cxn>
              </a:cxnLst>
              <a:rect l="0" t="0" r="r" b="b"/>
              <a:pathLst>
                <a:path w="239" h="288">
                  <a:moveTo>
                    <a:pt x="118" y="273"/>
                  </a:moveTo>
                  <a:cubicBezTo>
                    <a:pt x="102" y="268"/>
                    <a:pt x="58" y="247"/>
                    <a:pt x="43" y="237"/>
                  </a:cubicBezTo>
                  <a:cubicBezTo>
                    <a:pt x="28" y="227"/>
                    <a:pt x="31" y="231"/>
                    <a:pt x="25" y="210"/>
                  </a:cubicBezTo>
                  <a:cubicBezTo>
                    <a:pt x="19" y="189"/>
                    <a:pt x="0" y="140"/>
                    <a:pt x="7" y="111"/>
                  </a:cubicBezTo>
                  <a:cubicBezTo>
                    <a:pt x="14" y="82"/>
                    <a:pt x="55" y="54"/>
                    <a:pt x="70" y="36"/>
                  </a:cubicBezTo>
                  <a:cubicBezTo>
                    <a:pt x="85" y="18"/>
                    <a:pt x="86" y="0"/>
                    <a:pt x="100" y="0"/>
                  </a:cubicBezTo>
                  <a:cubicBezTo>
                    <a:pt x="114" y="0"/>
                    <a:pt x="132" y="22"/>
                    <a:pt x="154" y="39"/>
                  </a:cubicBezTo>
                  <a:cubicBezTo>
                    <a:pt x="176" y="56"/>
                    <a:pt x="219" y="83"/>
                    <a:pt x="229" y="102"/>
                  </a:cubicBezTo>
                  <a:cubicBezTo>
                    <a:pt x="239" y="121"/>
                    <a:pt x="229" y="128"/>
                    <a:pt x="214" y="156"/>
                  </a:cubicBezTo>
                  <a:cubicBezTo>
                    <a:pt x="199" y="184"/>
                    <a:pt x="154" y="246"/>
                    <a:pt x="139" y="267"/>
                  </a:cubicBezTo>
                  <a:cubicBezTo>
                    <a:pt x="124" y="288"/>
                    <a:pt x="134" y="278"/>
                    <a:pt x="118" y="273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Oval 498"/>
            <p:cNvSpPr>
              <a:spLocks noChangeAspect="1" noChangeArrowheads="1"/>
            </p:cNvSpPr>
            <p:nvPr/>
          </p:nvSpPr>
          <p:spPr bwMode="auto">
            <a:xfrm>
              <a:off x="4541" y="3208"/>
              <a:ext cx="26" cy="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499"/>
            <p:cNvSpPr>
              <a:spLocks noChangeAspect="1" noChangeArrowheads="1"/>
            </p:cNvSpPr>
            <p:nvPr/>
          </p:nvSpPr>
          <p:spPr bwMode="auto">
            <a:xfrm>
              <a:off x="4458" y="3327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500"/>
            <p:cNvSpPr>
              <a:spLocks noChangeAspect="1" noChangeArrowheads="1"/>
            </p:cNvSpPr>
            <p:nvPr/>
          </p:nvSpPr>
          <p:spPr bwMode="auto">
            <a:xfrm>
              <a:off x="4408" y="3430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501"/>
            <p:cNvSpPr>
              <a:spLocks noChangeAspect="1" noChangeArrowheads="1"/>
            </p:cNvSpPr>
            <p:nvPr/>
          </p:nvSpPr>
          <p:spPr bwMode="auto">
            <a:xfrm>
              <a:off x="4352" y="3378"/>
              <a:ext cx="25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Oval 502"/>
            <p:cNvSpPr>
              <a:spLocks noChangeAspect="1" noChangeArrowheads="1"/>
            </p:cNvSpPr>
            <p:nvPr/>
          </p:nvSpPr>
          <p:spPr bwMode="auto">
            <a:xfrm>
              <a:off x="4309" y="3498"/>
              <a:ext cx="25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503"/>
            <p:cNvSpPr>
              <a:spLocks noChangeAspect="1" noChangeArrowheads="1"/>
            </p:cNvSpPr>
            <p:nvPr/>
          </p:nvSpPr>
          <p:spPr bwMode="auto">
            <a:xfrm>
              <a:off x="4183" y="3498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504"/>
            <p:cNvSpPr>
              <a:spLocks noChangeAspect="1" noChangeArrowheads="1"/>
            </p:cNvSpPr>
            <p:nvPr/>
          </p:nvSpPr>
          <p:spPr bwMode="auto">
            <a:xfrm>
              <a:off x="4054" y="3446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Oval 505"/>
            <p:cNvSpPr>
              <a:spLocks noChangeAspect="1" noChangeArrowheads="1"/>
            </p:cNvSpPr>
            <p:nvPr/>
          </p:nvSpPr>
          <p:spPr bwMode="auto">
            <a:xfrm>
              <a:off x="3956" y="3317"/>
              <a:ext cx="25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Oval 506"/>
            <p:cNvSpPr>
              <a:spLocks noChangeAspect="1" noChangeArrowheads="1"/>
            </p:cNvSpPr>
            <p:nvPr/>
          </p:nvSpPr>
          <p:spPr bwMode="auto">
            <a:xfrm>
              <a:off x="4093" y="3332"/>
              <a:ext cx="26" cy="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Oval 507"/>
            <p:cNvSpPr>
              <a:spLocks noChangeAspect="1" noChangeArrowheads="1"/>
            </p:cNvSpPr>
            <p:nvPr/>
          </p:nvSpPr>
          <p:spPr bwMode="auto">
            <a:xfrm>
              <a:off x="3873" y="3201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Oval 508"/>
            <p:cNvSpPr>
              <a:spLocks noChangeAspect="1" noChangeArrowheads="1"/>
            </p:cNvSpPr>
            <p:nvPr/>
          </p:nvSpPr>
          <p:spPr bwMode="auto">
            <a:xfrm>
              <a:off x="3778" y="3212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509"/>
            <p:cNvSpPr>
              <a:spLocks noChangeAspect="1" noChangeArrowheads="1"/>
            </p:cNvSpPr>
            <p:nvPr/>
          </p:nvSpPr>
          <p:spPr bwMode="auto">
            <a:xfrm>
              <a:off x="3809" y="3312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510"/>
            <p:cNvSpPr>
              <a:spLocks noChangeAspect="1" noChangeArrowheads="1"/>
            </p:cNvSpPr>
            <p:nvPr/>
          </p:nvSpPr>
          <p:spPr bwMode="auto">
            <a:xfrm>
              <a:off x="3907" y="3422"/>
              <a:ext cx="26" cy="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Oval 511"/>
            <p:cNvSpPr>
              <a:spLocks noChangeAspect="1" noChangeArrowheads="1"/>
            </p:cNvSpPr>
            <p:nvPr/>
          </p:nvSpPr>
          <p:spPr bwMode="auto">
            <a:xfrm>
              <a:off x="4023" y="3535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Oval 512"/>
            <p:cNvSpPr>
              <a:spLocks noChangeAspect="1" noChangeArrowheads="1"/>
            </p:cNvSpPr>
            <p:nvPr/>
          </p:nvSpPr>
          <p:spPr bwMode="auto">
            <a:xfrm>
              <a:off x="4167" y="3594"/>
              <a:ext cx="26" cy="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8" name="Group 513"/>
            <p:cNvGrpSpPr>
              <a:grpSpLocks/>
            </p:cNvGrpSpPr>
            <p:nvPr/>
          </p:nvGrpSpPr>
          <p:grpSpPr bwMode="auto">
            <a:xfrm>
              <a:off x="3999" y="2932"/>
              <a:ext cx="170" cy="218"/>
              <a:chOff x="2035" y="2863"/>
              <a:chExt cx="296" cy="413"/>
            </a:xfrm>
          </p:grpSpPr>
          <p:sp>
            <p:nvSpPr>
              <p:cNvPr id="151" name="Freeform 514"/>
              <p:cNvSpPr>
                <a:spLocks/>
              </p:cNvSpPr>
              <p:nvPr/>
            </p:nvSpPr>
            <p:spPr bwMode="auto">
              <a:xfrm>
                <a:off x="2035" y="2863"/>
                <a:ext cx="296" cy="413"/>
              </a:xfrm>
              <a:custGeom>
                <a:avLst/>
                <a:gdLst/>
                <a:ahLst/>
                <a:cxnLst>
                  <a:cxn ang="0">
                    <a:pos x="47" y="209"/>
                  </a:cxn>
                  <a:cxn ang="0">
                    <a:pos x="8" y="266"/>
                  </a:cxn>
                  <a:cxn ang="0">
                    <a:pos x="8" y="329"/>
                  </a:cxn>
                  <a:cxn ang="0">
                    <a:pos x="53" y="371"/>
                  </a:cxn>
                  <a:cxn ang="0">
                    <a:pos x="101" y="407"/>
                  </a:cxn>
                  <a:cxn ang="0">
                    <a:pos x="197" y="407"/>
                  </a:cxn>
                  <a:cxn ang="0">
                    <a:pos x="248" y="392"/>
                  </a:cxn>
                  <a:cxn ang="0">
                    <a:pos x="293" y="299"/>
                  </a:cxn>
                  <a:cxn ang="0">
                    <a:pos x="266" y="179"/>
                  </a:cxn>
                  <a:cxn ang="0">
                    <a:pos x="197" y="68"/>
                  </a:cxn>
                  <a:cxn ang="0">
                    <a:pos x="119" y="2"/>
                  </a:cxn>
                  <a:cxn ang="0">
                    <a:pos x="68" y="80"/>
                  </a:cxn>
                  <a:cxn ang="0">
                    <a:pos x="68" y="143"/>
                  </a:cxn>
                  <a:cxn ang="0">
                    <a:pos x="68" y="176"/>
                  </a:cxn>
                  <a:cxn ang="0">
                    <a:pos x="47" y="209"/>
                  </a:cxn>
                </a:cxnLst>
                <a:rect l="0" t="0" r="r" b="b"/>
                <a:pathLst>
                  <a:path w="296" h="413">
                    <a:moveTo>
                      <a:pt x="47" y="209"/>
                    </a:moveTo>
                    <a:cubicBezTo>
                      <a:pt x="41" y="218"/>
                      <a:pt x="15" y="246"/>
                      <a:pt x="8" y="266"/>
                    </a:cubicBezTo>
                    <a:cubicBezTo>
                      <a:pt x="1" y="286"/>
                      <a:pt x="0" y="311"/>
                      <a:pt x="8" y="329"/>
                    </a:cubicBezTo>
                    <a:cubicBezTo>
                      <a:pt x="16" y="347"/>
                      <a:pt x="37" y="358"/>
                      <a:pt x="53" y="371"/>
                    </a:cubicBezTo>
                    <a:cubicBezTo>
                      <a:pt x="69" y="384"/>
                      <a:pt x="77" y="401"/>
                      <a:pt x="101" y="407"/>
                    </a:cubicBezTo>
                    <a:cubicBezTo>
                      <a:pt x="125" y="413"/>
                      <a:pt x="173" y="409"/>
                      <a:pt x="197" y="407"/>
                    </a:cubicBezTo>
                    <a:cubicBezTo>
                      <a:pt x="221" y="405"/>
                      <a:pt x="232" y="410"/>
                      <a:pt x="248" y="392"/>
                    </a:cubicBezTo>
                    <a:cubicBezTo>
                      <a:pt x="264" y="374"/>
                      <a:pt x="290" y="335"/>
                      <a:pt x="293" y="299"/>
                    </a:cubicBezTo>
                    <a:cubicBezTo>
                      <a:pt x="296" y="263"/>
                      <a:pt x="282" y="217"/>
                      <a:pt x="266" y="179"/>
                    </a:cubicBezTo>
                    <a:cubicBezTo>
                      <a:pt x="250" y="141"/>
                      <a:pt x="221" y="97"/>
                      <a:pt x="197" y="68"/>
                    </a:cubicBezTo>
                    <a:cubicBezTo>
                      <a:pt x="173" y="39"/>
                      <a:pt x="140" y="0"/>
                      <a:pt x="119" y="2"/>
                    </a:cubicBezTo>
                    <a:cubicBezTo>
                      <a:pt x="98" y="4"/>
                      <a:pt x="76" y="57"/>
                      <a:pt x="68" y="80"/>
                    </a:cubicBezTo>
                    <a:cubicBezTo>
                      <a:pt x="60" y="103"/>
                      <a:pt x="68" y="127"/>
                      <a:pt x="68" y="143"/>
                    </a:cubicBezTo>
                    <a:cubicBezTo>
                      <a:pt x="68" y="159"/>
                      <a:pt x="68" y="167"/>
                      <a:pt x="68" y="176"/>
                    </a:cubicBezTo>
                    <a:cubicBezTo>
                      <a:pt x="68" y="176"/>
                      <a:pt x="47" y="209"/>
                      <a:pt x="47" y="209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515"/>
              <p:cNvSpPr>
                <a:spLocks/>
              </p:cNvSpPr>
              <p:nvPr/>
            </p:nvSpPr>
            <p:spPr bwMode="auto">
              <a:xfrm>
                <a:off x="2097" y="2943"/>
                <a:ext cx="161" cy="274"/>
              </a:xfrm>
              <a:custGeom>
                <a:avLst/>
                <a:gdLst/>
                <a:ahLst/>
                <a:cxnLst>
                  <a:cxn ang="0">
                    <a:pos x="138" y="264"/>
                  </a:cxn>
                  <a:cxn ang="0">
                    <a:pos x="45" y="264"/>
                  </a:cxn>
                  <a:cxn ang="0">
                    <a:pos x="3" y="201"/>
                  </a:cxn>
                  <a:cxn ang="0">
                    <a:pos x="66" y="66"/>
                  </a:cxn>
                  <a:cxn ang="0">
                    <a:pos x="75" y="0"/>
                  </a:cxn>
                  <a:cxn ang="0">
                    <a:pos x="123" y="69"/>
                  </a:cxn>
                  <a:cxn ang="0">
                    <a:pos x="156" y="123"/>
                  </a:cxn>
                  <a:cxn ang="0">
                    <a:pos x="156" y="174"/>
                  </a:cxn>
                  <a:cxn ang="0">
                    <a:pos x="147" y="234"/>
                  </a:cxn>
                  <a:cxn ang="0">
                    <a:pos x="138" y="264"/>
                  </a:cxn>
                </a:cxnLst>
                <a:rect l="0" t="0" r="r" b="b"/>
                <a:pathLst>
                  <a:path w="161" h="274">
                    <a:moveTo>
                      <a:pt x="138" y="264"/>
                    </a:moveTo>
                    <a:cubicBezTo>
                      <a:pt x="121" y="269"/>
                      <a:pt x="67" y="274"/>
                      <a:pt x="45" y="264"/>
                    </a:cubicBezTo>
                    <a:cubicBezTo>
                      <a:pt x="23" y="254"/>
                      <a:pt x="0" y="234"/>
                      <a:pt x="3" y="201"/>
                    </a:cubicBezTo>
                    <a:cubicBezTo>
                      <a:pt x="6" y="168"/>
                      <a:pt x="54" y="99"/>
                      <a:pt x="66" y="66"/>
                    </a:cubicBezTo>
                    <a:cubicBezTo>
                      <a:pt x="78" y="33"/>
                      <a:pt x="66" y="0"/>
                      <a:pt x="75" y="0"/>
                    </a:cubicBezTo>
                    <a:cubicBezTo>
                      <a:pt x="84" y="0"/>
                      <a:pt x="109" y="49"/>
                      <a:pt x="123" y="69"/>
                    </a:cubicBezTo>
                    <a:cubicBezTo>
                      <a:pt x="137" y="89"/>
                      <a:pt x="151" y="106"/>
                      <a:pt x="156" y="123"/>
                    </a:cubicBezTo>
                    <a:cubicBezTo>
                      <a:pt x="161" y="140"/>
                      <a:pt x="157" y="156"/>
                      <a:pt x="156" y="174"/>
                    </a:cubicBezTo>
                    <a:cubicBezTo>
                      <a:pt x="155" y="192"/>
                      <a:pt x="148" y="220"/>
                      <a:pt x="147" y="234"/>
                    </a:cubicBezTo>
                    <a:cubicBezTo>
                      <a:pt x="146" y="248"/>
                      <a:pt x="155" y="259"/>
                      <a:pt x="138" y="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516"/>
              <p:cNvSpPr>
                <a:spLocks/>
              </p:cNvSpPr>
              <p:nvPr/>
            </p:nvSpPr>
            <p:spPr bwMode="auto">
              <a:xfrm>
                <a:off x="2254" y="3130"/>
                <a:ext cx="59" cy="68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23" y="5"/>
                  </a:cxn>
                  <a:cxn ang="0">
                    <a:pos x="26" y="68"/>
                  </a:cxn>
                  <a:cxn ang="0">
                    <a:pos x="53" y="8"/>
                  </a:cxn>
                </a:cxnLst>
                <a:rect l="0" t="0" r="r" b="b"/>
                <a:pathLst>
                  <a:path w="59" h="68">
                    <a:moveTo>
                      <a:pt x="53" y="8"/>
                    </a:moveTo>
                    <a:cubicBezTo>
                      <a:pt x="31" y="1"/>
                      <a:pt x="41" y="0"/>
                      <a:pt x="23" y="5"/>
                    </a:cubicBezTo>
                    <a:cubicBezTo>
                      <a:pt x="11" y="23"/>
                      <a:pt x="0" y="59"/>
                      <a:pt x="26" y="68"/>
                    </a:cubicBezTo>
                    <a:cubicBezTo>
                      <a:pt x="59" y="60"/>
                      <a:pt x="23" y="18"/>
                      <a:pt x="53" y="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9" name="Group 517"/>
            <p:cNvGrpSpPr>
              <a:grpSpLocks/>
            </p:cNvGrpSpPr>
            <p:nvPr/>
          </p:nvGrpSpPr>
          <p:grpSpPr bwMode="auto">
            <a:xfrm>
              <a:off x="4270" y="2933"/>
              <a:ext cx="156" cy="123"/>
              <a:chOff x="2506" y="2865"/>
              <a:chExt cx="273" cy="233"/>
            </a:xfrm>
          </p:grpSpPr>
          <p:sp>
            <p:nvSpPr>
              <p:cNvPr id="149" name="Freeform 518"/>
              <p:cNvSpPr>
                <a:spLocks/>
              </p:cNvSpPr>
              <p:nvPr/>
            </p:nvSpPr>
            <p:spPr bwMode="auto">
              <a:xfrm>
                <a:off x="2506" y="2865"/>
                <a:ext cx="273" cy="233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23" y="99"/>
                  </a:cxn>
                  <a:cxn ang="0">
                    <a:pos x="8" y="198"/>
                  </a:cxn>
                  <a:cxn ang="0">
                    <a:pos x="74" y="231"/>
                  </a:cxn>
                  <a:cxn ang="0">
                    <a:pos x="158" y="189"/>
                  </a:cxn>
                  <a:cxn ang="0">
                    <a:pos x="221" y="132"/>
                  </a:cxn>
                  <a:cxn ang="0">
                    <a:pos x="263" y="72"/>
                  </a:cxn>
                  <a:cxn ang="0">
                    <a:pos x="263" y="21"/>
                  </a:cxn>
                  <a:cxn ang="0">
                    <a:pos x="203" y="9"/>
                  </a:cxn>
                  <a:cxn ang="0">
                    <a:pos x="143" y="6"/>
                  </a:cxn>
                  <a:cxn ang="0">
                    <a:pos x="77" y="3"/>
                  </a:cxn>
                  <a:cxn ang="0">
                    <a:pos x="65" y="27"/>
                  </a:cxn>
                </a:cxnLst>
                <a:rect l="0" t="0" r="r" b="b"/>
                <a:pathLst>
                  <a:path w="273" h="233">
                    <a:moveTo>
                      <a:pt x="65" y="27"/>
                    </a:moveTo>
                    <a:cubicBezTo>
                      <a:pt x="56" y="43"/>
                      <a:pt x="32" y="71"/>
                      <a:pt x="23" y="99"/>
                    </a:cubicBezTo>
                    <a:cubicBezTo>
                      <a:pt x="14" y="127"/>
                      <a:pt x="0" y="176"/>
                      <a:pt x="8" y="198"/>
                    </a:cubicBezTo>
                    <a:cubicBezTo>
                      <a:pt x="16" y="220"/>
                      <a:pt x="49" y="233"/>
                      <a:pt x="74" y="231"/>
                    </a:cubicBezTo>
                    <a:cubicBezTo>
                      <a:pt x="99" y="229"/>
                      <a:pt x="134" y="205"/>
                      <a:pt x="158" y="189"/>
                    </a:cubicBezTo>
                    <a:cubicBezTo>
                      <a:pt x="182" y="173"/>
                      <a:pt x="204" y="151"/>
                      <a:pt x="221" y="132"/>
                    </a:cubicBezTo>
                    <a:cubicBezTo>
                      <a:pt x="238" y="113"/>
                      <a:pt x="256" y="90"/>
                      <a:pt x="263" y="72"/>
                    </a:cubicBezTo>
                    <a:cubicBezTo>
                      <a:pt x="270" y="54"/>
                      <a:pt x="273" y="32"/>
                      <a:pt x="263" y="21"/>
                    </a:cubicBezTo>
                    <a:cubicBezTo>
                      <a:pt x="253" y="10"/>
                      <a:pt x="223" y="11"/>
                      <a:pt x="203" y="9"/>
                    </a:cubicBezTo>
                    <a:cubicBezTo>
                      <a:pt x="183" y="7"/>
                      <a:pt x="164" y="7"/>
                      <a:pt x="143" y="6"/>
                    </a:cubicBezTo>
                    <a:cubicBezTo>
                      <a:pt x="122" y="5"/>
                      <a:pt x="89" y="0"/>
                      <a:pt x="77" y="3"/>
                    </a:cubicBezTo>
                    <a:cubicBezTo>
                      <a:pt x="65" y="6"/>
                      <a:pt x="74" y="11"/>
                      <a:pt x="65" y="27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519"/>
              <p:cNvSpPr>
                <a:spLocks/>
              </p:cNvSpPr>
              <p:nvPr/>
            </p:nvSpPr>
            <p:spPr bwMode="auto">
              <a:xfrm>
                <a:off x="2552" y="2902"/>
                <a:ext cx="203" cy="153"/>
              </a:xfrm>
              <a:custGeom>
                <a:avLst/>
                <a:gdLst/>
                <a:ahLst/>
                <a:cxnLst>
                  <a:cxn ang="0">
                    <a:pos x="55" y="47"/>
                  </a:cxn>
                  <a:cxn ang="0">
                    <a:pos x="13" y="98"/>
                  </a:cxn>
                  <a:cxn ang="0">
                    <a:pos x="13" y="149"/>
                  </a:cxn>
                  <a:cxn ang="0">
                    <a:pos x="91" y="122"/>
                  </a:cxn>
                  <a:cxn ang="0">
                    <a:pos x="100" y="65"/>
                  </a:cxn>
                  <a:cxn ang="0">
                    <a:pos x="136" y="53"/>
                  </a:cxn>
                  <a:cxn ang="0">
                    <a:pos x="196" y="38"/>
                  </a:cxn>
                  <a:cxn ang="0">
                    <a:pos x="178" y="5"/>
                  </a:cxn>
                  <a:cxn ang="0">
                    <a:pos x="91" y="5"/>
                  </a:cxn>
                  <a:cxn ang="0">
                    <a:pos x="70" y="29"/>
                  </a:cxn>
                  <a:cxn ang="0">
                    <a:pos x="55" y="47"/>
                  </a:cxn>
                </a:cxnLst>
                <a:rect l="0" t="0" r="r" b="b"/>
                <a:pathLst>
                  <a:path w="203" h="153">
                    <a:moveTo>
                      <a:pt x="55" y="47"/>
                    </a:moveTo>
                    <a:cubicBezTo>
                      <a:pt x="37" y="64"/>
                      <a:pt x="20" y="81"/>
                      <a:pt x="13" y="98"/>
                    </a:cubicBezTo>
                    <a:cubicBezTo>
                      <a:pt x="6" y="115"/>
                      <a:pt x="0" y="145"/>
                      <a:pt x="13" y="149"/>
                    </a:cubicBezTo>
                    <a:cubicBezTo>
                      <a:pt x="26" y="153"/>
                      <a:pt x="76" y="136"/>
                      <a:pt x="91" y="122"/>
                    </a:cubicBezTo>
                    <a:cubicBezTo>
                      <a:pt x="106" y="108"/>
                      <a:pt x="92" y="76"/>
                      <a:pt x="100" y="65"/>
                    </a:cubicBezTo>
                    <a:cubicBezTo>
                      <a:pt x="108" y="54"/>
                      <a:pt x="120" y="58"/>
                      <a:pt x="136" y="53"/>
                    </a:cubicBezTo>
                    <a:cubicBezTo>
                      <a:pt x="152" y="48"/>
                      <a:pt x="189" y="46"/>
                      <a:pt x="196" y="38"/>
                    </a:cubicBezTo>
                    <a:cubicBezTo>
                      <a:pt x="203" y="30"/>
                      <a:pt x="195" y="10"/>
                      <a:pt x="178" y="5"/>
                    </a:cubicBezTo>
                    <a:cubicBezTo>
                      <a:pt x="161" y="0"/>
                      <a:pt x="109" y="1"/>
                      <a:pt x="91" y="5"/>
                    </a:cubicBezTo>
                    <a:cubicBezTo>
                      <a:pt x="73" y="9"/>
                      <a:pt x="76" y="22"/>
                      <a:pt x="70" y="29"/>
                    </a:cubicBezTo>
                    <a:cubicBezTo>
                      <a:pt x="70" y="29"/>
                      <a:pt x="55" y="47"/>
                      <a:pt x="5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0" name="Group 520"/>
            <p:cNvGrpSpPr>
              <a:grpSpLocks/>
            </p:cNvGrpSpPr>
            <p:nvPr/>
          </p:nvGrpSpPr>
          <p:grpSpPr bwMode="auto">
            <a:xfrm>
              <a:off x="4146" y="3269"/>
              <a:ext cx="165" cy="173"/>
              <a:chOff x="2290" y="3500"/>
              <a:chExt cx="288" cy="326"/>
            </a:xfrm>
          </p:grpSpPr>
          <p:grpSp>
            <p:nvGrpSpPr>
              <p:cNvPr id="144" name="Group 521"/>
              <p:cNvGrpSpPr>
                <a:grpSpLocks/>
              </p:cNvGrpSpPr>
              <p:nvPr/>
            </p:nvGrpSpPr>
            <p:grpSpPr bwMode="auto">
              <a:xfrm>
                <a:off x="2290" y="3500"/>
                <a:ext cx="288" cy="326"/>
                <a:chOff x="2290" y="3500"/>
                <a:chExt cx="288" cy="326"/>
              </a:xfrm>
            </p:grpSpPr>
            <p:sp>
              <p:nvSpPr>
                <p:cNvPr id="147" name="Freeform 522"/>
                <p:cNvSpPr>
                  <a:spLocks/>
                </p:cNvSpPr>
                <p:nvPr/>
              </p:nvSpPr>
              <p:spPr bwMode="auto">
                <a:xfrm>
                  <a:off x="2290" y="3500"/>
                  <a:ext cx="288" cy="326"/>
                </a:xfrm>
                <a:custGeom>
                  <a:avLst/>
                  <a:gdLst/>
                  <a:ahLst/>
                  <a:cxnLst>
                    <a:cxn ang="0">
                      <a:pos x="116" y="97"/>
                    </a:cxn>
                    <a:cxn ang="0">
                      <a:pos x="62" y="154"/>
                    </a:cxn>
                    <a:cxn ang="0">
                      <a:pos x="23" y="226"/>
                    </a:cxn>
                    <a:cxn ang="0">
                      <a:pos x="17" y="295"/>
                    </a:cxn>
                    <a:cxn ang="0">
                      <a:pos x="125" y="325"/>
                    </a:cxn>
                    <a:cxn ang="0">
                      <a:pos x="236" y="304"/>
                    </a:cxn>
                    <a:cxn ang="0">
                      <a:pos x="266" y="220"/>
                    </a:cxn>
                    <a:cxn ang="0">
                      <a:pos x="278" y="121"/>
                    </a:cxn>
                    <a:cxn ang="0">
                      <a:pos x="287" y="46"/>
                    </a:cxn>
                    <a:cxn ang="0">
                      <a:pos x="272" y="19"/>
                    </a:cxn>
                    <a:cxn ang="0">
                      <a:pos x="233" y="1"/>
                    </a:cxn>
                    <a:cxn ang="0">
                      <a:pos x="179" y="25"/>
                    </a:cxn>
                    <a:cxn ang="0">
                      <a:pos x="116" y="97"/>
                    </a:cxn>
                  </a:cxnLst>
                  <a:rect l="0" t="0" r="r" b="b"/>
                  <a:pathLst>
                    <a:path w="288" h="326">
                      <a:moveTo>
                        <a:pt x="116" y="97"/>
                      </a:moveTo>
                      <a:cubicBezTo>
                        <a:pt x="96" y="118"/>
                        <a:pt x="77" y="133"/>
                        <a:pt x="62" y="154"/>
                      </a:cubicBezTo>
                      <a:cubicBezTo>
                        <a:pt x="47" y="175"/>
                        <a:pt x="30" y="203"/>
                        <a:pt x="23" y="226"/>
                      </a:cubicBezTo>
                      <a:cubicBezTo>
                        <a:pt x="16" y="249"/>
                        <a:pt x="0" y="279"/>
                        <a:pt x="17" y="295"/>
                      </a:cubicBezTo>
                      <a:cubicBezTo>
                        <a:pt x="34" y="311"/>
                        <a:pt x="89" y="324"/>
                        <a:pt x="125" y="325"/>
                      </a:cubicBezTo>
                      <a:cubicBezTo>
                        <a:pt x="161" y="326"/>
                        <a:pt x="213" y="321"/>
                        <a:pt x="236" y="304"/>
                      </a:cubicBezTo>
                      <a:cubicBezTo>
                        <a:pt x="259" y="287"/>
                        <a:pt x="259" y="250"/>
                        <a:pt x="266" y="220"/>
                      </a:cubicBezTo>
                      <a:cubicBezTo>
                        <a:pt x="273" y="190"/>
                        <a:pt x="275" y="150"/>
                        <a:pt x="278" y="121"/>
                      </a:cubicBezTo>
                      <a:cubicBezTo>
                        <a:pt x="281" y="92"/>
                        <a:pt x="288" y="63"/>
                        <a:pt x="287" y="46"/>
                      </a:cubicBezTo>
                      <a:cubicBezTo>
                        <a:pt x="286" y="29"/>
                        <a:pt x="281" y="26"/>
                        <a:pt x="272" y="19"/>
                      </a:cubicBezTo>
                      <a:cubicBezTo>
                        <a:pt x="263" y="12"/>
                        <a:pt x="248" y="0"/>
                        <a:pt x="233" y="1"/>
                      </a:cubicBezTo>
                      <a:cubicBezTo>
                        <a:pt x="218" y="2"/>
                        <a:pt x="196" y="9"/>
                        <a:pt x="179" y="25"/>
                      </a:cubicBezTo>
                      <a:cubicBezTo>
                        <a:pt x="162" y="41"/>
                        <a:pt x="136" y="76"/>
                        <a:pt x="116" y="9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Freeform 523"/>
                <p:cNvSpPr>
                  <a:spLocks/>
                </p:cNvSpPr>
                <p:nvPr/>
              </p:nvSpPr>
              <p:spPr bwMode="auto">
                <a:xfrm>
                  <a:off x="2353" y="3576"/>
                  <a:ext cx="170" cy="222"/>
                </a:xfrm>
                <a:custGeom>
                  <a:avLst/>
                  <a:gdLst/>
                  <a:ahLst/>
                  <a:cxnLst>
                    <a:cxn ang="0">
                      <a:pos x="71" y="63"/>
                    </a:cxn>
                    <a:cxn ang="0">
                      <a:pos x="8" y="114"/>
                    </a:cxn>
                    <a:cxn ang="0">
                      <a:pos x="23" y="150"/>
                    </a:cxn>
                    <a:cxn ang="0">
                      <a:pos x="41" y="162"/>
                    </a:cxn>
                    <a:cxn ang="0">
                      <a:pos x="26" y="204"/>
                    </a:cxn>
                    <a:cxn ang="0">
                      <a:pos x="116" y="210"/>
                    </a:cxn>
                    <a:cxn ang="0">
                      <a:pos x="167" y="129"/>
                    </a:cxn>
                    <a:cxn ang="0">
                      <a:pos x="134" y="90"/>
                    </a:cxn>
                    <a:cxn ang="0">
                      <a:pos x="131" y="45"/>
                    </a:cxn>
                    <a:cxn ang="0">
                      <a:pos x="161" y="6"/>
                    </a:cxn>
                    <a:cxn ang="0">
                      <a:pos x="116" y="6"/>
                    </a:cxn>
                    <a:cxn ang="0">
                      <a:pos x="71" y="63"/>
                    </a:cxn>
                  </a:cxnLst>
                  <a:rect l="0" t="0" r="r" b="b"/>
                  <a:pathLst>
                    <a:path w="170" h="222">
                      <a:moveTo>
                        <a:pt x="71" y="63"/>
                      </a:moveTo>
                      <a:cubicBezTo>
                        <a:pt x="60" y="72"/>
                        <a:pt x="16" y="100"/>
                        <a:pt x="8" y="114"/>
                      </a:cubicBezTo>
                      <a:cubicBezTo>
                        <a:pt x="0" y="128"/>
                        <a:pt x="18" y="142"/>
                        <a:pt x="23" y="150"/>
                      </a:cubicBezTo>
                      <a:cubicBezTo>
                        <a:pt x="28" y="158"/>
                        <a:pt x="41" y="153"/>
                        <a:pt x="41" y="162"/>
                      </a:cubicBezTo>
                      <a:cubicBezTo>
                        <a:pt x="41" y="171"/>
                        <a:pt x="14" y="196"/>
                        <a:pt x="26" y="204"/>
                      </a:cubicBezTo>
                      <a:cubicBezTo>
                        <a:pt x="38" y="212"/>
                        <a:pt x="93" y="222"/>
                        <a:pt x="116" y="210"/>
                      </a:cubicBezTo>
                      <a:cubicBezTo>
                        <a:pt x="139" y="198"/>
                        <a:pt x="164" y="149"/>
                        <a:pt x="167" y="129"/>
                      </a:cubicBezTo>
                      <a:cubicBezTo>
                        <a:pt x="170" y="109"/>
                        <a:pt x="140" y="104"/>
                        <a:pt x="134" y="90"/>
                      </a:cubicBezTo>
                      <a:cubicBezTo>
                        <a:pt x="128" y="76"/>
                        <a:pt x="127" y="59"/>
                        <a:pt x="131" y="45"/>
                      </a:cubicBezTo>
                      <a:cubicBezTo>
                        <a:pt x="135" y="31"/>
                        <a:pt x="163" y="12"/>
                        <a:pt x="161" y="6"/>
                      </a:cubicBezTo>
                      <a:cubicBezTo>
                        <a:pt x="159" y="0"/>
                        <a:pt x="137" y="3"/>
                        <a:pt x="116" y="6"/>
                      </a:cubicBezTo>
                      <a:cubicBezTo>
                        <a:pt x="116" y="6"/>
                        <a:pt x="71" y="63"/>
                        <a:pt x="71" y="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5" name="Freeform 524"/>
              <p:cNvSpPr>
                <a:spLocks/>
              </p:cNvSpPr>
              <p:nvPr/>
            </p:nvSpPr>
            <p:spPr bwMode="auto">
              <a:xfrm>
                <a:off x="2500" y="3612"/>
                <a:ext cx="45" cy="74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5" y="6"/>
                  </a:cxn>
                  <a:cxn ang="0">
                    <a:pos x="38" y="36"/>
                  </a:cxn>
                  <a:cxn ang="0">
                    <a:pos x="38" y="3"/>
                  </a:cxn>
                </a:cxnLst>
                <a:rect l="0" t="0" r="r" b="b"/>
                <a:pathLst>
                  <a:path w="45" h="74">
                    <a:moveTo>
                      <a:pt x="38" y="3"/>
                    </a:moveTo>
                    <a:cubicBezTo>
                      <a:pt x="28" y="0"/>
                      <a:pt x="5" y="6"/>
                      <a:pt x="5" y="6"/>
                    </a:cubicBezTo>
                    <a:cubicBezTo>
                      <a:pt x="0" y="20"/>
                      <a:pt x="3" y="74"/>
                      <a:pt x="38" y="36"/>
                    </a:cubicBezTo>
                    <a:cubicBezTo>
                      <a:pt x="45" y="28"/>
                      <a:pt x="38" y="14"/>
                      <a:pt x="38" y="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525"/>
              <p:cNvSpPr>
                <a:spLocks/>
              </p:cNvSpPr>
              <p:nvPr/>
            </p:nvSpPr>
            <p:spPr bwMode="auto">
              <a:xfrm>
                <a:off x="2332" y="3729"/>
                <a:ext cx="45" cy="74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5" y="6"/>
                  </a:cxn>
                  <a:cxn ang="0">
                    <a:pos x="38" y="36"/>
                  </a:cxn>
                  <a:cxn ang="0">
                    <a:pos x="38" y="3"/>
                  </a:cxn>
                </a:cxnLst>
                <a:rect l="0" t="0" r="r" b="b"/>
                <a:pathLst>
                  <a:path w="45" h="74">
                    <a:moveTo>
                      <a:pt x="38" y="3"/>
                    </a:moveTo>
                    <a:cubicBezTo>
                      <a:pt x="28" y="0"/>
                      <a:pt x="5" y="6"/>
                      <a:pt x="5" y="6"/>
                    </a:cubicBezTo>
                    <a:cubicBezTo>
                      <a:pt x="0" y="20"/>
                      <a:pt x="3" y="74"/>
                      <a:pt x="38" y="36"/>
                    </a:cubicBezTo>
                    <a:cubicBezTo>
                      <a:pt x="45" y="28"/>
                      <a:pt x="38" y="14"/>
                      <a:pt x="38" y="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1" name="Freeform 526"/>
            <p:cNvSpPr>
              <a:spLocks/>
            </p:cNvSpPr>
            <p:nvPr/>
          </p:nvSpPr>
          <p:spPr bwMode="auto">
            <a:xfrm>
              <a:off x="3961" y="2698"/>
              <a:ext cx="129" cy="151"/>
            </a:xfrm>
            <a:custGeom>
              <a:avLst/>
              <a:gdLst/>
              <a:ahLst/>
              <a:cxnLst>
                <a:cxn ang="0">
                  <a:pos x="20" y="66"/>
                </a:cxn>
                <a:cxn ang="0">
                  <a:pos x="23" y="162"/>
                </a:cxn>
                <a:cxn ang="0">
                  <a:pos x="44" y="267"/>
                </a:cxn>
                <a:cxn ang="0">
                  <a:pos x="134" y="273"/>
                </a:cxn>
                <a:cxn ang="0">
                  <a:pos x="212" y="258"/>
                </a:cxn>
                <a:cxn ang="0">
                  <a:pos x="209" y="186"/>
                </a:cxn>
                <a:cxn ang="0">
                  <a:pos x="173" y="129"/>
                </a:cxn>
                <a:cxn ang="0">
                  <a:pos x="143" y="90"/>
                </a:cxn>
                <a:cxn ang="0">
                  <a:pos x="128" y="42"/>
                </a:cxn>
                <a:cxn ang="0">
                  <a:pos x="65" y="6"/>
                </a:cxn>
                <a:cxn ang="0">
                  <a:pos x="17" y="6"/>
                </a:cxn>
                <a:cxn ang="0">
                  <a:pos x="2" y="42"/>
                </a:cxn>
                <a:cxn ang="0">
                  <a:pos x="20" y="66"/>
                </a:cxn>
              </a:cxnLst>
              <a:rect l="0" t="0" r="r" b="b"/>
              <a:pathLst>
                <a:path w="225" h="285">
                  <a:moveTo>
                    <a:pt x="20" y="66"/>
                  </a:moveTo>
                  <a:cubicBezTo>
                    <a:pt x="24" y="86"/>
                    <a:pt x="19" y="129"/>
                    <a:pt x="23" y="162"/>
                  </a:cubicBezTo>
                  <a:cubicBezTo>
                    <a:pt x="27" y="195"/>
                    <a:pt x="26" y="249"/>
                    <a:pt x="44" y="267"/>
                  </a:cubicBezTo>
                  <a:cubicBezTo>
                    <a:pt x="62" y="285"/>
                    <a:pt x="106" y="275"/>
                    <a:pt x="134" y="273"/>
                  </a:cubicBezTo>
                  <a:cubicBezTo>
                    <a:pt x="162" y="271"/>
                    <a:pt x="199" y="273"/>
                    <a:pt x="212" y="258"/>
                  </a:cubicBezTo>
                  <a:cubicBezTo>
                    <a:pt x="225" y="243"/>
                    <a:pt x="215" y="207"/>
                    <a:pt x="209" y="186"/>
                  </a:cubicBezTo>
                  <a:cubicBezTo>
                    <a:pt x="203" y="165"/>
                    <a:pt x="184" y="145"/>
                    <a:pt x="173" y="129"/>
                  </a:cubicBezTo>
                  <a:cubicBezTo>
                    <a:pt x="162" y="113"/>
                    <a:pt x="150" y="104"/>
                    <a:pt x="143" y="90"/>
                  </a:cubicBezTo>
                  <a:cubicBezTo>
                    <a:pt x="136" y="76"/>
                    <a:pt x="141" y="56"/>
                    <a:pt x="128" y="42"/>
                  </a:cubicBezTo>
                  <a:cubicBezTo>
                    <a:pt x="115" y="28"/>
                    <a:pt x="83" y="12"/>
                    <a:pt x="65" y="6"/>
                  </a:cubicBezTo>
                  <a:cubicBezTo>
                    <a:pt x="47" y="0"/>
                    <a:pt x="27" y="0"/>
                    <a:pt x="17" y="6"/>
                  </a:cubicBezTo>
                  <a:cubicBezTo>
                    <a:pt x="7" y="12"/>
                    <a:pt x="0" y="31"/>
                    <a:pt x="2" y="42"/>
                  </a:cubicBezTo>
                  <a:cubicBezTo>
                    <a:pt x="4" y="53"/>
                    <a:pt x="16" y="46"/>
                    <a:pt x="20" y="66"/>
                  </a:cubicBez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Freeform 527"/>
            <p:cNvSpPr>
              <a:spLocks/>
            </p:cNvSpPr>
            <p:nvPr/>
          </p:nvSpPr>
          <p:spPr bwMode="auto">
            <a:xfrm>
              <a:off x="3985" y="2715"/>
              <a:ext cx="80" cy="117"/>
            </a:xfrm>
            <a:custGeom>
              <a:avLst/>
              <a:gdLst/>
              <a:ahLst/>
              <a:cxnLst>
                <a:cxn ang="0">
                  <a:pos x="129" y="192"/>
                </a:cxn>
                <a:cxn ang="0">
                  <a:pos x="129" y="123"/>
                </a:cxn>
                <a:cxn ang="0">
                  <a:pos x="66" y="69"/>
                </a:cxn>
                <a:cxn ang="0">
                  <a:pos x="33" y="21"/>
                </a:cxn>
                <a:cxn ang="0">
                  <a:pos x="3" y="9"/>
                </a:cxn>
                <a:cxn ang="0">
                  <a:pos x="12" y="78"/>
                </a:cxn>
                <a:cxn ang="0">
                  <a:pos x="12" y="153"/>
                </a:cxn>
                <a:cxn ang="0">
                  <a:pos x="12" y="210"/>
                </a:cxn>
                <a:cxn ang="0">
                  <a:pos x="75" y="219"/>
                </a:cxn>
                <a:cxn ang="0">
                  <a:pos x="129" y="192"/>
                </a:cxn>
              </a:cxnLst>
              <a:rect l="0" t="0" r="r" b="b"/>
              <a:pathLst>
                <a:path w="140" h="221">
                  <a:moveTo>
                    <a:pt x="129" y="192"/>
                  </a:moveTo>
                  <a:cubicBezTo>
                    <a:pt x="138" y="176"/>
                    <a:pt x="140" y="144"/>
                    <a:pt x="129" y="123"/>
                  </a:cubicBezTo>
                  <a:cubicBezTo>
                    <a:pt x="118" y="102"/>
                    <a:pt x="82" y="86"/>
                    <a:pt x="66" y="69"/>
                  </a:cubicBezTo>
                  <a:cubicBezTo>
                    <a:pt x="50" y="52"/>
                    <a:pt x="44" y="31"/>
                    <a:pt x="33" y="21"/>
                  </a:cubicBezTo>
                  <a:cubicBezTo>
                    <a:pt x="22" y="11"/>
                    <a:pt x="6" y="0"/>
                    <a:pt x="3" y="9"/>
                  </a:cubicBezTo>
                  <a:cubicBezTo>
                    <a:pt x="0" y="18"/>
                    <a:pt x="10" y="54"/>
                    <a:pt x="12" y="78"/>
                  </a:cubicBezTo>
                  <a:cubicBezTo>
                    <a:pt x="14" y="102"/>
                    <a:pt x="12" y="131"/>
                    <a:pt x="12" y="153"/>
                  </a:cubicBezTo>
                  <a:cubicBezTo>
                    <a:pt x="12" y="175"/>
                    <a:pt x="2" y="199"/>
                    <a:pt x="12" y="210"/>
                  </a:cubicBezTo>
                  <a:cubicBezTo>
                    <a:pt x="22" y="221"/>
                    <a:pt x="56" y="219"/>
                    <a:pt x="75" y="219"/>
                  </a:cubicBezTo>
                  <a:cubicBezTo>
                    <a:pt x="94" y="219"/>
                    <a:pt x="120" y="208"/>
                    <a:pt x="129" y="192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528"/>
            <p:cNvSpPr>
              <a:spLocks/>
            </p:cNvSpPr>
            <p:nvPr/>
          </p:nvSpPr>
          <p:spPr bwMode="auto">
            <a:xfrm>
              <a:off x="3706" y="2580"/>
              <a:ext cx="909" cy="1081"/>
            </a:xfrm>
            <a:custGeom>
              <a:avLst/>
              <a:gdLst/>
              <a:ahLst/>
              <a:cxnLst>
                <a:cxn ang="0">
                  <a:pos x="524" y="1956"/>
                </a:cxn>
                <a:cxn ang="0">
                  <a:pos x="351" y="1821"/>
                </a:cxn>
                <a:cxn ang="0">
                  <a:pos x="156" y="1589"/>
                </a:cxn>
                <a:cxn ang="0">
                  <a:pos x="21" y="1176"/>
                </a:cxn>
                <a:cxn ang="0">
                  <a:pos x="29" y="801"/>
                </a:cxn>
                <a:cxn ang="0">
                  <a:pos x="111" y="501"/>
                </a:cxn>
                <a:cxn ang="0">
                  <a:pos x="141" y="284"/>
                </a:cxn>
                <a:cxn ang="0">
                  <a:pos x="351" y="44"/>
                </a:cxn>
                <a:cxn ang="0">
                  <a:pos x="546" y="21"/>
                </a:cxn>
                <a:cxn ang="0">
                  <a:pos x="771" y="51"/>
                </a:cxn>
                <a:cxn ang="0">
                  <a:pos x="974" y="126"/>
                </a:cxn>
                <a:cxn ang="0">
                  <a:pos x="1176" y="179"/>
                </a:cxn>
                <a:cxn ang="0">
                  <a:pos x="1341" y="299"/>
                </a:cxn>
                <a:cxn ang="0">
                  <a:pos x="1529" y="509"/>
                </a:cxn>
                <a:cxn ang="0">
                  <a:pos x="1551" y="786"/>
                </a:cxn>
                <a:cxn ang="0">
                  <a:pos x="1551" y="1026"/>
                </a:cxn>
                <a:cxn ang="0">
                  <a:pos x="1574" y="1289"/>
                </a:cxn>
                <a:cxn ang="0">
                  <a:pos x="1491" y="1416"/>
                </a:cxn>
                <a:cxn ang="0">
                  <a:pos x="1371" y="1604"/>
                </a:cxn>
                <a:cxn ang="0">
                  <a:pos x="1221" y="1776"/>
                </a:cxn>
                <a:cxn ang="0">
                  <a:pos x="1116" y="1851"/>
                </a:cxn>
                <a:cxn ang="0">
                  <a:pos x="1004" y="1926"/>
                </a:cxn>
                <a:cxn ang="0">
                  <a:pos x="921" y="2001"/>
                </a:cxn>
                <a:cxn ang="0">
                  <a:pos x="726" y="2039"/>
                </a:cxn>
                <a:cxn ang="0">
                  <a:pos x="606" y="1986"/>
                </a:cxn>
                <a:cxn ang="0">
                  <a:pos x="464" y="1904"/>
                </a:cxn>
              </a:cxnLst>
              <a:rect l="0" t="0" r="r" b="b"/>
              <a:pathLst>
                <a:path w="1584" h="2041">
                  <a:moveTo>
                    <a:pt x="524" y="1956"/>
                  </a:moveTo>
                  <a:cubicBezTo>
                    <a:pt x="468" y="1919"/>
                    <a:pt x="412" y="1882"/>
                    <a:pt x="351" y="1821"/>
                  </a:cubicBezTo>
                  <a:cubicBezTo>
                    <a:pt x="290" y="1760"/>
                    <a:pt x="211" y="1697"/>
                    <a:pt x="156" y="1589"/>
                  </a:cubicBezTo>
                  <a:cubicBezTo>
                    <a:pt x="101" y="1481"/>
                    <a:pt x="42" y="1307"/>
                    <a:pt x="21" y="1176"/>
                  </a:cubicBezTo>
                  <a:cubicBezTo>
                    <a:pt x="0" y="1045"/>
                    <a:pt x="14" y="913"/>
                    <a:pt x="29" y="801"/>
                  </a:cubicBezTo>
                  <a:cubicBezTo>
                    <a:pt x="44" y="689"/>
                    <a:pt x="92" y="587"/>
                    <a:pt x="111" y="501"/>
                  </a:cubicBezTo>
                  <a:cubicBezTo>
                    <a:pt x="130" y="415"/>
                    <a:pt x="101" y="360"/>
                    <a:pt x="141" y="284"/>
                  </a:cubicBezTo>
                  <a:cubicBezTo>
                    <a:pt x="181" y="208"/>
                    <a:pt x="284" y="88"/>
                    <a:pt x="351" y="44"/>
                  </a:cubicBezTo>
                  <a:cubicBezTo>
                    <a:pt x="418" y="0"/>
                    <a:pt x="476" y="20"/>
                    <a:pt x="546" y="21"/>
                  </a:cubicBezTo>
                  <a:cubicBezTo>
                    <a:pt x="616" y="22"/>
                    <a:pt x="700" y="34"/>
                    <a:pt x="771" y="51"/>
                  </a:cubicBezTo>
                  <a:cubicBezTo>
                    <a:pt x="842" y="68"/>
                    <a:pt x="907" y="105"/>
                    <a:pt x="974" y="126"/>
                  </a:cubicBezTo>
                  <a:cubicBezTo>
                    <a:pt x="1041" y="147"/>
                    <a:pt x="1115" y="150"/>
                    <a:pt x="1176" y="179"/>
                  </a:cubicBezTo>
                  <a:cubicBezTo>
                    <a:pt x="1237" y="208"/>
                    <a:pt x="1282" y="244"/>
                    <a:pt x="1341" y="299"/>
                  </a:cubicBezTo>
                  <a:cubicBezTo>
                    <a:pt x="1400" y="354"/>
                    <a:pt x="1494" y="428"/>
                    <a:pt x="1529" y="509"/>
                  </a:cubicBezTo>
                  <a:cubicBezTo>
                    <a:pt x="1564" y="590"/>
                    <a:pt x="1547" y="700"/>
                    <a:pt x="1551" y="786"/>
                  </a:cubicBezTo>
                  <a:cubicBezTo>
                    <a:pt x="1555" y="872"/>
                    <a:pt x="1547" y="942"/>
                    <a:pt x="1551" y="1026"/>
                  </a:cubicBezTo>
                  <a:cubicBezTo>
                    <a:pt x="1555" y="1110"/>
                    <a:pt x="1584" y="1224"/>
                    <a:pt x="1574" y="1289"/>
                  </a:cubicBezTo>
                  <a:cubicBezTo>
                    <a:pt x="1564" y="1354"/>
                    <a:pt x="1525" y="1364"/>
                    <a:pt x="1491" y="1416"/>
                  </a:cubicBezTo>
                  <a:cubicBezTo>
                    <a:pt x="1457" y="1468"/>
                    <a:pt x="1416" y="1544"/>
                    <a:pt x="1371" y="1604"/>
                  </a:cubicBezTo>
                  <a:cubicBezTo>
                    <a:pt x="1326" y="1664"/>
                    <a:pt x="1264" y="1735"/>
                    <a:pt x="1221" y="1776"/>
                  </a:cubicBezTo>
                  <a:cubicBezTo>
                    <a:pt x="1178" y="1817"/>
                    <a:pt x="1152" y="1826"/>
                    <a:pt x="1116" y="1851"/>
                  </a:cubicBezTo>
                  <a:cubicBezTo>
                    <a:pt x="1080" y="1876"/>
                    <a:pt x="1036" y="1901"/>
                    <a:pt x="1004" y="1926"/>
                  </a:cubicBezTo>
                  <a:cubicBezTo>
                    <a:pt x="972" y="1951"/>
                    <a:pt x="967" y="1982"/>
                    <a:pt x="921" y="2001"/>
                  </a:cubicBezTo>
                  <a:cubicBezTo>
                    <a:pt x="875" y="2020"/>
                    <a:pt x="778" y="2041"/>
                    <a:pt x="726" y="2039"/>
                  </a:cubicBezTo>
                  <a:cubicBezTo>
                    <a:pt x="674" y="2037"/>
                    <a:pt x="650" y="2008"/>
                    <a:pt x="606" y="1986"/>
                  </a:cubicBezTo>
                  <a:cubicBezTo>
                    <a:pt x="562" y="1964"/>
                    <a:pt x="516" y="1936"/>
                    <a:pt x="464" y="1904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3" name="Text Box 531"/>
          <p:cNvSpPr txBox="1">
            <a:spLocks noChangeArrowheads="1"/>
          </p:cNvSpPr>
          <p:nvPr/>
        </p:nvSpPr>
        <p:spPr bwMode="auto">
          <a:xfrm>
            <a:off x="5643570" y="3143248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</a:rPr>
              <a:t>Cells </a:t>
            </a:r>
            <a:r>
              <a:rPr lang="fr-FR" b="1" dirty="0">
                <a:solidFill>
                  <a:srgbClr val="FF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fr-FR" sz="1600" b="1" dirty="0">
                <a:solidFill>
                  <a:srgbClr val="FF3300"/>
                </a:solidFill>
              </a:rPr>
              <a:t> </a:t>
            </a:r>
            <a:r>
              <a:rPr lang="fr-FR" b="1" dirty="0" smtClean="0">
                <a:solidFill>
                  <a:srgbClr val="33CC33"/>
                </a:solidFill>
              </a:rPr>
              <a:t>Cell </a:t>
            </a:r>
            <a:r>
              <a:rPr lang="fr-FR" b="1" dirty="0">
                <a:solidFill>
                  <a:srgbClr val="33CC33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fr-FR" b="1" dirty="0"/>
              <a:t> </a:t>
            </a:r>
          </a:p>
        </p:txBody>
      </p:sp>
      <p:grpSp>
        <p:nvGrpSpPr>
          <p:cNvPr id="274" name="Group 555"/>
          <p:cNvGrpSpPr>
            <a:grpSpLocks/>
          </p:cNvGrpSpPr>
          <p:nvPr/>
        </p:nvGrpSpPr>
        <p:grpSpPr bwMode="auto">
          <a:xfrm>
            <a:off x="3929058" y="4071942"/>
            <a:ext cx="2376488" cy="1001713"/>
            <a:chOff x="2688" y="2544"/>
            <a:chExt cx="1353" cy="631"/>
          </a:xfrm>
        </p:grpSpPr>
        <p:sp>
          <p:nvSpPr>
            <p:cNvPr id="275" name="Freeform 308"/>
            <p:cNvSpPr>
              <a:spLocks/>
            </p:cNvSpPr>
            <p:nvPr/>
          </p:nvSpPr>
          <p:spPr bwMode="auto">
            <a:xfrm>
              <a:off x="2688" y="2544"/>
              <a:ext cx="1152" cy="48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686" y="263"/>
                </a:cxn>
                <a:cxn ang="0">
                  <a:pos x="0" y="263"/>
                </a:cxn>
              </a:cxnLst>
              <a:rect l="0" t="0" r="r" b="b"/>
              <a:pathLst>
                <a:path w="1152" h="263">
                  <a:moveTo>
                    <a:pt x="1152" y="0"/>
                  </a:moveTo>
                  <a:lnTo>
                    <a:pt x="686" y="263"/>
                  </a:lnTo>
                  <a:lnTo>
                    <a:pt x="0" y="26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309"/>
            <p:cNvSpPr>
              <a:spLocks/>
            </p:cNvSpPr>
            <p:nvPr/>
          </p:nvSpPr>
          <p:spPr bwMode="auto">
            <a:xfrm>
              <a:off x="2688" y="2688"/>
              <a:ext cx="1353" cy="487"/>
            </a:xfrm>
            <a:custGeom>
              <a:avLst/>
              <a:gdLst/>
              <a:ahLst/>
              <a:cxnLst>
                <a:cxn ang="0">
                  <a:pos x="1353" y="198"/>
                </a:cxn>
                <a:cxn ang="0">
                  <a:pos x="686" y="0"/>
                </a:cxn>
                <a:cxn ang="0">
                  <a:pos x="0" y="0"/>
                </a:cxn>
              </a:cxnLst>
              <a:rect l="0" t="0" r="r" b="b"/>
              <a:pathLst>
                <a:path w="1353" h="198">
                  <a:moveTo>
                    <a:pt x="1353" y="198"/>
                  </a:moveTo>
                  <a:lnTo>
                    <a:pt x="686" y="0"/>
                  </a:lnTo>
                  <a:lnTo>
                    <a:pt x="0" y="0"/>
                  </a:lnTo>
                </a:path>
              </a:pathLst>
            </a:custGeom>
            <a:noFill/>
            <a:ln w="1143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7" name="Rectangle 560"/>
          <p:cNvSpPr>
            <a:spLocks noChangeArrowheads="1"/>
          </p:cNvSpPr>
          <p:nvPr/>
        </p:nvSpPr>
        <p:spPr bwMode="auto">
          <a:xfrm>
            <a:off x="3571868" y="3500438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u="sng" dirty="0" err="1" smtClean="0">
                <a:solidFill>
                  <a:srgbClr val="FF0000"/>
                </a:solidFill>
                <a:latin typeface="Arial" charset="0"/>
              </a:rPr>
              <a:t>Transmetter</a:t>
            </a:r>
            <a:endParaRPr lang="fr-FR" sz="1600" b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fr-FR" sz="1600" b="1" dirty="0" smtClean="0"/>
              <a:t>Glucagon/Insuline</a:t>
            </a:r>
            <a:endParaRPr lang="fr-FR" sz="1600" b="1" dirty="0"/>
          </a:p>
        </p:txBody>
      </p:sp>
      <p:sp>
        <p:nvSpPr>
          <p:cNvPr id="278" name="Rectangle 568"/>
          <p:cNvSpPr>
            <a:spLocks noChangeArrowheads="1"/>
          </p:cNvSpPr>
          <p:nvPr/>
        </p:nvSpPr>
        <p:spPr bwMode="auto">
          <a:xfrm>
            <a:off x="3962399" y="4419600"/>
            <a:ext cx="2092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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Insulin  and  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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</a:rPr>
              <a:t> Glucagon</a:t>
            </a:r>
          </a:p>
        </p:txBody>
      </p:sp>
      <p:sp>
        <p:nvSpPr>
          <p:cNvPr id="280" name="Rectangle 299"/>
          <p:cNvSpPr>
            <a:spLocks noChangeArrowheads="1"/>
          </p:cNvSpPr>
          <p:nvPr/>
        </p:nvSpPr>
        <p:spPr bwMode="auto">
          <a:xfrm>
            <a:off x="1285852" y="1714488"/>
            <a:ext cx="2286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Receptor-Effector</a:t>
            </a:r>
            <a:endParaRPr lang="fr-FR" u="sng" dirty="0"/>
          </a:p>
        </p:txBody>
      </p:sp>
      <p:sp>
        <p:nvSpPr>
          <p:cNvPr id="281" name="Freeform 254"/>
          <p:cNvSpPr>
            <a:spLocks/>
          </p:cNvSpPr>
          <p:nvPr/>
        </p:nvSpPr>
        <p:spPr bwMode="auto">
          <a:xfrm>
            <a:off x="1219200" y="2117725"/>
            <a:ext cx="2133600" cy="1219200"/>
          </a:xfrm>
          <a:custGeom>
            <a:avLst/>
            <a:gdLst/>
            <a:ahLst/>
            <a:cxnLst>
              <a:cxn ang="0">
                <a:pos x="1348" y="221"/>
              </a:cxn>
              <a:cxn ang="0">
                <a:pos x="1425" y="221"/>
              </a:cxn>
              <a:cxn ang="0">
                <a:pos x="2441" y="41"/>
              </a:cxn>
              <a:cxn ang="0">
                <a:pos x="3109" y="465"/>
              </a:cxn>
              <a:cxn ang="0">
                <a:pos x="3405" y="1982"/>
              </a:cxn>
              <a:cxn ang="0">
                <a:pos x="3122" y="2214"/>
              </a:cxn>
              <a:cxn ang="0">
                <a:pos x="2544" y="1700"/>
              </a:cxn>
              <a:cxn ang="0">
                <a:pos x="1811" y="1494"/>
              </a:cxn>
              <a:cxn ang="0">
                <a:pos x="1605" y="1147"/>
              </a:cxn>
              <a:cxn ang="0">
                <a:pos x="1608" y="890"/>
              </a:cxn>
              <a:cxn ang="0">
                <a:pos x="1605" y="388"/>
              </a:cxn>
              <a:cxn ang="0">
                <a:pos x="1608" y="787"/>
              </a:cxn>
              <a:cxn ang="0">
                <a:pos x="1605" y="1057"/>
              </a:cxn>
              <a:cxn ang="0">
                <a:pos x="1567" y="1301"/>
              </a:cxn>
              <a:cxn ang="0">
                <a:pos x="1258" y="1082"/>
              </a:cxn>
              <a:cxn ang="0">
                <a:pos x="589" y="980"/>
              </a:cxn>
              <a:cxn ang="0">
                <a:pos x="75" y="1031"/>
              </a:cxn>
              <a:cxn ang="0">
                <a:pos x="139" y="800"/>
              </a:cxn>
              <a:cxn ang="0">
                <a:pos x="589" y="427"/>
              </a:cxn>
              <a:cxn ang="0">
                <a:pos x="1412" y="260"/>
              </a:cxn>
            </a:cxnLst>
            <a:rect l="0" t="0" r="r" b="b"/>
            <a:pathLst>
              <a:path w="3407" h="2273">
                <a:moveTo>
                  <a:pt x="1348" y="221"/>
                </a:moveTo>
                <a:cubicBezTo>
                  <a:pt x="1296" y="236"/>
                  <a:pt x="1243" y="251"/>
                  <a:pt x="1425" y="221"/>
                </a:cubicBezTo>
                <a:cubicBezTo>
                  <a:pt x="1607" y="191"/>
                  <a:pt x="2160" y="0"/>
                  <a:pt x="2441" y="41"/>
                </a:cubicBezTo>
                <a:cubicBezTo>
                  <a:pt x="2722" y="82"/>
                  <a:pt x="2948" y="142"/>
                  <a:pt x="3109" y="465"/>
                </a:cubicBezTo>
                <a:cubicBezTo>
                  <a:pt x="3270" y="788"/>
                  <a:pt x="3403" y="1691"/>
                  <a:pt x="3405" y="1982"/>
                </a:cubicBezTo>
                <a:cubicBezTo>
                  <a:pt x="3407" y="2273"/>
                  <a:pt x="3266" y="2261"/>
                  <a:pt x="3122" y="2214"/>
                </a:cubicBezTo>
                <a:cubicBezTo>
                  <a:pt x="2978" y="2167"/>
                  <a:pt x="2762" y="1820"/>
                  <a:pt x="2544" y="1700"/>
                </a:cubicBezTo>
                <a:cubicBezTo>
                  <a:pt x="2326" y="1580"/>
                  <a:pt x="1968" y="1586"/>
                  <a:pt x="1811" y="1494"/>
                </a:cubicBezTo>
                <a:cubicBezTo>
                  <a:pt x="1654" y="1402"/>
                  <a:pt x="1639" y="1248"/>
                  <a:pt x="1605" y="1147"/>
                </a:cubicBezTo>
                <a:cubicBezTo>
                  <a:pt x="1571" y="1046"/>
                  <a:pt x="1608" y="1016"/>
                  <a:pt x="1608" y="890"/>
                </a:cubicBezTo>
                <a:cubicBezTo>
                  <a:pt x="1608" y="764"/>
                  <a:pt x="1605" y="405"/>
                  <a:pt x="1605" y="388"/>
                </a:cubicBezTo>
                <a:cubicBezTo>
                  <a:pt x="1605" y="371"/>
                  <a:pt x="1608" y="676"/>
                  <a:pt x="1608" y="787"/>
                </a:cubicBezTo>
                <a:cubicBezTo>
                  <a:pt x="1608" y="898"/>
                  <a:pt x="1612" y="971"/>
                  <a:pt x="1605" y="1057"/>
                </a:cubicBezTo>
                <a:cubicBezTo>
                  <a:pt x="1598" y="1143"/>
                  <a:pt x="1625" y="1297"/>
                  <a:pt x="1567" y="1301"/>
                </a:cubicBezTo>
                <a:cubicBezTo>
                  <a:pt x="1509" y="1305"/>
                  <a:pt x="1421" y="1135"/>
                  <a:pt x="1258" y="1082"/>
                </a:cubicBezTo>
                <a:cubicBezTo>
                  <a:pt x="1095" y="1029"/>
                  <a:pt x="786" y="988"/>
                  <a:pt x="589" y="980"/>
                </a:cubicBezTo>
                <a:cubicBezTo>
                  <a:pt x="392" y="972"/>
                  <a:pt x="150" y="1061"/>
                  <a:pt x="75" y="1031"/>
                </a:cubicBezTo>
                <a:cubicBezTo>
                  <a:pt x="0" y="1001"/>
                  <a:pt x="53" y="901"/>
                  <a:pt x="139" y="800"/>
                </a:cubicBezTo>
                <a:cubicBezTo>
                  <a:pt x="225" y="699"/>
                  <a:pt x="377" y="517"/>
                  <a:pt x="589" y="427"/>
                </a:cubicBezTo>
                <a:cubicBezTo>
                  <a:pt x="801" y="337"/>
                  <a:pt x="1275" y="288"/>
                  <a:pt x="1412" y="260"/>
                </a:cubicBezTo>
              </a:path>
            </a:pathLst>
          </a:custGeom>
          <a:gradFill rotWithShape="0">
            <a:gsLst>
              <a:gs pos="0">
                <a:srgbClr val="993300"/>
              </a:gs>
              <a:gs pos="100000">
                <a:srgbClr val="996633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2" name="Rectangle 300"/>
          <p:cNvSpPr>
            <a:spLocks noChangeArrowheads="1"/>
          </p:cNvSpPr>
          <p:nvPr/>
        </p:nvSpPr>
        <p:spPr bwMode="auto">
          <a:xfrm>
            <a:off x="785786" y="2285992"/>
            <a:ext cx="312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Liver</a:t>
            </a:r>
            <a:r>
              <a:rPr lang="fr-FR" sz="1600" b="1" dirty="0">
                <a:latin typeface="Arial" charset="0"/>
                <a:cs typeface="Arial" charset="0"/>
              </a:rPr>
              <a:t> : </a:t>
            </a:r>
            <a:r>
              <a:rPr lang="fr-FR" sz="1400" b="1" dirty="0" smtClean="0">
                <a:latin typeface="Arial" charset="0"/>
                <a:cs typeface="Arial" charset="0"/>
              </a:rPr>
              <a:t>Storage of glucose in the  form of glycogen</a:t>
            </a:r>
            <a:r>
              <a:rPr lang="fr-FR" sz="1600" b="1" dirty="0" smtClean="0">
                <a:latin typeface="Arial" charset="0"/>
                <a:cs typeface="Arial" charset="0"/>
              </a:rPr>
              <a:t>      </a:t>
            </a:r>
            <a:endParaRPr lang="fr-FR" sz="1600" b="1" dirty="0">
              <a:latin typeface="Arial" charset="0"/>
              <a:cs typeface="Arial" charset="0"/>
            </a:endParaRPr>
          </a:p>
          <a:p>
            <a:pPr eaLnBrk="0" hangingPunct="0"/>
            <a:endParaRPr lang="fr-FR" sz="1600" b="1" dirty="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83" name="Rectangle 556"/>
          <p:cNvSpPr>
            <a:spLocks noChangeArrowheads="1"/>
          </p:cNvSpPr>
          <p:nvPr/>
        </p:nvSpPr>
        <p:spPr bwMode="auto">
          <a:xfrm>
            <a:off x="1143000" y="2895600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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glycogenesis  and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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glycogenolysis</a:t>
            </a:r>
            <a:r>
              <a:rPr lang="fr-FR" sz="1600" b="1" dirty="0" smtClean="0">
                <a:latin typeface="Arial" charset="0"/>
                <a:cs typeface="Arial" charset="0"/>
              </a:rPr>
              <a:t>  </a:t>
            </a:r>
            <a:endParaRPr lang="fr-FR" sz="1600" b="1" dirty="0">
              <a:latin typeface="Arial" charset="0"/>
              <a:cs typeface="Arial" charset="0"/>
            </a:endParaRPr>
          </a:p>
        </p:txBody>
      </p:sp>
      <p:grpSp>
        <p:nvGrpSpPr>
          <p:cNvPr id="284" name="Group 245"/>
          <p:cNvGrpSpPr>
            <a:grpSpLocks/>
          </p:cNvGrpSpPr>
          <p:nvPr/>
        </p:nvGrpSpPr>
        <p:grpSpPr bwMode="auto">
          <a:xfrm>
            <a:off x="1285852" y="3714752"/>
            <a:ext cx="2409825" cy="1004888"/>
            <a:chOff x="1909" y="3324"/>
            <a:chExt cx="1518" cy="633"/>
          </a:xfrm>
        </p:grpSpPr>
        <p:sp>
          <p:nvSpPr>
            <p:cNvPr id="285" name="Rectangle 246"/>
            <p:cNvSpPr>
              <a:spLocks noChangeArrowheads="1"/>
            </p:cNvSpPr>
            <p:nvPr/>
          </p:nvSpPr>
          <p:spPr bwMode="auto">
            <a:xfrm rot="20048696">
              <a:off x="1918" y="3618"/>
              <a:ext cx="1447" cy="28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Freeform 247"/>
            <p:cNvSpPr>
              <a:spLocks/>
            </p:cNvSpPr>
            <p:nvPr/>
          </p:nvSpPr>
          <p:spPr bwMode="auto">
            <a:xfrm>
              <a:off x="1935" y="3324"/>
              <a:ext cx="1299" cy="633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289" y="354"/>
                </a:cxn>
                <a:cxn ang="0">
                  <a:pos x="572" y="160"/>
                </a:cxn>
                <a:cxn ang="0">
                  <a:pos x="1047" y="48"/>
                </a:cxn>
                <a:cxn ang="0">
                  <a:pos x="1221" y="33"/>
                </a:cxn>
                <a:cxn ang="0">
                  <a:pos x="1299" y="0"/>
                </a:cxn>
              </a:cxnLst>
              <a:rect l="0" t="0" r="r" b="b"/>
              <a:pathLst>
                <a:path w="1299" h="633">
                  <a:moveTo>
                    <a:pt x="0" y="633"/>
                  </a:moveTo>
                  <a:cubicBezTo>
                    <a:pt x="49" y="587"/>
                    <a:pt x="194" y="433"/>
                    <a:pt x="289" y="354"/>
                  </a:cubicBezTo>
                  <a:cubicBezTo>
                    <a:pt x="384" y="275"/>
                    <a:pt x="445" y="211"/>
                    <a:pt x="572" y="160"/>
                  </a:cubicBezTo>
                  <a:cubicBezTo>
                    <a:pt x="698" y="109"/>
                    <a:pt x="939" y="69"/>
                    <a:pt x="1047" y="48"/>
                  </a:cubicBezTo>
                  <a:cubicBezTo>
                    <a:pt x="1155" y="27"/>
                    <a:pt x="1179" y="41"/>
                    <a:pt x="1221" y="33"/>
                  </a:cubicBezTo>
                  <a:cubicBezTo>
                    <a:pt x="1263" y="25"/>
                    <a:pt x="1283" y="7"/>
                    <a:pt x="1299" y="0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" name="Freeform 248"/>
            <p:cNvSpPr>
              <a:spLocks/>
            </p:cNvSpPr>
            <p:nvPr/>
          </p:nvSpPr>
          <p:spPr bwMode="auto">
            <a:xfrm rot="-1551304">
              <a:off x="1987" y="3886"/>
              <a:ext cx="1440" cy="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57" y="27"/>
                </a:cxn>
                <a:cxn ang="0">
                  <a:pos x="1897" y="167"/>
                </a:cxn>
                <a:cxn ang="0">
                  <a:pos x="2677" y="27"/>
                </a:cxn>
                <a:cxn ang="0">
                  <a:pos x="3600" y="3"/>
                </a:cxn>
              </a:cxnLst>
              <a:rect l="0" t="0" r="r" b="b"/>
              <a:pathLst>
                <a:path w="3600" h="167">
                  <a:moveTo>
                    <a:pt x="0" y="3"/>
                  </a:moveTo>
                  <a:cubicBezTo>
                    <a:pt x="143" y="7"/>
                    <a:pt x="541" y="0"/>
                    <a:pt x="857" y="27"/>
                  </a:cubicBezTo>
                  <a:cubicBezTo>
                    <a:pt x="1173" y="54"/>
                    <a:pt x="1594" y="167"/>
                    <a:pt x="1897" y="167"/>
                  </a:cubicBezTo>
                  <a:cubicBezTo>
                    <a:pt x="2200" y="167"/>
                    <a:pt x="2393" y="54"/>
                    <a:pt x="2677" y="27"/>
                  </a:cubicBezTo>
                  <a:cubicBezTo>
                    <a:pt x="2961" y="0"/>
                    <a:pt x="3408" y="8"/>
                    <a:pt x="3600" y="3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8" name="Freeform 249"/>
            <p:cNvSpPr>
              <a:spLocks/>
            </p:cNvSpPr>
            <p:nvPr/>
          </p:nvSpPr>
          <p:spPr bwMode="auto">
            <a:xfrm rot="-1551304">
              <a:off x="1909" y="3534"/>
              <a:ext cx="1328" cy="185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1699" y="13"/>
                </a:cxn>
                <a:cxn ang="0">
                  <a:pos x="3320" y="473"/>
                </a:cxn>
              </a:cxnLst>
              <a:rect l="0" t="0" r="r" b="b"/>
              <a:pathLst>
                <a:path w="3320" h="473">
                  <a:moveTo>
                    <a:pt x="0" y="393"/>
                  </a:moveTo>
                  <a:cubicBezTo>
                    <a:pt x="286" y="330"/>
                    <a:pt x="1146" y="0"/>
                    <a:pt x="1699" y="13"/>
                  </a:cubicBezTo>
                  <a:cubicBezTo>
                    <a:pt x="2252" y="26"/>
                    <a:pt x="2982" y="377"/>
                    <a:pt x="3320" y="473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9" name="Freeform 250"/>
            <p:cNvSpPr>
              <a:spLocks/>
            </p:cNvSpPr>
            <p:nvPr/>
          </p:nvSpPr>
          <p:spPr bwMode="auto">
            <a:xfrm rot="-1551304">
              <a:off x="1974" y="3601"/>
              <a:ext cx="1272" cy="1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600" y="20"/>
                </a:cxn>
                <a:cxn ang="0">
                  <a:pos x="3180" y="480"/>
                </a:cxn>
              </a:cxnLst>
              <a:rect l="0" t="0" r="r" b="b"/>
              <a:pathLst>
                <a:path w="3180" h="480">
                  <a:moveTo>
                    <a:pt x="0" y="360"/>
                  </a:moveTo>
                  <a:cubicBezTo>
                    <a:pt x="267" y="303"/>
                    <a:pt x="1070" y="0"/>
                    <a:pt x="1600" y="20"/>
                  </a:cubicBezTo>
                  <a:cubicBezTo>
                    <a:pt x="2130" y="40"/>
                    <a:pt x="2851" y="384"/>
                    <a:pt x="3180" y="480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0" name="Freeform 251"/>
            <p:cNvSpPr>
              <a:spLocks/>
            </p:cNvSpPr>
            <p:nvPr/>
          </p:nvSpPr>
          <p:spPr bwMode="auto">
            <a:xfrm rot="-1551304">
              <a:off x="2035" y="3701"/>
              <a:ext cx="1200" cy="1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440" y="20"/>
                </a:cxn>
                <a:cxn ang="0">
                  <a:pos x="3000" y="360"/>
                </a:cxn>
              </a:cxnLst>
              <a:rect l="0" t="0" r="r" b="b"/>
              <a:pathLst>
                <a:path w="3000" h="360">
                  <a:moveTo>
                    <a:pt x="0" y="240"/>
                  </a:moveTo>
                  <a:cubicBezTo>
                    <a:pt x="240" y="203"/>
                    <a:pt x="940" y="0"/>
                    <a:pt x="1440" y="20"/>
                  </a:cubicBezTo>
                  <a:cubicBezTo>
                    <a:pt x="1940" y="40"/>
                    <a:pt x="2675" y="289"/>
                    <a:pt x="3000" y="360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1" name="Freeform 252"/>
            <p:cNvSpPr>
              <a:spLocks/>
            </p:cNvSpPr>
            <p:nvPr/>
          </p:nvSpPr>
          <p:spPr bwMode="auto">
            <a:xfrm rot="-1551304">
              <a:off x="2045" y="3786"/>
              <a:ext cx="1176" cy="95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340" y="3"/>
                </a:cxn>
                <a:cxn ang="0">
                  <a:pos x="2940" y="243"/>
                </a:cxn>
              </a:cxnLst>
              <a:rect l="0" t="0" r="r" b="b"/>
              <a:pathLst>
                <a:path w="2940" h="243">
                  <a:moveTo>
                    <a:pt x="0" y="223"/>
                  </a:moveTo>
                  <a:cubicBezTo>
                    <a:pt x="220" y="186"/>
                    <a:pt x="850" y="0"/>
                    <a:pt x="1340" y="3"/>
                  </a:cubicBezTo>
                  <a:cubicBezTo>
                    <a:pt x="1830" y="6"/>
                    <a:pt x="2607" y="193"/>
                    <a:pt x="2940" y="243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2" name="Freeform 253"/>
            <p:cNvSpPr>
              <a:spLocks/>
            </p:cNvSpPr>
            <p:nvPr/>
          </p:nvSpPr>
          <p:spPr bwMode="auto">
            <a:xfrm rot="-1551304">
              <a:off x="2217" y="3876"/>
              <a:ext cx="84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7" y="92"/>
                </a:cxn>
                <a:cxn ang="0">
                  <a:pos x="2120" y="60"/>
                </a:cxn>
              </a:cxnLst>
              <a:rect l="0" t="0" r="r" b="b"/>
              <a:pathLst>
                <a:path w="2120" h="102">
                  <a:moveTo>
                    <a:pt x="0" y="0"/>
                  </a:moveTo>
                  <a:cubicBezTo>
                    <a:pt x="213" y="15"/>
                    <a:pt x="944" y="82"/>
                    <a:pt x="1297" y="92"/>
                  </a:cubicBezTo>
                  <a:cubicBezTo>
                    <a:pt x="1650" y="102"/>
                    <a:pt x="1949" y="67"/>
                    <a:pt x="2120" y="60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3" name="Text Box 301"/>
          <p:cNvSpPr txBox="1">
            <a:spLocks noChangeArrowheads="1"/>
          </p:cNvSpPr>
          <p:nvPr/>
        </p:nvSpPr>
        <p:spPr bwMode="auto">
          <a:xfrm>
            <a:off x="1071538" y="3714752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Muscle :</a:t>
            </a:r>
            <a:r>
              <a:rPr lang="fr-FR" sz="1600" b="1" dirty="0">
                <a:latin typeface="Arial" charset="0"/>
                <a:cs typeface="Arial" charset="0"/>
              </a:rPr>
              <a:t> </a:t>
            </a:r>
            <a:r>
              <a:rPr lang="fr-FR" sz="1400" b="1" dirty="0" err="1" smtClean="0">
                <a:latin typeface="Arial" charset="0"/>
                <a:cs typeface="Arial" charset="0"/>
              </a:rPr>
              <a:t>Utilization</a:t>
            </a:r>
            <a:r>
              <a:rPr lang="fr-FR" sz="1400" b="1" dirty="0" smtClean="0">
                <a:latin typeface="Arial" charset="0"/>
                <a:cs typeface="Arial" charset="0"/>
              </a:rPr>
              <a:t> of </a:t>
            </a:r>
            <a:r>
              <a:rPr lang="fr-FR" sz="1400" b="1" dirty="0">
                <a:latin typeface="Arial" charset="0"/>
                <a:cs typeface="Arial" charset="0"/>
              </a:rPr>
              <a:t>glucose  </a:t>
            </a:r>
            <a:r>
              <a:rPr lang="fr-FR" sz="1400" b="1" dirty="0" smtClean="0">
                <a:latin typeface="Arial" charset="0"/>
                <a:cs typeface="Arial" charset="0"/>
              </a:rPr>
              <a:t>and </a:t>
            </a:r>
            <a:r>
              <a:rPr lang="fr-FR" sz="1400" b="1" dirty="0" err="1" smtClean="0">
                <a:latin typeface="Arial" charset="0"/>
                <a:cs typeface="Arial" charset="0"/>
              </a:rPr>
              <a:t>storage</a:t>
            </a:r>
            <a:r>
              <a:rPr lang="fr-FR" sz="1400" b="1" dirty="0" smtClean="0">
                <a:latin typeface="Arial" charset="0"/>
                <a:cs typeface="Arial" charset="0"/>
              </a:rPr>
              <a:t> of </a:t>
            </a:r>
            <a:r>
              <a:rPr lang="fr-FR" sz="1400" b="1" dirty="0">
                <a:latin typeface="Arial" charset="0"/>
                <a:cs typeface="Arial" charset="0"/>
              </a:rPr>
              <a:t>glucose </a:t>
            </a:r>
            <a:r>
              <a:rPr lang="fr-FR" sz="1400" b="1" dirty="0" smtClean="0">
                <a:latin typeface="Arial" charset="0"/>
                <a:cs typeface="Arial" charset="0"/>
              </a:rPr>
              <a:t>in the  form of glycogen</a:t>
            </a:r>
            <a:endParaRPr lang="fr-FR" sz="1400" b="1" dirty="0">
              <a:latin typeface="Arial" charset="0"/>
              <a:cs typeface="Arial" charset="0"/>
            </a:endParaRPr>
          </a:p>
        </p:txBody>
      </p:sp>
      <p:sp>
        <p:nvSpPr>
          <p:cNvPr id="294" name="Rectangle 557"/>
          <p:cNvSpPr>
            <a:spLocks noChangeArrowheads="1"/>
          </p:cNvSpPr>
          <p:nvPr/>
        </p:nvSpPr>
        <p:spPr bwMode="auto">
          <a:xfrm>
            <a:off x="1080655" y="4481945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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glycogenesis  and 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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glycogenolysis</a:t>
            </a:r>
            <a:endParaRPr lang="fr-FR" sz="1600" b="1" dirty="0">
              <a:solidFill>
                <a:srgbClr val="3399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5" name="Group 242"/>
          <p:cNvGrpSpPr>
            <a:grpSpLocks/>
          </p:cNvGrpSpPr>
          <p:nvPr/>
        </p:nvGrpSpPr>
        <p:grpSpPr bwMode="auto">
          <a:xfrm>
            <a:off x="1524000" y="5165725"/>
            <a:ext cx="1746250" cy="1371600"/>
            <a:chOff x="960" y="3254"/>
            <a:chExt cx="1100" cy="864"/>
          </a:xfrm>
        </p:grpSpPr>
        <p:sp>
          <p:nvSpPr>
            <p:cNvPr id="296" name="AutoShape 243"/>
            <p:cNvSpPr>
              <a:spLocks noChangeArrowheads="1"/>
            </p:cNvSpPr>
            <p:nvPr/>
          </p:nvSpPr>
          <p:spPr bwMode="auto">
            <a:xfrm>
              <a:off x="1004" y="3254"/>
              <a:ext cx="1056" cy="672"/>
            </a:xfrm>
            <a:prstGeom prst="cloudCallout">
              <a:avLst>
                <a:gd name="adj1" fmla="val -43750"/>
                <a:gd name="adj2" fmla="val 6994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297" name="Freeform 244"/>
            <p:cNvSpPr>
              <a:spLocks/>
            </p:cNvSpPr>
            <p:nvPr/>
          </p:nvSpPr>
          <p:spPr bwMode="auto">
            <a:xfrm>
              <a:off x="960" y="3846"/>
              <a:ext cx="382" cy="272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60" y="20"/>
                </a:cxn>
                <a:cxn ang="0">
                  <a:pos x="360" y="64"/>
                </a:cxn>
                <a:cxn ang="0">
                  <a:pos x="288" y="224"/>
                </a:cxn>
                <a:cxn ang="0">
                  <a:pos x="152" y="300"/>
                </a:cxn>
                <a:cxn ang="0">
                  <a:pos x="92" y="296"/>
                </a:cxn>
                <a:cxn ang="0">
                  <a:pos x="40" y="248"/>
                </a:cxn>
                <a:cxn ang="0">
                  <a:pos x="132" y="84"/>
                </a:cxn>
                <a:cxn ang="0">
                  <a:pos x="160" y="36"/>
                </a:cxn>
                <a:cxn ang="0">
                  <a:pos x="172" y="8"/>
                </a:cxn>
                <a:cxn ang="0">
                  <a:pos x="192" y="0"/>
                </a:cxn>
              </a:cxnLst>
              <a:rect l="0" t="0" r="r" b="b"/>
              <a:pathLst>
                <a:path w="382" h="300">
                  <a:moveTo>
                    <a:pt x="192" y="0"/>
                  </a:moveTo>
                  <a:cubicBezTo>
                    <a:pt x="213" y="14"/>
                    <a:pt x="236" y="15"/>
                    <a:pt x="260" y="20"/>
                  </a:cubicBezTo>
                  <a:cubicBezTo>
                    <a:pt x="290" y="40"/>
                    <a:pt x="329" y="44"/>
                    <a:pt x="360" y="64"/>
                  </a:cubicBezTo>
                  <a:cubicBezTo>
                    <a:pt x="382" y="130"/>
                    <a:pt x="354" y="202"/>
                    <a:pt x="288" y="224"/>
                  </a:cubicBezTo>
                  <a:cubicBezTo>
                    <a:pt x="247" y="255"/>
                    <a:pt x="204" y="291"/>
                    <a:pt x="152" y="300"/>
                  </a:cubicBezTo>
                  <a:cubicBezTo>
                    <a:pt x="132" y="299"/>
                    <a:pt x="112" y="298"/>
                    <a:pt x="92" y="296"/>
                  </a:cubicBezTo>
                  <a:cubicBezTo>
                    <a:pt x="71" y="294"/>
                    <a:pt x="58" y="260"/>
                    <a:pt x="40" y="248"/>
                  </a:cubicBezTo>
                  <a:cubicBezTo>
                    <a:pt x="0" y="169"/>
                    <a:pt x="74" y="123"/>
                    <a:pt x="132" y="84"/>
                  </a:cubicBezTo>
                  <a:cubicBezTo>
                    <a:pt x="143" y="68"/>
                    <a:pt x="155" y="54"/>
                    <a:pt x="160" y="36"/>
                  </a:cubicBezTo>
                  <a:cubicBezTo>
                    <a:pt x="163" y="27"/>
                    <a:pt x="163" y="14"/>
                    <a:pt x="172" y="8"/>
                  </a:cubicBezTo>
                  <a:cubicBezTo>
                    <a:pt x="178" y="4"/>
                    <a:pt x="185" y="3"/>
                    <a:pt x="192" y="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8" name="Rectangle 302"/>
          <p:cNvSpPr>
            <a:spLocks noChangeArrowheads="1"/>
          </p:cNvSpPr>
          <p:nvPr/>
        </p:nvSpPr>
        <p:spPr bwMode="auto">
          <a:xfrm>
            <a:off x="1000100" y="5143512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Adipose tissue</a:t>
            </a:r>
            <a:r>
              <a:rPr lang="fr-FR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 :</a:t>
            </a:r>
            <a:endParaRPr lang="fr-FR" sz="1600" b="1" u="sng" dirty="0">
              <a:latin typeface="Arial" charset="0"/>
              <a:cs typeface="Arial" charset="0"/>
            </a:endParaRPr>
          </a:p>
          <a:p>
            <a:pPr algn="ctr" eaLnBrk="0" hangingPunct="0"/>
            <a:r>
              <a:rPr lang="fr-FR" sz="1400" b="1" dirty="0">
                <a:latin typeface="Arial" charset="0"/>
                <a:cs typeface="Arial" charset="0"/>
              </a:rPr>
              <a:t>Transformation </a:t>
            </a:r>
            <a:r>
              <a:rPr lang="fr-FR" sz="1400" b="1" dirty="0" smtClean="0">
                <a:latin typeface="Arial" charset="0"/>
                <a:cs typeface="Arial" charset="0"/>
              </a:rPr>
              <a:t>of</a:t>
            </a:r>
            <a:r>
              <a:rPr lang="fr-FR" sz="1400" b="1" dirty="0" smtClean="0">
                <a:latin typeface="Arial" charset="0"/>
                <a:cs typeface="Arial" charset="0"/>
              </a:rPr>
              <a:t> </a:t>
            </a:r>
            <a:r>
              <a:rPr lang="fr-FR" sz="1400" b="1" dirty="0">
                <a:latin typeface="Arial" charset="0"/>
                <a:cs typeface="Arial" charset="0"/>
              </a:rPr>
              <a:t>glucose </a:t>
            </a:r>
            <a:r>
              <a:rPr lang="fr-FR" sz="1400" b="1" dirty="0" smtClean="0">
                <a:latin typeface="Arial" charset="0"/>
                <a:cs typeface="Arial" charset="0"/>
              </a:rPr>
              <a:t>on </a:t>
            </a:r>
            <a:r>
              <a:rPr lang="fr-FR" sz="1400" b="1" dirty="0" err="1" smtClean="0">
                <a:latin typeface="Arial" charset="0"/>
                <a:cs typeface="Arial" charset="0"/>
              </a:rPr>
              <a:t>lipids</a:t>
            </a:r>
            <a:endParaRPr lang="fr-FR" sz="1400" b="1" dirty="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99" name="Rectangle 558"/>
          <p:cNvSpPr>
            <a:spLocks noChangeArrowheads="1"/>
          </p:cNvSpPr>
          <p:nvPr/>
        </p:nvSpPr>
        <p:spPr bwMode="auto">
          <a:xfrm>
            <a:off x="1142976" y="5786454"/>
            <a:ext cx="28328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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lipogenesis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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lipolysis</a:t>
            </a:r>
            <a:endParaRPr lang="fr-FR" sz="1600" b="1" dirty="0">
              <a:solidFill>
                <a:srgbClr val="3399FF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Rectangle 545"/>
          <p:cNvSpPr>
            <a:spLocks noChangeArrowheads="1"/>
          </p:cNvSpPr>
          <p:nvPr/>
        </p:nvSpPr>
        <p:spPr bwMode="auto">
          <a:xfrm>
            <a:off x="3581400" y="63246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Regulating system</a:t>
            </a:r>
            <a:endParaRPr lang="fr-FR" sz="1600" dirty="0"/>
          </a:p>
        </p:txBody>
      </p:sp>
      <p:sp>
        <p:nvSpPr>
          <p:cNvPr id="301" name="Parenthèse ouvrante 300"/>
          <p:cNvSpPr/>
          <p:nvPr/>
        </p:nvSpPr>
        <p:spPr>
          <a:xfrm>
            <a:off x="928662" y="2143116"/>
            <a:ext cx="428628" cy="421484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02" name="Parenthèse fermante 301"/>
          <p:cNvSpPr/>
          <p:nvPr/>
        </p:nvSpPr>
        <p:spPr>
          <a:xfrm>
            <a:off x="3857620" y="2214554"/>
            <a:ext cx="45719" cy="400052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3" name="Rectangle 544"/>
          <p:cNvSpPr>
            <a:spLocks noChangeArrowheads="1"/>
          </p:cNvSpPr>
          <p:nvPr/>
        </p:nvSpPr>
        <p:spPr bwMode="auto">
          <a:xfrm>
            <a:off x="1000100" y="762000"/>
            <a:ext cx="1574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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glycemia</a:t>
            </a:r>
            <a:endParaRPr lang="fr-FR" sz="1600" b="1" dirty="0">
              <a:solidFill>
                <a:srgbClr val="3399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304" name="Group 540"/>
          <p:cNvGrpSpPr>
            <a:grpSpLocks/>
          </p:cNvGrpSpPr>
          <p:nvPr/>
        </p:nvGrpSpPr>
        <p:grpSpPr bwMode="auto">
          <a:xfrm>
            <a:off x="6553200" y="152400"/>
            <a:ext cx="1085850" cy="990600"/>
            <a:chOff x="4128" y="96"/>
            <a:chExt cx="684" cy="624"/>
          </a:xfrm>
        </p:grpSpPr>
        <p:sp>
          <p:nvSpPr>
            <p:cNvPr id="305" name="AutoShape 541"/>
            <p:cNvSpPr>
              <a:spLocks noChangeArrowheads="1"/>
            </p:cNvSpPr>
            <p:nvPr/>
          </p:nvSpPr>
          <p:spPr bwMode="auto">
            <a:xfrm>
              <a:off x="4224" y="96"/>
              <a:ext cx="480" cy="624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" name="Rectangle 542"/>
            <p:cNvSpPr>
              <a:spLocks noChangeArrowheads="1"/>
            </p:cNvSpPr>
            <p:nvPr/>
          </p:nvSpPr>
          <p:spPr bwMode="auto">
            <a:xfrm>
              <a:off x="4128" y="240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 b="1" dirty="0" err="1" smtClean="0">
                  <a:latin typeface="Arial" charset="0"/>
                  <a:cs typeface="Arial" charset="0"/>
                </a:rPr>
                <a:t>Meal</a:t>
              </a:r>
              <a:endParaRPr lang="fr-FR" sz="16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307" name="Rectangle 543"/>
          <p:cNvSpPr>
            <a:spLocks noChangeArrowheads="1"/>
          </p:cNvSpPr>
          <p:nvPr/>
        </p:nvSpPr>
        <p:spPr bwMode="auto">
          <a:xfrm>
            <a:off x="7391400" y="762000"/>
            <a:ext cx="152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 </a:t>
            </a:r>
            <a:r>
              <a:rPr lang="fr-FR" sz="1600" b="1" dirty="0" smtClean="0">
                <a:solidFill>
                  <a:srgbClr val="3399FF"/>
                </a:solidFill>
                <a:latin typeface="Arial" charset="0"/>
                <a:cs typeface="Arial" charset="0"/>
                <a:sym typeface="Symbol" pitchFamily="18" charset="2"/>
              </a:rPr>
              <a:t>glycemia</a:t>
            </a:r>
            <a:endParaRPr lang="fr-FR" sz="1600" b="1" dirty="0">
              <a:solidFill>
                <a:srgbClr val="3399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308" name="Group 551"/>
          <p:cNvGrpSpPr>
            <a:grpSpLocks/>
          </p:cNvGrpSpPr>
          <p:nvPr/>
        </p:nvGrpSpPr>
        <p:grpSpPr bwMode="auto">
          <a:xfrm>
            <a:off x="6781800" y="4267200"/>
            <a:ext cx="1600200" cy="533400"/>
            <a:chOff x="4272" y="2688"/>
            <a:chExt cx="1008" cy="336"/>
          </a:xfrm>
        </p:grpSpPr>
        <p:sp>
          <p:nvSpPr>
            <p:cNvPr id="309" name="Line 532"/>
            <p:cNvSpPr>
              <a:spLocks noChangeShapeType="1"/>
            </p:cNvSpPr>
            <p:nvPr/>
          </p:nvSpPr>
          <p:spPr bwMode="auto">
            <a:xfrm flipH="1" flipV="1">
              <a:off x="4464" y="2688"/>
              <a:ext cx="81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Line 535"/>
            <p:cNvSpPr>
              <a:spLocks noChangeShapeType="1"/>
            </p:cNvSpPr>
            <p:nvPr/>
          </p:nvSpPr>
          <p:spPr bwMode="auto">
            <a:xfrm flipH="1">
              <a:off x="4272" y="2933"/>
              <a:ext cx="98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1" name="Group 559"/>
          <p:cNvGrpSpPr>
            <a:grpSpLocks/>
          </p:cNvGrpSpPr>
          <p:nvPr/>
        </p:nvGrpSpPr>
        <p:grpSpPr bwMode="auto">
          <a:xfrm>
            <a:off x="7315200" y="3810000"/>
            <a:ext cx="493713" cy="493713"/>
            <a:chOff x="4608" y="2400"/>
            <a:chExt cx="311" cy="311"/>
          </a:xfrm>
        </p:grpSpPr>
        <p:sp>
          <p:nvSpPr>
            <p:cNvPr id="312" name="Oval 533"/>
            <p:cNvSpPr>
              <a:spLocks noChangeArrowheads="1"/>
            </p:cNvSpPr>
            <p:nvPr/>
          </p:nvSpPr>
          <p:spPr bwMode="auto">
            <a:xfrm>
              <a:off x="4608" y="2400"/>
              <a:ext cx="311" cy="311"/>
            </a:xfrm>
            <a:prstGeom prst="ellipse">
              <a:avLst/>
            </a:prstGeom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" name="Rectangle 534"/>
            <p:cNvSpPr>
              <a:spLocks noChangeArrowheads="1"/>
            </p:cNvSpPr>
            <p:nvPr/>
          </p:nvSpPr>
          <p:spPr bwMode="auto">
            <a:xfrm>
              <a:off x="4667" y="2540"/>
              <a:ext cx="192" cy="48"/>
            </a:xfrm>
            <a:prstGeom prst="rect">
              <a:avLst/>
            </a:prstGeom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4" name="Group 536"/>
          <p:cNvGrpSpPr>
            <a:grpSpLocks/>
          </p:cNvGrpSpPr>
          <p:nvPr/>
        </p:nvGrpSpPr>
        <p:grpSpPr bwMode="auto">
          <a:xfrm>
            <a:off x="7315200" y="4876800"/>
            <a:ext cx="493713" cy="493713"/>
            <a:chOff x="4608" y="3072"/>
            <a:chExt cx="311" cy="311"/>
          </a:xfrm>
        </p:grpSpPr>
        <p:sp>
          <p:nvSpPr>
            <p:cNvPr id="315" name="Oval 537"/>
            <p:cNvSpPr>
              <a:spLocks noChangeArrowheads="1"/>
            </p:cNvSpPr>
            <p:nvPr/>
          </p:nvSpPr>
          <p:spPr bwMode="auto">
            <a:xfrm>
              <a:off x="4608" y="3072"/>
              <a:ext cx="311" cy="311"/>
            </a:xfrm>
            <a:prstGeom prst="ellipse">
              <a:avLst/>
            </a:prstGeom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" name="AutoShape 538"/>
            <p:cNvSpPr>
              <a:spLocks noChangeArrowheads="1"/>
            </p:cNvSpPr>
            <p:nvPr/>
          </p:nvSpPr>
          <p:spPr bwMode="auto">
            <a:xfrm>
              <a:off x="4670" y="3138"/>
              <a:ext cx="192" cy="192"/>
            </a:xfrm>
            <a:prstGeom prst="plus">
              <a:avLst>
                <a:gd name="adj" fmla="val 39065"/>
              </a:avLst>
            </a:prstGeom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47" grpId="0" animBg="1"/>
      <p:bldP spid="47" grpId="1" animBg="1"/>
      <p:bldP spid="48" grpId="0" animBg="1"/>
      <p:bldP spid="49" grpId="0"/>
      <p:bldP spid="273" grpId="0"/>
      <p:bldP spid="277" grpId="0"/>
      <p:bldP spid="278" grpId="0"/>
      <p:bldP spid="280" grpId="0"/>
      <p:bldP spid="281" grpId="0" animBg="1"/>
      <p:bldP spid="282" grpId="0"/>
      <p:bldP spid="283" grpId="0"/>
      <p:bldP spid="293" grpId="0"/>
      <p:bldP spid="294" grpId="0"/>
      <p:bldP spid="298" grpId="0"/>
      <p:bldP spid="299" grpId="0"/>
      <p:bldP spid="300" grpId="0" animBg="1"/>
      <p:bldP spid="301" grpId="0" animBg="1"/>
      <p:bldP spid="302" grpId="0" animBg="1"/>
      <p:bldP spid="303" grpId="0"/>
      <p:bldP spid="3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5" name="Organigramme : Alternative 4"/>
          <p:cNvSpPr/>
          <p:nvPr/>
        </p:nvSpPr>
        <p:spPr>
          <a:xfrm>
            <a:off x="2214546" y="1857364"/>
            <a:ext cx="5143536" cy="2071702"/>
          </a:xfrm>
          <a:prstGeom prst="flowChartAlternateProcess">
            <a:avLst/>
          </a:prstGeom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fr-FR" sz="5400" b="1" dirty="0" smtClean="0">
                <a:solidFill>
                  <a:schemeClr val="tx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transport </a:t>
            </a:r>
            <a:r>
              <a:rPr lang="fr-FR" sz="5400" b="1" dirty="0" smtClean="0">
                <a:solidFill>
                  <a:schemeClr val="tx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of glucose</a:t>
            </a:r>
            <a:endParaRPr lang="fr-FR" sz="5400" b="1" dirty="0">
              <a:solidFill>
                <a:schemeClr val="tx2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" name="Picture 10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84"/>
            <a:ext cx="276813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8030126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Facilitated </a:t>
            </a:r>
            <a:r>
              <a:rPr lang="fr-FR" sz="24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</a:t>
            </a:r>
            <a:r>
              <a:rPr lang="fr-FR" sz="24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ransport or </a:t>
            </a:r>
            <a:r>
              <a:rPr lang="fr-FR" sz="2400" b="1" dirty="0" err="1" smtClean="0">
                <a:solidFill>
                  <a:srgbClr val="B13F9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</a:t>
            </a:r>
            <a:r>
              <a:rPr lang="fr-FR" sz="2400" b="1" dirty="0" err="1" smtClean="0">
                <a:solidFill>
                  <a:srgbClr val="B13F9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acilitated</a:t>
            </a:r>
            <a:r>
              <a:rPr lang="fr-FR" sz="2400" b="1" dirty="0" smtClean="0">
                <a:solidFill>
                  <a:srgbClr val="B13F9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diffusion</a:t>
            </a:r>
            <a:endParaRPr lang="fr-FR" sz="240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57224" y="2714620"/>
            <a:ext cx="1143008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GLUT4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285720" y="2643182"/>
            <a:ext cx="428628" cy="358896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4593" y="3174309"/>
            <a:ext cx="292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Skeletal 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muscles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Adipose tissue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8662" y="392906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GLUT2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285720" y="3929066"/>
            <a:ext cx="428628" cy="358896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2841" y="4642189"/>
            <a:ext cx="415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Hepatocytes 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ells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β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of endocrine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pancreas.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1500174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is provided by members of the GLUT ("Glucose Transporter") family of transporters, the most important of which are</a:t>
            </a:r>
            <a:r>
              <a:rPr lang="fr-FR" dirty="0" smtClean="0"/>
              <a:t>t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146505"/>
            <a:ext cx="5364088" cy="471149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/>
      <p:bldP spid="7" grpId="0"/>
      <p:bldP spid="8" grpId="0" animBg="1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215105" cy="797226"/>
          </a:xfrm>
        </p:spPr>
        <p:txBody>
          <a:bodyPr>
            <a:noAutofit/>
          </a:bodyPr>
          <a:lstStyle/>
          <a:p>
            <a:r>
              <a:rPr lang="fr-FR" sz="2800" b="1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Secondary active transport</a:t>
            </a:r>
            <a:endParaRPr lang="fr-FR" sz="2800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14480" y="1285860"/>
            <a:ext cx="542928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carried out by the Na+-glucose symport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7" y="20716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digestif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system 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85918" y="171448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abondant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1357290" y="1214422"/>
            <a:ext cx="428628" cy="358896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1357290" y="1643050"/>
            <a:ext cx="428628" cy="358896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28399"/>
            <a:ext cx="9144000" cy="42576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12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5992"/>
            <a:ext cx="8858280" cy="1857388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Glycogenesis</a:t>
            </a:r>
            <a:r>
              <a:rPr lang="fr-FR" sz="5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fr-FR" sz="5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fr-FR" sz="5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 </a:t>
            </a:r>
            <a:r>
              <a:rPr lang="fr-FR" sz="5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(post - prandial period )</a:t>
            </a:r>
            <a:endParaRPr lang="fr-FR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5" name="Picture 6" descr="Résultat de recherche d'images pour &quot;‫رموز الحيرة والتفكير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643042" cy="20702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71802" y="785794"/>
            <a:ext cx="322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objective</a:t>
            </a:r>
            <a:endParaRPr lang="fr-FR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171448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</a:rPr>
              <a:t>In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the liver</a:t>
            </a:r>
            <a:r>
              <a:rPr lang="fr-FR" sz="2400" b="1" dirty="0" smtClean="0">
                <a:solidFill>
                  <a:srgbClr val="7030A0"/>
                </a:solidFill>
              </a:rPr>
              <a:t>: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0100" y="235743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z="2800" dirty="0" smtClean="0"/>
              <a:t>S</a:t>
            </a:r>
            <a:r>
              <a:rPr lang="fr-FR" sz="2800" dirty="0" smtClean="0"/>
              <a:t>torage </a:t>
            </a:r>
            <a:r>
              <a:rPr lang="fr-FR" sz="2800" dirty="0"/>
              <a:t>of excess glucose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571472" y="321468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In the 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muscles: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1538" y="392906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z="2800" dirty="0"/>
              <a:t>R</a:t>
            </a:r>
            <a:r>
              <a:rPr lang="fr-FR" sz="2800" dirty="0" smtClean="0"/>
              <a:t>egeneration </a:t>
            </a:r>
            <a:r>
              <a:rPr lang="fr-FR" sz="2800" dirty="0"/>
              <a:t>of glycogen stores</a:t>
            </a:r>
            <a:endParaRPr lang="fr-FR" sz="28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857760"/>
            <a:ext cx="1295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7752" y="2643182"/>
            <a:ext cx="3352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 smtClean="0">
                <a:solidFill>
                  <a:schemeClr val="tx2"/>
                </a:solidFill>
                <a:cs typeface="Aharoni" pitchFamily="2" charset="-79"/>
              </a:rPr>
              <a:t>I</a:t>
            </a:r>
            <a:r>
              <a:rPr lang="fr-FR" sz="3600" b="1" dirty="0" smtClean="0">
                <a:cs typeface="Aharoni" pitchFamily="2" charset="-79"/>
              </a:rPr>
              <a:t>ntroduction</a:t>
            </a:r>
            <a:endParaRPr lang="fr-FR" sz="3600" b="1" dirty="0"/>
          </a:p>
        </p:txBody>
      </p:sp>
      <p:pic>
        <p:nvPicPr>
          <p:cNvPr id="4" name="Image 3" descr="G:\pancreas-zoom-870x4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286148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 4" descr="G:\15842433-glucose-induces-insulin-release-in-beta-cel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307183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1" name="Picture 1" descr="C:\Users\walid\Documents\Nouveau dossier\foto\images (3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97075" y="3594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Métabolisme de glycogène et régulation hormonale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96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Glycogen metabolism and hormonal regulation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GLUT4 translocation  and  </a:t>
            </a:r>
            <a:r>
              <a:rPr lang="fr-FR" sz="2400" b="1" dirty="0" smtClean="0">
                <a:solidFill>
                  <a:srgbClr val="C00000"/>
                </a:solidFill>
              </a:rPr>
              <a:t>diffusion </a:t>
            </a:r>
            <a:r>
              <a:rPr lang="fr-FR" sz="2400" b="1" dirty="0" smtClean="0">
                <a:solidFill>
                  <a:srgbClr val="C00000"/>
                </a:solidFill>
              </a:rPr>
              <a:t>of </a:t>
            </a:r>
            <a:r>
              <a:rPr lang="fr-FR" sz="2400" b="1" dirty="0" smtClean="0">
                <a:solidFill>
                  <a:srgbClr val="C00000"/>
                </a:solidFill>
              </a:rPr>
              <a:t>glucose </a:t>
            </a:r>
          </a:p>
        </p:txBody>
      </p:sp>
      <p:sp>
        <p:nvSpPr>
          <p:cNvPr id="7" name="Carré corné 6"/>
          <p:cNvSpPr/>
          <p:nvPr/>
        </p:nvSpPr>
        <p:spPr>
          <a:xfrm>
            <a:off x="357158" y="1285860"/>
            <a:ext cx="3357554" cy="228601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en-US" dirty="0"/>
              <a:t>The released insulin binds to its receptor in liver, muscle, and fat cells.</a:t>
            </a:r>
            <a:endParaRPr lang="fr-FR" dirty="0"/>
          </a:p>
        </p:txBody>
      </p:sp>
      <p:sp>
        <p:nvSpPr>
          <p:cNvPr id="8" name="Carré corné 7"/>
          <p:cNvSpPr/>
          <p:nvPr/>
        </p:nvSpPr>
        <p:spPr>
          <a:xfrm>
            <a:off x="683568" y="2348880"/>
            <a:ext cx="3429024" cy="221457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 diffusion du glucose via une augmentation de la synthèse et de la translocation des  transporteurs insulinodépendante   (GLUT4  ) vers la membrane plasmique </a:t>
            </a:r>
            <a:endParaRPr lang="fr-FR" dirty="0"/>
          </a:p>
        </p:txBody>
      </p:sp>
      <p:sp>
        <p:nvSpPr>
          <p:cNvPr id="9" name="Carré corné 8"/>
          <p:cNvSpPr/>
          <p:nvPr/>
        </p:nvSpPr>
        <p:spPr>
          <a:xfrm>
            <a:off x="1403648" y="2967525"/>
            <a:ext cx="3429024" cy="220028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 </a:t>
            </a:r>
            <a:r>
              <a:rPr lang="en-US" dirty="0"/>
              <a:t>The concentration of GLUT4 on the plasma membrane is increased.</a:t>
            </a:r>
            <a:endParaRPr lang="fr-FR" dirty="0" smtClean="0"/>
          </a:p>
        </p:txBody>
      </p:sp>
      <p:sp>
        <p:nvSpPr>
          <p:cNvPr id="10" name="Carré corné 9"/>
          <p:cNvSpPr/>
          <p:nvPr/>
        </p:nvSpPr>
        <p:spPr>
          <a:xfrm>
            <a:off x="2438820" y="4068970"/>
            <a:ext cx="3429024" cy="235743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en-US" dirty="0"/>
              <a:t>GLUT4 facilitates the diffusion of glucose down its concentration gradient into liver and muscle cells where it is stored as glycogen.</a:t>
            </a:r>
            <a:endParaRPr lang="fr-FR" dirty="0"/>
          </a:p>
        </p:txBody>
      </p:sp>
      <p:pic>
        <p:nvPicPr>
          <p:cNvPr id="11" name="Image 10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71546"/>
            <a:ext cx="400049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4077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2420888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r-FR" sz="4000" b="1" dirty="0" smtClean="0">
                <a:solidFill>
                  <a:schemeClr val="tx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Glycogenesis reactions</a:t>
            </a:r>
            <a:r>
              <a:rPr lang="fr-FR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 </a:t>
            </a:r>
            <a:endParaRPr lang="fr-FR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14" y="4765675"/>
            <a:ext cx="2019286" cy="2092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77040" cy="2238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642918"/>
            <a:ext cx="48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b="1" dirty="0" smtClean="0"/>
              <a:t>Reaction </a:t>
            </a:r>
            <a:r>
              <a:rPr lang="fr-FR" sz="2400" b="1" dirty="0" smtClean="0"/>
              <a:t>1:</a:t>
            </a:r>
            <a:r>
              <a:rPr lang="fr-FR" b="1" dirty="0" smtClean="0">
                <a:solidFill>
                  <a:srgbClr val="FF0000"/>
                </a:solidFill>
              </a:rPr>
              <a:t>Phosphorylation </a:t>
            </a:r>
            <a:r>
              <a:rPr lang="fr-FR" b="1" dirty="0" smtClean="0">
                <a:solidFill>
                  <a:srgbClr val="FF0000"/>
                </a:solidFill>
              </a:rPr>
              <a:t>of </a:t>
            </a:r>
            <a:r>
              <a:rPr lang="fr-FR" b="1" dirty="0" smtClean="0">
                <a:solidFill>
                  <a:srgbClr val="FF0000"/>
                </a:solidFill>
              </a:rPr>
              <a:t>glucose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286124"/>
            <a:ext cx="8501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/>
              <a:t>Reaction </a:t>
            </a:r>
            <a:r>
              <a:rPr lang="fr-FR" sz="2000" b="1" dirty="0"/>
              <a:t> </a:t>
            </a:r>
            <a:r>
              <a:rPr lang="fr-FR" sz="2000" b="1" dirty="0" smtClean="0"/>
              <a:t>2</a:t>
            </a:r>
            <a:r>
              <a:rPr lang="fr-FR" sz="2000" b="1" dirty="0" smtClean="0"/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Conversion </a:t>
            </a:r>
            <a:r>
              <a:rPr lang="fr-FR" sz="2000" b="1" dirty="0" smtClean="0"/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glucose 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into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glucose 1-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ebdings" pitchFamily="18" charset="2"/>
              </a:rPr>
              <a:t></a:t>
            </a:r>
          </a:p>
        </p:txBody>
      </p:sp>
      <p:pic>
        <p:nvPicPr>
          <p:cNvPr id="6" name="Picture 2" descr="Résultat de recherche d'images pour &quot;glucose 6-P en glucose 1-P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29132"/>
            <a:ext cx="7215238" cy="19288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Résultat de recherche d'images pour &quot;formation de l'UDPglucos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572396" cy="41434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928670"/>
            <a:ext cx="916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Reaction3</a:t>
            </a:r>
            <a:r>
              <a:rPr lang="fr-FR" b="1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formation </a:t>
            </a:r>
            <a:r>
              <a:rPr lang="fr-FR" b="1" dirty="0" smtClean="0">
                <a:solidFill>
                  <a:srgbClr val="FF0000"/>
                </a:solidFill>
              </a:rPr>
              <a:t>of l'UDP </a:t>
            </a:r>
            <a:r>
              <a:rPr lang="fr-FR" b="1" dirty="0" smtClean="0">
                <a:solidFill>
                  <a:srgbClr val="FF0000"/>
                </a:solidFill>
              </a:rPr>
              <a:t>glucose </a:t>
            </a:r>
            <a:r>
              <a:rPr lang="fr-FR" b="1" dirty="0" smtClean="0">
                <a:solidFill>
                  <a:srgbClr val="FF0000"/>
                </a:solidFill>
              </a:rPr>
              <a:t>by  </a:t>
            </a:r>
            <a:r>
              <a:rPr lang="fr-FR" b="1" dirty="0" smtClean="0">
                <a:solidFill>
                  <a:srgbClr val="FF0000"/>
                </a:solidFill>
              </a:rPr>
              <a:t>UDP glucose pyrophosphorylase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Reaction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4: </a:t>
            </a:r>
            <a:r>
              <a:rPr lang="fr-FR" b="1" dirty="0" smtClean="0">
                <a:solidFill>
                  <a:srgbClr val="FF0000"/>
                </a:solidFill>
              </a:rPr>
              <a:t>Synthesis  of a primer  to initiate  the glycogen formation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4282" y="1428736"/>
            <a:ext cx="2428892" cy="1700218"/>
          </a:xfrm>
          <a:prstGeom prst="ellipse">
            <a:avLst/>
          </a:prstGeom>
          <a:solidFill>
            <a:srgbClr val="DCE1C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Two types </a:t>
            </a:r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</a:t>
            </a:r>
          </a:p>
          <a:p>
            <a:pPr algn="ctr"/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primers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120255" y="981550"/>
            <a:ext cx="5000628" cy="942987"/>
          </a:xfrm>
          <a:prstGeom prst="ellipse">
            <a:avLst/>
          </a:prstGeom>
          <a:solidFill>
            <a:srgbClr val="CFFBA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fr-FR" b="1" dirty="0" smtClean="0">
                <a:ln/>
                <a:solidFill>
                  <a:schemeClr val="accent3"/>
                </a:solidFill>
              </a:rPr>
              <a:t>a </a:t>
            </a:r>
            <a:r>
              <a:rPr lang="fr-FR" b="1" dirty="0" smtClean="0">
                <a:ln/>
                <a:solidFill>
                  <a:schemeClr val="accent3"/>
                </a:solidFill>
              </a:rPr>
              <a:t>fragment </a:t>
            </a:r>
            <a:r>
              <a:rPr lang="fr-FR" b="1" dirty="0" smtClean="0">
                <a:ln/>
                <a:solidFill>
                  <a:schemeClr val="accent3"/>
                </a:solidFill>
              </a:rPr>
              <a:t>of glycogen  in the form of  </a:t>
            </a:r>
            <a:r>
              <a:rPr lang="fr-FR" b="1" dirty="0" err="1" smtClean="0">
                <a:ln/>
                <a:solidFill>
                  <a:schemeClr val="accent3"/>
                </a:solidFill>
              </a:rPr>
              <a:t>dextrin</a:t>
            </a:r>
            <a:endParaRPr lang="fr-FR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685237" y="2222431"/>
            <a:ext cx="5674787" cy="1096554"/>
          </a:xfrm>
          <a:prstGeom prst="ellipse">
            <a:avLst/>
          </a:prstGeom>
          <a:solidFill>
            <a:srgbClr val="CFFBA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intervention 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glycogenin</a:t>
            </a:r>
          </a:p>
          <a:p>
            <a:pPr lvl="0" algn="ctr"/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form a short  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chain approximately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units of glucose 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>
            <a:endCxn id="5" idx="2"/>
          </p:cNvCxnSpPr>
          <p:nvPr/>
        </p:nvCxnSpPr>
        <p:spPr>
          <a:xfrm flipV="1">
            <a:off x="2548619" y="1453044"/>
            <a:ext cx="1571636" cy="400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549639" y="2535757"/>
            <a:ext cx="1135598" cy="292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" y="3616879"/>
            <a:ext cx="9139252" cy="3156254"/>
          </a:xfrm>
          <a:prstGeom prst="rect">
            <a:avLst/>
          </a:prstGeom>
        </p:spPr>
      </p:pic>
      <p:sp>
        <p:nvSpPr>
          <p:cNvPr id="11" name="Flèche courbée vers la gauche 10"/>
          <p:cNvSpPr/>
          <p:nvPr/>
        </p:nvSpPr>
        <p:spPr>
          <a:xfrm>
            <a:off x="8143900" y="3214686"/>
            <a:ext cx="731520" cy="1573342"/>
          </a:xfrm>
          <a:prstGeom prst="curvedLeftArrow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3076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4845"/>
            <a:ext cx="9113780" cy="49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2072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Reaction </a:t>
            </a:r>
            <a:r>
              <a:rPr lang="fr-FR" sz="2000" b="1" dirty="0" smtClean="0"/>
              <a:t>5: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Elongation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chain catalyzed by   glycogen synthetase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New glucosyl units added to nonreducing end terminal residues of glycogen and the formation of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(1,4) linkage</a:t>
            </a:r>
            <a:endParaRPr lang="fr-FR" sz="2000" dirty="0"/>
          </a:p>
        </p:txBody>
      </p:sp>
      <p:sp>
        <p:nvSpPr>
          <p:cNvPr id="9" name="Flèche courbée vers la gauche 8"/>
          <p:cNvSpPr/>
          <p:nvPr/>
        </p:nvSpPr>
        <p:spPr>
          <a:xfrm rot="15104238">
            <a:off x="2375444" y="5479749"/>
            <a:ext cx="665268" cy="1617775"/>
          </a:xfrm>
          <a:prstGeom prst="curvedLeftArrow">
            <a:avLst>
              <a:gd name="adj1" fmla="val 25000"/>
              <a:gd name="adj2" fmla="val 50000"/>
              <a:gd name="adj3" fmla="val 58155"/>
            </a:avLst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87" y="6358854"/>
            <a:ext cx="5735813" cy="44403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642918"/>
            <a:ext cx="7929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/>
              <a:t>Reaction6: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Glycogen branching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928992" cy="511261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4"/>
            <a:ext cx="9144000" cy="64293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0001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Energy </a:t>
            </a:r>
            <a:r>
              <a:rPr lang="fr-FR" sz="2800" b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balance </a:t>
            </a:r>
            <a:r>
              <a:rPr lang="fr-FR" sz="2800" b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of  </a:t>
            </a:r>
            <a:r>
              <a:rPr lang="fr-FR" sz="2800" b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glycogenesis</a:t>
            </a:r>
            <a:endParaRPr lang="fr-FR" sz="2800" b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500" y="1785926"/>
            <a:ext cx="908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dirty="0"/>
              <a:t>Adding a glucose molecule to a glycogen molecule consumes 2 ATP: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1538" y="278605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1</a:t>
            </a:r>
            <a:r>
              <a:rPr lang="fr-FR" sz="2400" dirty="0" smtClean="0">
                <a:solidFill>
                  <a:srgbClr val="FF0000"/>
                </a:solidFill>
              </a:rPr>
              <a:t>ATP</a:t>
            </a:r>
            <a:r>
              <a:rPr lang="fr-FR" dirty="0" smtClean="0"/>
              <a:t>: phosphorylation </a:t>
            </a:r>
            <a:r>
              <a:rPr lang="fr-FR" dirty="0" smtClean="0"/>
              <a:t>of  </a:t>
            </a:r>
            <a:r>
              <a:rPr lang="fr-FR" dirty="0" smtClean="0"/>
              <a:t>glucose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1538" y="38576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3600" dirty="0" smtClean="0">
                <a:solidFill>
                  <a:srgbClr val="FF0000"/>
                </a:solidFill>
              </a:rPr>
              <a:t>1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UTP</a:t>
            </a:r>
            <a:r>
              <a:rPr lang="fr-FR" sz="2000" dirty="0" smtClean="0"/>
              <a:t>: formation </a:t>
            </a:r>
            <a:r>
              <a:rPr lang="fr-FR" sz="2000" dirty="0" smtClean="0"/>
              <a:t> of  UDP- </a:t>
            </a:r>
            <a:r>
              <a:rPr lang="fr-FR" sz="2000" dirty="0" smtClean="0"/>
              <a:t>Glucose</a:t>
            </a:r>
            <a:endParaRPr lang="fr-FR" sz="2000" dirty="0"/>
          </a:p>
        </p:txBody>
      </p:sp>
      <p:sp>
        <p:nvSpPr>
          <p:cNvPr id="58370" name="AutoShape 2" descr="Résultat de recherche d'images pour &quot;‫رموز الحيرة والتفكير‬‎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18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857760"/>
            <a:ext cx="2857500" cy="18002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</a:p>
          <a:p>
            <a:pPr lvl="0" algn="ctr"/>
            <a:r>
              <a:rPr lang="fr-FR" b="1" dirty="0">
                <a:solidFill>
                  <a:prstClr val="white"/>
                </a:solidFill>
              </a:rPr>
              <a:t> 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571744"/>
            <a:ext cx="8496944" cy="769441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r-FR" sz="4400" b="1" dirty="0" smtClean="0">
                <a:solidFill>
                  <a:srgbClr val="44CE7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Regulation of glycogenesis</a:t>
            </a:r>
            <a:endParaRPr lang="fr-FR" sz="4400" b="1" dirty="0">
              <a:solidFill>
                <a:srgbClr val="44CE7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939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14" y="4765675"/>
            <a:ext cx="2019286" cy="2092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نتيجة بحث الصور عن ‪les glucides‬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2619375" cy="1857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42910" y="271462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Carbohydrates</a:t>
            </a:r>
            <a:endParaRPr lang="fr-FR" dirty="0"/>
          </a:p>
        </p:txBody>
      </p:sp>
      <p:pic>
        <p:nvPicPr>
          <p:cNvPr id="1026" name="Picture 2" descr="H:\images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85794"/>
            <a:ext cx="26098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images (2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56" y="857232"/>
            <a:ext cx="2357444" cy="166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036199" y="2630260"/>
            <a:ext cx="478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Important energy source for cells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:\download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1350" y="4000504"/>
            <a:ext cx="2152650" cy="248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Connecteur droit avec flèche 12"/>
          <p:cNvCxnSpPr/>
          <p:nvPr/>
        </p:nvCxnSpPr>
        <p:spPr>
          <a:xfrm>
            <a:off x="2857488" y="171448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7571999" y="3429397"/>
            <a:ext cx="8580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43834" y="648866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glycogen</a:t>
            </a:r>
            <a:endParaRPr lang="fr-FR" dirty="0"/>
          </a:p>
        </p:txBody>
      </p:sp>
      <p:pic>
        <p:nvPicPr>
          <p:cNvPr id="22" name="Image 21" descr="صورة ذات صلة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000636"/>
            <a:ext cx="2286016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Explosion 1 24"/>
          <p:cNvSpPr/>
          <p:nvPr/>
        </p:nvSpPr>
        <p:spPr>
          <a:xfrm>
            <a:off x="285720" y="4286256"/>
            <a:ext cx="1357322" cy="84296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10%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2786050" y="4286256"/>
            <a:ext cx="1357322" cy="84296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1 %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10800000" flipV="1">
            <a:off x="5286380" y="535782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Flèche courbée vers la droite 30"/>
          <p:cNvSpPr/>
          <p:nvPr/>
        </p:nvSpPr>
        <p:spPr>
          <a:xfrm rot="5891069">
            <a:off x="4596818" y="2317629"/>
            <a:ext cx="879060" cy="3847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Flèche courbée vers la droite 31"/>
          <p:cNvSpPr/>
          <p:nvPr/>
        </p:nvSpPr>
        <p:spPr>
          <a:xfrm rot="5017604">
            <a:off x="1948720" y="2423772"/>
            <a:ext cx="699737" cy="26536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929190" y="5500702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glycogen is synthetized in hepatocytes</a:t>
            </a:r>
            <a:r>
              <a:rPr lang="ar-D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and muscles cell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962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Glycogen metabolism and hormonal regulation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091" y="5325650"/>
            <a:ext cx="1613582" cy="125227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1" grpId="0"/>
      <p:bldP spid="25" grpId="0" animBg="1"/>
      <p:bldP spid="27" grpId="0" animBg="1"/>
      <p:bldP spid="31" grpId="0" animBg="1"/>
      <p:bldP spid="32" grpId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000364" y="2643182"/>
            <a:ext cx="3429024" cy="1214446"/>
          </a:xfrm>
          <a:prstGeom prst="ellipse">
            <a:avLst/>
          </a:prstGeom>
          <a:solidFill>
            <a:srgbClr val="FFCDD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Glycogen </a:t>
            </a:r>
            <a:r>
              <a:rPr lang="fr-FR" b="1" i="1" dirty="0" smtClean="0"/>
              <a:t>synthase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a </a:t>
            </a:r>
            <a:r>
              <a:rPr lang="fr-FR" b="1" dirty="0" smtClean="0">
                <a:solidFill>
                  <a:srgbClr val="00B0F0"/>
                </a:solidFill>
              </a:rPr>
              <a:t>active </a:t>
            </a:r>
          </a:p>
          <a:p>
            <a:pPr algn="ctr"/>
            <a:r>
              <a:rPr lang="fr-FR" b="1" dirty="0" smtClean="0">
                <a:solidFill>
                  <a:srgbClr val="44CE72"/>
                </a:solidFill>
              </a:rPr>
              <a:t>dephosphoryleted</a:t>
            </a:r>
            <a:endParaRPr lang="fr-FR" b="1" dirty="0">
              <a:solidFill>
                <a:srgbClr val="44CE72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6500826" y="3357562"/>
            <a:ext cx="1000132" cy="2071702"/>
          </a:xfrm>
          <a:prstGeom prst="curvedLeftArrow">
            <a:avLst/>
          </a:prstGeom>
          <a:solidFill>
            <a:srgbClr val="CFFBA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857488" y="4643446"/>
            <a:ext cx="3643338" cy="1285884"/>
          </a:xfrm>
          <a:prstGeom prst="ellipse">
            <a:avLst/>
          </a:prstGeom>
          <a:solidFill>
            <a:srgbClr val="FFCDD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glycogen </a:t>
            </a:r>
            <a:r>
              <a:rPr lang="fr-FR" b="1" i="1" dirty="0" smtClean="0"/>
              <a:t>synthase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inactive</a:t>
            </a:r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44CE72"/>
                </a:solidFill>
              </a:rPr>
              <a:t>phosphorylated</a:t>
            </a:r>
            <a:endParaRPr lang="fr-FR" b="1" dirty="0">
              <a:solidFill>
                <a:srgbClr val="44CE72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16491499">
            <a:off x="1400420" y="3798436"/>
            <a:ext cx="2182806" cy="944586"/>
          </a:xfrm>
          <a:prstGeom prst="curvedDownArrow">
            <a:avLst/>
          </a:prstGeom>
          <a:solidFill>
            <a:srgbClr val="CFFBA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gauche 9"/>
          <p:cNvSpPr/>
          <p:nvPr/>
        </p:nvSpPr>
        <p:spPr>
          <a:xfrm>
            <a:off x="7358082" y="3564066"/>
            <a:ext cx="1714480" cy="141332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smtClean="0">
                <a:solidFill>
                  <a:srgbClr val="FFFF00"/>
                </a:solidFill>
              </a:rPr>
              <a:t>protein </a:t>
            </a:r>
            <a:r>
              <a:rPr lang="fr-FR" b="1" dirty="0" smtClean="0">
                <a:solidFill>
                  <a:srgbClr val="FFFF00"/>
                </a:solidFill>
              </a:rPr>
              <a:t>kinase A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0" y="3714752"/>
            <a:ext cx="2143108" cy="141332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smtClean="0">
                <a:solidFill>
                  <a:srgbClr val="FFFF00"/>
                </a:solidFill>
              </a:rPr>
              <a:t>protein </a:t>
            </a:r>
            <a:r>
              <a:rPr lang="fr-FR" b="1" dirty="0" smtClean="0">
                <a:solidFill>
                  <a:srgbClr val="FFFF00"/>
                </a:solidFill>
              </a:rPr>
              <a:t>phosphatase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2" name="Ruban courbé vers le bas 11"/>
          <p:cNvSpPr/>
          <p:nvPr/>
        </p:nvSpPr>
        <p:spPr>
          <a:xfrm>
            <a:off x="357158" y="1285860"/>
            <a:ext cx="8786842" cy="758952"/>
          </a:xfrm>
          <a:prstGeom prst="ellipseRibbon">
            <a:avLst>
              <a:gd name="adj1" fmla="val 6067"/>
              <a:gd name="adj2" fmla="val 75000"/>
              <a:gd name="adj3" fmla="val 6067"/>
            </a:avLst>
          </a:prstGeom>
          <a:solidFill>
            <a:srgbClr val="CFFBA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Two forms  of  glycogen  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synthase</a:t>
            </a:r>
            <a:endParaRPr lang="fr-F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488"/>
            <a:ext cx="1714512" cy="1714512"/>
          </a:xfrm>
          <a:prstGeom prst="rect">
            <a:avLst/>
          </a:prstGeom>
          <a:noFill/>
        </p:spPr>
      </p:pic>
      <p:sp>
        <p:nvSpPr>
          <p:cNvPr id="3" name="Organigramme : Alternative 2"/>
          <p:cNvSpPr/>
          <p:nvPr/>
        </p:nvSpPr>
        <p:spPr>
          <a:xfrm>
            <a:off x="0" y="571480"/>
            <a:ext cx="2571736" cy="257176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activation </a:t>
            </a:r>
            <a:r>
              <a:rPr lang="fr-FR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of glycogen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synthase</a:t>
            </a:r>
            <a:endParaRPr lang="fr-FR" sz="24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81745" y="1577036"/>
            <a:ext cx="2857520" cy="3360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Insulin binds to its receptor and the receptor's tyrosine kinase phosphorylates a specific tyrosine of each β subunit (autophosphorylation)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64180" y="1859059"/>
            <a:ext cx="2786082" cy="3286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Tyrosine kinase then phosphorylates the tyrosine of a first protein substrate called IRS-1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469700" y="2486493"/>
            <a:ext cx="2714644" cy="3143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phosphorylated IRS 1 </a:t>
            </a:r>
            <a:r>
              <a:rPr lang="en-US" dirty="0"/>
              <a:t>will initiate a series of cascading phosphorylation reactions, the final step of which is the activation, by phosphorylation, of a protein phosphatase.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791303" y="3571852"/>
            <a:ext cx="2786082" cy="32861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last step dephosphorylates the</a:t>
            </a:r>
          </a:p>
          <a:p>
            <a:pPr algn="ctr"/>
            <a:r>
              <a:rPr lang="en-US" dirty="0"/>
              <a:t>glycogen synthase</a:t>
            </a:r>
            <a:endParaRPr lang="fr-FR" dirty="0"/>
          </a:p>
        </p:txBody>
      </p:sp>
      <p:sp>
        <p:nvSpPr>
          <p:cNvPr id="8" name="Flèche courbée vers la droite 7"/>
          <p:cNvSpPr/>
          <p:nvPr/>
        </p:nvSpPr>
        <p:spPr>
          <a:xfrm rot="18919625">
            <a:off x="909489" y="3185412"/>
            <a:ext cx="619631" cy="1216152"/>
          </a:xfrm>
          <a:prstGeom prst="curvedRightArrow">
            <a:avLst>
              <a:gd name="adj1" fmla="val 25000"/>
              <a:gd name="adj2" fmla="val 52415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18919625">
            <a:off x="2338249" y="4328422"/>
            <a:ext cx="619631" cy="1216152"/>
          </a:xfrm>
          <a:prstGeom prst="curvedRightArrow">
            <a:avLst>
              <a:gd name="adj1" fmla="val 25000"/>
              <a:gd name="adj2" fmla="val 52415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 rot="17428922">
            <a:off x="4011533" y="5109878"/>
            <a:ext cx="619631" cy="1216152"/>
          </a:xfrm>
          <a:prstGeom prst="curvedRightArrow">
            <a:avLst>
              <a:gd name="adj1" fmla="val 25000"/>
              <a:gd name="adj2" fmla="val 52415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a droite 11"/>
          <p:cNvSpPr/>
          <p:nvPr/>
        </p:nvSpPr>
        <p:spPr>
          <a:xfrm rot="18919625">
            <a:off x="5195768" y="5828617"/>
            <a:ext cx="619631" cy="1216152"/>
          </a:xfrm>
          <a:prstGeom prst="curvedRightArrow">
            <a:avLst>
              <a:gd name="adj1" fmla="val 25000"/>
              <a:gd name="adj2" fmla="val 52415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4" y="1034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629126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Activation mecanism of protein phosphatase by insulin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369333"/>
            <a:ext cx="9115425" cy="592193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0669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2500307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Glycogenolysis</a:t>
            </a:r>
            <a:r>
              <a:rPr lang="fr-FR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fr-FR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fr-FR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 ( </a:t>
            </a:r>
            <a:r>
              <a:rPr lang="fr-FR" sz="4800" b="1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fasting</a:t>
            </a:r>
            <a:r>
              <a:rPr lang="fr-FR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situation)</a:t>
            </a:r>
            <a:endParaRPr lang="fr-FR" sz="4800" dirty="0"/>
          </a:p>
        </p:txBody>
      </p:sp>
      <p:sp>
        <p:nvSpPr>
          <p:cNvPr id="4" name="Rectangle 3"/>
          <p:cNvSpPr/>
          <p:nvPr/>
        </p:nvSpPr>
        <p:spPr>
          <a:xfrm>
            <a:off x="-10852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50396" y="568514"/>
            <a:ext cx="340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objective</a:t>
            </a:r>
            <a:endParaRPr lang="fr-FR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34" y="171448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</a:rPr>
              <a:t>In the liver: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385762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</a:rPr>
              <a:t>In the muscles</a:t>
            </a:r>
            <a:r>
              <a:rPr lang="fr-FR" sz="2400" b="1" dirty="0" smtClean="0">
                <a:solidFill>
                  <a:srgbClr val="7030A0"/>
                </a:solidFill>
              </a:rPr>
              <a:t>: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8662" y="221455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/>
              <a:t> Hepatic glycogen is mobilized for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393009" y="2836036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000" dirty="0"/>
              <a:t>maintain blood glucose levels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66" y="3500438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/>
              <a:t>Nourish peripheral tissues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928662" y="464344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Muscle glycogen is mobilized and consumed locally for their function</a:t>
            </a:r>
            <a:endParaRPr lang="fr-FR" sz="20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019675"/>
            <a:ext cx="1295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0030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r-FR" sz="4000" b="1" dirty="0" smtClean="0">
                <a:solidFill>
                  <a:schemeClr val="tx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fr-FR" sz="4800" b="1" dirty="0" smtClean="0">
                <a:solidFill>
                  <a:schemeClr val="tx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Glycogenolysis reactions</a:t>
            </a:r>
            <a:r>
              <a:rPr lang="fr-FR" sz="48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 </a:t>
            </a:r>
            <a:endParaRPr lang="fr-FR" sz="48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14" y="4765675"/>
            <a:ext cx="2019286" cy="2092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571480"/>
            <a:ext cx="4504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Reaction </a:t>
            </a:r>
            <a:r>
              <a:rPr lang="fr-FR" sz="2400" b="1" dirty="0" smtClean="0"/>
              <a:t>1</a:t>
            </a:r>
            <a:r>
              <a:rPr lang="fr-FR" b="1" dirty="0" smtClean="0"/>
              <a:t>: </a:t>
            </a:r>
            <a:r>
              <a:rPr lang="fr-FR" b="1" dirty="0" smtClean="0">
                <a:solidFill>
                  <a:srgbClr val="44CE72"/>
                </a:solidFill>
              </a:rPr>
              <a:t>Glycogen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44CE72"/>
                </a:solidFill>
              </a:rPr>
              <a:t>p</a:t>
            </a:r>
            <a:r>
              <a:rPr lang="fr-FR" b="1" dirty="0" smtClean="0">
                <a:solidFill>
                  <a:srgbClr val="44CE72"/>
                </a:solidFill>
              </a:rPr>
              <a:t>hosphorolyse</a:t>
            </a:r>
            <a:endParaRPr lang="fr-FR" dirty="0">
              <a:solidFill>
                <a:srgbClr val="44CE7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071546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Cleavage of the α (1-4) bond from the non-reducing end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Attachment of a phosphate group provided by ATP to carbon 1 of the released glucose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235743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Phosphorolysis is repeated sequentially on glycogen until 4 glycosyl residues are encountered on each chain before the α (1-6) bond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Moins 6"/>
          <p:cNvSpPr/>
          <p:nvPr/>
        </p:nvSpPr>
        <p:spPr>
          <a:xfrm>
            <a:off x="285720" y="1571612"/>
            <a:ext cx="428628" cy="4286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285720" y="1000108"/>
            <a:ext cx="428628" cy="4286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oins 8"/>
          <p:cNvSpPr/>
          <p:nvPr/>
        </p:nvSpPr>
        <p:spPr>
          <a:xfrm>
            <a:off x="285720" y="2357430"/>
            <a:ext cx="428628" cy="4286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72152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5429256" y="3643314"/>
            <a:ext cx="16430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α(1-6) bond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857356" y="4786322"/>
            <a:ext cx="18573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accent2"/>
                </a:solidFill>
              </a:rPr>
              <a:t>phosphorylase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729745"/>
            <a:ext cx="8676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/>
              <a:t>Reaction2</a:t>
            </a:r>
            <a:r>
              <a:rPr lang="fr-FR" b="1" dirty="0" smtClean="0"/>
              <a:t>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44CE72"/>
                </a:solidFill>
                <a:effectLst/>
                <a:ea typeface="Times New Roman" pitchFamily="18" charset="0"/>
                <a:cs typeface="Times New Roman" pitchFamily="18" charset="0"/>
              </a:rPr>
              <a:t>glycosyl transferase </a:t>
            </a:r>
            <a:r>
              <a:rPr lang="fr-FR" b="1" dirty="0" smtClean="0">
                <a:solidFill>
                  <a:srgbClr val="44CE72"/>
                </a:solidFill>
                <a:ea typeface="Times New Roman" pitchFamily="18" charset="0"/>
                <a:cs typeface="Times New Roman" pitchFamily="18" charset="0"/>
              </a:rPr>
              <a:t>effect by </a:t>
            </a:r>
            <a:r>
              <a:rPr lang="fr-FR" b="1" dirty="0">
                <a:solidFill>
                  <a:srgbClr val="44CE72"/>
                </a:solidFill>
              </a:rPr>
              <a:t>α (1-4) transglycosylase</a:t>
            </a:r>
            <a:r>
              <a:rPr lang="fr-FR" b="1" dirty="0" smtClean="0">
                <a:solidFill>
                  <a:srgbClr val="44CE7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4CE72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2643182"/>
            <a:ext cx="821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en-US" dirty="0"/>
              <a:t>After the action of this enzyme, a glucose molecule linked by the α (1-6) bond remains in place of the side chain.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85754" y="121442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Glycosyltransferase acts on limiting dextrin by removing an </a:t>
            </a:r>
            <a:r>
              <a:rPr lang="en-US" dirty="0" err="1">
                <a:solidFill>
                  <a:schemeClr val="accent2"/>
                </a:solidFill>
              </a:rPr>
              <a:t>oligoside</a:t>
            </a:r>
            <a:r>
              <a:rPr lang="en-US" dirty="0">
                <a:solidFill>
                  <a:schemeClr val="accent2"/>
                </a:solidFill>
              </a:rPr>
              <a:t> made up of 3 glucose residues from each chain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1928802"/>
            <a:ext cx="821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The three glucose residues are attached to another limit dextrin chain, thus allowing </a:t>
            </a:r>
            <a:r>
              <a:rPr lang="en-US" dirty="0" err="1">
                <a:solidFill>
                  <a:schemeClr val="accent3"/>
                </a:solidFill>
              </a:rPr>
              <a:t>phosphorolysis</a:t>
            </a:r>
            <a:r>
              <a:rPr lang="en-US" dirty="0">
                <a:solidFill>
                  <a:schemeClr val="accent3"/>
                </a:solidFill>
              </a:rPr>
              <a:t> to resume on this chain.</a:t>
            </a:r>
            <a:endParaRPr lang="fr-FR" dirty="0">
              <a:solidFill>
                <a:schemeClr val="accent3"/>
              </a:solidFill>
            </a:endParaRP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70723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avec flèche 12"/>
          <p:cNvCxnSpPr/>
          <p:nvPr/>
        </p:nvCxnSpPr>
        <p:spPr>
          <a:xfrm rot="5400000">
            <a:off x="3572662" y="507128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00100" y="4929198"/>
            <a:ext cx="27146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/>
              <a:t>α (</a:t>
            </a:r>
            <a:r>
              <a:rPr lang="fr-FR" dirty="0" smtClean="0"/>
              <a:t>1-4) transglycosylase</a:t>
            </a:r>
            <a:endParaRPr lang="fr-FR" dirty="0"/>
          </a:p>
        </p:txBody>
      </p:sp>
      <p:sp>
        <p:nvSpPr>
          <p:cNvPr id="17" name="Moins 16"/>
          <p:cNvSpPr/>
          <p:nvPr/>
        </p:nvSpPr>
        <p:spPr>
          <a:xfrm>
            <a:off x="357158" y="1214422"/>
            <a:ext cx="428628" cy="42862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oins 17"/>
          <p:cNvSpPr/>
          <p:nvPr/>
        </p:nvSpPr>
        <p:spPr>
          <a:xfrm>
            <a:off x="357158" y="1928802"/>
            <a:ext cx="428628" cy="428628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Moins 19"/>
          <p:cNvSpPr/>
          <p:nvPr/>
        </p:nvSpPr>
        <p:spPr>
          <a:xfrm>
            <a:off x="357158" y="2643182"/>
            <a:ext cx="428628" cy="42862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8" grpId="0"/>
      <p:bldP spid="9" grpId="0"/>
      <p:bldP spid="10" grpId="0"/>
      <p:bldP spid="16" grpId="0" animBg="1"/>
      <p:bldP spid="17" grpId="0" animBg="1"/>
      <p:bldP spid="18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4294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78579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Reaction3</a:t>
            </a:r>
            <a:r>
              <a:rPr lang="fr-FR" b="1" dirty="0" smtClean="0"/>
              <a:t>: </a:t>
            </a:r>
            <a:r>
              <a:rPr lang="fr-FR" b="1" dirty="0" smtClean="0"/>
              <a:t>Debranching </a:t>
            </a:r>
            <a:r>
              <a:rPr lang="fr-FR" b="1" dirty="0" smtClean="0">
                <a:solidFill>
                  <a:srgbClr val="44CE72"/>
                </a:solidFill>
              </a:rPr>
              <a:t>(</a:t>
            </a:r>
            <a:r>
              <a:rPr lang="fr-FR" b="1" dirty="0" smtClean="0">
                <a:solidFill>
                  <a:srgbClr val="44CE72"/>
                </a:solidFill>
              </a:rPr>
              <a:t>ou α (1-6) glucosidase</a:t>
            </a:r>
            <a:r>
              <a:rPr lang="fr-FR" b="1" dirty="0" smtClean="0">
                <a:solidFill>
                  <a:srgbClr val="44CE72"/>
                </a:solidFill>
              </a:rPr>
              <a:t>) effect </a:t>
            </a:r>
            <a:endParaRPr lang="fr-FR" dirty="0">
              <a:solidFill>
                <a:srgbClr val="44CE7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142873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debranching enzyme hydrolyzes glucose residues linked by the α (1-6) bond and releases glucose molecules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Moins 5"/>
          <p:cNvSpPr/>
          <p:nvPr/>
        </p:nvSpPr>
        <p:spPr>
          <a:xfrm>
            <a:off x="428596" y="1428736"/>
            <a:ext cx="428628" cy="428628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214554"/>
            <a:ext cx="2214578" cy="17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3717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>
            <a:off x="3143240" y="2714620"/>
            <a:ext cx="2928958" cy="1588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Nuage 8"/>
          <p:cNvSpPr/>
          <p:nvPr/>
        </p:nvSpPr>
        <p:spPr>
          <a:xfrm>
            <a:off x="2714612" y="1714488"/>
            <a:ext cx="3857652" cy="50006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phosphoglucomutase</a:t>
            </a:r>
            <a:endParaRPr lang="fr-FR" dirty="0"/>
          </a:p>
        </p:txBody>
      </p:sp>
      <p:sp>
        <p:nvSpPr>
          <p:cNvPr id="10" name="Éclair 9"/>
          <p:cNvSpPr/>
          <p:nvPr/>
        </p:nvSpPr>
        <p:spPr>
          <a:xfrm>
            <a:off x="4214810" y="2214554"/>
            <a:ext cx="642942" cy="414334"/>
          </a:xfrm>
          <a:prstGeom prst="lightningBol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28662" y="92867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G1P is converted to G6P by phosphoglucomutase. G6P can enter glycolysis in the liver and muscle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Moins 11"/>
          <p:cNvSpPr/>
          <p:nvPr/>
        </p:nvSpPr>
        <p:spPr>
          <a:xfrm>
            <a:off x="357158" y="928670"/>
            <a:ext cx="428628" cy="4286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57224" y="400050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Glucose 6-phosphatase allows the hydrolysis of G6P into glucose and the release of the latter into the blood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Moins 15"/>
          <p:cNvSpPr/>
          <p:nvPr/>
        </p:nvSpPr>
        <p:spPr>
          <a:xfrm>
            <a:off x="428596" y="4000504"/>
            <a:ext cx="428628" cy="428628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84"/>
            <a:ext cx="1485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929198"/>
            <a:ext cx="214314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5072074"/>
            <a:ext cx="328614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07154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en-US" sz="2400" dirty="0"/>
              <a:t>During fasting, glycogen is broken down to maintain blood </a:t>
            </a:r>
            <a:r>
              <a:rPr lang="en-US" sz="2400" dirty="0" smtClean="0"/>
              <a:t>glucose </a:t>
            </a:r>
            <a:r>
              <a:rPr lang="en-US" sz="2400" dirty="0"/>
              <a:t>levels in peripheral tissues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6431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What organs and hormones are involved in glycogen metabolism and hormonal regulation?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08504" cy="626469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1000108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Energy balance of glycogenolysis</a:t>
            </a:r>
            <a:endParaRPr lang="fr-FR" sz="2800" b="1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5786" y="178592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Glycogenolysis does not consume ATP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5786" y="228599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Hepatic g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lycogenolysis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5786" y="342900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Muscle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lycogenolysis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57290" y="285749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z="2000" dirty="0" smtClean="0"/>
              <a:t>Release </a:t>
            </a:r>
            <a:r>
              <a:rPr lang="fr-FR" sz="2000" dirty="0" smtClean="0"/>
              <a:t> the  blood glucose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57290" y="392906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smtClean="0"/>
              <a:t>Release the ATP  for muscle  contraction</a:t>
            </a:r>
            <a:endParaRPr lang="fr-FR" dirty="0"/>
          </a:p>
        </p:txBody>
      </p:sp>
      <p:pic>
        <p:nvPicPr>
          <p:cNvPr id="11" name="Picture 1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162549"/>
            <a:ext cx="2857500" cy="169545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2357430"/>
            <a:ext cx="4541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44CE7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Regulation of glycogen degradation</a:t>
            </a:r>
            <a:endParaRPr lang="fr-FR" sz="3600" b="1" dirty="0">
              <a:solidFill>
                <a:srgbClr val="44CE7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18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7775"/>
            <a:ext cx="2857500" cy="18002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86116" y="642918"/>
            <a:ext cx="2214578" cy="914400"/>
          </a:xfrm>
          <a:prstGeom prst="roundRect">
            <a:avLst/>
          </a:prstGeom>
          <a:solidFill>
            <a:srgbClr val="FFCDD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dirty="0" smtClean="0">
                <a:effectLst>
                  <a:reflection blurRad="6350" stA="55000" endA="300" endPos="45500" dir="5400000" sy="-100000" algn="bl" rotWithShape="0"/>
                </a:effectLst>
              </a:rPr>
              <a:t>Two types of regulation</a:t>
            </a:r>
            <a:endParaRPr lang="fr-F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29190" y="2428868"/>
            <a:ext cx="2643174" cy="914400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dirty="0" smtClean="0"/>
              <a:t>regulation </a:t>
            </a:r>
            <a:r>
              <a:rPr lang="fr-FR" dirty="0"/>
              <a:t>by calcium</a:t>
            </a:r>
          </a:p>
          <a:p>
            <a:pPr algn="ctr"/>
            <a:r>
              <a:rPr lang="fr-FR" dirty="0" smtClean="0"/>
              <a:t>ions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85852" y="2500306"/>
            <a:ext cx="2571768" cy="914400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Hormonal regulation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57224" y="4000504"/>
            <a:ext cx="1428760" cy="571504"/>
          </a:xfrm>
          <a:prstGeom prst="roundRect">
            <a:avLst/>
          </a:prstGeom>
          <a:solidFill>
            <a:srgbClr val="FFCDDD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 glucagon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Virage 5"/>
          <p:cNvSpPr/>
          <p:nvPr/>
        </p:nvSpPr>
        <p:spPr>
          <a:xfrm rot="5400000">
            <a:off x="5250661" y="1321579"/>
            <a:ext cx="1357322" cy="857256"/>
          </a:xfrm>
          <a:prstGeom prst="bentArrow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Virage 6"/>
          <p:cNvSpPr/>
          <p:nvPr/>
        </p:nvSpPr>
        <p:spPr>
          <a:xfrm rot="5400000" flipV="1">
            <a:off x="2093733" y="1335235"/>
            <a:ext cx="1456073" cy="928695"/>
          </a:xfrm>
          <a:prstGeom prst="bentArrow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14612" y="3429000"/>
            <a:ext cx="642942" cy="500066"/>
          </a:xfrm>
          <a:prstGeom prst="straightConnector1">
            <a:avLst/>
          </a:prstGeom>
          <a:ln>
            <a:solidFill>
              <a:srgbClr val="FFCDD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1643042" y="3429000"/>
            <a:ext cx="714380" cy="500066"/>
          </a:xfrm>
          <a:prstGeom prst="straightConnector1">
            <a:avLst/>
          </a:prstGeom>
          <a:ln>
            <a:solidFill>
              <a:srgbClr val="FFCDD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000364" y="4000504"/>
            <a:ext cx="1428760" cy="571504"/>
          </a:xfrm>
          <a:prstGeom prst="roundRect">
            <a:avLst/>
          </a:prstGeom>
          <a:solidFill>
            <a:srgbClr val="FFCDDD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adrénaline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8" name="Picture 4" descr="Résultat de recherche d'images pour &quot;‫رموز الحيرة والتفكير‬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71984"/>
            <a:ext cx="2286016" cy="22860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43174" y="0"/>
            <a:ext cx="3929090" cy="571504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Hormonal regulation</a:t>
            </a:r>
            <a:endParaRPr lang="fr-FR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Cadre 9"/>
          <p:cNvSpPr/>
          <p:nvPr/>
        </p:nvSpPr>
        <p:spPr>
          <a:xfrm>
            <a:off x="2857488" y="714356"/>
            <a:ext cx="3143272" cy="5000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glycogen </a:t>
            </a:r>
            <a:r>
              <a:rPr lang="fr-FR" dirty="0" smtClean="0">
                <a:solidFill>
                  <a:schemeClr val="tx1"/>
                </a:solidFill>
              </a:rPr>
              <a:t>phosphorylase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36512" y="1556792"/>
            <a:ext cx="9144000" cy="5018900"/>
            <a:chOff x="0" y="3714752"/>
            <a:chExt cx="9144000" cy="3816424"/>
          </a:xfrm>
        </p:grpSpPr>
        <p:grpSp>
          <p:nvGrpSpPr>
            <p:cNvPr id="7" name="Groupe 6"/>
            <p:cNvGrpSpPr/>
            <p:nvPr/>
          </p:nvGrpSpPr>
          <p:grpSpPr>
            <a:xfrm>
              <a:off x="2019530" y="3714752"/>
              <a:ext cx="5052800" cy="3816424"/>
              <a:chOff x="2019530" y="3714752"/>
              <a:chExt cx="5052800" cy="3816424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2857488" y="3714752"/>
                <a:ext cx="3429024" cy="1626199"/>
              </a:xfrm>
              <a:prstGeom prst="ellipse">
                <a:avLst/>
              </a:prstGeom>
              <a:solidFill>
                <a:srgbClr val="CFFBA7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i="1" dirty="0" smtClean="0"/>
                  <a:t>Glycogen  </a:t>
                </a:r>
                <a:r>
                  <a:rPr lang="fr-FR" b="1" i="1" dirty="0" smtClean="0"/>
                  <a:t>phosphorylase</a:t>
                </a:r>
                <a:r>
                  <a:rPr lang="fr-FR" dirty="0" smtClean="0"/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fr-FR" b="1" dirty="0" smtClean="0">
                    <a:solidFill>
                      <a:srgbClr val="00B0F0"/>
                    </a:solidFill>
                  </a:rPr>
                  <a:t>active </a:t>
                </a:r>
              </a:p>
              <a:p>
                <a:pPr algn="ctr"/>
                <a:r>
                  <a:rPr lang="fr-FR" b="1" dirty="0" smtClean="0">
                    <a:solidFill>
                      <a:srgbClr val="44CE72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44CE72"/>
                    </a:solidFill>
                  </a:rPr>
                  <a:t>phosphorylated</a:t>
                </a:r>
                <a:endParaRPr lang="fr-FR" b="1" dirty="0">
                  <a:solidFill>
                    <a:srgbClr val="44CE72"/>
                  </a:solidFill>
                </a:endParaRPr>
              </a:p>
            </p:txBody>
          </p:sp>
          <p:sp>
            <p:nvSpPr>
              <p:cNvPr id="4" name="Ellipse 3"/>
              <p:cNvSpPr/>
              <p:nvPr/>
            </p:nvSpPr>
            <p:spPr>
              <a:xfrm>
                <a:off x="2857488" y="5643554"/>
                <a:ext cx="3429024" cy="1887622"/>
              </a:xfrm>
              <a:prstGeom prst="ellipse">
                <a:avLst/>
              </a:prstGeom>
              <a:solidFill>
                <a:srgbClr val="CFFBA7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i="1" dirty="0" smtClean="0"/>
                  <a:t>Glycogen </a:t>
                </a:r>
                <a:r>
                  <a:rPr lang="fr-FR" b="1" i="1" dirty="0" smtClean="0"/>
                  <a:t>phosphorylase</a:t>
                </a:r>
                <a:r>
                  <a:rPr lang="fr-FR" b="1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00B0F0"/>
                    </a:solidFill>
                  </a:rPr>
                  <a:t>inactive </a:t>
                </a:r>
              </a:p>
              <a:p>
                <a:pPr algn="ctr"/>
                <a:r>
                  <a:rPr lang="fr-FR" b="1" dirty="0" smtClean="0">
                    <a:solidFill>
                      <a:srgbClr val="44CE72"/>
                    </a:solidFill>
                  </a:rPr>
                  <a:t>dephosphorylated</a:t>
                </a:r>
                <a:endParaRPr lang="fr-FR" b="1" dirty="0">
                  <a:solidFill>
                    <a:srgbClr val="44CE72"/>
                  </a:solidFill>
                </a:endParaRPr>
              </a:p>
            </p:txBody>
          </p:sp>
          <p:sp>
            <p:nvSpPr>
              <p:cNvPr id="5" name="Flèche courbée vers la gauche 4"/>
              <p:cNvSpPr/>
              <p:nvPr/>
            </p:nvSpPr>
            <p:spPr>
              <a:xfrm>
                <a:off x="6072198" y="4286256"/>
                <a:ext cx="1000132" cy="2071702"/>
              </a:xfrm>
              <a:prstGeom prst="curvedLef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lèche courbée vers le bas 5"/>
              <p:cNvSpPr/>
              <p:nvPr/>
            </p:nvSpPr>
            <p:spPr>
              <a:xfrm rot="16200000">
                <a:off x="1400420" y="4870006"/>
                <a:ext cx="2182806" cy="944586"/>
              </a:xfrm>
              <a:prstGeom prst="curvedDown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Flèche droite 30"/>
            <p:cNvSpPr/>
            <p:nvPr/>
          </p:nvSpPr>
          <p:spPr>
            <a:xfrm>
              <a:off x="0" y="4429132"/>
              <a:ext cx="2000232" cy="1428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FF00"/>
                  </a:solidFill>
                </a:rPr>
                <a:t>protein </a:t>
              </a:r>
              <a:r>
                <a:rPr lang="fr-FR" b="1" dirty="0" smtClean="0">
                  <a:solidFill>
                    <a:srgbClr val="FFFF00"/>
                  </a:solidFill>
                </a:rPr>
                <a:t>kinase 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2" name="Flèche gauche 31"/>
            <p:cNvSpPr/>
            <p:nvPr/>
          </p:nvSpPr>
          <p:spPr>
            <a:xfrm>
              <a:off x="7000892" y="4357694"/>
              <a:ext cx="2143108" cy="142876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FF00"/>
                  </a:solidFill>
                </a:rPr>
                <a:t>protein  </a:t>
              </a:r>
              <a:r>
                <a:rPr lang="fr-FR" b="1" dirty="0" smtClean="0">
                  <a:solidFill>
                    <a:srgbClr val="FFFF00"/>
                  </a:solidFill>
                </a:rPr>
                <a:t>phosphatase 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43174" y="0"/>
            <a:ext cx="3929090" cy="571504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fr-FR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ormonal regulation</a:t>
            </a:r>
            <a:endParaRPr lang="fr-FR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577569" y="764704"/>
            <a:ext cx="2714612" cy="3143272"/>
          </a:xfrm>
          <a:prstGeom prst="bevel">
            <a:avLst>
              <a:gd name="adj" fmla="val 76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binding of each of the hormones to its specific membrane receptor leads to the activation of a membrane </a:t>
            </a:r>
            <a:r>
              <a:rPr lang="en-US" dirty="0" err="1"/>
              <a:t>adenylatecyclase</a:t>
            </a:r>
            <a:r>
              <a:rPr lang="en-US" dirty="0"/>
              <a:t> (adenylate cyclase).</a:t>
            </a:r>
            <a:endParaRPr lang="fr-FR" dirty="0"/>
          </a:p>
        </p:txBody>
      </p:sp>
      <p:sp>
        <p:nvSpPr>
          <p:cNvPr id="4" name="Plaque 3"/>
          <p:cNvSpPr/>
          <p:nvPr/>
        </p:nvSpPr>
        <p:spPr>
          <a:xfrm>
            <a:off x="1960225" y="1277922"/>
            <a:ext cx="2857520" cy="3000396"/>
          </a:xfrm>
          <a:prstGeom prst="bevel">
            <a:avLst>
              <a:gd name="adj" fmla="val 76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Activated adenylate cyclase catalyzes, through ATP hydrolysis, the formation of cyclic AMP (</a:t>
            </a:r>
            <a:r>
              <a:rPr lang="en-US" dirty="0" err="1"/>
              <a:t>cAMP</a:t>
            </a:r>
            <a:r>
              <a:rPr lang="en-US" dirty="0"/>
              <a:t>), considered a second messenger.</a:t>
            </a:r>
            <a:endParaRPr lang="fr-FR" dirty="0"/>
          </a:p>
        </p:txBody>
      </p:sp>
      <p:sp>
        <p:nvSpPr>
          <p:cNvPr id="5" name="Plaque 4"/>
          <p:cNvSpPr/>
          <p:nvPr/>
        </p:nvSpPr>
        <p:spPr>
          <a:xfrm>
            <a:off x="2643174" y="2204864"/>
            <a:ext cx="3143272" cy="3143272"/>
          </a:xfrm>
          <a:prstGeom prst="bevel">
            <a:avLst>
              <a:gd name="adj" fmla="val 76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cAMP</a:t>
            </a:r>
            <a:r>
              <a:rPr lang="en-US" dirty="0"/>
              <a:t> binds to protein kinase A (</a:t>
            </a:r>
            <a:r>
              <a:rPr lang="en-US" dirty="0" err="1"/>
              <a:t>cAMP</a:t>
            </a:r>
            <a:r>
              <a:rPr lang="en-US" dirty="0"/>
              <a:t> dependent) and combines with the regulatory subunit to release the catalytic subunit (Active Protein Kinase A).</a:t>
            </a:r>
            <a:endParaRPr lang="fr-FR" dirty="0"/>
          </a:p>
        </p:txBody>
      </p:sp>
      <p:sp>
        <p:nvSpPr>
          <p:cNvPr id="6" name="Plaque 5"/>
          <p:cNvSpPr/>
          <p:nvPr/>
        </p:nvSpPr>
        <p:spPr>
          <a:xfrm>
            <a:off x="3600339" y="2793291"/>
            <a:ext cx="3000396" cy="3214710"/>
          </a:xfrm>
          <a:prstGeom prst="bevel">
            <a:avLst>
              <a:gd name="adj" fmla="val 76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Protein kinase A (active) phosphorylates, in the presence of ATP, glycogen phosphorylase kinase which becomes active in phosphorylated form.</a:t>
            </a:r>
            <a:endParaRPr lang="fr-FR" dirty="0"/>
          </a:p>
        </p:txBody>
      </p:sp>
      <p:sp>
        <p:nvSpPr>
          <p:cNvPr id="7" name="Plaque 6"/>
          <p:cNvSpPr/>
          <p:nvPr/>
        </p:nvSpPr>
        <p:spPr>
          <a:xfrm>
            <a:off x="4625757" y="3552345"/>
            <a:ext cx="3214710" cy="3286124"/>
          </a:xfrm>
          <a:prstGeom prst="bevel">
            <a:avLst>
              <a:gd name="adj" fmla="val 76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Finally, this last one phosphorylates glycogen phosphorylase, changing it from the b form to the a form, which catalyzes the </a:t>
            </a:r>
            <a:r>
              <a:rPr lang="en-US" dirty="0" err="1"/>
              <a:t>phosphorolysis</a:t>
            </a:r>
            <a:r>
              <a:rPr lang="en-US" dirty="0"/>
              <a:t> </a:t>
            </a:r>
            <a:r>
              <a:rPr lang="en-US" dirty="0" smtClean="0"/>
              <a:t>of  </a:t>
            </a:r>
            <a:r>
              <a:rPr lang="fr-FR" dirty="0" smtClean="0"/>
              <a:t>glycogen.</a:t>
            </a:r>
            <a:endParaRPr lang="fr-F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44CE72"/>
                </a:solidFill>
              </a:rPr>
              <a:t>Hormonal regulation of degradation of glycogen</a:t>
            </a:r>
            <a:endParaRPr lang="fr-FR" sz="2400" b="1" dirty="0">
              <a:solidFill>
                <a:srgbClr val="44CE7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64"/>
            <a:ext cx="9144000" cy="639633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666994" cy="200024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0100" y="2500306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Simultaneous regulation of glycogenolysis and glycogenesis</a:t>
            </a:r>
            <a:endParaRPr lang="fr-FR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6050" y="428604"/>
            <a:ext cx="3643338" cy="95410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Coordination </a:t>
            </a:r>
            <a:r>
              <a:rPr lang="fr-F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the hormons</a:t>
            </a:r>
            <a:endParaRPr lang="fr-FR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entagone 3"/>
          <p:cNvSpPr/>
          <p:nvPr/>
        </p:nvSpPr>
        <p:spPr>
          <a:xfrm rot="5400000">
            <a:off x="1497316" y="860082"/>
            <a:ext cx="1071570" cy="3637638"/>
          </a:xfrm>
          <a:prstGeom prst="homePlate">
            <a:avLst>
              <a:gd name="adj" fmla="val 33162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Pentagone 4"/>
          <p:cNvSpPr/>
          <p:nvPr/>
        </p:nvSpPr>
        <p:spPr>
          <a:xfrm rot="5400000">
            <a:off x="6929454" y="1142984"/>
            <a:ext cx="1143008" cy="2857520"/>
          </a:xfrm>
          <a:prstGeom prst="homePlate">
            <a:avLst>
              <a:gd name="adj" fmla="val 4542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4282" y="2214554"/>
            <a:ext cx="370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fr-FR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lucagon </a:t>
            </a:r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</a:t>
            </a:r>
            <a:r>
              <a:rPr lang="fr-FR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adrenaline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stimulate the protein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kinase 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3636" y="207167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nsulin stimulates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protein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phosphatase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 rot="19060376">
            <a:off x="6731252" y="1138383"/>
            <a:ext cx="142638" cy="951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2305433">
            <a:off x="2359857" y="1159330"/>
            <a:ext cx="166048" cy="985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entagone 9"/>
          <p:cNvSpPr/>
          <p:nvPr/>
        </p:nvSpPr>
        <p:spPr>
          <a:xfrm rot="5400000">
            <a:off x="1142976" y="4286256"/>
            <a:ext cx="1071570" cy="2928958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Pentagone 10"/>
          <p:cNvSpPr/>
          <p:nvPr/>
        </p:nvSpPr>
        <p:spPr>
          <a:xfrm rot="5400000">
            <a:off x="6965173" y="4321975"/>
            <a:ext cx="1071570" cy="2857520"/>
          </a:xfrm>
          <a:prstGeom prst="homePlat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20" y="528638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b="1" dirty="0" smtClean="0">
                <a:solidFill>
                  <a:srgbClr val="44CE7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Activate the glycogenolysis</a:t>
            </a:r>
            <a:endParaRPr lang="fr-FR" sz="2000" b="1" dirty="0">
              <a:solidFill>
                <a:srgbClr val="44CE72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0826" y="535782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44CE7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Inhibit  </a:t>
            </a:r>
            <a:r>
              <a:rPr lang="fr-FR" b="1" dirty="0" smtClean="0">
                <a:solidFill>
                  <a:srgbClr val="44CE7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the </a:t>
            </a:r>
            <a:r>
              <a:rPr lang="fr-FR" b="1" dirty="0" smtClean="0">
                <a:solidFill>
                  <a:srgbClr val="44CE7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glycogenesis</a:t>
            </a:r>
            <a:endParaRPr lang="fr-FR" b="1" dirty="0">
              <a:solidFill>
                <a:srgbClr val="44CE72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Pentagone 13"/>
          <p:cNvSpPr/>
          <p:nvPr/>
        </p:nvSpPr>
        <p:spPr>
          <a:xfrm rot="5400000">
            <a:off x="964381" y="2678901"/>
            <a:ext cx="1428760" cy="2928958"/>
          </a:xfrm>
          <a:prstGeom prst="homePlate">
            <a:avLst>
              <a:gd name="adj" fmla="val 34686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42844" y="3517237"/>
            <a:ext cx="285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1600" b="1" dirty="0" smtClean="0"/>
              <a:t>A</a:t>
            </a:r>
            <a:r>
              <a:rPr lang="fr-FR" sz="1600" b="1" dirty="0" smtClean="0"/>
              <a:t>ctivate the </a:t>
            </a:r>
            <a:r>
              <a:rPr lang="fr-FR" sz="1600" b="1" dirty="0" smtClean="0">
                <a:solidFill>
                  <a:srgbClr val="00B0F0"/>
                </a:solidFill>
              </a:rPr>
              <a:t>glycogen </a:t>
            </a:r>
            <a:r>
              <a:rPr lang="fr-FR" sz="1600" b="1" dirty="0" smtClean="0">
                <a:solidFill>
                  <a:srgbClr val="00B0F0"/>
                </a:solidFill>
              </a:rPr>
              <a:t>phosphorylase </a:t>
            </a:r>
            <a:r>
              <a:rPr lang="fr-FR" sz="1600" b="1" dirty="0" smtClean="0"/>
              <a:t>and inactivate   </a:t>
            </a:r>
            <a:r>
              <a:rPr lang="fr-FR" sz="1600" b="1" dirty="0" smtClean="0">
                <a:solidFill>
                  <a:srgbClr val="00B0F0"/>
                </a:solidFill>
              </a:rPr>
              <a:t>the glycogen </a:t>
            </a:r>
            <a:r>
              <a:rPr lang="fr-FR" sz="1600" b="1" dirty="0" smtClean="0">
                <a:solidFill>
                  <a:srgbClr val="00B0F0"/>
                </a:solidFill>
              </a:rPr>
              <a:t>synthase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 rot="5400000">
            <a:off x="6750859" y="2750339"/>
            <a:ext cx="1500198" cy="2857520"/>
          </a:xfrm>
          <a:prstGeom prst="homePlate">
            <a:avLst>
              <a:gd name="adj" fmla="val 3420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072198" y="3500438"/>
            <a:ext cx="2786082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  </a:t>
            </a:r>
            <a:r>
              <a:rPr lang="fr-FR" sz="1600" b="1" dirty="0" smtClean="0"/>
              <a:t>A</a:t>
            </a:r>
            <a:r>
              <a:rPr lang="fr-FR" sz="1600" b="1" dirty="0" smtClean="0"/>
              <a:t>ctivate the  </a:t>
            </a:r>
            <a:r>
              <a:rPr lang="fr-FR" sz="1600" b="1" dirty="0" smtClean="0">
                <a:solidFill>
                  <a:srgbClr val="00B0F0"/>
                </a:solidFill>
              </a:rPr>
              <a:t>glycogen  </a:t>
            </a:r>
            <a:r>
              <a:rPr lang="fr-FR" sz="1600" b="1" dirty="0" smtClean="0">
                <a:solidFill>
                  <a:srgbClr val="00B0F0"/>
                </a:solidFill>
              </a:rPr>
              <a:t>synthase </a:t>
            </a:r>
            <a:r>
              <a:rPr lang="fr-FR" sz="1600" b="1" dirty="0" smtClean="0"/>
              <a:t>et </a:t>
            </a:r>
            <a:r>
              <a:rPr lang="fr-FR" sz="1600" b="1" dirty="0" smtClean="0"/>
              <a:t>inactivate </a:t>
            </a:r>
            <a:r>
              <a:rPr lang="fr-FR" sz="1600" b="1" dirty="0" smtClean="0">
                <a:solidFill>
                  <a:srgbClr val="00B0F0"/>
                </a:solidFill>
              </a:rPr>
              <a:t>the glycogen  </a:t>
            </a:r>
            <a:endParaRPr lang="fr-FR" sz="16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B0F0"/>
                </a:solidFill>
              </a:rPr>
              <a:t>phosphorylase </a:t>
            </a:r>
            <a:endParaRPr lang="fr-FR" sz="1600" dirty="0"/>
          </a:p>
        </p:txBody>
      </p:sp>
      <p:pic>
        <p:nvPicPr>
          <p:cNvPr id="19" name="Picture 6" descr="Résultat de recherche d'images pour &quot;‫رموز الحيرة والتفكير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838699"/>
            <a:ext cx="2428892" cy="201930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6" grpId="0"/>
      <p:bldP spid="17" grpId="0" animBg="1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monale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144000" cy="728822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ulle ronde 3"/>
          <p:cNvSpPr/>
          <p:nvPr/>
        </p:nvSpPr>
        <p:spPr>
          <a:xfrm>
            <a:off x="1678761" y="919988"/>
            <a:ext cx="1785950" cy="785818"/>
          </a:xfrm>
          <a:prstGeom prst="wedgeEllipseCallout">
            <a:avLst>
              <a:gd name="adj1" fmla="val -16380"/>
              <a:gd name="adj2" fmla="val 1248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70 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80 g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2483768" y="692696"/>
            <a:ext cx="6552728" cy="878916"/>
          </a:xfrm>
          <a:prstGeom prst="wedgeEllipseCallout">
            <a:avLst>
              <a:gd name="adj1" fmla="val -6369"/>
              <a:gd name="adj2" fmla="val 2737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Exocrine pancreas  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80% :</a:t>
            </a:r>
            <a:r>
              <a:rPr lang="fr-F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rgbClr val="0070C0"/>
                </a:solidFill>
              </a:rPr>
              <a:t>D</a:t>
            </a:r>
            <a:r>
              <a:rPr lang="fr-FR" dirty="0" smtClean="0">
                <a:solidFill>
                  <a:srgbClr val="0070C0"/>
                </a:solidFill>
              </a:rPr>
              <a:t>igestives enzymes</a:t>
            </a:r>
            <a:endParaRPr lang="fr-FR" dirty="0" smtClean="0">
              <a:solidFill>
                <a:srgbClr val="0070C0"/>
              </a:solidFill>
            </a:endParaRPr>
          </a:p>
          <a:p>
            <a:endParaRPr lang="fr-FR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le ronde 5"/>
          <p:cNvSpPr/>
          <p:nvPr/>
        </p:nvSpPr>
        <p:spPr>
          <a:xfrm>
            <a:off x="2843808" y="1500174"/>
            <a:ext cx="6300192" cy="1071570"/>
          </a:xfrm>
          <a:prstGeom prst="wedgeEllipseCallout">
            <a:avLst>
              <a:gd name="adj1" fmla="val -23558"/>
              <a:gd name="adj2" fmla="val 2142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rgbClr val="92D050"/>
                </a:solidFill>
                <a:cs typeface="Arial" pitchFamily="34" charset="0"/>
              </a:rPr>
              <a:t>Endocrine pancreas 1 to </a:t>
            </a:r>
            <a:r>
              <a:rPr lang="fr-FR" sz="1600" b="1" dirty="0" smtClean="0">
                <a:solidFill>
                  <a:srgbClr val="92D050"/>
                </a:solidFill>
                <a:cs typeface="Arial" pitchFamily="34" charset="0"/>
              </a:rPr>
              <a:t>2 %: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islets of Langerhans which secrete the hormones: insulin, glucagon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257173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 Pancreas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96" y="-99392"/>
            <a:ext cx="9242196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11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associé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7"/>
            <a:ext cx="3357553" cy="164307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428604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Insulin</a:t>
            </a:r>
            <a:endParaRPr lang="fr-FR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834344"/>
            <a:ext cx="9180512" cy="4023656"/>
          </a:xfrm>
          <a:prstGeom prst="rect">
            <a:avLst/>
          </a:prstGeom>
        </p:spPr>
      </p:pic>
      <p:sp>
        <p:nvSpPr>
          <p:cNvPr id="8" name="Flèche droite à entaille 7"/>
          <p:cNvSpPr/>
          <p:nvPr/>
        </p:nvSpPr>
        <p:spPr>
          <a:xfrm>
            <a:off x="6143604" y="2571744"/>
            <a:ext cx="3000396" cy="1000132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secreted by 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beta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cells of the pancreas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droite à entaille 8"/>
          <p:cNvSpPr/>
          <p:nvPr/>
        </p:nvSpPr>
        <p:spPr>
          <a:xfrm>
            <a:off x="6143572" y="1500174"/>
            <a:ext cx="3000428" cy="1071570"/>
          </a:xfrm>
          <a:prstGeom prst="notchedRightArrow">
            <a:avLst>
              <a:gd name="adj1" fmla="val 95124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chains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21 and 30  aminoacides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à entaille 9"/>
          <p:cNvSpPr/>
          <p:nvPr/>
        </p:nvSpPr>
        <p:spPr>
          <a:xfrm>
            <a:off x="6043116" y="613282"/>
            <a:ext cx="3071834" cy="928694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Hypoglycemiant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horrmon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ésultat de recherche d'images pour &quot;glucag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6691284" cy="4500570"/>
          </a:xfrm>
          <a:prstGeom prst="rect">
            <a:avLst/>
          </a:prstGeom>
          <a:noFill/>
        </p:spPr>
      </p:pic>
      <p:pic>
        <p:nvPicPr>
          <p:cNvPr id="52228" name="Picture 4" descr="Résultat de recherche d'images pour &quot;structur trois D de glucago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796796" cy="1928826"/>
          </a:xfrm>
          <a:prstGeom prst="rect">
            <a:avLst/>
          </a:prstGeom>
          <a:noFill/>
        </p:spPr>
      </p:pic>
      <p:sp>
        <p:nvSpPr>
          <p:cNvPr id="4" name="Flèche droite à entaille 3"/>
          <p:cNvSpPr/>
          <p:nvPr/>
        </p:nvSpPr>
        <p:spPr>
          <a:xfrm>
            <a:off x="6143604" y="2571744"/>
            <a:ext cx="3000396" cy="1000132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secreted by the alpha cells of the pancreas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à entaille 4"/>
          <p:cNvSpPr/>
          <p:nvPr/>
        </p:nvSpPr>
        <p:spPr>
          <a:xfrm>
            <a:off x="6143572" y="1500174"/>
            <a:ext cx="3000428" cy="1071570"/>
          </a:xfrm>
          <a:prstGeom prst="notchedRightArrow">
            <a:avLst>
              <a:gd name="adj1" fmla="val 95124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chain of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aminoacids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èche droite à entaille 5"/>
          <p:cNvSpPr/>
          <p:nvPr/>
        </p:nvSpPr>
        <p:spPr>
          <a:xfrm>
            <a:off x="6043116" y="613282"/>
            <a:ext cx="3071834" cy="928694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Hyperglycemiant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horrmon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Métabolisme de glycogène et régulation hormonale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50004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Glucagon</a:t>
            </a:r>
            <a:endParaRPr lang="fr-FR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alid\Documents\Nouveau dossier\foto\images 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4786346" cy="3214710"/>
          </a:xfrm>
          <a:prstGeom prst="rect">
            <a:avLst/>
          </a:prstGeom>
          <a:noFill/>
        </p:spPr>
      </p:pic>
      <p:sp>
        <p:nvSpPr>
          <p:cNvPr id="50178" name="AutoShape 2" descr="Résultat de recherche d'images pour &quot;‫علامات التعجب‬‎&quot;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0" name="AutoShape 4" descr="Résultat de recherche d'images pour &quot;‫علامات التعجب‬‎&quot;"/>
          <p:cNvSpPr>
            <a:spLocks noChangeAspect="1" noChangeArrowheads="1"/>
          </p:cNvSpPr>
          <p:nvPr/>
        </p:nvSpPr>
        <p:spPr bwMode="auto">
          <a:xfrm>
            <a:off x="155575" y="-1927225"/>
            <a:ext cx="40195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57290" y="121442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fr-FR" dirty="0" smtClean="0"/>
              <a:t> </a:t>
            </a:r>
            <a:r>
              <a:rPr lang="fr-FR" sz="3600" b="1" dirty="0" smtClean="0"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Activation</a:t>
            </a:r>
            <a:endParaRPr lang="fr-FR" sz="3600" b="1" dirty="0"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3438" y="114298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r-FR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Inhibition</a:t>
            </a:r>
            <a:endParaRPr lang="fr-FR" sz="36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white"/>
                </a:solidFill>
              </a:rPr>
              <a:t>Glycogen metabolism and hormonal regulation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5842</TotalTime>
  <Words>1398</Words>
  <Application>Microsoft Office PowerPoint</Application>
  <PresentationFormat>Affichage à l'écran (4:3)</PresentationFormat>
  <Paragraphs>271</Paragraphs>
  <Slides>50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  <vt:variant>
        <vt:lpstr>Diaporamas personnalisés</vt:lpstr>
      </vt:variant>
      <vt:variant>
        <vt:i4>1</vt:i4>
      </vt:variant>
    </vt:vector>
  </HeadingPairs>
  <TitlesOfParts>
    <vt:vector size="63" baseType="lpstr">
      <vt:lpstr>Aharoni</vt:lpstr>
      <vt:lpstr>Arial</vt:lpstr>
      <vt:lpstr>Calibri</vt:lpstr>
      <vt:lpstr>Georgia</vt:lpstr>
      <vt:lpstr>Monotype Corsiva</vt:lpstr>
      <vt:lpstr>Symbol</vt:lpstr>
      <vt:lpstr>Times New Roman</vt:lpstr>
      <vt:lpstr>Trebuchet MS</vt:lpstr>
      <vt:lpstr>Webdings</vt:lpstr>
      <vt:lpstr>Wingdings</vt:lpstr>
      <vt:lpstr>Wingdings 2</vt:lpstr>
      <vt:lpstr>Urbain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Glycogen </vt:lpstr>
      <vt:lpstr>Présentation PowerPoint</vt:lpstr>
      <vt:lpstr>Carbohydrates hemeostasis</vt:lpstr>
      <vt:lpstr>Présentation PowerPoint</vt:lpstr>
      <vt:lpstr>Présentation PowerPoint</vt:lpstr>
      <vt:lpstr>Présentation PowerPoint</vt:lpstr>
      <vt:lpstr>Secondary active transport</vt:lpstr>
      <vt:lpstr>Glycogenesis  (post - prandial period 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Diaporama personnalisé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universitaire de Mila institut des sciences et de la technologie</dc:title>
  <dc:creator>hayat</dc:creator>
  <cp:lastModifiedBy>DELL</cp:lastModifiedBy>
  <cp:revision>481</cp:revision>
  <dcterms:created xsi:type="dcterms:W3CDTF">2017-11-16T09:49:29Z</dcterms:created>
  <dcterms:modified xsi:type="dcterms:W3CDTF">2025-11-25T12:35:24Z</dcterms:modified>
</cp:coreProperties>
</file>